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62" r:id="rId2"/>
    <p:sldId id="406" r:id="rId3"/>
    <p:sldId id="364" r:id="rId4"/>
    <p:sldId id="391" r:id="rId5"/>
    <p:sldId id="392" r:id="rId6"/>
    <p:sldId id="394" r:id="rId7"/>
    <p:sldId id="365" r:id="rId8"/>
    <p:sldId id="367" r:id="rId9"/>
    <p:sldId id="405" r:id="rId10"/>
    <p:sldId id="369" r:id="rId11"/>
    <p:sldId id="386" r:id="rId12"/>
    <p:sldId id="366" r:id="rId13"/>
    <p:sldId id="368" r:id="rId14"/>
    <p:sldId id="380" r:id="rId15"/>
    <p:sldId id="370" r:id="rId16"/>
    <p:sldId id="388" r:id="rId17"/>
    <p:sldId id="372" r:id="rId18"/>
    <p:sldId id="382" r:id="rId19"/>
    <p:sldId id="373" r:id="rId20"/>
    <p:sldId id="375" r:id="rId21"/>
    <p:sldId id="387" r:id="rId22"/>
    <p:sldId id="395" r:id="rId23"/>
    <p:sldId id="396" r:id="rId24"/>
    <p:sldId id="397" r:id="rId25"/>
    <p:sldId id="398" r:id="rId26"/>
    <p:sldId id="400" r:id="rId27"/>
    <p:sldId id="401" r:id="rId28"/>
    <p:sldId id="376" r:id="rId29"/>
    <p:sldId id="378" r:id="rId30"/>
    <p:sldId id="408" r:id="rId31"/>
    <p:sldId id="412" r:id="rId32"/>
    <p:sldId id="384" r:id="rId33"/>
    <p:sldId id="402" r:id="rId34"/>
    <p:sldId id="399" r:id="rId35"/>
    <p:sldId id="390" r:id="rId36"/>
    <p:sldId id="389" r:id="rId37"/>
    <p:sldId id="385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7C80"/>
    <a:srgbClr val="FF5050"/>
    <a:srgbClr val="CC0000"/>
    <a:srgbClr val="FF99FF"/>
    <a:srgbClr val="FFCCFF"/>
    <a:srgbClr val="FFCC99"/>
    <a:srgbClr val="990033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60"/>
  </p:normalViewPr>
  <p:slideViewPr>
    <p:cSldViewPr>
      <p:cViewPr varScale="1">
        <p:scale>
          <a:sx n="85" d="100"/>
          <a:sy n="85" d="100"/>
        </p:scale>
        <p:origin x="9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0234-70A4-472C-A916-DD1CEF42A9A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6C770-EE07-48CD-9A87-F260E230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E9CE4D6-6036-4133-AA74-7ECC3E940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DF31F1-F359-41D0-AA72-017E39418B08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652428" indent="-3818654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A3F4959-A3AE-45D8-9EC6-D384FF86D327}" type="slidenum">
              <a:rPr lang="en-US" alt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9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11"/>
          <p:cNvGrpSpPr>
            <a:grpSpLocks/>
          </p:cNvGrpSpPr>
          <p:nvPr userDrawn="1"/>
        </p:nvGrpSpPr>
        <p:grpSpPr bwMode="auto">
          <a:xfrm>
            <a:off x="17463" y="85725"/>
            <a:ext cx="9126537" cy="6743700"/>
            <a:chOff x="11" y="54"/>
            <a:chExt cx="5749" cy="4248"/>
          </a:xfrm>
        </p:grpSpPr>
        <p:pic>
          <p:nvPicPr>
            <p:cNvPr id="112643" name="Picture 12" descr="CHARTS FOR APC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4000" contrast="-74000"/>
            </a:blip>
            <a:srcRect l="21048" t="12344" r="43690" b="17856"/>
            <a:stretch>
              <a:fillRect/>
            </a:stretch>
          </p:blipFill>
          <p:spPr bwMode="auto">
            <a:xfrm rot="5400000">
              <a:off x="1735" y="-1670"/>
              <a:ext cx="2301" cy="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4" name="Picture 13" descr="CHARTS FOR APC2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4000" contrast="-74000"/>
            </a:blip>
            <a:srcRect l="21048" t="12344" r="44583" b="17856"/>
            <a:stretch>
              <a:fillRect/>
            </a:stretch>
          </p:blipFill>
          <p:spPr bwMode="auto">
            <a:xfrm rot="16200000" flipV="1">
              <a:off x="1902" y="444"/>
              <a:ext cx="1968" cy="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 smtClean="0"/>
            </a:lvl1pPr>
          </a:lstStyle>
          <a:p>
            <a:pPr>
              <a:defRPr/>
            </a:pPr>
            <a:fld id="{BC436C92-1305-4905-8CE8-C6A11D7E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3BA4-2FCE-4A92-90F5-C748E0A47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C616-5A73-44FC-9923-6574A48B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8217-268E-4E88-BB18-3D7F5BFB9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408-DA15-463E-8F6A-372DEDB3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F282-A11D-4A7A-BB4F-6D37B89E3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3ED1-617A-4E42-B982-94CDA276A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4582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A6BC-CFFD-427A-B7B5-F80E10FC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FF3E5-9DAE-4F38-ACA7-2BA1C9B8B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58763"/>
            <a:ext cx="9140825" cy="731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775" y="1066800"/>
            <a:ext cx="4265613" cy="2436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066800"/>
            <a:ext cx="4265612" cy="2436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1775" y="3656013"/>
            <a:ext cx="426561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656013"/>
            <a:ext cx="4265612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6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893"/>
            <a:ext cx="84582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727A-78D0-470B-BD10-D10F6204B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F12D-FC6E-465F-B714-58CDE097F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712D-C126-4C2F-A218-88CA6D26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41E6-8F35-40FD-828B-B5DC5D82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C28F-F2B3-4A0D-83A4-22CB6709C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E1FA-4694-444E-995F-291FC63B8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001E-E3D0-469C-BC62-69E952E15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5FBC-F602-4A36-BC30-0F6A74D1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17463" y="85725"/>
            <a:ext cx="9126537" cy="6743700"/>
            <a:chOff x="11" y="54"/>
            <a:chExt cx="5749" cy="4248"/>
          </a:xfrm>
        </p:grpSpPr>
        <p:pic>
          <p:nvPicPr>
            <p:cNvPr id="4104" name="Picture 12" descr="CHARTS FOR APC2"/>
            <p:cNvPicPr>
              <a:picLocks noChangeAspect="1" noChangeArrowheads="1"/>
            </p:cNvPicPr>
            <p:nvPr userDrawn="1"/>
          </p:nvPicPr>
          <p:blipFill>
            <a:blip r:embed="rId20" cstate="print">
              <a:lum bright="67000" contrast="-74000"/>
            </a:blip>
            <a:srcRect l="21048" t="12344" r="43690" b="17856"/>
            <a:stretch>
              <a:fillRect/>
            </a:stretch>
          </p:blipFill>
          <p:spPr bwMode="auto">
            <a:xfrm rot="5400000">
              <a:off x="1735" y="-1670"/>
              <a:ext cx="2301" cy="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3" descr="CHARTS FOR APC2"/>
            <p:cNvPicPr>
              <a:picLocks noChangeAspect="1" noChangeArrowheads="1"/>
            </p:cNvPicPr>
            <p:nvPr userDrawn="1"/>
          </p:nvPicPr>
          <p:blipFill>
            <a:blip r:embed="rId20" cstate="print">
              <a:lum bright="67000" contrast="-74000"/>
            </a:blip>
            <a:srcRect l="21048" t="12344" r="44583" b="17856"/>
            <a:stretch>
              <a:fillRect/>
            </a:stretch>
          </p:blipFill>
          <p:spPr bwMode="auto">
            <a:xfrm rot="16200000" flipV="1">
              <a:off x="1902" y="444"/>
              <a:ext cx="1968" cy="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418"/>
            <a:ext cx="845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B777BACC-5572-4A4E-8ED6-2E4826C7D7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704850"/>
            <a:ext cx="8458200" cy="1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990033"/>
          </a:solidFill>
          <a:latin typeface="Segoe UI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A5002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A5002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A5002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A5002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chemeClr val="accent6">
            <a:lumMod val="75000"/>
          </a:schemeClr>
        </a:buClr>
        <a:buChar char="•"/>
        <a:defRPr sz="2800">
          <a:solidFill>
            <a:schemeClr val="tx2">
              <a:lumMod val="65000"/>
              <a:lumOff val="35000"/>
            </a:schemeClr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800"/>
        </a:spcBef>
        <a:spcAft>
          <a:spcPct val="0"/>
        </a:spcAft>
        <a:buClr>
          <a:schemeClr val="accent6">
            <a:lumMod val="75000"/>
          </a:schemeClr>
        </a:buClr>
        <a:buChar char="–"/>
        <a:defRPr sz="2400">
          <a:solidFill>
            <a:schemeClr val="tx2">
              <a:lumMod val="65000"/>
              <a:lumOff val="35000"/>
            </a:schemeClr>
          </a:solidFill>
          <a:latin typeface="Palatino Linotype" pitchFamily="18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Clr>
          <a:schemeClr val="accent6">
            <a:lumMod val="75000"/>
          </a:schemeClr>
        </a:buClr>
        <a:buChar char="•"/>
        <a:defRPr sz="2000">
          <a:solidFill>
            <a:schemeClr val="tx2">
              <a:lumMod val="65000"/>
              <a:lumOff val="35000"/>
            </a:schemeClr>
          </a:solidFill>
          <a:latin typeface="Palatino Linotype" pitchFamily="18" charset="0"/>
        </a:defRPr>
      </a:lvl3pPr>
      <a:lvl4pPr marL="1600200" indent="-228600" algn="l" rtl="0" eaLnBrk="0" fontAlgn="base" hangingPunct="0">
        <a:spcBef>
          <a:spcPts val="800"/>
        </a:spcBef>
        <a:spcAft>
          <a:spcPct val="0"/>
        </a:spcAft>
        <a:buClr>
          <a:schemeClr val="accent6">
            <a:lumMod val="75000"/>
          </a:schemeClr>
        </a:buClr>
        <a:buChar char="–"/>
        <a:defRPr>
          <a:solidFill>
            <a:schemeClr val="tx2">
              <a:lumMod val="65000"/>
              <a:lumOff val="35000"/>
            </a:schemeClr>
          </a:solidFill>
          <a:latin typeface="Palatino Linotype" pitchFamily="18" charset="0"/>
        </a:defRPr>
      </a:lvl4pPr>
      <a:lvl5pPr marL="2057400" indent="-228600" algn="l" rtl="0" eaLnBrk="0" fontAlgn="base" hangingPunct="0">
        <a:spcBef>
          <a:spcPts val="800"/>
        </a:spcBef>
        <a:spcAft>
          <a:spcPct val="0"/>
        </a:spcAft>
        <a:buClr>
          <a:schemeClr val="accent6">
            <a:lumMod val="75000"/>
          </a:schemeClr>
        </a:buClr>
        <a:buChar char="»"/>
        <a:defRPr>
          <a:solidFill>
            <a:schemeClr val="tx2">
              <a:lumMod val="65000"/>
              <a:lumOff val="35000"/>
            </a:schemeClr>
          </a:solidFill>
          <a:latin typeface="Palatino Linotype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592" y="2109158"/>
            <a:ext cx="8534400" cy="1635073"/>
          </a:xfrm>
        </p:spPr>
        <p:txBody>
          <a:bodyPr/>
          <a:lstStyle/>
          <a:p>
            <a:pPr algn="ctr" eaLnBrk="1" hangingPunct="1"/>
            <a:r>
              <a:rPr lang="en-US" sz="4900" dirty="0">
                <a:latin typeface="Calibri" pitchFamily="34" charset="0"/>
              </a:rPr>
              <a:t>Aging and Chronic Disease Epidemiology:</a:t>
            </a:r>
            <a:br>
              <a:rPr lang="en-US" sz="4900" dirty="0">
                <a:latin typeface="Calibri" pitchFamily="34" charset="0"/>
              </a:rPr>
            </a:br>
            <a:r>
              <a:rPr lang="en-US" sz="4900" dirty="0">
                <a:latin typeface="Calibri" pitchFamily="34" charset="0"/>
              </a:rPr>
              <a:t>Lessons from the US</a:t>
            </a:r>
            <a:endParaRPr lang="en-US" sz="3900" dirty="0">
              <a:latin typeface="Calibri" pitchFamily="34" charset="0"/>
            </a:endParaRPr>
          </a:p>
        </p:txBody>
      </p: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1143000" y="3937958"/>
            <a:ext cx="6781800" cy="101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3200" b="1" dirty="0">
                <a:solidFill>
                  <a:srgbClr val="000066"/>
                </a:solidFill>
                <a:latin typeface="Calibri" pitchFamily="34" charset="0"/>
              </a:rPr>
              <a:t>MPH 624</a:t>
            </a:r>
          </a:p>
          <a:p>
            <a:pPr marL="342900" indent="-342900"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Steven A. Cohen, </a:t>
            </a:r>
            <a:r>
              <a:rPr lang="en-US" sz="2200" b="1" dirty="0" err="1">
                <a:solidFill>
                  <a:srgbClr val="000066"/>
                </a:solidFill>
                <a:latin typeface="Calibri" pitchFamily="34" charset="0"/>
              </a:rPr>
              <a:t>DrPH</a:t>
            </a:r>
            <a:r>
              <a:rPr lang="en-US" sz="2200" b="1" dirty="0">
                <a:solidFill>
                  <a:srgbClr val="000066"/>
                </a:solidFill>
                <a:latin typeface="Calibri" pitchFamily="34" charset="0"/>
              </a:rPr>
              <a:t>, MPH</a:t>
            </a:r>
          </a:p>
          <a:p>
            <a:pPr marL="342900" indent="-342900"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1900" dirty="0">
                <a:solidFill>
                  <a:srgbClr val="000066"/>
                </a:solidFill>
                <a:latin typeface="Calibri" pitchFamily="34" charset="0"/>
              </a:rPr>
              <a:t>Assistant Professor</a:t>
            </a:r>
          </a:p>
          <a:p>
            <a:pPr marL="342900" indent="-342900"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1900" dirty="0">
                <a:solidFill>
                  <a:srgbClr val="000066"/>
                </a:solidFill>
                <a:latin typeface="Calibri" pitchFamily="34" charset="0"/>
              </a:rPr>
              <a:t>February 15, 2016</a:t>
            </a:r>
          </a:p>
          <a:p>
            <a:pPr marL="342900" indent="-342900" algn="ctr" eaLnBrk="0" hangingPunct="0">
              <a:lnSpc>
                <a:spcPct val="110000"/>
              </a:lnSpc>
              <a:spcBef>
                <a:spcPct val="5000"/>
              </a:spcBef>
            </a:pPr>
            <a:endParaRPr lang="en-US" sz="19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4114800" y="5724525"/>
            <a:ext cx="4953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Bookman Old Style" pitchFamily="18" charset="0"/>
              </a:rPr>
              <a:t>Department of Family Medicine &amp; Population Health</a:t>
            </a:r>
          </a:p>
          <a:p>
            <a:r>
              <a:rPr lang="en-US" sz="1400" dirty="0">
                <a:latin typeface="Bookman Old Style" pitchFamily="18" charset="0"/>
              </a:rPr>
              <a:t>VCU School of Medicine</a:t>
            </a:r>
          </a:p>
          <a:p>
            <a:r>
              <a:rPr lang="en-US" sz="1400" dirty="0">
                <a:latin typeface="Bookman Old Style" pitchFamily="18" charset="0"/>
              </a:rPr>
              <a:t>Richmond, Virginia</a:t>
            </a:r>
          </a:p>
        </p:txBody>
      </p:sp>
      <p:pic>
        <p:nvPicPr>
          <p:cNvPr id="623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22484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1" name="Picture 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06" y="152399"/>
            <a:ext cx="1467655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2" name="Pictur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56" y="181896"/>
            <a:ext cx="2309087" cy="154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3" name="Picture 8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5" t="3318" r="19627" b="35104"/>
          <a:stretch/>
        </p:blipFill>
        <p:spPr bwMode="auto">
          <a:xfrm>
            <a:off x="5715000" y="192003"/>
            <a:ext cx="1208249" cy="15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cerse.vcu.edu/images/vcu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43233"/>
            <a:ext cx="3218731" cy="9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expectancy: US vs. other countries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962" y="6096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Trend in highest recorded level of female life expectancy achieved versus trend in life expectancy in the United States. Data from </a:t>
            </a:r>
            <a:r>
              <a:rPr lang="en-US" sz="1200" dirty="0" err="1"/>
              <a:t>Oeppen</a:t>
            </a:r>
            <a:r>
              <a:rPr lang="en-US" sz="1200" dirty="0"/>
              <a:t> and </a:t>
            </a:r>
            <a:r>
              <a:rPr lang="en-US" sz="1200" dirty="0" err="1"/>
              <a:t>Vaupel</a:t>
            </a:r>
            <a:r>
              <a:rPr lang="en-US" sz="1200" dirty="0"/>
              <a:t> (2002) [Supplemental tables]; Human Mortality Database (http://www.mortality.org/ [accessed December 8, 2010]).</a:t>
            </a:r>
          </a:p>
        </p:txBody>
      </p:sp>
      <p:pic>
        <p:nvPicPr>
          <p:cNvPr id="1026" name="Picture 2" descr="http://www.nap.edu/books/13089/xhtml/images/p2001e0cfg1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2" y="1066799"/>
            <a:ext cx="8153400" cy="48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5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life expectancy?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191000" cy="5467350"/>
          </a:xfrm>
        </p:spPr>
      </p:pic>
      <p:sp>
        <p:nvSpPr>
          <p:cNvPr id="6" name="TextBox 5"/>
          <p:cNvSpPr txBox="1"/>
          <p:nvPr/>
        </p:nvSpPr>
        <p:spPr>
          <a:xfrm>
            <a:off x="609600" y="6477000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Vaupel</a:t>
            </a:r>
            <a:r>
              <a:rPr lang="en-US" sz="1200" dirty="0"/>
              <a:t>, et al., Broken limits to life expectancy.  </a:t>
            </a:r>
            <a:r>
              <a:rPr lang="en-US" sz="1200" i="1" dirty="0"/>
              <a:t>Science</a:t>
            </a:r>
            <a:r>
              <a:rPr lang="en-US" sz="1200" dirty="0"/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404692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healthier longer?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" t="1911" r="1094" b="1713"/>
          <a:stretch/>
        </p:blipFill>
        <p:spPr bwMode="auto">
          <a:xfrm>
            <a:off x="196969" y="838200"/>
            <a:ext cx="8824823" cy="558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9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 by county (females)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599"/>
            <a:ext cx="7162800" cy="557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0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 by county (males)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4" y="990600"/>
            <a:ext cx="700861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6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 by race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15313" cy="52578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048774" y="2303252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2878348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32496" y="39624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17722" y="4833670"/>
            <a:ext cx="0" cy="347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19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in assisting older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1883- National compulsory health insurance program enacted in Germany</a:t>
            </a:r>
          </a:p>
          <a:p>
            <a:r>
              <a:rPr lang="en-US" dirty="0"/>
              <a:t>1902- First U.S. worker’s comp law enacted (later declared unconstitutional)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r>
              <a:rPr lang="en-US" dirty="0"/>
              <a:t>1934- Committee on Economic Security created by President Roosevelt</a:t>
            </a:r>
          </a:p>
          <a:p>
            <a:r>
              <a:rPr lang="en-US" dirty="0"/>
              <a:t>1935- Social Security Act signed into law (Roosevelt)</a:t>
            </a:r>
          </a:p>
          <a:p>
            <a:r>
              <a:rPr lang="en-US" dirty="0"/>
              <a:t>1965- Medicare signed into law by President Johnson (A &amp; B)</a:t>
            </a:r>
          </a:p>
          <a:p>
            <a:r>
              <a:rPr lang="en-US" dirty="0"/>
              <a:t>1997- Medicare part C begins</a:t>
            </a:r>
          </a:p>
          <a:p>
            <a:r>
              <a:rPr lang="en-US" dirty="0"/>
              <a:t>2006- Medicare Part D begins</a:t>
            </a:r>
          </a:p>
        </p:txBody>
      </p:sp>
    </p:spTree>
    <p:extLst>
      <p:ext uri="{BB962C8B-B14F-4D97-AF65-F5344CB8AC3E}">
        <p14:creationId xmlns:p14="http://schemas.microsoft.com/office/powerpoint/2010/main" val="154184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aging in the US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04938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04938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74" y="1403771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74" y="1406104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74" y="1403771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74" y="1406104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74" y="1406104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08" y="1406104"/>
            <a:ext cx="58102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population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Epidemiological and Demographic Transitions</a:t>
            </a:r>
          </a:p>
          <a:p>
            <a:r>
              <a:rPr lang="en-US" dirty="0"/>
              <a:t>Improved medical care</a:t>
            </a:r>
          </a:p>
          <a:p>
            <a:pPr lvl="1"/>
            <a:r>
              <a:rPr lang="en-US" dirty="0"/>
              <a:t>Advances in prevention and treatment</a:t>
            </a:r>
          </a:p>
          <a:p>
            <a:pPr lvl="1"/>
            <a:r>
              <a:rPr lang="en-US" dirty="0"/>
              <a:t>Increased longevity</a:t>
            </a:r>
          </a:p>
          <a:p>
            <a:pPr lvl="1"/>
            <a:r>
              <a:rPr lang="en-US" dirty="0"/>
              <a:t>People living with disease longer</a:t>
            </a:r>
          </a:p>
          <a:p>
            <a:pPr lvl="1"/>
            <a:r>
              <a:rPr lang="en-US" dirty="0"/>
              <a:t>Transition from type of disease (</a:t>
            </a:r>
            <a:r>
              <a:rPr lang="en-US" dirty="0" err="1"/>
              <a:t>Epi</a:t>
            </a:r>
            <a:r>
              <a:rPr lang="en-US" dirty="0"/>
              <a:t> Trans.)</a:t>
            </a:r>
          </a:p>
          <a:p>
            <a:r>
              <a:rPr lang="en-US" dirty="0"/>
              <a:t>Reduction in fertility (Dem. Trans.)</a:t>
            </a:r>
          </a:p>
          <a:p>
            <a:pPr lvl="1"/>
            <a:r>
              <a:rPr lang="en-US" dirty="0"/>
              <a:t>Fewer babies born each year</a:t>
            </a:r>
          </a:p>
          <a:p>
            <a:pPr lvl="1"/>
            <a:r>
              <a:rPr lang="en-US" dirty="0"/>
              <a:t>Baby bust (1970s)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aging: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Postponing retirement</a:t>
            </a:r>
          </a:p>
          <a:p>
            <a:pPr lvl="1"/>
            <a:r>
              <a:rPr lang="en-US" dirty="0"/>
              <a:t>Fewer jobs for younger adults</a:t>
            </a:r>
          </a:p>
          <a:p>
            <a:r>
              <a:rPr lang="en-US" dirty="0"/>
              <a:t>Need to care for older adults</a:t>
            </a:r>
          </a:p>
          <a:p>
            <a:pPr lvl="1"/>
            <a:r>
              <a:rPr lang="en-US" dirty="0"/>
              <a:t>New businesses</a:t>
            </a:r>
          </a:p>
          <a:p>
            <a:pPr lvl="1"/>
            <a:r>
              <a:rPr lang="en-US" dirty="0"/>
              <a:t>New jobs (projections between 10,000 and 150,000 in the coming decade)</a:t>
            </a:r>
          </a:p>
          <a:p>
            <a:r>
              <a:rPr lang="en-US" dirty="0"/>
              <a:t>Increased number of women in workforce</a:t>
            </a:r>
          </a:p>
          <a:p>
            <a:r>
              <a:rPr lang="en-US" dirty="0"/>
              <a:t>Continue adding to the economy</a:t>
            </a:r>
          </a:p>
        </p:txBody>
      </p:sp>
    </p:spTree>
    <p:extLst>
      <p:ext uri="{BB962C8B-B14F-4D97-AF65-F5344CB8AC3E}">
        <p14:creationId xmlns:p14="http://schemas.microsoft.com/office/powerpoint/2010/main" val="35897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000" dirty="0"/>
              <a:t>Describe population aging and its effects in the United States</a:t>
            </a:r>
          </a:p>
          <a:p>
            <a:pPr marL="514350" indent="-514350">
              <a:buAutoNum type="arabicPeriod"/>
            </a:pPr>
            <a:r>
              <a:rPr lang="en-US" sz="2000" dirty="0"/>
              <a:t>Compare and contrast aging processes in the US to other world nations</a:t>
            </a:r>
          </a:p>
          <a:p>
            <a:pPr marL="514350" indent="-514350">
              <a:buAutoNum type="arabicPeriod"/>
            </a:pPr>
            <a:r>
              <a:rPr lang="en-US" sz="2000" dirty="0"/>
              <a:t>Define life expectancy as a tool for measuring population health and list pros and cons</a:t>
            </a:r>
          </a:p>
          <a:p>
            <a:pPr marL="514350" indent="-514350">
              <a:buAutoNum type="arabicPeriod"/>
            </a:pPr>
            <a:r>
              <a:rPr lang="en-US" sz="2000" dirty="0"/>
              <a:t>List and describe disparities in life expectancy across the US</a:t>
            </a:r>
          </a:p>
          <a:p>
            <a:pPr marL="514350" indent="-514350">
              <a:buAutoNum type="arabicPeriod"/>
            </a:pPr>
            <a:r>
              <a:rPr lang="en-US" sz="2000" dirty="0"/>
              <a:t>Identify and describe direct and indirect effects of population aging in the US</a:t>
            </a:r>
          </a:p>
          <a:p>
            <a:pPr marL="514350" indent="-514350">
              <a:buAutoNum type="arabicPeriod"/>
            </a:pPr>
            <a:r>
              <a:rPr lang="en-US" sz="2000" dirty="0"/>
              <a:t>Explain major issues in the study of the epidemiology of aging</a:t>
            </a:r>
          </a:p>
          <a:p>
            <a:pPr marL="514350" indent="-514350">
              <a:buAutoNum type="arabicPeriod"/>
            </a:pPr>
            <a:r>
              <a:rPr lang="en-US" sz="2000" dirty="0"/>
              <a:t>Identify major research needs in the field of gerontology</a:t>
            </a:r>
          </a:p>
          <a:p>
            <a:pPr marL="514350" indent="-514350">
              <a:buAutoNum type="arabicPeriod"/>
            </a:pPr>
            <a:r>
              <a:rPr lang="en-US" sz="2000" dirty="0"/>
              <a:t>Define </a:t>
            </a:r>
            <a:r>
              <a:rPr lang="en-US" sz="2000" i="1" dirty="0"/>
              <a:t>compression of morbidity </a:t>
            </a:r>
            <a:r>
              <a:rPr lang="en-US" sz="2000" dirty="0"/>
              <a:t>and describe its implications on population health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aging: Health care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189114"/>
            <a:ext cx="4114800" cy="451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799" y="6129400"/>
            <a:ext cx="454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Cohen, et al., The Rising Costs of Medicare: Spatiotemporal, Age-Related Trends in Medicare Expenditures in the Elderly, 1998-2002 .  Population Association of America, 2009</a:t>
            </a:r>
          </a:p>
        </p:txBody>
      </p:sp>
    </p:spTree>
    <p:extLst>
      <p:ext uri="{BB962C8B-B14F-4D97-AF65-F5344CB8AC3E}">
        <p14:creationId xmlns:p14="http://schemas.microsoft.com/office/powerpoint/2010/main" val="283873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aging: Health care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prevalence of diseases of old age</a:t>
            </a:r>
          </a:p>
          <a:p>
            <a:pPr lvl="1"/>
            <a:r>
              <a:rPr lang="en-US" dirty="0"/>
              <a:t>Alzheimer’s Disease and dementia</a:t>
            </a:r>
          </a:p>
          <a:p>
            <a:pPr lvl="1"/>
            <a:r>
              <a:rPr lang="en-US" dirty="0"/>
              <a:t>Cancers</a:t>
            </a:r>
          </a:p>
          <a:p>
            <a:r>
              <a:rPr lang="en-US" dirty="0"/>
              <a:t>Medicare </a:t>
            </a:r>
          </a:p>
          <a:p>
            <a:pPr lvl="1"/>
            <a:r>
              <a:rPr lang="en-US" dirty="0"/>
              <a:t>Over $500 billion in expenditures annually (20% of national health expenditures)</a:t>
            </a:r>
          </a:p>
          <a:p>
            <a:pPr lvl="1"/>
            <a:r>
              <a:rPr lang="en-US" dirty="0"/>
              <a:t>Alzheimer’s annual bill alone: $130 billion</a:t>
            </a:r>
          </a:p>
          <a:p>
            <a:pPr lvl="1"/>
            <a:r>
              <a:rPr lang="en-US" dirty="0"/>
              <a:t>Shrinking ratios to contribute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7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Epidemiology of aging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495800"/>
          </a:xfrm>
        </p:spPr>
        <p:txBody>
          <a:bodyPr/>
          <a:lstStyle/>
          <a:p>
            <a:r>
              <a:rPr lang="it-IT" altLang="en-US" sz="2800" dirty="0"/>
              <a:t>Going beyond the demographic focus, </a:t>
            </a:r>
            <a:r>
              <a:rPr lang="it-IT" altLang="en-US" sz="2800" dirty="0">
                <a:solidFill>
                  <a:srgbClr val="A50021"/>
                </a:solidFill>
              </a:rPr>
              <a:t>epidemiology</a:t>
            </a:r>
            <a:r>
              <a:rPr lang="it-IT" altLang="en-US" sz="2800" dirty="0"/>
              <a:t> has made additional contribution to the understanding of health status and functional trajectory of older individuals.</a:t>
            </a:r>
          </a:p>
          <a:p>
            <a:pPr>
              <a:buFont typeface="Wingdings" pitchFamily="2" charset="2"/>
              <a:buNone/>
            </a:pPr>
            <a:endParaRPr lang="it-IT" altLang="en-US" sz="1000" dirty="0"/>
          </a:p>
          <a:p>
            <a:r>
              <a:rPr lang="it-IT" altLang="en-US" sz="2800" dirty="0"/>
              <a:t>Geriatric epidemiology studies </a:t>
            </a:r>
            <a:r>
              <a:rPr lang="it-IT" altLang="en-US" sz="2800" dirty="0">
                <a:solidFill>
                  <a:srgbClr val="A50021"/>
                </a:solidFill>
              </a:rPr>
              <a:t>health, functional status, quality of life and mortality </a:t>
            </a:r>
            <a:r>
              <a:rPr lang="it-IT" altLang="en-US" sz="2800" dirty="0"/>
              <a:t>of representative populations of elderly, also in order to generate intervention to improve life of millions of older individuals.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463099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200" dirty="0">
                <a:latin typeface="Segoe UI Light" panose="020B0502040204020203" pitchFamily="34" charset="0"/>
              </a:rPr>
              <a:t>Stefania Maggi, Demography and Longevituy</a:t>
            </a:r>
          </a:p>
        </p:txBody>
      </p:sp>
    </p:spTree>
    <p:extLst>
      <p:ext uri="{BB962C8B-B14F-4D97-AF65-F5344CB8AC3E}">
        <p14:creationId xmlns:p14="http://schemas.microsoft.com/office/powerpoint/2010/main" val="78784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03696"/>
            <a:ext cx="8534400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sz="2800" dirty="0"/>
              <a:t>The </a:t>
            </a:r>
            <a:r>
              <a:rPr lang="it-IT" altLang="en-US" sz="2800" dirty="0">
                <a:solidFill>
                  <a:srgbClr val="A50021"/>
                </a:solidFill>
              </a:rPr>
              <a:t>increase in life expectancy </a:t>
            </a:r>
            <a:r>
              <a:rPr lang="it-IT" altLang="en-US" sz="2800" dirty="0"/>
              <a:t>has been attributed to reduced mortality at older ages</a:t>
            </a:r>
          </a:p>
          <a:p>
            <a:pPr lvl="1">
              <a:lnSpc>
                <a:spcPct val="90000"/>
              </a:lnSpc>
            </a:pPr>
            <a:r>
              <a:rPr lang="it-IT" altLang="en-US" dirty="0"/>
              <a:t>First </a:t>
            </a:r>
            <a:r>
              <a:rPr lang="it-IT" altLang="en-US" sz="2400" dirty="0"/>
              <a:t>half of the 20th century saw large decline in </a:t>
            </a:r>
            <a:r>
              <a:rPr lang="it-IT" altLang="en-US" sz="2400" i="1" dirty="0"/>
              <a:t>child</a:t>
            </a:r>
            <a:r>
              <a:rPr lang="it-IT" altLang="en-US" sz="2400" dirty="0"/>
              <a:t> mortality</a:t>
            </a:r>
          </a:p>
          <a:p>
            <a:pPr lvl="1">
              <a:lnSpc>
                <a:spcPct val="90000"/>
              </a:lnSpc>
            </a:pPr>
            <a:r>
              <a:rPr lang="it-IT" altLang="en-US" dirty="0"/>
              <a:t>S</a:t>
            </a:r>
            <a:r>
              <a:rPr lang="it-IT" altLang="en-US" sz="2400" dirty="0"/>
              <a:t>econd half of the century unprecedented declines in mortality occured in the older segment of the population</a:t>
            </a:r>
            <a:endParaRPr lang="it-IT" altLang="en-US" sz="1600" dirty="0"/>
          </a:p>
          <a:p>
            <a:pPr>
              <a:lnSpc>
                <a:spcPct val="90000"/>
              </a:lnSpc>
            </a:pPr>
            <a:r>
              <a:rPr lang="it-IT" altLang="en-US" sz="2800" dirty="0"/>
              <a:t>The 5 leading </a:t>
            </a:r>
            <a:r>
              <a:rPr lang="it-IT" altLang="en-US" sz="2800" dirty="0">
                <a:solidFill>
                  <a:srgbClr val="A50021"/>
                </a:solidFill>
              </a:rPr>
              <a:t>causes of death among older adults</a:t>
            </a:r>
            <a:r>
              <a:rPr lang="it-IT" altLang="en-US" sz="2400" dirty="0"/>
              <a:t>: </a:t>
            </a:r>
          </a:p>
          <a:p>
            <a:pPr lvl="2">
              <a:lnSpc>
                <a:spcPct val="90000"/>
              </a:lnSpc>
            </a:pPr>
            <a:r>
              <a:rPr lang="it-IT" altLang="en-US" sz="2000" dirty="0"/>
              <a:t>Heart disease</a:t>
            </a:r>
          </a:p>
          <a:p>
            <a:pPr lvl="2">
              <a:lnSpc>
                <a:spcPct val="90000"/>
              </a:lnSpc>
            </a:pPr>
            <a:r>
              <a:rPr lang="it-IT" altLang="en-US" dirty="0"/>
              <a:t>C</a:t>
            </a:r>
            <a:r>
              <a:rPr lang="it-IT" altLang="en-US" sz="2000" dirty="0"/>
              <a:t>ancer</a:t>
            </a:r>
          </a:p>
          <a:p>
            <a:pPr lvl="2">
              <a:lnSpc>
                <a:spcPct val="90000"/>
              </a:lnSpc>
            </a:pPr>
            <a:r>
              <a:rPr lang="it-IT" altLang="en-US" dirty="0"/>
              <a:t>S</a:t>
            </a:r>
            <a:r>
              <a:rPr lang="it-IT" altLang="en-US" sz="2000" dirty="0"/>
              <a:t>troke</a:t>
            </a:r>
          </a:p>
          <a:p>
            <a:pPr lvl="2">
              <a:lnSpc>
                <a:spcPct val="90000"/>
              </a:lnSpc>
            </a:pPr>
            <a:r>
              <a:rPr lang="it-IT" altLang="en-US" dirty="0"/>
              <a:t>C</a:t>
            </a:r>
            <a:r>
              <a:rPr lang="it-IT" altLang="en-US" sz="2000" dirty="0"/>
              <a:t>hronic lower respiratory tract disease</a:t>
            </a:r>
          </a:p>
          <a:p>
            <a:pPr lvl="2">
              <a:lnSpc>
                <a:spcPct val="90000"/>
              </a:lnSpc>
            </a:pPr>
            <a:r>
              <a:rPr lang="it-IT" altLang="en-US" sz="2000" dirty="0"/>
              <a:t>Alzheimer’s disease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it-IT" altLang="en-US" sz="1600" i="1" dirty="0"/>
              <a:t>(Minino et al. National Vital Statistics Reports 2007; 55(9):1-120)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4893"/>
            <a:ext cx="845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99003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9pPr>
          </a:lstStyle>
          <a:p>
            <a:r>
              <a:rPr lang="it-IT" altLang="en-US" kern="0" dirty="0"/>
              <a:t>Epidemiology of aging: Mortality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463099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200" dirty="0">
                <a:latin typeface="Segoe UI Light" panose="020B0502040204020203" pitchFamily="34" charset="0"/>
              </a:rPr>
              <a:t>Stefania Maggi, Demography and Longevituy</a:t>
            </a:r>
          </a:p>
        </p:txBody>
      </p:sp>
    </p:spTree>
    <p:extLst>
      <p:ext uri="{BB962C8B-B14F-4D97-AF65-F5344CB8AC3E}">
        <p14:creationId xmlns:p14="http://schemas.microsoft.com/office/powerpoint/2010/main" val="275916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838200"/>
            <a:ext cx="8583613" cy="5716588"/>
          </a:xfrm>
        </p:spPr>
        <p:txBody>
          <a:bodyPr/>
          <a:lstStyle/>
          <a:p>
            <a:r>
              <a:rPr lang="it-IT" altLang="en-US" dirty="0"/>
              <a:t>Among people aged 65+, the </a:t>
            </a:r>
            <a:r>
              <a:rPr lang="it-IT" altLang="en-US" dirty="0">
                <a:solidFill>
                  <a:srgbClr val="A50021"/>
                </a:solidFill>
              </a:rPr>
              <a:t>most commonly reported conditions</a:t>
            </a:r>
            <a:r>
              <a:rPr lang="it-IT" altLang="en-US" dirty="0"/>
              <a:t> are hypertension, followed by CHD and stroke.</a:t>
            </a:r>
          </a:p>
          <a:p>
            <a:r>
              <a:rPr lang="it-IT" altLang="en-US" dirty="0"/>
              <a:t>Arthritis and chronic joint symptoms are reported by a large proportion of older persons, may have </a:t>
            </a:r>
            <a:r>
              <a:rPr lang="it-IT" altLang="en-US" dirty="0">
                <a:solidFill>
                  <a:srgbClr val="A50021"/>
                </a:solidFill>
              </a:rPr>
              <a:t>large impact on health and quality of life but do no appear on the list of most common conditions causing death</a:t>
            </a:r>
            <a:r>
              <a:rPr lang="it-IT" altLang="en-US" dirty="0">
                <a:solidFill>
                  <a:schemeClr val="folHlink"/>
                </a:solidFill>
              </a:rPr>
              <a:t>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24893"/>
            <a:ext cx="845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99003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9pPr>
          </a:lstStyle>
          <a:p>
            <a:r>
              <a:rPr lang="it-IT" altLang="en-US" kern="0" dirty="0"/>
              <a:t>Epidemiology of aging: Diseases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463099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200" dirty="0">
                <a:latin typeface="Segoe UI Light" panose="020B0502040204020203" pitchFamily="34" charset="0"/>
              </a:rPr>
              <a:t>Stefania Maggi, Demography and Longevituy</a:t>
            </a:r>
          </a:p>
        </p:txBody>
      </p:sp>
    </p:spTree>
    <p:extLst>
      <p:ext uri="{BB962C8B-B14F-4D97-AF65-F5344CB8AC3E}">
        <p14:creationId xmlns:p14="http://schemas.microsoft.com/office/powerpoint/2010/main" val="2007861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Epidemiology of aging: Disability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sz="2800" dirty="0"/>
              <a:t>A large body of epidemiologic studies allowed a greater understanding of </a:t>
            </a:r>
            <a:r>
              <a:rPr lang="it-IT" altLang="en-US" sz="2800" dirty="0">
                <a:solidFill>
                  <a:srgbClr val="A50021"/>
                </a:solidFill>
              </a:rPr>
              <a:t>occurence, determinants, and consequences </a:t>
            </a:r>
            <a:r>
              <a:rPr lang="it-IT" altLang="en-US" sz="2800" dirty="0"/>
              <a:t>of disability in the older population. </a:t>
            </a:r>
          </a:p>
          <a:p>
            <a:r>
              <a:rPr lang="it-IT" altLang="en-US" sz="2800" dirty="0"/>
              <a:t>Epidemiologic studies have clearly identified disability as the </a:t>
            </a:r>
            <a:r>
              <a:rPr lang="it-IT" altLang="en-US" sz="2800" dirty="0">
                <a:solidFill>
                  <a:srgbClr val="A50021"/>
                </a:solidFill>
              </a:rPr>
              <a:t>most powerful markers </a:t>
            </a:r>
            <a:r>
              <a:rPr lang="it-IT" altLang="en-US" sz="2800" dirty="0"/>
              <a:t>in predicting adverse outcomes. Disability measures are able to capture the presence and the severity of multiple pathologies, including physical, cognitive, psychological conditions.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463099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200" dirty="0">
                <a:latin typeface="Segoe UI Light" panose="020B0502040204020203" pitchFamily="34" charset="0"/>
              </a:rPr>
              <a:t>Stefania Maggi, Demography and Longevituy</a:t>
            </a:r>
          </a:p>
        </p:txBody>
      </p:sp>
    </p:spTree>
    <p:extLst>
      <p:ext uri="{BB962C8B-B14F-4D97-AF65-F5344CB8AC3E}">
        <p14:creationId xmlns:p14="http://schemas.microsoft.com/office/powerpoint/2010/main" val="253598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Research on aging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79252"/>
            <a:ext cx="8686800" cy="5470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sz="2800" dirty="0"/>
              <a:t>The </a:t>
            </a:r>
            <a:r>
              <a:rPr lang="it-IT" altLang="en-US" sz="2800" dirty="0">
                <a:solidFill>
                  <a:srgbClr val="A50021"/>
                </a:solidFill>
              </a:rPr>
              <a:t>demographic causes of aging </a:t>
            </a:r>
            <a:r>
              <a:rPr lang="it-IT" altLang="en-US" sz="2800" dirty="0"/>
              <a:t>of the population, in terms of fertility rates and mortality rates, are generally predictable. A variety of population projections are available, prepared by the US Census, UN (Yearbook), and EU</a:t>
            </a:r>
          </a:p>
          <a:p>
            <a:pPr>
              <a:lnSpc>
                <a:spcPct val="90000"/>
              </a:lnSpc>
            </a:pPr>
            <a:r>
              <a:rPr lang="it-IT" altLang="en-US" sz="2800" dirty="0"/>
              <a:t>What </a:t>
            </a:r>
            <a:r>
              <a:rPr lang="it-IT" altLang="en-US" sz="2800" dirty="0">
                <a:solidFill>
                  <a:schemeClr val="bg2">
                    <a:lumMod val="75000"/>
                  </a:schemeClr>
                </a:solidFill>
              </a:rPr>
              <a:t>is less predictable </a:t>
            </a:r>
            <a:r>
              <a:rPr lang="it-IT" altLang="en-US" sz="2800" dirty="0"/>
              <a:t>is the </a:t>
            </a:r>
            <a:r>
              <a:rPr lang="it-IT" altLang="en-US" sz="2800" dirty="0">
                <a:solidFill>
                  <a:srgbClr val="A50021"/>
                </a:solidFill>
              </a:rPr>
              <a:t>interaction</a:t>
            </a:r>
            <a:r>
              <a:rPr lang="it-IT" altLang="en-US" sz="2800" dirty="0"/>
              <a:t> of these forces with social context, health status, economic changes, cultural influences and hence international migrations.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463099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200" dirty="0">
                <a:latin typeface="Segoe UI Light" panose="020B0502040204020203" pitchFamily="34" charset="0"/>
              </a:rPr>
              <a:t>Stefania Maggi, Demography and Longevituy</a:t>
            </a:r>
          </a:p>
        </p:txBody>
      </p:sp>
    </p:spTree>
    <p:extLst>
      <p:ext uri="{BB962C8B-B14F-4D97-AF65-F5344CB8AC3E}">
        <p14:creationId xmlns:p14="http://schemas.microsoft.com/office/powerpoint/2010/main" val="275001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759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en-US" sz="2800" dirty="0"/>
              <a:t>For this reason further </a:t>
            </a:r>
            <a:r>
              <a:rPr lang="it-IT" altLang="en-US" sz="2800" dirty="0">
                <a:solidFill>
                  <a:srgbClr val="A50021"/>
                </a:solidFill>
              </a:rPr>
              <a:t>research </a:t>
            </a:r>
            <a:r>
              <a:rPr lang="it-IT" altLang="en-US" sz="2800" dirty="0"/>
              <a:t>on biodemography, dynamic of health, epidemiology, economics, psychology, social sciences and aging are needed.</a:t>
            </a:r>
          </a:p>
          <a:p>
            <a:pPr>
              <a:lnSpc>
                <a:spcPct val="80000"/>
              </a:lnSpc>
            </a:pPr>
            <a:r>
              <a:rPr lang="it-IT" altLang="en-US" sz="2800" dirty="0">
                <a:solidFill>
                  <a:srgbClr val="A50021"/>
                </a:solidFill>
              </a:rPr>
              <a:t>Longitudinal data </a:t>
            </a:r>
            <a:r>
              <a:rPr lang="it-IT" altLang="en-US" sz="2800" dirty="0"/>
              <a:t>are essential in order to sort causal relationships among demographic, biological, psychosocial and economic factors, and health. </a:t>
            </a:r>
          </a:p>
          <a:p>
            <a:pPr>
              <a:lnSpc>
                <a:spcPct val="80000"/>
              </a:lnSpc>
            </a:pPr>
            <a:r>
              <a:rPr lang="it-IT" altLang="en-US" sz="2800" dirty="0">
                <a:solidFill>
                  <a:srgbClr val="A50021"/>
                </a:solidFill>
              </a:rPr>
              <a:t>Cross-national comparisons </a:t>
            </a:r>
            <a:r>
              <a:rPr lang="it-IT" altLang="en-US" sz="2800" dirty="0"/>
              <a:t>are important, considering variability across societies, in terms of status and well-being of older persons, experiences of health and mortality, family and social support.</a:t>
            </a:r>
          </a:p>
          <a:p>
            <a:pPr lvl="1">
              <a:lnSpc>
                <a:spcPct val="80000"/>
              </a:lnSpc>
            </a:pPr>
            <a:endParaRPr lang="it-IT" altLang="en-US" sz="2400" dirty="0"/>
          </a:p>
          <a:p>
            <a:pPr lvl="1">
              <a:lnSpc>
                <a:spcPct val="80000"/>
              </a:lnSpc>
              <a:buFontTx/>
              <a:buNone/>
            </a:pPr>
            <a:endParaRPr lang="it-IT" altLang="en-US" sz="2400" dirty="0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altLang="en-US" dirty="0"/>
              <a:t>Research on aging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463099"/>
            <a:ext cx="30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200" dirty="0">
                <a:latin typeface="Segoe UI Light" panose="020B0502040204020203" pitchFamily="34" charset="0"/>
              </a:rPr>
              <a:t>Stefania Maggi, Demography and Longevituy</a:t>
            </a:r>
          </a:p>
        </p:txBody>
      </p:sp>
    </p:spTree>
    <p:extLst>
      <p:ext uri="{BB962C8B-B14F-4D97-AF65-F5344CB8AC3E}">
        <p14:creationId xmlns:p14="http://schemas.microsoft.com/office/powerpoint/2010/main" val="272349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effects: Formal caregiving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older adults in-home</a:t>
            </a:r>
          </a:p>
          <a:p>
            <a:pPr lvl="1"/>
            <a:r>
              <a:rPr lang="en-US" dirty="0"/>
              <a:t>“Hired help”: Nurses, home health aides</a:t>
            </a:r>
          </a:p>
          <a:p>
            <a:r>
              <a:rPr lang="en-US" dirty="0"/>
              <a:t>Duties</a:t>
            </a:r>
          </a:p>
          <a:p>
            <a:pPr lvl="1"/>
            <a:r>
              <a:rPr lang="en-US" b="1" dirty="0"/>
              <a:t>Household </a:t>
            </a:r>
            <a:r>
              <a:rPr lang="en-US" dirty="0"/>
              <a:t>Meal preparation, house cleaning, laundry, shopping, and transportation </a:t>
            </a:r>
          </a:p>
          <a:p>
            <a:pPr lvl="1"/>
            <a:r>
              <a:rPr lang="en-US" b="1" dirty="0"/>
              <a:t>Personal Care </a:t>
            </a:r>
            <a:r>
              <a:rPr lang="en-US" dirty="0"/>
              <a:t>Bathing, eating, dressing, toilet assistance and getting around the home </a:t>
            </a:r>
          </a:p>
          <a:p>
            <a:pPr lvl="1"/>
            <a:r>
              <a:rPr lang="en-US" b="1" dirty="0"/>
              <a:t>Health Management </a:t>
            </a:r>
            <a:r>
              <a:rPr lang="en-US" dirty="0"/>
              <a:t>Medications, injections, IV therapy, wound care, diabetes treatment, speech, occupational and physical therapy </a:t>
            </a:r>
          </a:p>
          <a:p>
            <a:r>
              <a:rPr lang="en-US" dirty="0"/>
              <a:t>Hospice care</a:t>
            </a:r>
          </a:p>
        </p:txBody>
      </p:sp>
    </p:spTree>
    <p:extLst>
      <p:ext uri="{BB962C8B-B14F-4D97-AF65-F5344CB8AC3E}">
        <p14:creationId xmlns:p14="http://schemas.microsoft.com/office/powerpoint/2010/main" val="524837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effects: Informal caregiving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family caregiving</a:t>
            </a:r>
          </a:p>
          <a:p>
            <a:r>
              <a:rPr lang="en-US" dirty="0"/>
              <a:t>Relatives for friends provide “informal care” to aging person</a:t>
            </a:r>
          </a:p>
          <a:p>
            <a:r>
              <a:rPr lang="en-US" dirty="0"/>
              <a:t>Usually unpaid</a:t>
            </a:r>
          </a:p>
          <a:p>
            <a:r>
              <a:rPr lang="en-US" dirty="0"/>
              <a:t>Services vary</a:t>
            </a:r>
          </a:p>
          <a:p>
            <a:r>
              <a:rPr lang="en-US" dirty="0"/>
              <a:t>“Sandwich generation” increasing demands</a:t>
            </a:r>
          </a:p>
          <a:p>
            <a:r>
              <a:rPr lang="en-US" dirty="0"/>
              <a:t>Decreased health of caregiver</a:t>
            </a:r>
          </a:p>
          <a:p>
            <a:r>
              <a:rPr lang="en-US" dirty="0"/>
              <a:t>Aging and intergenerational gaps</a:t>
            </a:r>
          </a:p>
        </p:txBody>
      </p:sp>
    </p:spTree>
    <p:extLst>
      <p:ext uri="{BB962C8B-B14F-4D97-AF65-F5344CB8AC3E}">
        <p14:creationId xmlns:p14="http://schemas.microsoft.com/office/powerpoint/2010/main" val="6893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“graying” of America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" t="1450" r="1191" b="1185"/>
          <a:stretch/>
        </p:blipFill>
        <p:spPr bwMode="auto">
          <a:xfrm>
            <a:off x="457200" y="838199"/>
            <a:ext cx="8077200" cy="587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913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70364"/>
            <a:ext cx="7717271" cy="1116106"/>
          </a:xfrm>
        </p:spPr>
        <p:txBody>
          <a:bodyPr/>
          <a:lstStyle/>
          <a:p>
            <a:pPr algn="ctr"/>
            <a:r>
              <a:rPr lang="en-US" sz="4400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50" y="3519376"/>
            <a:ext cx="7172695" cy="260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How does the distribution of informal caregiving duties (“caregiving intensity”) vary by sociodemographic characteristics in the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681"/>
            <a:ext cx="8305800" cy="54835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Females</a:t>
            </a:r>
            <a:r>
              <a:rPr lang="en-US" dirty="0"/>
              <a:t>, </a:t>
            </a:r>
            <a:r>
              <a:rPr lang="en-US" u="sng" dirty="0"/>
              <a:t>NH Blacks</a:t>
            </a:r>
            <a:r>
              <a:rPr lang="en-US" dirty="0"/>
              <a:t>, and those in the </a:t>
            </a:r>
            <a:r>
              <a:rPr lang="en-US" u="sng" dirty="0"/>
              <a:t>lowest income</a:t>
            </a:r>
            <a:r>
              <a:rPr lang="en-US" dirty="0"/>
              <a:t> brackets had the highest levels of caregiving intensity. </a:t>
            </a:r>
          </a:p>
          <a:p>
            <a:pPr lvl="2"/>
            <a:r>
              <a:rPr lang="en-US" dirty="0">
                <a:solidFill>
                  <a:srgbClr val="4C1B1B"/>
                </a:solidFill>
              </a:rPr>
              <a:t>Age differences in caregiving intensity were mixed.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Associations between caregiving intensity and caregiver burden varied substantially by age, sex, race/ethnicity, and income.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Patterns are complex and vary by:</a:t>
            </a:r>
          </a:p>
          <a:p>
            <a:pPr lvl="2"/>
            <a:r>
              <a:rPr lang="en-US" dirty="0">
                <a:solidFill>
                  <a:srgbClr val="4C1B1B"/>
                </a:solidFill>
              </a:rPr>
              <a:t>Type of caregiving intensity (e.g. ADL, hours, etc.)</a:t>
            </a:r>
          </a:p>
          <a:p>
            <a:pPr lvl="2"/>
            <a:r>
              <a:rPr lang="en-US" dirty="0">
                <a:solidFill>
                  <a:srgbClr val="4C1B1B"/>
                </a:solidFill>
              </a:rPr>
              <a:t>Type of caregiver burden outcome (e.g. social, emotional,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older adults of the coming decades resemble the older adults of today?</a:t>
            </a:r>
          </a:p>
          <a:p>
            <a:r>
              <a:rPr lang="en-US" dirty="0"/>
              <a:t>Baby Boomer cohort different than existing older adults</a:t>
            </a:r>
          </a:p>
          <a:p>
            <a:pPr lvl="1"/>
            <a:r>
              <a:rPr lang="en-US" dirty="0"/>
              <a:t>Increased health risks (e.g. obesity, heart disease)</a:t>
            </a:r>
          </a:p>
          <a:p>
            <a:pPr lvl="1"/>
            <a:r>
              <a:rPr lang="en-US" dirty="0"/>
              <a:t>Psychological and social factors</a:t>
            </a:r>
          </a:p>
          <a:p>
            <a:pPr lvl="1"/>
            <a:r>
              <a:rPr lang="en-US" dirty="0"/>
              <a:t>Experienced events differently than predecessors (cumulative risk)</a:t>
            </a:r>
          </a:p>
        </p:txBody>
      </p:sp>
    </p:spTree>
    <p:extLst>
      <p:ext uri="{BB962C8B-B14F-4D97-AF65-F5344CB8AC3E}">
        <p14:creationId xmlns:p14="http://schemas.microsoft.com/office/powerpoint/2010/main" val="1750576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2" y="0"/>
            <a:ext cx="8325928" cy="101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59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en-US" dirty="0">
                <a:solidFill>
                  <a:schemeClr val="accent2"/>
                </a:solidFill>
              </a:rPr>
              <a:t>Martin et al</a:t>
            </a:r>
            <a:r>
              <a:rPr lang="it-IT" altLang="en-US" dirty="0"/>
              <a:t>, considering data from the NHANES and the NHIS, conclude that health and disability of elderly improved during the last two decades of 20th century. </a:t>
            </a:r>
          </a:p>
          <a:p>
            <a:pPr>
              <a:lnSpc>
                <a:spcPct val="90000"/>
              </a:lnSpc>
            </a:pPr>
            <a:r>
              <a:rPr lang="it-IT" altLang="en-US" dirty="0">
                <a:solidFill>
                  <a:srgbClr val="A50021"/>
                </a:solidFill>
              </a:rPr>
              <a:t>At the same time, population aged 40-64 years has not shown a consistent improvement and there is some evidence of increase in disability in this age group.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en-US" sz="2000" dirty="0"/>
              <a:t>	</a:t>
            </a:r>
            <a:r>
              <a:rPr lang="it-IT" altLang="en-US" sz="2000" i="1" dirty="0"/>
              <a:t>(Martin LG, Schoeni RF, Andreski PM. Demography 2010; 47:S41-S64)</a:t>
            </a:r>
            <a:endParaRPr lang="it-IT" altLang="en-US" sz="2000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altLang="en-US" dirty="0"/>
              <a:t>Cohort effects (2)</a:t>
            </a:r>
          </a:p>
        </p:txBody>
      </p:sp>
    </p:spTree>
    <p:extLst>
      <p:ext uri="{BB962C8B-B14F-4D97-AF65-F5344CB8AC3E}">
        <p14:creationId xmlns:p14="http://schemas.microsoft.com/office/powerpoint/2010/main" val="5222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of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James Fries </a:t>
            </a:r>
          </a:p>
          <a:p>
            <a:r>
              <a:rPr lang="en-US" dirty="0"/>
              <a:t>Hypothesis: If the age at the onset of the first chronic infirmity can be postponed more rapidly than the age of death, then the lifetime illness burden may be compressed into a shorter period of time nearer to the age of death. </a:t>
            </a:r>
          </a:p>
          <a:p>
            <a:r>
              <a:rPr lang="en-US" dirty="0"/>
              <a:t>Evidence supporting this hypothesis thus must take two forms</a:t>
            </a:r>
          </a:p>
          <a:p>
            <a:pPr lvl="1"/>
            <a:r>
              <a:rPr lang="en-US" dirty="0"/>
              <a:t>It is possible to substantially delay the onset of infirmity</a:t>
            </a:r>
          </a:p>
          <a:p>
            <a:pPr lvl="1"/>
            <a:r>
              <a:rPr lang="en-US" dirty="0"/>
              <a:t>The accompanying increases in longevity will be comparatively modest</a:t>
            </a:r>
          </a:p>
        </p:txBody>
      </p:sp>
    </p:spTree>
    <p:extLst>
      <p:ext uri="{BB962C8B-B14F-4D97-AF65-F5344CB8AC3E}">
        <p14:creationId xmlns:p14="http://schemas.microsoft.com/office/powerpoint/2010/main" val="3664493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of morbidity</a:t>
            </a:r>
          </a:p>
        </p:txBody>
      </p:sp>
      <p:pic>
        <p:nvPicPr>
          <p:cNvPr id="4098" name="Picture 2" descr="http://palliative.stanford.edu/wp-content/uploads/2014/03/morbi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3091"/>
            <a:ext cx="6934200" cy="55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72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back to Mr. Willard Scott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943600" cy="5638800"/>
          </a:xfrm>
        </p:spPr>
        <p:txBody>
          <a:bodyPr/>
          <a:lstStyle/>
          <a:p>
            <a:r>
              <a:rPr lang="en-US" dirty="0"/>
              <a:t>Longevity</a:t>
            </a:r>
          </a:p>
          <a:p>
            <a:r>
              <a:rPr lang="en-US" dirty="0"/>
              <a:t>Individual vs. population perspective</a:t>
            </a:r>
          </a:p>
          <a:p>
            <a:r>
              <a:rPr lang="en-US" dirty="0"/>
              <a:t>Accumulation of risks</a:t>
            </a:r>
          </a:p>
          <a:p>
            <a:r>
              <a:rPr lang="en-US" dirty="0"/>
              <a:t>Genetic components?</a:t>
            </a:r>
          </a:p>
          <a:p>
            <a:r>
              <a:rPr lang="en-US" dirty="0"/>
              <a:t>Boston University Centenarian Study </a:t>
            </a:r>
          </a:p>
          <a:p>
            <a:pPr marL="457200" lvl="1" indent="0">
              <a:buNone/>
            </a:pPr>
            <a:r>
              <a:rPr lang="en-US" dirty="0"/>
              <a:t>http://www.bumc.bu.edu/centenarian/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4776" y="332527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Susannah Mushatt Jones</a:t>
            </a:r>
          </a:p>
          <a:p>
            <a:pPr algn="ctr"/>
            <a:r>
              <a:rPr lang="en-US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7/6/1899-present</a:t>
            </a:r>
          </a:p>
          <a:p>
            <a:pPr algn="ctr"/>
            <a:r>
              <a:rPr lang="en-US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(World’s oldest living person)</a:t>
            </a:r>
          </a:p>
        </p:txBody>
      </p:sp>
      <p:pic>
        <p:nvPicPr>
          <p:cNvPr id="7" name="Picture 4" descr="Susannah Mushatt Jones, 115, right, of Brooklyn, 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7867"/>
            <a:ext cx="2842752" cy="18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5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spnfivethirtyeight.files.wordpress.com/2014/05/casselman-feature-boomers-3.png?w=57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r="1735"/>
          <a:stretch/>
        </p:blipFill>
        <p:spPr bwMode="auto">
          <a:xfrm>
            <a:off x="152400" y="71849"/>
            <a:ext cx="8991600" cy="65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7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2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7"/>
          <a:stretch/>
        </p:blipFill>
        <p:spPr bwMode="auto">
          <a:xfrm>
            <a:off x="0" y="1143000"/>
            <a:ext cx="6096000" cy="47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f2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52595" r="46108"/>
          <a:stretch/>
        </p:blipFill>
        <p:spPr bwMode="auto">
          <a:xfrm>
            <a:off x="6019801" y="1639018"/>
            <a:ext cx="3124200" cy="428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increase in older population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 over 1000+ years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7"/>
          <a:stretch/>
        </p:blipFill>
        <p:spPr bwMode="auto">
          <a:xfrm>
            <a:off x="2929394" y="1219201"/>
            <a:ext cx="470965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3-eu-west-1.amazonaws.com/rbi-blogs/wp-content/blogs.dir/383/files/2015/02/Life-expectancy-GDP-capi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8" y="1219201"/>
            <a:ext cx="888376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4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older adults (age 65+)?</a:t>
            </a:r>
          </a:p>
        </p:txBody>
      </p:sp>
      <p:pic>
        <p:nvPicPr>
          <p:cNvPr id="4098" name="Picture 2" descr="http://www.agingstats.gov/main_site/data/2012_documents/images/Popl_indicator1B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29799" r="2520" b="961"/>
          <a:stretch/>
        </p:blipFill>
        <p:spPr bwMode="auto">
          <a:xfrm>
            <a:off x="266700" y="1066800"/>
            <a:ext cx="8686800" cy="54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6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 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/>
          <a:stretch/>
        </p:blipFill>
        <p:spPr bwMode="auto">
          <a:xfrm>
            <a:off x="457200" y="838200"/>
            <a:ext cx="8205532" cy="55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7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038" y="579755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Note: * Estimate. Expenditures shown in $US PPP (purchasing power parity).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Source: Calculated by The Commonwealth Fund based on 2007 International Health Policy Survey; 2008 International Health Policy Survey of Sicker Adults; 2009 International Health Policy Survey of Primary Care Physicians; Commonwealth Fund Commission on a High Performance Health System National Scorecard; and Organization for Economic Cooperation and Development, </a:t>
            </a:r>
            <a:r>
              <a:rPr lang="en-US" altLang="en-US" sz="1200" i="1">
                <a:solidFill>
                  <a:srgbClr val="000000"/>
                </a:solidFill>
              </a:rPr>
              <a:t>OECD Health Data, 2009</a:t>
            </a:r>
            <a:r>
              <a:rPr lang="en-US" altLang="en-US" sz="1200">
                <a:solidFill>
                  <a:srgbClr val="000000"/>
                </a:solidFill>
              </a:rPr>
              <a:t> (Paris: OECD, Nov. 2009).</a:t>
            </a:r>
          </a:p>
        </p:txBody>
      </p:sp>
      <p:graphicFrame>
        <p:nvGraphicFramePr>
          <p:cNvPr id="124133" name="Group 229"/>
          <p:cNvGraphicFramePr>
            <a:graphicFrameLocks noGrp="1"/>
          </p:cNvGraphicFramePr>
          <p:nvPr/>
        </p:nvGraphicFramePr>
        <p:xfrm>
          <a:off x="207963" y="1565275"/>
          <a:ext cx="8707437" cy="4073530"/>
        </p:xfrm>
        <a:graphic>
          <a:graphicData uri="http://schemas.openxmlformats.org/drawingml/2006/table">
            <a:tbl>
              <a:tblPr/>
              <a:tblGrid>
                <a:gridCol w="56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 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AUS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CAN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GER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NETH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NZ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UK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OVERALL RANKING (2010)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Quality Care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 gridSpan="2"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Effective Care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 gridSpan="2"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Safe Care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3">
                <a:tc gridSpan="2"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Coordinated Care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 gridSpan="2"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Patient-Centered Care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Access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63">
                <a:tc gridSpan="2"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Cost-Related Problem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163">
                <a:tc gridSpan="2"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Timeliness of Care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Efficiency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Equity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Long, Healthy, Productive Lives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Health Expenditures/Capita, 2007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$3,357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$3,895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$3,588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$3,837*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$2,454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$2,992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$7,290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24098" name="Group 19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6396089"/>
              </p:ext>
            </p:extLst>
          </p:nvPr>
        </p:nvGraphicFramePr>
        <p:xfrm>
          <a:off x="381000" y="775494"/>
          <a:ext cx="2057400" cy="12192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Country Rankings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1.00–2.33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2.34–4.66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4.67–7.00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567" name="Picture 182"/>
          <p:cNvPicPr>
            <a:picLocks noGrp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/>
          <a:stretch>
            <a:fillRect/>
          </a:stretch>
        </p:blipFill>
        <p:spPr>
          <a:xfrm>
            <a:off x="8153400" y="1133475"/>
            <a:ext cx="754063" cy="485775"/>
          </a:xfrm>
          <a:noFill/>
        </p:spPr>
      </p:pic>
      <p:pic>
        <p:nvPicPr>
          <p:cNvPr id="17568" name="Picture 1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3388" y="1133475"/>
            <a:ext cx="755650" cy="485775"/>
          </a:xfrm>
          <a:noFill/>
        </p:spPr>
      </p:pic>
      <p:pic>
        <p:nvPicPr>
          <p:cNvPr id="17569" name="Picture 18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143000"/>
            <a:ext cx="762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70" name="Picture 18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143000"/>
            <a:ext cx="762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71" name="Picture 18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114425"/>
            <a:ext cx="762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72" name="Picture 18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1135063"/>
            <a:ext cx="755650" cy="484187"/>
          </a:xfrm>
          <a:noFill/>
        </p:spPr>
      </p:pic>
      <p:pic>
        <p:nvPicPr>
          <p:cNvPr id="17573" name="Picture 18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143000"/>
            <a:ext cx="762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81000" y="24893"/>
            <a:ext cx="845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99003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Palatino Linotype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50021"/>
                </a:solidFill>
                <a:latin typeface="Calibri" pitchFamily="34" charset="0"/>
              </a:defRPr>
            </a:lvl9pPr>
          </a:lstStyle>
          <a:p>
            <a:r>
              <a:rPr lang="en-US" kern="0" dirty="0"/>
              <a:t>How the US stacks up</a:t>
            </a:r>
          </a:p>
        </p:txBody>
      </p:sp>
    </p:spTree>
    <p:extLst>
      <p:ext uri="{BB962C8B-B14F-4D97-AF65-F5344CB8AC3E}">
        <p14:creationId xmlns:p14="http://schemas.microsoft.com/office/powerpoint/2010/main" val="2693300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15620</TotalTime>
  <Words>1681</Words>
  <Application>Microsoft Office PowerPoint</Application>
  <PresentationFormat>On-screen Show (4:3)</PresentationFormat>
  <Paragraphs>277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Bookman Old Style</vt:lpstr>
      <vt:lpstr>Calibri</vt:lpstr>
      <vt:lpstr>Palatino Linotype</vt:lpstr>
      <vt:lpstr>Segoe UI</vt:lpstr>
      <vt:lpstr>Segoe UI Light</vt:lpstr>
      <vt:lpstr>Wingdings</vt:lpstr>
      <vt:lpstr>Default Design</vt:lpstr>
      <vt:lpstr>Aging and Chronic Disease Epidemiology: Lessons from the US</vt:lpstr>
      <vt:lpstr>Today’s objectives</vt:lpstr>
      <vt:lpstr>The “graying” of America</vt:lpstr>
      <vt:lpstr>PowerPoint Presentation</vt:lpstr>
      <vt:lpstr>Percent increase in older population</vt:lpstr>
      <vt:lpstr>Life expectancy over 1000+ years</vt:lpstr>
      <vt:lpstr>Where are older adults (age 65+)?</vt:lpstr>
      <vt:lpstr>Life expectancy in the US</vt:lpstr>
      <vt:lpstr>PowerPoint Presentation</vt:lpstr>
      <vt:lpstr>Life expectancy: US vs. other countries</vt:lpstr>
      <vt:lpstr>Limits to life expectancy?</vt:lpstr>
      <vt:lpstr>Living healthier longer?</vt:lpstr>
      <vt:lpstr>Life expectancy by county (females)</vt:lpstr>
      <vt:lpstr>Life expectancy by county (males)</vt:lpstr>
      <vt:lpstr>Life expectancy by race</vt:lpstr>
      <vt:lpstr>Milestones in assisting older adults</vt:lpstr>
      <vt:lpstr>Population aging in the US</vt:lpstr>
      <vt:lpstr>Causes of population aging</vt:lpstr>
      <vt:lpstr>Implications of aging: Workforce</vt:lpstr>
      <vt:lpstr>Implications of aging: Health care</vt:lpstr>
      <vt:lpstr>Implications of aging: Health care (2)</vt:lpstr>
      <vt:lpstr>Epidemiology of aging</vt:lpstr>
      <vt:lpstr>PowerPoint Presentation</vt:lpstr>
      <vt:lpstr>PowerPoint Presentation</vt:lpstr>
      <vt:lpstr>Epidemiology of aging: Disability</vt:lpstr>
      <vt:lpstr>Research on aging</vt:lpstr>
      <vt:lpstr>Research on aging</vt:lpstr>
      <vt:lpstr>Indirect effects: Formal caregiving</vt:lpstr>
      <vt:lpstr>Indirect effects: Informal caregiving</vt:lpstr>
      <vt:lpstr>Research Question</vt:lpstr>
      <vt:lpstr>Summary of findings</vt:lpstr>
      <vt:lpstr>Cohort effects</vt:lpstr>
      <vt:lpstr>PowerPoint Presentation</vt:lpstr>
      <vt:lpstr>Cohort effects (2)</vt:lpstr>
      <vt:lpstr>Compression of morbidity</vt:lpstr>
      <vt:lpstr>Compression of morbidity</vt:lpstr>
      <vt:lpstr>Getting back to Mr. Willard Scott</vt:lpstr>
    </vt:vector>
  </TitlesOfParts>
  <Company>TUFTS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Cohen</dc:creator>
  <cp:lastModifiedBy>Christopher Buttery</cp:lastModifiedBy>
  <cp:revision>741</cp:revision>
  <cp:lastPrinted>2015-02-02T13:53:27Z</cp:lastPrinted>
  <dcterms:created xsi:type="dcterms:W3CDTF">2010-10-28T14:06:54Z</dcterms:created>
  <dcterms:modified xsi:type="dcterms:W3CDTF">2017-02-08T16:58:53Z</dcterms:modified>
</cp:coreProperties>
</file>