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5BC4D6B-9F65-45DF-A0E4-D959D8F5D14B}">
  <a:tblStyle styleId="{75BC4D6B-9F65-45DF-A0E4-D959D8F5D14B}"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56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18683384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dc.gov/diabetes/statistics/prev/national/figpersons.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cdc.gov/mmwr/preview/mmwrhtml/mm5942a2.htm?s%20cid=mm5942a2w"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37386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291417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http://www.cdc.gov/diabetes/statistics/slides/maps_diabetes_trends.pdf</a:t>
            </a:r>
          </a:p>
        </p:txBody>
      </p:sp>
    </p:spTree>
    <p:extLst>
      <p:ext uri="{BB962C8B-B14F-4D97-AF65-F5344CB8AC3E}">
        <p14:creationId xmlns:p14="http://schemas.microsoft.com/office/powerpoint/2010/main" val="1811806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u="sng">
                <a:solidFill>
                  <a:schemeClr val="hlink"/>
                </a:solidFill>
                <a:hlinkClick r:id="rId3"/>
              </a:rPr>
              <a:t>http://www.cdc.gov/diabetes/statistics/prev/national/figpersons.htm</a:t>
            </a:r>
          </a:p>
        </p:txBody>
      </p:sp>
    </p:spTree>
    <p:extLst>
      <p:ext uri="{BB962C8B-B14F-4D97-AF65-F5344CB8AC3E}">
        <p14:creationId xmlns:p14="http://schemas.microsoft.com/office/powerpoint/2010/main" val="2407197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In general, the number of civilians with diagnosed diabetes increased for every age group from 1980-2011. But as you can see, the age group from 65-74 has had relatively the highest percentage of diabetes patients over the last 30 years.</a:t>
            </a:r>
          </a:p>
        </p:txBody>
      </p:sp>
    </p:spTree>
    <p:extLst>
      <p:ext uri="{BB962C8B-B14F-4D97-AF65-F5344CB8AC3E}">
        <p14:creationId xmlns:p14="http://schemas.microsoft.com/office/powerpoint/2010/main" val="3495353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As you can see, throughout the period, the age-adjusted percentage was highest in those with less than a high school education compared to the higher level educated individuals. </a:t>
            </a:r>
          </a:p>
        </p:txBody>
      </p:sp>
    </p:spTree>
    <p:extLst>
      <p:ext uri="{BB962C8B-B14F-4D97-AF65-F5344CB8AC3E}">
        <p14:creationId xmlns:p14="http://schemas.microsoft.com/office/powerpoint/2010/main" val="905399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49211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Over the last 3 decades, blacks have had a higher percentage of people diagnosed with diabetes compared to whites and asians. Although not shown in the graph, more than 10% of Hispanic Americans (2 million) have diabetes. They are twice as likely to have diabetes than non-Hispanic whites. Also, American Indians and Alaska Natives are more than twice as likely to develop diabetes as are white Americans. 14.2% of American Indian adults have type 2 diabetes which is also increasing among children. </a:t>
            </a:r>
          </a:p>
        </p:txBody>
      </p:sp>
    </p:spTree>
    <p:extLst>
      <p:ext uri="{BB962C8B-B14F-4D97-AF65-F5344CB8AC3E}">
        <p14:creationId xmlns:p14="http://schemas.microsoft.com/office/powerpoint/2010/main" val="4099598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Although the adjusted prevalence of diagnosed diabetes is higher in black individuals compared to whites and asians, it’s highest in general in black females. However in 2010 and 2011 it has been shown that black males have had a higher prevalence in diabetes.</a:t>
            </a:r>
          </a:p>
        </p:txBody>
      </p:sp>
    </p:spTree>
    <p:extLst>
      <p:ext uri="{BB962C8B-B14F-4D97-AF65-F5344CB8AC3E}">
        <p14:creationId xmlns:p14="http://schemas.microsoft.com/office/powerpoint/2010/main" val="2945026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There’s a significant decrease in Asian males from the age group 65-74 compared to the 75+ age group whereas most of the other groups have a gradual increase in age and prevalence. In general, the Asian male and black male in the age group 65-74 have the highest percentages of diagnosed diabetes. </a:t>
            </a:r>
          </a:p>
        </p:txBody>
      </p:sp>
    </p:spTree>
    <p:extLst>
      <p:ext uri="{BB962C8B-B14F-4D97-AF65-F5344CB8AC3E}">
        <p14:creationId xmlns:p14="http://schemas.microsoft.com/office/powerpoint/2010/main" val="2462503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Diabetes is not just a problem in the United States. It is an international problem also creating a burden on society and economy. Today, 382 million people in the world have some type of diabetes. Although this map is shown in numbers of people, the highest country with the highest percent prevalence of diabetes is the Middle East and North Africa. Next highest is North America and Caribbean. The lowest percent prevalence is in Africa. The highest number of people with diabetes reside in the Western Pacific with South-East Asia coming in second. At the rate we’re going, diabetes is believed to increase to 592 million people in the year 2035 (that’s a 55% increase).</a:t>
            </a:r>
          </a:p>
        </p:txBody>
      </p:sp>
    </p:spTree>
    <p:extLst>
      <p:ext uri="{BB962C8B-B14F-4D97-AF65-F5344CB8AC3E}">
        <p14:creationId xmlns:p14="http://schemas.microsoft.com/office/powerpoint/2010/main" val="669123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50729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515302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539537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532984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65495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209489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821742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http://www.cdc.gov/chronicdisease/overview/index.htm</a:t>
            </a:r>
          </a:p>
        </p:txBody>
      </p:sp>
    </p:spTree>
    <p:extLst>
      <p:ext uri="{BB962C8B-B14F-4D97-AF65-F5344CB8AC3E}">
        <p14:creationId xmlns:p14="http://schemas.microsoft.com/office/powerpoint/2010/main" val="2305374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sz="1200">
                <a:solidFill>
                  <a:schemeClr val="dk1"/>
                </a:solidFill>
              </a:rPr>
              <a:t>Premature mortality</a:t>
            </a:r>
          </a:p>
        </p:txBody>
      </p:sp>
    </p:spTree>
    <p:extLst>
      <p:ext uri="{BB962C8B-B14F-4D97-AF65-F5344CB8AC3E}">
        <p14:creationId xmlns:p14="http://schemas.microsoft.com/office/powerpoint/2010/main" val="3392598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648288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643432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021371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None/>
            </a:pPr>
            <a:r>
              <a:rPr lang="en" sz="1200">
                <a:solidFill>
                  <a:schemeClr val="dk1"/>
                </a:solidFill>
              </a:rPr>
              <a:t>From 1997 to 2011, the percentage of adults with diabetes reporting heart disease or stroke decreased until 2004 and leveled off afterwards for those aged 35–64 years, declined among those aged 65–74 years, and showed no consistent trend for people aged 75 years or older. Throughout the period, percentages were greater with increasing age. In 2011, the percentage reporting heart disease or stroke was 28.3% among people aged 35–64 years, 43.1% among those aged 65–74 years, and 55.1% among those aged 75 years or older.</a:t>
            </a:r>
          </a:p>
          <a:p>
            <a:pPr lvl="0" rtl="0">
              <a:spcBef>
                <a:spcPts val="600"/>
              </a:spcBef>
              <a:buClr>
                <a:schemeClr val="dk1"/>
              </a:buClr>
              <a:buSzPct val="91666"/>
              <a:buFont typeface="Arial"/>
              <a:buNone/>
            </a:pPr>
            <a:r>
              <a:rPr lang="en" sz="1200">
                <a:solidFill>
                  <a:schemeClr val="dk1"/>
                </a:solidFill>
              </a:rPr>
              <a:t>From 1997 to 2011, the age-adjusted percentage of persons aged 35 years or older with diabetes reporting heart disease or stroke showed little or no change among men and among women. Throughout the period, the age-adjusted percentage was higher among men than among women. In 2011, the age-adjusted percentage reporting heart disease or stroke was 35.5% for men and 31.5% for women.</a:t>
            </a:r>
          </a:p>
          <a:p>
            <a:endParaRPr lang="en" sz="1200">
              <a:solidFill>
                <a:schemeClr val="dk1"/>
              </a:solidFill>
            </a:endParaRPr>
          </a:p>
          <a:p>
            <a:endParaRPr lang="en" sz="1200">
              <a:solidFill>
                <a:schemeClr val="dk1"/>
              </a:solidFill>
            </a:endParaRPr>
          </a:p>
        </p:txBody>
      </p:sp>
    </p:spTree>
    <p:extLst>
      <p:ext uri="{BB962C8B-B14F-4D97-AF65-F5344CB8AC3E}">
        <p14:creationId xmlns:p14="http://schemas.microsoft.com/office/powerpoint/2010/main" val="3771807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Diabetic ketoacidosis (DKA) is a serious condition that can lead to diabetic coma (passing out for a long time) or even death. </a:t>
            </a:r>
          </a:p>
          <a:p>
            <a:pPr lvl="0" rtl="0">
              <a:buClr>
                <a:schemeClr val="dk1"/>
              </a:buClr>
              <a:buSzPct val="100000"/>
              <a:buFont typeface="Arial"/>
              <a:buNone/>
            </a:pPr>
            <a:r>
              <a:rPr lang="en"/>
              <a:t>number of hospital discharges with diabetic ketoacidosis (DKA) as the first-listed diagnosis increased from about 80,000 discharges in 1988 to about 140,000 in 2009.</a:t>
            </a:r>
          </a:p>
          <a:p>
            <a:pPr lvl="0" rtl="0">
              <a:buNone/>
            </a:pPr>
            <a:r>
              <a:rPr lang="en"/>
              <a:t> </a:t>
            </a:r>
          </a:p>
          <a:p>
            <a:endParaRPr lang="en"/>
          </a:p>
        </p:txBody>
      </p:sp>
    </p:spTree>
    <p:extLst>
      <p:ext uri="{BB962C8B-B14F-4D97-AF65-F5344CB8AC3E}">
        <p14:creationId xmlns:p14="http://schemas.microsoft.com/office/powerpoint/2010/main" val="2424849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357673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628373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Between 1980 and 2008, the rate of initiation of treatment for ESRD-DM per 1,000,000 population did not increase at a contant rate. Both the crude and age-adjusted rates increased sharply from the 1980s until 1999, and then slowed down. Throughout the period, the crude and age-adjusted rates were similar. In 2008, the crude rate was 158.9 per 1,000,000 population and the age-adjusted rate was 148.8 per 1,000,000 population.</a:t>
            </a:r>
          </a:p>
        </p:txBody>
      </p:sp>
    </p:spTree>
    <p:extLst>
      <p:ext uri="{BB962C8B-B14F-4D97-AF65-F5344CB8AC3E}">
        <p14:creationId xmlns:p14="http://schemas.microsoft.com/office/powerpoint/2010/main" val="2047656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u="sng">
                <a:solidFill>
                  <a:schemeClr val="hlink"/>
                </a:solidFill>
                <a:hlinkClick r:id="rId3"/>
              </a:rPr>
              <a:t>http://www.cdc.gov/mmwr/preview/mmwrhtml/mm5942a2.htm?s%20cid=mm5942a2w</a:t>
            </a:r>
          </a:p>
          <a:p>
            <a:pPr lvl="0" rtl="0">
              <a:buNone/>
            </a:pPr>
            <a:r>
              <a:rPr lang="en" sz="1200" b="1">
                <a:solidFill>
                  <a:schemeClr val="dk1"/>
                </a:solidFill>
              </a:rPr>
              <a:t>Incidence of End-Stage Renal Disease Attributed to Diabetes Among Persons With Diagnosed Diabetes --- United States and Puerto Rico, 1996--2007</a:t>
            </a:r>
          </a:p>
          <a:p>
            <a:pPr>
              <a:buNone/>
            </a:pPr>
            <a:r>
              <a:rPr lang="en">
                <a:solidFill>
                  <a:schemeClr val="dk1"/>
                </a:solidFill>
              </a:rPr>
              <a:t>During 2007, approximately 110,000 persons in the United States and Puerto Rico began treatment for end-stage renal disease (ESRD) (i.e., kidney failure requiring dialysis or transplantation) (</a:t>
            </a:r>
            <a:r>
              <a:rPr lang="en" i="1">
                <a:solidFill>
                  <a:schemeClr val="dk1"/>
                </a:solidFill>
              </a:rPr>
              <a:t>1</a:t>
            </a:r>
            <a:r>
              <a:rPr lang="en">
                <a:solidFill>
                  <a:schemeClr val="dk1"/>
                </a:solidFill>
              </a:rPr>
              <a:t>). Diabetes is the leading cause of ESRD in the United States, accounting for 44% of new cases in 2007 </a:t>
            </a:r>
          </a:p>
        </p:txBody>
      </p:sp>
    </p:spTree>
    <p:extLst>
      <p:ext uri="{BB962C8B-B14F-4D97-AF65-F5344CB8AC3E}">
        <p14:creationId xmlns:p14="http://schemas.microsoft.com/office/powerpoint/2010/main" val="3865778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617365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010980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From 1997 to 2011, the crude percentage of adults with diagnosed diabetes who reported visual impairment decreased 26.5% (from 26.0% to 19.1%). Trends in the crude and age-adjusted percentages of people reporting visual impairment were similar, suggesting that the aging of the population had little or no effect on trends during this time period.</a:t>
            </a:r>
          </a:p>
        </p:txBody>
      </p:sp>
    </p:spTree>
    <p:extLst>
      <p:ext uri="{BB962C8B-B14F-4D97-AF65-F5344CB8AC3E}">
        <p14:creationId xmlns:p14="http://schemas.microsoft.com/office/powerpoint/2010/main" val="23903273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buClr>
                <a:schemeClr val="dk1"/>
              </a:buClr>
              <a:buSzPct val="100000"/>
              <a:buFont typeface="Arial"/>
              <a:buNone/>
            </a:pPr>
            <a:r>
              <a:rPr lang="en"/>
              <a:t>Diabetic hyperglycemic crises, including</a:t>
            </a:r>
            <a:r>
              <a:rPr lang="en" b="1"/>
              <a:t> diabetic ketoacidosis</a:t>
            </a:r>
            <a:r>
              <a:rPr lang="en"/>
              <a:t> and </a:t>
            </a:r>
            <a:r>
              <a:rPr lang="en" b="1"/>
              <a:t>hyperglycemic hyperosmolar state</a:t>
            </a:r>
            <a:r>
              <a:rPr lang="en"/>
              <a:t>, are serious acute complications of diabetes that can lead to death.</a:t>
            </a:r>
          </a:p>
          <a:p>
            <a:pPr lvl="0" rtl="0">
              <a:lnSpc>
                <a:spcPct val="115000"/>
              </a:lnSpc>
              <a:buClr>
                <a:schemeClr val="dk1"/>
              </a:buClr>
              <a:buSzPct val="100000"/>
              <a:buFont typeface="Arial"/>
              <a:buNone/>
            </a:pPr>
            <a:r>
              <a:rPr lang="en"/>
              <a:t>The number of deaths due to hyperglycemic crises was stable in the 1980s and then began to decrease in the 1990s. In 2009, hyperglycemic crises caused 2,417 deaths, 19.8% lower than the 3,012 deaths in 1980.</a:t>
            </a:r>
          </a:p>
          <a:p>
            <a:endParaRPr lang="en"/>
          </a:p>
        </p:txBody>
      </p:sp>
    </p:spTree>
    <p:extLst>
      <p:ext uri="{BB962C8B-B14F-4D97-AF65-F5344CB8AC3E}">
        <p14:creationId xmlns:p14="http://schemas.microsoft.com/office/powerpoint/2010/main" val="227722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763660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chemeClr val="dk1"/>
              </a:buClr>
              <a:buSzPct val="100000"/>
              <a:buFont typeface="Arial"/>
              <a:buNone/>
            </a:pPr>
            <a:r>
              <a:rPr lang="en"/>
              <a:t>From 1980 to 2009, death rates per 100,000 diabetic population for hyperglycemic crises as underlying cause of death declined in all age groups, with the</a:t>
            </a:r>
            <a:r>
              <a:rPr lang="en" b="1"/>
              <a:t> largest decreases occurring among those aged 75 years and older.</a:t>
            </a:r>
            <a:r>
              <a:rPr lang="en"/>
              <a:t> Although the oldest age group had the highest death rates near the beginning of the study time period, these rates steadily declined and eventually became even lower than the rates of the youngest age group.</a:t>
            </a:r>
          </a:p>
          <a:p>
            <a:endParaRPr lang="en"/>
          </a:p>
        </p:txBody>
      </p:sp>
    </p:spTree>
    <p:extLst>
      <p:ext uri="{BB962C8B-B14F-4D97-AF65-F5344CB8AC3E}">
        <p14:creationId xmlns:p14="http://schemas.microsoft.com/office/powerpoint/2010/main" val="29493359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Age adjusted hospital discharge rates for first listed complications per 1,000 population with diabetes, US, 1980-2003</a:t>
            </a:r>
          </a:p>
          <a:p>
            <a:pPr>
              <a:buNone/>
            </a:pPr>
            <a:r>
              <a:rPr lang="en"/>
              <a:t>Source: Chronic Disease Epidemiology and Control (3rd Edition)</a:t>
            </a:r>
          </a:p>
        </p:txBody>
      </p:sp>
    </p:spTree>
    <p:extLst>
      <p:ext uri="{BB962C8B-B14F-4D97-AF65-F5344CB8AC3E}">
        <p14:creationId xmlns:p14="http://schemas.microsoft.com/office/powerpoint/2010/main" val="7911589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8783068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063599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3953720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2918407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0077629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5807528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2372575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59310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1099464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 name="Shape 3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6487505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8692552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3471334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8984890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5581375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70146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963298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256961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772125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956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0"/>
            <a:ext cx="9144000" cy="3518399"/>
          </a:xfrm>
          <a:prstGeom prst="rect">
            <a:avLst/>
          </a:prstGeom>
          <a:solidFill>
            <a:schemeClr val="dk2"/>
          </a:solidFill>
          <a:ln>
            <a:noFill/>
          </a:ln>
        </p:spPr>
        <p:txBody>
          <a:bodyPr lIns="91425" tIns="45700" rIns="91425" bIns="45700" anchor="ctr" anchorCtr="0">
            <a:noAutofit/>
          </a:bodyPr>
          <a:lstStyle/>
          <a:p>
            <a:endParaRPr/>
          </a:p>
        </p:txBody>
      </p:sp>
      <p:cxnSp>
        <p:nvCxnSpPr>
          <p:cNvPr id="9" name="Shape 9"/>
          <p:cNvCxnSpPr/>
          <p:nvPr/>
        </p:nvCxnSpPr>
        <p:spPr>
          <a:xfrm>
            <a:off x="0" y="3496604"/>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0" name="Shape 10"/>
          <p:cNvSpPr txBox="1">
            <a:spLocks noGrp="1"/>
          </p:cNvSpPr>
          <p:nvPr>
            <p:ph type="ctrTitle"/>
          </p:nvPr>
        </p:nvSpPr>
        <p:spPr>
          <a:xfrm>
            <a:off x="685800" y="1867781"/>
            <a:ext cx="7772400" cy="1648800"/>
          </a:xfrm>
          <a:prstGeom prst="rect">
            <a:avLst/>
          </a:prstGeom>
        </p:spPr>
        <p:txBody>
          <a:bodyPr lIns="91425" tIns="91425" rIns="91425" bIns="91425" anchor="b" anchorCtr="0"/>
          <a:lstStyle>
            <a:lvl1pPr indent="457200">
              <a:buSzPct val="100000"/>
              <a:defRPr sz="7200"/>
            </a:lvl1pPr>
            <a:lvl2pPr indent="457200">
              <a:buSzPct val="100000"/>
              <a:defRPr sz="7200"/>
            </a:lvl2pPr>
            <a:lvl3pPr indent="457200">
              <a:buSzPct val="100000"/>
              <a:defRPr sz="7200"/>
            </a:lvl3pPr>
            <a:lvl4pPr indent="457200">
              <a:buSzPct val="100000"/>
              <a:defRPr sz="7200"/>
            </a:lvl4pPr>
            <a:lvl5pPr indent="457200">
              <a:buSzPct val="100000"/>
              <a:defRPr sz="7200"/>
            </a:lvl5pPr>
            <a:lvl6pPr indent="457200">
              <a:buSzPct val="100000"/>
              <a:defRPr sz="7200"/>
            </a:lvl6pPr>
            <a:lvl7pPr indent="457200">
              <a:buSzPct val="100000"/>
              <a:defRPr sz="7200"/>
            </a:lvl7pPr>
            <a:lvl8pPr indent="457200">
              <a:buSzPct val="100000"/>
              <a:defRPr sz="7200"/>
            </a:lvl8pPr>
            <a:lvl9pPr indent="457200">
              <a:buSzPct val="100000"/>
              <a:defRPr sz="7200"/>
            </a:lvl9pPr>
          </a:lstStyle>
          <a:p>
            <a:endParaRPr/>
          </a:p>
        </p:txBody>
      </p:sp>
      <p:sp>
        <p:nvSpPr>
          <p:cNvPr id="11" name="Shape 11"/>
          <p:cNvSpPr txBox="1">
            <a:spLocks noGrp="1"/>
          </p:cNvSpPr>
          <p:nvPr>
            <p:ph type="subTitle" idx="1"/>
          </p:nvPr>
        </p:nvSpPr>
        <p:spPr>
          <a:xfrm>
            <a:off x="685800" y="3627026"/>
            <a:ext cx="7772400" cy="774300"/>
          </a:xfrm>
          <a:prstGeom prst="rect">
            <a:avLst/>
          </a:prstGeom>
        </p:spPr>
        <p:txBody>
          <a:bodyPr lIns="91425" tIns="91425" rIns="91425" bIns="91425" anchor="t" anchorCtr="0"/>
          <a:lstStyle>
            <a:lvl1pPr marL="0">
              <a:spcBef>
                <a:spcPts val="0"/>
              </a:spcBef>
              <a:buClr>
                <a:schemeClr val="dk2"/>
              </a:buClr>
              <a:buNone/>
              <a:defRPr>
                <a:solidFill>
                  <a:schemeClr val="dk2"/>
                </a:solidFill>
              </a:defRPr>
            </a:lvl1pPr>
            <a:lvl2pPr marL="0" indent="190500">
              <a:spcBef>
                <a:spcPts val="0"/>
              </a:spcBef>
              <a:buClr>
                <a:schemeClr val="dk2"/>
              </a:buClr>
              <a:buSzPct val="100000"/>
              <a:buNone/>
              <a:defRPr sz="3000">
                <a:solidFill>
                  <a:schemeClr val="dk2"/>
                </a:solidFill>
              </a:defRPr>
            </a:lvl2pPr>
            <a:lvl3pPr marL="0" indent="190500">
              <a:spcBef>
                <a:spcPts val="0"/>
              </a:spcBef>
              <a:buClr>
                <a:schemeClr val="dk2"/>
              </a:buClr>
              <a:buSzPct val="100000"/>
              <a:buNone/>
              <a:defRPr sz="3000">
                <a:solidFill>
                  <a:schemeClr val="dk2"/>
                </a:solidFill>
              </a:defRPr>
            </a:lvl3pPr>
            <a:lvl4pPr marL="0" indent="190500">
              <a:spcBef>
                <a:spcPts val="0"/>
              </a:spcBef>
              <a:buClr>
                <a:schemeClr val="dk2"/>
              </a:buClr>
              <a:buSzPct val="100000"/>
              <a:buNone/>
              <a:defRPr sz="3000">
                <a:solidFill>
                  <a:schemeClr val="dk2"/>
                </a:solidFill>
              </a:defRPr>
            </a:lvl4pPr>
            <a:lvl5pPr marL="0" indent="190500">
              <a:spcBef>
                <a:spcPts val="0"/>
              </a:spcBef>
              <a:buClr>
                <a:schemeClr val="dk2"/>
              </a:buClr>
              <a:buSzPct val="100000"/>
              <a:buNone/>
              <a:defRPr sz="3000">
                <a:solidFill>
                  <a:schemeClr val="dk2"/>
                </a:solidFill>
              </a:defRPr>
            </a:lvl5pPr>
            <a:lvl6pPr marL="0" indent="190500">
              <a:spcBef>
                <a:spcPts val="0"/>
              </a:spcBef>
              <a:buClr>
                <a:schemeClr val="dk2"/>
              </a:buClr>
              <a:buSzPct val="100000"/>
              <a:buNone/>
              <a:defRPr sz="3000">
                <a:solidFill>
                  <a:schemeClr val="dk2"/>
                </a:solidFill>
              </a:defRPr>
            </a:lvl6pPr>
            <a:lvl7pPr marL="0" indent="190500">
              <a:spcBef>
                <a:spcPts val="0"/>
              </a:spcBef>
              <a:buClr>
                <a:schemeClr val="dk2"/>
              </a:buClr>
              <a:buSzPct val="100000"/>
              <a:buNone/>
              <a:defRPr sz="3000">
                <a:solidFill>
                  <a:schemeClr val="dk2"/>
                </a:solidFill>
              </a:defRPr>
            </a:lvl7pPr>
            <a:lvl8pPr marL="0" indent="190500">
              <a:spcBef>
                <a:spcPts val="0"/>
              </a:spcBef>
              <a:buClr>
                <a:schemeClr val="dk2"/>
              </a:buClr>
              <a:buSzPct val="100000"/>
              <a:buNone/>
              <a:defRPr sz="3000">
                <a:solidFill>
                  <a:schemeClr val="dk2"/>
                </a:solidFill>
              </a:defRPr>
            </a:lvl8pPr>
            <a:lvl9pPr marL="0" indent="190500">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p:nvPr/>
        </p:nvSpPr>
        <p:spPr>
          <a:xfrm>
            <a:off x="0" y="0"/>
            <a:ext cx="9144000" cy="1149900"/>
          </a:xfrm>
          <a:prstGeom prst="rect">
            <a:avLst/>
          </a:prstGeom>
          <a:solidFill>
            <a:srgbClr val="2388DB"/>
          </a:solidFill>
          <a:ln>
            <a:noFill/>
          </a:ln>
        </p:spPr>
        <p:txBody>
          <a:bodyPr lIns="91425" tIns="45700" rIns="91425" bIns="45700" anchor="ctr" anchorCtr="0">
            <a:noAutofit/>
          </a:bodyPr>
          <a:lstStyle/>
          <a:p>
            <a:endParaRPr/>
          </a:p>
        </p:txBody>
      </p:sp>
      <p:cxnSp>
        <p:nvCxnSpPr>
          <p:cNvPr id="14" name="Shape 14"/>
          <p:cNvCxnSpPr/>
          <p:nvPr/>
        </p:nvCxnSpPr>
        <p:spPr>
          <a:xfrm>
            <a:off x="0" y="1127875"/>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5" name="Shape 15"/>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p:nvPr/>
        </p:nvSpPr>
        <p:spPr>
          <a:xfrm>
            <a:off x="0" y="0"/>
            <a:ext cx="9144000" cy="1149900"/>
          </a:xfrm>
          <a:prstGeom prst="rect">
            <a:avLst/>
          </a:prstGeom>
          <a:solidFill>
            <a:schemeClr val="dk2"/>
          </a:solidFill>
          <a:ln>
            <a:noFill/>
          </a:ln>
        </p:spPr>
        <p:txBody>
          <a:bodyPr lIns="91425" tIns="45700" rIns="91425" bIns="45700" anchor="ctr" anchorCtr="0">
            <a:noAutofit/>
          </a:bodyPr>
          <a:lstStyle/>
          <a:p>
            <a:endParaRPr/>
          </a:p>
        </p:txBody>
      </p:sp>
      <p:cxnSp>
        <p:nvCxnSpPr>
          <p:cNvPr id="19" name="Shape 19"/>
          <p:cNvCxnSpPr/>
          <p:nvPr/>
        </p:nvCxnSpPr>
        <p:spPr>
          <a:xfrm>
            <a:off x="0" y="1127875"/>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0" name="Shape 20"/>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1" name="Shape 21"/>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2" name="Shape 22"/>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
        <p:cNvGrpSpPr/>
        <p:nvPr/>
      </p:nvGrpSpPr>
      <p:grpSpPr>
        <a:xfrm>
          <a:off x="0" y="0"/>
          <a:ext cx="0" cy="0"/>
          <a:chOff x="0" y="0"/>
          <a:chExt cx="0" cy="0"/>
        </a:xfrm>
      </p:grpSpPr>
      <p:sp>
        <p:nvSpPr>
          <p:cNvPr id="24" name="Shape 24"/>
          <p:cNvSpPr/>
          <p:nvPr/>
        </p:nvSpPr>
        <p:spPr>
          <a:xfrm>
            <a:off x="0" y="0"/>
            <a:ext cx="9144000" cy="1149900"/>
          </a:xfrm>
          <a:prstGeom prst="rect">
            <a:avLst/>
          </a:prstGeom>
          <a:solidFill>
            <a:srgbClr val="2388DB"/>
          </a:solidFill>
          <a:ln>
            <a:noFill/>
          </a:ln>
        </p:spPr>
        <p:txBody>
          <a:bodyPr lIns="91425" tIns="45700" rIns="91425" bIns="45700" anchor="ctr" anchorCtr="0">
            <a:noAutofit/>
          </a:bodyPr>
          <a:lstStyle/>
          <a:p>
            <a:endParaRPr/>
          </a:p>
        </p:txBody>
      </p:sp>
      <p:cxnSp>
        <p:nvCxnSpPr>
          <p:cNvPr id="25" name="Shape 25"/>
          <p:cNvCxnSpPr/>
          <p:nvPr/>
        </p:nvCxnSpPr>
        <p:spPr>
          <a:xfrm>
            <a:off x="0" y="1127875"/>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6" name="Shape 26"/>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marL="285750" indent="-171450">
              <a:spcBef>
                <a:spcPts val="0"/>
              </a:spcBef>
              <a:buClr>
                <a:schemeClr val="dk2"/>
              </a:buClr>
              <a:buSzPct val="100000"/>
              <a:buNone/>
              <a:defRPr sz="1800">
                <a:solidFill>
                  <a:schemeClr val="dk2"/>
                </a:solidFill>
              </a:defRPr>
            </a:lvl1pPr>
          </a:lstStyle>
          <a:p>
            <a:endParaRPr/>
          </a:p>
        </p:txBody>
      </p:sp>
      <p:sp>
        <p:nvSpPr>
          <p:cNvPr id="29" name="Shape 29"/>
          <p:cNvSpPr/>
          <p:nvPr/>
        </p:nvSpPr>
        <p:spPr>
          <a:xfrm>
            <a:off x="4274" y="0"/>
            <a:ext cx="9144000" cy="4406399"/>
          </a:xfrm>
          <a:prstGeom prst="rect">
            <a:avLst/>
          </a:prstGeom>
          <a:solidFill>
            <a:srgbClr val="2388DB"/>
          </a:solidFill>
          <a:ln>
            <a:noFill/>
          </a:ln>
        </p:spPr>
        <p:txBody>
          <a:bodyPr lIns="91425" tIns="45700" rIns="91425" bIns="45700" anchor="ctr" anchorCtr="0">
            <a:noAutofit/>
          </a:bodyPr>
          <a:lstStyle/>
          <a:p>
            <a:endParaRPr/>
          </a:p>
        </p:txBody>
      </p:sp>
      <p:cxnSp>
        <p:nvCxnSpPr>
          <p:cNvPr id="30" name="Shape 30"/>
          <p:cNvCxnSpPr/>
          <p:nvPr/>
        </p:nvCxnSpPr>
        <p:spPr>
          <a:xfrm>
            <a:off x="0" y="4384371"/>
            <a:ext cx="9144000" cy="0"/>
          </a:xfrm>
          <a:prstGeom prst="straightConnector1">
            <a:avLst/>
          </a:prstGeom>
          <a:noFill/>
          <a:ln w="57150" cap="flat">
            <a:solidFill>
              <a:srgbClr val="000000">
                <a:alpha val="14901"/>
              </a:srgbClr>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05978"/>
            <a:ext cx="7467600" cy="85725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34" name="Shape 34"/>
          <p:cNvSpPr txBox="1">
            <a:spLocks noGrp="1"/>
          </p:cNvSpPr>
          <p:nvPr>
            <p:ph type="body" idx="1"/>
          </p:nvPr>
        </p:nvSpPr>
        <p:spPr>
          <a:xfrm>
            <a:off x="457200" y="1200150"/>
            <a:ext cx="7467600" cy="3655313"/>
          </a:xfrm>
          <a:prstGeom prst="rect">
            <a:avLst/>
          </a:prstGeom>
          <a:noFill/>
          <a:ln>
            <a:noFill/>
          </a:ln>
        </p:spPr>
        <p:txBody>
          <a:bodyPr lIns="91425" tIns="91425" rIns="91425" bIns="91425" anchor="t" anchorCtr="0"/>
          <a:lstStyle>
            <a:lvl1pPr marL="273050" indent="-166370" algn="l" rtl="0">
              <a:spcBef>
                <a:spcPts val="600"/>
              </a:spcBef>
              <a:spcAft>
                <a:spcPts val="0"/>
              </a:spcAft>
              <a:buClr>
                <a:schemeClr val="accent1"/>
              </a:buClr>
              <a:buFont typeface="Georgia"/>
              <a:buChar char="•"/>
              <a:defRPr/>
            </a:lvl1pPr>
            <a:lvl2pPr marL="639763" indent="-177482" algn="l" rtl="0">
              <a:spcBef>
                <a:spcPts val="420"/>
              </a:spcBef>
              <a:spcAft>
                <a:spcPts val="0"/>
              </a:spcAft>
              <a:buClr>
                <a:schemeClr val="accent1"/>
              </a:buClr>
              <a:buFont typeface="Georgia"/>
              <a:buChar char="●"/>
              <a:defRPr/>
            </a:lvl2pPr>
            <a:lvl3pPr marL="914400" indent="-121919" algn="l" rtl="0">
              <a:spcBef>
                <a:spcPts val="360"/>
              </a:spcBef>
              <a:spcAft>
                <a:spcPts val="0"/>
              </a:spcAft>
              <a:buClr>
                <a:srgbClr val="AF8EC8"/>
              </a:buClr>
              <a:buFont typeface="Georgia"/>
              <a:buChar char="•"/>
              <a:defRPr/>
            </a:lvl3pPr>
            <a:lvl4pPr marL="1187450" indent="-115569" algn="l" rtl="0">
              <a:spcBef>
                <a:spcPts val="360"/>
              </a:spcBef>
              <a:spcAft>
                <a:spcPts val="0"/>
              </a:spcAft>
              <a:buClr>
                <a:srgbClr val="E0CEEF"/>
              </a:buClr>
              <a:buFont typeface="Georgia"/>
              <a:buChar char="•"/>
              <a:defRPr/>
            </a:lvl4pPr>
            <a:lvl5pPr marL="1462088" indent="-122999" algn="l" rtl="0">
              <a:spcBef>
                <a:spcPts val="320"/>
              </a:spcBef>
              <a:spcAft>
                <a:spcPts val="0"/>
              </a:spcAft>
              <a:buClr>
                <a:srgbClr val="D2BCE7"/>
              </a:buClr>
              <a:buFont typeface="Georgia"/>
              <a:buChar char="●"/>
              <a:defRPr/>
            </a:lvl5pPr>
            <a:lvl6pPr marL="1737360" indent="-86360" algn="l" rtl="0">
              <a:spcBef>
                <a:spcPts val="320"/>
              </a:spcBef>
              <a:buClr>
                <a:schemeClr val="accent1"/>
              </a:buClr>
              <a:buFont typeface="Georgia"/>
              <a:buChar char="•"/>
              <a:defRPr/>
            </a:lvl6pPr>
            <a:lvl7pPr marL="2011679" indent="-129539" algn="l" rtl="0">
              <a:spcBef>
                <a:spcPts val="280"/>
              </a:spcBef>
              <a:buClr>
                <a:srgbClr val="ECDFF5"/>
              </a:buClr>
              <a:buFont typeface="Georgia"/>
              <a:buChar char="○"/>
              <a:defRPr/>
            </a:lvl7pPr>
            <a:lvl8pPr marL="2286000" indent="-101600" algn="l" rtl="0">
              <a:spcBef>
                <a:spcPts val="280"/>
              </a:spcBef>
              <a:buClr>
                <a:schemeClr val="accent2"/>
              </a:buClr>
              <a:buFont typeface="Georgia"/>
              <a:buChar char="•"/>
              <a:defRPr/>
            </a:lvl8pPr>
            <a:lvl9pPr marL="2560320" indent="-96520" algn="l" rtl="0">
              <a:spcBef>
                <a:spcPts val="280"/>
              </a:spcBef>
              <a:buClr>
                <a:srgbClr val="AF8FC8"/>
              </a:buClr>
              <a:buFont typeface="Georgia"/>
              <a:buChar char="•"/>
              <a:defRPr/>
            </a:lvl9pPr>
          </a:lstStyle>
          <a:p>
            <a:endParaRPr/>
          </a:p>
        </p:txBody>
      </p:sp>
      <p:sp>
        <p:nvSpPr>
          <p:cNvPr id="35" name="Shape 35"/>
          <p:cNvSpPr txBox="1">
            <a:spLocks noGrp="1"/>
          </p:cNvSpPr>
          <p:nvPr>
            <p:ph type="dt" idx="10"/>
          </p:nvPr>
        </p:nvSpPr>
        <p:spPr>
          <a:xfrm rot="5400000">
            <a:off x="7840465" y="763388"/>
            <a:ext cx="1508521" cy="384174"/>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6" name="Shape 36"/>
          <p:cNvSpPr txBox="1">
            <a:spLocks noGrp="1"/>
          </p:cNvSpPr>
          <p:nvPr>
            <p:ph type="sldNum" idx="12"/>
          </p:nvPr>
        </p:nvSpPr>
        <p:spPr>
          <a:xfrm>
            <a:off x="8129588" y="4300537"/>
            <a:ext cx="609599" cy="3905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7" name="Shape 37"/>
          <p:cNvSpPr txBox="1">
            <a:spLocks noGrp="1"/>
          </p:cNvSpPr>
          <p:nvPr>
            <p:ph type="ftr" idx="11"/>
          </p:nvPr>
        </p:nvSpPr>
        <p:spPr>
          <a:xfrm rot="5400000">
            <a:off x="7389813" y="2757090"/>
            <a:ext cx="24002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marL="0">
              <a:buClr>
                <a:schemeClr val="lt1"/>
              </a:buClr>
              <a:buSzPct val="100000"/>
              <a:buNone/>
              <a:defRPr sz="3600" b="1">
                <a:solidFill>
                  <a:schemeClr val="lt1"/>
                </a:solidFill>
              </a:defRPr>
            </a:lvl1pPr>
            <a:lvl2pPr marL="0" indent="228600">
              <a:buClr>
                <a:schemeClr val="lt1"/>
              </a:buClr>
              <a:buSzPct val="100000"/>
              <a:buNone/>
              <a:defRPr sz="3600" b="1">
                <a:solidFill>
                  <a:schemeClr val="lt1"/>
                </a:solidFill>
              </a:defRPr>
            </a:lvl2pPr>
            <a:lvl3pPr marL="0" indent="228600">
              <a:buClr>
                <a:schemeClr val="lt1"/>
              </a:buClr>
              <a:buSzPct val="100000"/>
              <a:buNone/>
              <a:defRPr sz="3600" b="1">
                <a:solidFill>
                  <a:schemeClr val="lt1"/>
                </a:solidFill>
              </a:defRPr>
            </a:lvl3pPr>
            <a:lvl4pPr marL="0" indent="228600">
              <a:buClr>
                <a:schemeClr val="lt1"/>
              </a:buClr>
              <a:buSzPct val="100000"/>
              <a:buNone/>
              <a:defRPr sz="3600" b="1">
                <a:solidFill>
                  <a:schemeClr val="lt1"/>
                </a:solidFill>
              </a:defRPr>
            </a:lvl4pPr>
            <a:lvl5pPr marL="0" indent="228600">
              <a:buClr>
                <a:schemeClr val="lt1"/>
              </a:buClr>
              <a:buSzPct val="100000"/>
              <a:buNone/>
              <a:defRPr sz="3600" b="1">
                <a:solidFill>
                  <a:schemeClr val="lt1"/>
                </a:solidFill>
              </a:defRPr>
            </a:lvl5pPr>
            <a:lvl6pPr marL="0" indent="228600">
              <a:buClr>
                <a:schemeClr val="lt1"/>
              </a:buClr>
              <a:buSzPct val="100000"/>
              <a:buNone/>
              <a:defRPr sz="3600" b="1">
                <a:solidFill>
                  <a:schemeClr val="lt1"/>
                </a:solidFill>
              </a:defRPr>
            </a:lvl6pPr>
            <a:lvl7pPr marL="0" indent="228600">
              <a:buClr>
                <a:schemeClr val="lt1"/>
              </a:buClr>
              <a:buSzPct val="100000"/>
              <a:buNone/>
              <a:defRPr sz="3600" b="1">
                <a:solidFill>
                  <a:schemeClr val="lt1"/>
                </a:solidFill>
              </a:defRPr>
            </a:lvl7pPr>
            <a:lvl8pPr marL="0" indent="228600">
              <a:buClr>
                <a:schemeClr val="lt1"/>
              </a:buClr>
              <a:buSzPct val="100000"/>
              <a:buNone/>
              <a:defRPr sz="3600" b="1">
                <a:solidFill>
                  <a:schemeClr val="lt1"/>
                </a:solidFill>
              </a:defRPr>
            </a:lvl8pPr>
            <a:lvl9pPr marL="0" indent="228600">
              <a:buClr>
                <a:schemeClr val="lt1"/>
              </a:buClr>
              <a:buSzPct val="100000"/>
              <a:buNone/>
              <a:defRPr sz="3600" b="1">
                <a:solidFill>
                  <a:schemeClr val="l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cdc.gov/diabetes/statistics/prev/national/figpersons.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cdc.gov/chronicdisease/overview/index.htm#ref8"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www.cdc.gov/diabetes/statistics/complications_national.htm#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6.gif"/></Relationships>
</file>

<file path=ppt/slides/_rels/slide3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1867781"/>
            <a:ext cx="7772400" cy="1648800"/>
          </a:xfrm>
          <a:prstGeom prst="rect">
            <a:avLst/>
          </a:prstGeom>
        </p:spPr>
        <p:txBody>
          <a:bodyPr lIns="91425" tIns="91425" rIns="91425" bIns="91425" anchor="b" anchorCtr="0">
            <a:noAutofit/>
          </a:bodyPr>
          <a:lstStyle/>
          <a:p>
            <a:pPr>
              <a:buNone/>
            </a:pPr>
            <a:r>
              <a:rPr lang="en"/>
              <a:t>Diabetes</a:t>
            </a:r>
          </a:p>
        </p:txBody>
      </p:sp>
      <p:sp>
        <p:nvSpPr>
          <p:cNvPr id="40" name="Shape 40"/>
          <p:cNvSpPr txBox="1">
            <a:spLocks noGrp="1"/>
          </p:cNvSpPr>
          <p:nvPr>
            <p:ph type="subTitle" idx="1"/>
          </p:nvPr>
        </p:nvSpPr>
        <p:spPr>
          <a:xfrm>
            <a:off x="685800" y="3627024"/>
            <a:ext cx="7772400" cy="1110299"/>
          </a:xfrm>
          <a:prstGeom prst="rect">
            <a:avLst/>
          </a:prstGeom>
        </p:spPr>
        <p:txBody>
          <a:bodyPr lIns="91425" tIns="91425" rIns="91425" bIns="91425" anchor="t" anchorCtr="0">
            <a:noAutofit/>
          </a:bodyPr>
          <a:lstStyle/>
          <a:p>
            <a:pPr>
              <a:buNone/>
            </a:pPr>
            <a:r>
              <a:rPr lang="en"/>
              <a:t>Asmi Shah, Brittany Cox, Clara Bergeron, Nang Pann Ei Kham</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solidFill>
                  <a:srgbClr val="FFFFFF"/>
                </a:solidFill>
              </a:rPr>
              <a:t>To prevent diabetes complications</a:t>
            </a:r>
          </a:p>
        </p:txBody>
      </p:sp>
      <p:sp>
        <p:nvSpPr>
          <p:cNvPr id="94" name="Shape 9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420"/>
              </a:spcBef>
              <a:buClr>
                <a:schemeClr val="dk1"/>
              </a:buClr>
              <a:buSzPct val="166666"/>
              <a:buFont typeface="Arial"/>
              <a:buChar char="•"/>
            </a:pPr>
            <a:r>
              <a:rPr lang="en"/>
              <a:t>Visit health care providers at least two to four times a year</a:t>
            </a:r>
          </a:p>
          <a:p>
            <a:pPr marL="914400" lvl="1" indent="-381000" rtl="0">
              <a:spcBef>
                <a:spcPts val="420"/>
              </a:spcBef>
              <a:buClr>
                <a:schemeClr val="dk1"/>
              </a:buClr>
              <a:buSzPct val="80000"/>
              <a:buFont typeface="Courier New"/>
              <a:buChar char="o"/>
            </a:pPr>
            <a:r>
              <a:rPr lang="en"/>
              <a:t>Talk about any problems that arise</a:t>
            </a:r>
          </a:p>
          <a:p>
            <a:endParaRPr lang="en"/>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buNone/>
            </a:pPr>
            <a:r>
              <a:rPr lang="en" sz="3000"/>
              <a:t>Age-Adjusted Prevalence of Diagnosed Diabetes Among US Adults, 1994-2010</a:t>
            </a:r>
          </a:p>
        </p:txBody>
      </p:sp>
      <p:pic>
        <p:nvPicPr>
          <p:cNvPr id="100" name="Shape 100"/>
          <p:cNvPicPr preferRelativeResize="0"/>
          <p:nvPr/>
        </p:nvPicPr>
        <p:blipFill>
          <a:blip r:embed="rId3"/>
          <a:stretch>
            <a:fillRect/>
          </a:stretch>
        </p:blipFill>
        <p:spPr>
          <a:xfrm>
            <a:off x="74" y="1154675"/>
            <a:ext cx="2329249" cy="2014186"/>
          </a:xfrm>
          <a:prstGeom prst="rect">
            <a:avLst/>
          </a:prstGeom>
          <a:noFill/>
          <a:ln>
            <a:noFill/>
          </a:ln>
        </p:spPr>
      </p:pic>
      <p:pic>
        <p:nvPicPr>
          <p:cNvPr id="101" name="Shape 101"/>
          <p:cNvPicPr preferRelativeResize="0"/>
          <p:nvPr/>
        </p:nvPicPr>
        <p:blipFill>
          <a:blip r:embed="rId4"/>
          <a:stretch>
            <a:fillRect/>
          </a:stretch>
        </p:blipFill>
        <p:spPr>
          <a:xfrm>
            <a:off x="6737260" y="3098325"/>
            <a:ext cx="2395215" cy="2045175"/>
          </a:xfrm>
          <a:prstGeom prst="rect">
            <a:avLst/>
          </a:prstGeom>
          <a:noFill/>
          <a:ln>
            <a:noFill/>
          </a:ln>
        </p:spPr>
      </p:pic>
      <p:pic>
        <p:nvPicPr>
          <p:cNvPr id="102" name="Shape 102"/>
          <p:cNvPicPr preferRelativeResize="0"/>
          <p:nvPr/>
        </p:nvPicPr>
        <p:blipFill>
          <a:blip r:embed="rId5"/>
          <a:stretch>
            <a:fillRect/>
          </a:stretch>
        </p:blipFill>
        <p:spPr>
          <a:xfrm>
            <a:off x="2249404" y="1162200"/>
            <a:ext cx="2329249" cy="2016035"/>
          </a:xfrm>
          <a:prstGeom prst="rect">
            <a:avLst/>
          </a:prstGeom>
          <a:noFill/>
          <a:ln>
            <a:noFill/>
          </a:ln>
        </p:spPr>
      </p:pic>
      <p:pic>
        <p:nvPicPr>
          <p:cNvPr id="103" name="Shape 103"/>
          <p:cNvPicPr preferRelativeResize="0"/>
          <p:nvPr/>
        </p:nvPicPr>
        <p:blipFill>
          <a:blip r:embed="rId6"/>
          <a:stretch>
            <a:fillRect/>
          </a:stretch>
        </p:blipFill>
        <p:spPr>
          <a:xfrm>
            <a:off x="4474803" y="1166850"/>
            <a:ext cx="2307646" cy="2014174"/>
          </a:xfrm>
          <a:prstGeom prst="rect">
            <a:avLst/>
          </a:prstGeom>
          <a:noFill/>
          <a:ln>
            <a:noFill/>
          </a:ln>
        </p:spPr>
      </p:pic>
      <p:pic>
        <p:nvPicPr>
          <p:cNvPr id="104" name="Shape 104"/>
          <p:cNvPicPr preferRelativeResize="0"/>
          <p:nvPr/>
        </p:nvPicPr>
        <p:blipFill>
          <a:blip r:embed="rId7"/>
          <a:stretch>
            <a:fillRect/>
          </a:stretch>
        </p:blipFill>
        <p:spPr>
          <a:xfrm>
            <a:off x="6699421" y="1154675"/>
            <a:ext cx="2329250" cy="2014776"/>
          </a:xfrm>
          <a:prstGeom prst="rect">
            <a:avLst/>
          </a:prstGeom>
          <a:noFill/>
          <a:ln>
            <a:noFill/>
          </a:ln>
        </p:spPr>
      </p:pic>
      <p:pic>
        <p:nvPicPr>
          <p:cNvPr id="105" name="Shape 105"/>
          <p:cNvPicPr preferRelativeResize="0"/>
          <p:nvPr/>
        </p:nvPicPr>
        <p:blipFill>
          <a:blip r:embed="rId8"/>
          <a:stretch>
            <a:fillRect/>
          </a:stretch>
        </p:blipFill>
        <p:spPr>
          <a:xfrm>
            <a:off x="4485505" y="3176460"/>
            <a:ext cx="2329249" cy="1967039"/>
          </a:xfrm>
          <a:prstGeom prst="rect">
            <a:avLst/>
          </a:prstGeom>
          <a:noFill/>
          <a:ln>
            <a:noFill/>
          </a:ln>
        </p:spPr>
      </p:pic>
      <p:pic>
        <p:nvPicPr>
          <p:cNvPr id="106" name="Shape 106"/>
          <p:cNvPicPr preferRelativeResize="0"/>
          <p:nvPr/>
        </p:nvPicPr>
        <p:blipFill>
          <a:blip r:embed="rId9"/>
          <a:stretch>
            <a:fillRect/>
          </a:stretch>
        </p:blipFill>
        <p:spPr>
          <a:xfrm>
            <a:off x="2340779" y="3248627"/>
            <a:ext cx="2188350" cy="1914114"/>
          </a:xfrm>
          <a:prstGeom prst="rect">
            <a:avLst/>
          </a:prstGeom>
          <a:noFill/>
          <a:ln>
            <a:noFill/>
          </a:ln>
        </p:spPr>
      </p:pic>
      <p:pic>
        <p:nvPicPr>
          <p:cNvPr id="107" name="Shape 107"/>
          <p:cNvPicPr preferRelativeResize="0"/>
          <p:nvPr/>
        </p:nvPicPr>
        <p:blipFill>
          <a:blip r:embed="rId10"/>
          <a:stretch>
            <a:fillRect/>
          </a:stretch>
        </p:blipFill>
        <p:spPr>
          <a:xfrm>
            <a:off x="1999" y="3228579"/>
            <a:ext cx="2329249" cy="1914921"/>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buNone/>
            </a:pPr>
            <a:r>
              <a:rPr lang="en" sz="2800"/>
              <a:t>Prevalence of Diagnosed Diabetes in all Individuals in the United States, 1980-2011</a:t>
            </a:r>
          </a:p>
        </p:txBody>
      </p:sp>
      <p:pic>
        <p:nvPicPr>
          <p:cNvPr id="113" name="Shape 113"/>
          <p:cNvPicPr preferRelativeResize="0"/>
          <p:nvPr/>
        </p:nvPicPr>
        <p:blipFill>
          <a:blip r:embed="rId3"/>
          <a:stretch>
            <a:fillRect/>
          </a:stretch>
        </p:blipFill>
        <p:spPr>
          <a:xfrm>
            <a:off x="232995" y="1230939"/>
            <a:ext cx="4837624" cy="3547599"/>
          </a:xfrm>
          <a:prstGeom prst="rect">
            <a:avLst/>
          </a:prstGeom>
          <a:noFill/>
          <a:ln>
            <a:noFill/>
          </a:ln>
        </p:spPr>
      </p:pic>
      <p:sp>
        <p:nvSpPr>
          <p:cNvPr id="114" name="Shape 114"/>
          <p:cNvSpPr txBox="1">
            <a:spLocks noGrp="1"/>
          </p:cNvSpPr>
          <p:nvPr>
            <p:ph type="body" idx="1"/>
          </p:nvPr>
        </p:nvSpPr>
        <p:spPr>
          <a:xfrm>
            <a:off x="5435249" y="1287775"/>
            <a:ext cx="3251399" cy="3638100"/>
          </a:xfrm>
          <a:prstGeom prst="rect">
            <a:avLst/>
          </a:prstGeom>
        </p:spPr>
        <p:txBody>
          <a:bodyPr lIns="91425" tIns="91425" rIns="91425" bIns="91425" anchor="t" anchorCtr="0">
            <a:noAutofit/>
          </a:bodyPr>
          <a:lstStyle/>
          <a:p>
            <a:pPr lvl="0" rtl="0">
              <a:buNone/>
            </a:pPr>
            <a:r>
              <a:rPr lang="en" sz="1800"/>
              <a:t>Diabetes is becoming more common in the United States.</a:t>
            </a:r>
          </a:p>
          <a:p>
            <a:endParaRPr lang="en" sz="1800"/>
          </a:p>
          <a:p>
            <a:pPr lvl="0" rtl="0">
              <a:buNone/>
            </a:pPr>
            <a:r>
              <a:rPr lang="en" sz="1800"/>
              <a:t>Total number of diagnosed individuals has tripled in just 30 years.</a:t>
            </a:r>
          </a:p>
          <a:p>
            <a:endParaRPr lang="en" sz="1800"/>
          </a:p>
          <a:p>
            <a:pPr lvl="0" rtl="0">
              <a:buNone/>
            </a:pPr>
            <a:r>
              <a:rPr lang="en" sz="1800"/>
              <a:t>1980 - 5.6 million people</a:t>
            </a:r>
          </a:p>
          <a:p>
            <a:pPr lvl="0" rtl="0">
              <a:buNone/>
            </a:pPr>
            <a:r>
              <a:rPr lang="en" sz="1800"/>
              <a:t>2011 - 20.9 million people</a:t>
            </a:r>
          </a:p>
          <a:p>
            <a:endParaRPr lang="en" sz="1800"/>
          </a:p>
          <a:p>
            <a:endParaRPr lang="en" sz="1800"/>
          </a:p>
        </p:txBody>
      </p:sp>
      <p:sp>
        <p:nvSpPr>
          <p:cNvPr id="115" name="Shape 115"/>
          <p:cNvSpPr txBox="1"/>
          <p:nvPr/>
        </p:nvSpPr>
        <p:spPr>
          <a:xfrm>
            <a:off x="93699" y="4747854"/>
            <a:ext cx="4997699" cy="260400"/>
          </a:xfrm>
          <a:prstGeom prst="rect">
            <a:avLst/>
          </a:prstGeom>
        </p:spPr>
        <p:txBody>
          <a:bodyPr lIns="91425" tIns="91425" rIns="91425" bIns="91425" anchor="t" anchorCtr="0">
            <a:noAutofit/>
          </a:bodyPr>
          <a:lstStyle/>
          <a:p>
            <a:pPr>
              <a:buNone/>
            </a:pPr>
            <a:r>
              <a:rPr lang="en" sz="1000" u="sng">
                <a:solidFill>
                  <a:schemeClr val="hlink"/>
                </a:solidFill>
                <a:hlinkClick r:id="rId4"/>
              </a:rPr>
              <a:t>http://www.cdc.gov/diabetes/statistics/prev/national/figpersons.htm</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252725" y="205975"/>
            <a:ext cx="8742000" cy="857400"/>
          </a:xfrm>
          <a:prstGeom prst="rect">
            <a:avLst/>
          </a:prstGeom>
        </p:spPr>
        <p:txBody>
          <a:bodyPr lIns="91425" tIns="91425" rIns="91425" bIns="91425" anchor="b" anchorCtr="0">
            <a:noAutofit/>
          </a:bodyPr>
          <a:lstStyle/>
          <a:p>
            <a:pPr algn="ctr">
              <a:buNone/>
            </a:pPr>
            <a:r>
              <a:rPr lang="en" sz="3000"/>
              <a:t>Percentage of Civilians with Diagnosed Diabetes, By Age, United States, 1980-2011</a:t>
            </a:r>
          </a:p>
        </p:txBody>
      </p:sp>
      <p:sp>
        <p:nvSpPr>
          <p:cNvPr id="121" name="Shape 121"/>
          <p:cNvSpPr txBox="1">
            <a:spLocks noGrp="1"/>
          </p:cNvSpPr>
          <p:nvPr>
            <p:ph type="body" idx="1"/>
          </p:nvPr>
        </p:nvSpPr>
        <p:spPr>
          <a:xfrm>
            <a:off x="4692273" y="1200150"/>
            <a:ext cx="3994500" cy="3725699"/>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t>Ages 0-44 (0.6% - 1.6%)</a:t>
            </a:r>
          </a:p>
          <a:p>
            <a:endParaRPr lang="en" sz="1800"/>
          </a:p>
          <a:p>
            <a:pPr marL="457200" lvl="0" indent="-342900" rtl="0">
              <a:buClr>
                <a:schemeClr val="dk1"/>
              </a:buClr>
              <a:buSzPct val="166666"/>
              <a:buFont typeface="Arial"/>
              <a:buChar char="•"/>
            </a:pPr>
            <a:r>
              <a:rPr lang="en" sz="1800"/>
              <a:t>Ages 45-64 (5.5% - 12.0%)</a:t>
            </a:r>
          </a:p>
          <a:p>
            <a:endParaRPr lang="en" sz="1800"/>
          </a:p>
          <a:p>
            <a:pPr marL="457200" lvl="0" indent="-342900" rtl="0">
              <a:buClr>
                <a:schemeClr val="dk1"/>
              </a:buClr>
              <a:buSzPct val="166666"/>
              <a:buFont typeface="Arial"/>
              <a:buChar char="•"/>
            </a:pPr>
            <a:r>
              <a:rPr lang="en" sz="1800"/>
              <a:t>Ages 65-74 (9.1% - 21.8%)</a:t>
            </a:r>
          </a:p>
          <a:p>
            <a:endParaRPr lang="en" sz="1800"/>
          </a:p>
          <a:p>
            <a:pPr marL="457200" lvl="0" indent="-342900" rtl="0">
              <a:buClr>
                <a:schemeClr val="dk1"/>
              </a:buClr>
              <a:buSzPct val="166666"/>
              <a:buFont typeface="Arial"/>
              <a:buChar char="•"/>
            </a:pPr>
            <a:r>
              <a:rPr lang="en" sz="1800"/>
              <a:t>Ages 75+ (8.9% - 20.0%)</a:t>
            </a:r>
          </a:p>
          <a:p>
            <a:endParaRPr lang="en" sz="1800"/>
          </a:p>
          <a:p>
            <a:endParaRPr lang="en" sz="1800"/>
          </a:p>
        </p:txBody>
      </p:sp>
      <p:pic>
        <p:nvPicPr>
          <p:cNvPr id="122" name="Shape 122"/>
          <p:cNvPicPr preferRelativeResize="0"/>
          <p:nvPr/>
        </p:nvPicPr>
        <p:blipFill>
          <a:blip r:embed="rId3"/>
          <a:stretch>
            <a:fillRect/>
          </a:stretch>
        </p:blipFill>
        <p:spPr>
          <a:xfrm>
            <a:off x="113827" y="1363652"/>
            <a:ext cx="4457700" cy="3124200"/>
          </a:xfrm>
          <a:prstGeom prst="rect">
            <a:avLst/>
          </a:prstGeom>
          <a:noFill/>
          <a:ln>
            <a:noFill/>
          </a:ln>
        </p:spPr>
      </p:pic>
      <p:sp>
        <p:nvSpPr>
          <p:cNvPr id="123" name="Shape 123"/>
          <p:cNvSpPr txBox="1"/>
          <p:nvPr/>
        </p:nvSpPr>
        <p:spPr>
          <a:xfrm>
            <a:off x="113825" y="4686300"/>
            <a:ext cx="5497499" cy="457200"/>
          </a:xfrm>
          <a:prstGeom prst="rect">
            <a:avLst/>
          </a:prstGeom>
        </p:spPr>
        <p:txBody>
          <a:bodyPr lIns="91425" tIns="91425" rIns="91425" bIns="91425" anchor="t" anchorCtr="0">
            <a:noAutofit/>
          </a:bodyPr>
          <a:lstStyle/>
          <a:p>
            <a:pPr>
              <a:buNone/>
            </a:pPr>
            <a:r>
              <a:rPr lang="en" sz="1000"/>
              <a:t>http://www.cdc.gov/diabetes/statistics/prev/national/figbyage.htm</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87425" y="205975"/>
            <a:ext cx="8766900" cy="857400"/>
          </a:xfrm>
          <a:prstGeom prst="rect">
            <a:avLst/>
          </a:prstGeom>
        </p:spPr>
        <p:txBody>
          <a:bodyPr lIns="91425" tIns="91425" rIns="91425" bIns="91425" anchor="b" anchorCtr="0">
            <a:noAutofit/>
          </a:bodyPr>
          <a:lstStyle/>
          <a:p>
            <a:pPr algn="ctr">
              <a:buNone/>
            </a:pPr>
            <a:r>
              <a:rPr lang="en" sz="2600"/>
              <a:t>Age-Adjusted Percentage of Civilians with Diagnosed Diabetes by Education, United States, 1980-2011</a:t>
            </a:r>
          </a:p>
        </p:txBody>
      </p:sp>
      <p:sp>
        <p:nvSpPr>
          <p:cNvPr id="129" name="Shape 129"/>
          <p:cNvSpPr txBox="1">
            <a:spLocks noGrp="1"/>
          </p:cNvSpPr>
          <p:nvPr>
            <p:ph type="body" idx="1"/>
          </p:nvPr>
        </p:nvSpPr>
        <p:spPr>
          <a:xfrm>
            <a:off x="4692273" y="1200150"/>
            <a:ext cx="3994500" cy="3725699"/>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t>Less than high school education (3.4% - 8.6%)</a:t>
            </a:r>
          </a:p>
          <a:p>
            <a:endParaRPr lang="en" sz="1800"/>
          </a:p>
          <a:p>
            <a:pPr marL="457200" lvl="0" indent="-342900" rtl="0">
              <a:buClr>
                <a:schemeClr val="dk1"/>
              </a:buClr>
              <a:buSzPct val="166666"/>
              <a:buFont typeface="Arial"/>
              <a:buChar char="•"/>
            </a:pPr>
            <a:r>
              <a:rPr lang="en" sz="1800"/>
              <a:t>With a high school education (2.4% - 7.5%)</a:t>
            </a:r>
          </a:p>
          <a:p>
            <a:endParaRPr lang="en" sz="1800"/>
          </a:p>
          <a:p>
            <a:pPr marL="457200" lvl="0" indent="-342900" rtl="0">
              <a:buClr>
                <a:schemeClr val="dk1"/>
              </a:buClr>
              <a:buSzPct val="166666"/>
              <a:buFont typeface="Arial"/>
              <a:buChar char="•"/>
            </a:pPr>
            <a:r>
              <a:rPr lang="en" sz="1800"/>
              <a:t>More than high school education (2.2% - 5.9%)</a:t>
            </a:r>
          </a:p>
        </p:txBody>
      </p:sp>
      <p:pic>
        <p:nvPicPr>
          <p:cNvPr id="130" name="Shape 130"/>
          <p:cNvPicPr preferRelativeResize="0"/>
          <p:nvPr/>
        </p:nvPicPr>
        <p:blipFill>
          <a:blip r:embed="rId3"/>
          <a:stretch>
            <a:fillRect/>
          </a:stretch>
        </p:blipFill>
        <p:spPr>
          <a:xfrm>
            <a:off x="95675" y="1200150"/>
            <a:ext cx="4514850" cy="3181350"/>
          </a:xfrm>
          <a:prstGeom prst="rect">
            <a:avLst/>
          </a:prstGeom>
          <a:noFill/>
          <a:ln>
            <a:noFill/>
          </a:ln>
        </p:spPr>
      </p:pic>
      <p:sp>
        <p:nvSpPr>
          <p:cNvPr id="131" name="Shape 131"/>
          <p:cNvSpPr txBox="1"/>
          <p:nvPr/>
        </p:nvSpPr>
        <p:spPr>
          <a:xfrm>
            <a:off x="95675" y="4622900"/>
            <a:ext cx="4070999" cy="457200"/>
          </a:xfrm>
          <a:prstGeom prst="rect">
            <a:avLst/>
          </a:prstGeom>
        </p:spPr>
        <p:txBody>
          <a:bodyPr lIns="91425" tIns="91425" rIns="91425" bIns="91425" anchor="t" anchorCtr="0">
            <a:noAutofit/>
          </a:bodyPr>
          <a:lstStyle/>
          <a:p>
            <a:pPr>
              <a:buNone/>
            </a:pPr>
            <a:r>
              <a:rPr lang="en" sz="1000"/>
              <a:t>http://www.cdc.gov/diabetes/statistics/prev/national/figbyeducation.htm</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116225" y="205975"/>
            <a:ext cx="8846999" cy="857400"/>
          </a:xfrm>
          <a:prstGeom prst="rect">
            <a:avLst/>
          </a:prstGeom>
        </p:spPr>
        <p:txBody>
          <a:bodyPr lIns="91425" tIns="91425" rIns="91425" bIns="91425" anchor="b" anchorCtr="0">
            <a:noAutofit/>
          </a:bodyPr>
          <a:lstStyle/>
          <a:p>
            <a:pPr algn="ctr">
              <a:buNone/>
            </a:pPr>
            <a:r>
              <a:rPr lang="en" sz="3100"/>
              <a:t>Age-Adjusted Percentage of Individuals with Diabetes, by Sex, United States, 1980-2011</a:t>
            </a:r>
          </a:p>
        </p:txBody>
      </p:sp>
      <p:sp>
        <p:nvSpPr>
          <p:cNvPr id="137" name="Shape 137"/>
          <p:cNvSpPr txBox="1">
            <a:spLocks noGrp="1"/>
          </p:cNvSpPr>
          <p:nvPr>
            <p:ph type="body" idx="1"/>
          </p:nvPr>
        </p:nvSpPr>
        <p:spPr>
          <a:xfrm>
            <a:off x="4692273" y="1200150"/>
            <a:ext cx="3994500" cy="3725699"/>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t>1980-1998 similar for both</a:t>
            </a:r>
          </a:p>
          <a:p>
            <a:endParaRPr lang="en" sz="1800"/>
          </a:p>
          <a:p>
            <a:pPr marL="457200" lvl="0" indent="-342900" rtl="0">
              <a:buClr>
                <a:schemeClr val="dk1"/>
              </a:buClr>
              <a:buSzPct val="166666"/>
              <a:buFont typeface="Arial"/>
              <a:buChar char="•"/>
            </a:pPr>
            <a:r>
              <a:rPr lang="en" sz="1800"/>
              <a:t>1999 onwards, percentage of men increase at a faster rate than women</a:t>
            </a:r>
          </a:p>
          <a:p>
            <a:endParaRPr lang="en" sz="1800"/>
          </a:p>
          <a:p>
            <a:pPr marL="457200" lvl="0" indent="-342900" rtl="0">
              <a:buClr>
                <a:schemeClr val="dk1"/>
              </a:buClr>
              <a:buSzPct val="166666"/>
              <a:buFont typeface="Arial"/>
              <a:buChar char="•"/>
            </a:pPr>
            <a:r>
              <a:rPr lang="en" sz="1800"/>
              <a:t>Men (2.7% - 6.9%)</a:t>
            </a:r>
          </a:p>
          <a:p>
            <a:endParaRPr lang="en" sz="1800"/>
          </a:p>
          <a:p>
            <a:pPr marL="457200" lvl="0" indent="-342900">
              <a:buClr>
                <a:schemeClr val="dk1"/>
              </a:buClr>
              <a:buSzPct val="166666"/>
              <a:buFont typeface="Arial"/>
              <a:buChar char="•"/>
            </a:pPr>
            <a:r>
              <a:rPr lang="en" sz="1800"/>
              <a:t>Women (2.9% - 5.9%)</a:t>
            </a:r>
          </a:p>
        </p:txBody>
      </p:sp>
      <p:pic>
        <p:nvPicPr>
          <p:cNvPr id="138" name="Shape 138"/>
          <p:cNvPicPr preferRelativeResize="0"/>
          <p:nvPr/>
        </p:nvPicPr>
        <p:blipFill>
          <a:blip r:embed="rId3"/>
          <a:stretch>
            <a:fillRect/>
          </a:stretch>
        </p:blipFill>
        <p:spPr>
          <a:xfrm>
            <a:off x="216075" y="1300337"/>
            <a:ext cx="4476750" cy="3133725"/>
          </a:xfrm>
          <a:prstGeom prst="rect">
            <a:avLst/>
          </a:prstGeom>
          <a:noFill/>
          <a:ln>
            <a:noFill/>
          </a:ln>
        </p:spPr>
      </p:pic>
      <p:sp>
        <p:nvSpPr>
          <p:cNvPr id="139" name="Shape 139"/>
          <p:cNvSpPr txBox="1"/>
          <p:nvPr/>
        </p:nvSpPr>
        <p:spPr>
          <a:xfrm>
            <a:off x="180804" y="4610756"/>
            <a:ext cx="3874499" cy="465000"/>
          </a:xfrm>
          <a:prstGeom prst="rect">
            <a:avLst/>
          </a:prstGeom>
        </p:spPr>
        <p:txBody>
          <a:bodyPr lIns="91425" tIns="91425" rIns="91425" bIns="91425" anchor="t" anchorCtr="0">
            <a:noAutofit/>
          </a:bodyPr>
          <a:lstStyle/>
          <a:p>
            <a:pPr>
              <a:buNone/>
            </a:pPr>
            <a:r>
              <a:rPr lang="en" sz="1000"/>
              <a:t>http://www.cdc.gov/diabetes/statistics/prev/national/figbysex.htm</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251825" y="205975"/>
            <a:ext cx="8703600" cy="857400"/>
          </a:xfrm>
          <a:prstGeom prst="rect">
            <a:avLst/>
          </a:prstGeom>
        </p:spPr>
        <p:txBody>
          <a:bodyPr lIns="91425" tIns="91425" rIns="91425" bIns="91425" anchor="b" anchorCtr="0">
            <a:noAutofit/>
          </a:bodyPr>
          <a:lstStyle/>
          <a:p>
            <a:pPr algn="ctr">
              <a:buNone/>
            </a:pPr>
            <a:r>
              <a:rPr lang="en" sz="3100"/>
              <a:t>Age-Adjusted Percentage of Civilians with Diabetes, by Race, United States, 1980-2011</a:t>
            </a:r>
          </a:p>
        </p:txBody>
      </p:sp>
      <p:sp>
        <p:nvSpPr>
          <p:cNvPr id="145" name="Shape 145"/>
          <p:cNvSpPr txBox="1">
            <a:spLocks noGrp="1"/>
          </p:cNvSpPr>
          <p:nvPr>
            <p:ph type="body" idx="1"/>
          </p:nvPr>
        </p:nvSpPr>
        <p:spPr>
          <a:xfrm>
            <a:off x="4692273" y="1200150"/>
            <a:ext cx="3994500" cy="3725699"/>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t>Whites (2.6% - 5.9%)</a:t>
            </a:r>
          </a:p>
          <a:p>
            <a:endParaRPr lang="en" sz="1800"/>
          </a:p>
          <a:p>
            <a:pPr marL="457200" lvl="0" indent="-342900" rtl="0">
              <a:buClr>
                <a:schemeClr val="dk1"/>
              </a:buClr>
              <a:buSzPct val="166666"/>
              <a:buFont typeface="Arial"/>
              <a:buChar char="•"/>
            </a:pPr>
            <a:r>
              <a:rPr lang="en" sz="1800"/>
              <a:t>Blacks (4.5% - 9.3%)</a:t>
            </a:r>
          </a:p>
          <a:p>
            <a:endParaRPr lang="en" sz="1800"/>
          </a:p>
          <a:p>
            <a:pPr marL="457200" lvl="0" indent="-342900" rtl="0">
              <a:buClr>
                <a:schemeClr val="dk1"/>
              </a:buClr>
              <a:buSzPct val="166666"/>
              <a:buFont typeface="Arial"/>
              <a:buChar char="•"/>
            </a:pPr>
            <a:r>
              <a:rPr lang="en" sz="1800"/>
              <a:t>Asians (3.9% - 6.5%) from 1997-2011</a:t>
            </a:r>
          </a:p>
        </p:txBody>
      </p:sp>
      <p:pic>
        <p:nvPicPr>
          <p:cNvPr id="146" name="Shape 146"/>
          <p:cNvPicPr preferRelativeResize="0"/>
          <p:nvPr/>
        </p:nvPicPr>
        <p:blipFill>
          <a:blip r:embed="rId3"/>
          <a:stretch>
            <a:fillRect/>
          </a:stretch>
        </p:blipFill>
        <p:spPr>
          <a:xfrm>
            <a:off x="71437" y="1337025"/>
            <a:ext cx="4429125" cy="3124200"/>
          </a:xfrm>
          <a:prstGeom prst="rect">
            <a:avLst/>
          </a:prstGeom>
          <a:noFill/>
          <a:ln>
            <a:noFill/>
          </a:ln>
        </p:spPr>
      </p:pic>
      <p:sp>
        <p:nvSpPr>
          <p:cNvPr id="147" name="Shape 147"/>
          <p:cNvSpPr txBox="1"/>
          <p:nvPr/>
        </p:nvSpPr>
        <p:spPr>
          <a:xfrm>
            <a:off x="71450" y="4585700"/>
            <a:ext cx="3994500" cy="457200"/>
          </a:xfrm>
          <a:prstGeom prst="rect">
            <a:avLst/>
          </a:prstGeom>
        </p:spPr>
        <p:txBody>
          <a:bodyPr lIns="91425" tIns="91425" rIns="91425" bIns="91425" anchor="t" anchorCtr="0">
            <a:noAutofit/>
          </a:bodyPr>
          <a:lstStyle/>
          <a:p>
            <a:pPr>
              <a:buNone/>
            </a:pPr>
            <a:r>
              <a:rPr lang="en" sz="1000"/>
              <a:t>http://www.cdc.gov/diabetes/statistics/prev/national/figbyrace.htm</a:t>
            </a:r>
          </a:p>
        </p:txBody>
      </p:sp>
      <p:sp>
        <p:nvSpPr>
          <p:cNvPr id="148" name="Shape 148"/>
          <p:cNvSpPr txBox="1"/>
          <p:nvPr/>
        </p:nvSpPr>
        <p:spPr>
          <a:xfrm>
            <a:off x="4295600" y="4576388"/>
            <a:ext cx="4659900" cy="457200"/>
          </a:xfrm>
          <a:prstGeom prst="rect">
            <a:avLst/>
          </a:prstGeom>
        </p:spPr>
        <p:txBody>
          <a:bodyPr lIns="91425" tIns="91425" rIns="91425" bIns="91425" anchor="t" anchorCtr="0">
            <a:noAutofit/>
          </a:bodyPr>
          <a:lstStyle/>
          <a:p>
            <a:pPr>
              <a:buNone/>
            </a:pPr>
            <a:r>
              <a:rPr lang="en" sz="1000"/>
              <a:t>http://www.hopkinsmedicine.org/healthlibrary/conditions/diabetes/diabetes_statistics_85,P00353/</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273775" y="205975"/>
            <a:ext cx="8623799" cy="857400"/>
          </a:xfrm>
          <a:prstGeom prst="rect">
            <a:avLst/>
          </a:prstGeom>
        </p:spPr>
        <p:txBody>
          <a:bodyPr lIns="91425" tIns="91425" rIns="91425" bIns="91425" anchor="b" anchorCtr="0">
            <a:noAutofit/>
          </a:bodyPr>
          <a:lstStyle/>
          <a:p>
            <a:pPr algn="ctr">
              <a:buNone/>
            </a:pPr>
            <a:r>
              <a:rPr lang="en" sz="2600"/>
              <a:t>Age-Adjusted Percentage of Civilians with Diabetes, by Race and Sex, United States, 1980-2011</a:t>
            </a:r>
          </a:p>
        </p:txBody>
      </p:sp>
      <p:sp>
        <p:nvSpPr>
          <p:cNvPr id="154" name="Shape 154"/>
          <p:cNvSpPr txBox="1">
            <a:spLocks noGrp="1"/>
          </p:cNvSpPr>
          <p:nvPr>
            <p:ph type="body" idx="1"/>
          </p:nvPr>
        </p:nvSpPr>
        <p:spPr>
          <a:xfrm>
            <a:off x="4692273" y="1200150"/>
            <a:ext cx="3994500" cy="3725699"/>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t>White males (2.5% - 6.5%)</a:t>
            </a:r>
          </a:p>
          <a:p>
            <a:pPr marL="457200" lvl="0" indent="-342900" rtl="0">
              <a:buClr>
                <a:schemeClr val="dk1"/>
              </a:buClr>
              <a:buSzPct val="166666"/>
              <a:buFont typeface="Arial"/>
              <a:buChar char="•"/>
            </a:pPr>
            <a:r>
              <a:rPr lang="en" sz="1800"/>
              <a:t>White females (2.6% - 5.4%)</a:t>
            </a:r>
          </a:p>
          <a:p>
            <a:pPr marL="457200" lvl="0" indent="-342900" rtl="0">
              <a:buClr>
                <a:schemeClr val="dk1"/>
              </a:buClr>
              <a:buSzPct val="166666"/>
              <a:buFont typeface="Arial"/>
              <a:buChar char="•"/>
            </a:pPr>
            <a:r>
              <a:rPr lang="en" sz="1800"/>
              <a:t>Black males (4.0% - 9.9%)</a:t>
            </a:r>
          </a:p>
          <a:p>
            <a:pPr marL="457200" lvl="0" indent="-342900" rtl="0">
              <a:buClr>
                <a:schemeClr val="dk1"/>
              </a:buClr>
              <a:buSzPct val="166666"/>
              <a:buFont typeface="Arial"/>
              <a:buChar char="•"/>
            </a:pPr>
            <a:r>
              <a:rPr lang="en" sz="1800"/>
              <a:t>Black females (4.9% - 9.0%)</a:t>
            </a:r>
          </a:p>
          <a:p>
            <a:pPr marL="457200" lvl="0" indent="-342900" rtl="0">
              <a:buClr>
                <a:schemeClr val="dk1"/>
              </a:buClr>
              <a:buSzPct val="166666"/>
              <a:buFont typeface="Arial"/>
              <a:buChar char="•"/>
            </a:pPr>
            <a:r>
              <a:rPr lang="en" sz="1800"/>
              <a:t>Asian males (4.3% - 7.8%)</a:t>
            </a:r>
          </a:p>
          <a:p>
            <a:pPr marL="457200" lvl="0" indent="-342900" rtl="0">
              <a:buClr>
                <a:schemeClr val="dk1"/>
              </a:buClr>
              <a:buSzPct val="166666"/>
              <a:buFont typeface="Arial"/>
              <a:buChar char="•"/>
            </a:pPr>
            <a:r>
              <a:rPr lang="en" sz="1800"/>
              <a:t>Asian females (3.7% - 5.5%) </a:t>
            </a:r>
          </a:p>
          <a:p>
            <a:pPr marL="457200" lvl="0" indent="-342900">
              <a:buClr>
                <a:schemeClr val="dk1"/>
              </a:buClr>
              <a:buSzPct val="166666"/>
              <a:buFont typeface="Arial"/>
              <a:buChar char="•"/>
            </a:pPr>
            <a:r>
              <a:rPr lang="en" sz="1800"/>
              <a:t>Asian individuals show data from 1997-2011</a:t>
            </a:r>
          </a:p>
        </p:txBody>
      </p:sp>
      <p:sp>
        <p:nvSpPr>
          <p:cNvPr id="155" name="Shape 155"/>
          <p:cNvSpPr txBox="1"/>
          <p:nvPr/>
        </p:nvSpPr>
        <p:spPr>
          <a:xfrm>
            <a:off x="95825" y="4468650"/>
            <a:ext cx="4147500" cy="457200"/>
          </a:xfrm>
          <a:prstGeom prst="rect">
            <a:avLst/>
          </a:prstGeom>
        </p:spPr>
        <p:txBody>
          <a:bodyPr lIns="91425" tIns="91425" rIns="91425" bIns="91425" anchor="t" anchorCtr="0">
            <a:noAutofit/>
          </a:bodyPr>
          <a:lstStyle/>
          <a:p>
            <a:pPr>
              <a:buNone/>
            </a:pPr>
            <a:r>
              <a:rPr lang="en" sz="1000"/>
              <a:t>http://www.cdc.gov/diabetes/statistics/prev/national/figraceethsex.htm</a:t>
            </a:r>
          </a:p>
        </p:txBody>
      </p:sp>
      <p:pic>
        <p:nvPicPr>
          <p:cNvPr id="156" name="Shape 156"/>
          <p:cNvPicPr preferRelativeResize="0"/>
          <p:nvPr/>
        </p:nvPicPr>
        <p:blipFill>
          <a:blip r:embed="rId3"/>
          <a:stretch>
            <a:fillRect/>
          </a:stretch>
        </p:blipFill>
        <p:spPr>
          <a:xfrm>
            <a:off x="223201" y="1376187"/>
            <a:ext cx="4371975" cy="313372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287450" y="205975"/>
            <a:ext cx="8664899" cy="857400"/>
          </a:xfrm>
          <a:prstGeom prst="rect">
            <a:avLst/>
          </a:prstGeom>
        </p:spPr>
        <p:txBody>
          <a:bodyPr lIns="91425" tIns="91425" rIns="91425" bIns="91425" anchor="b" anchorCtr="0">
            <a:noAutofit/>
          </a:bodyPr>
          <a:lstStyle/>
          <a:p>
            <a:pPr>
              <a:buNone/>
            </a:pPr>
            <a:r>
              <a:rPr lang="en" sz="2700"/>
              <a:t>Age-Specific Percentage of Civilians with Diabetes, by Age, Race, and Sex, United States, 2011</a:t>
            </a:r>
          </a:p>
        </p:txBody>
      </p:sp>
      <p:sp>
        <p:nvSpPr>
          <p:cNvPr id="162" name="Shape 162"/>
          <p:cNvSpPr txBox="1">
            <a:spLocks noGrp="1"/>
          </p:cNvSpPr>
          <p:nvPr>
            <p:ph type="body" idx="1"/>
          </p:nvPr>
        </p:nvSpPr>
        <p:spPr>
          <a:xfrm>
            <a:off x="4692273" y="1200150"/>
            <a:ext cx="3994500" cy="3725699"/>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t>Percentage of the population highest among persons aged 65 years and older</a:t>
            </a:r>
          </a:p>
          <a:p>
            <a:pPr marL="457200" lvl="0" indent="-342900" rtl="0">
              <a:buClr>
                <a:schemeClr val="dk1"/>
              </a:buClr>
              <a:buSzPct val="166666"/>
              <a:buFont typeface="Arial"/>
              <a:buChar char="•"/>
            </a:pPr>
            <a:r>
              <a:rPr lang="en" sz="1800"/>
              <a:t>Percentage of population lowest among persons aged 45 years and younger</a:t>
            </a:r>
          </a:p>
          <a:p>
            <a:pPr marL="457200" lvl="0" indent="-342900" rtl="0">
              <a:buClr>
                <a:schemeClr val="dk1"/>
              </a:buClr>
              <a:buSzPct val="166666"/>
              <a:buFont typeface="Arial"/>
              <a:buChar char="•"/>
            </a:pPr>
            <a:r>
              <a:rPr lang="en" sz="1800"/>
              <a:t>Decrease in Asian males from 65-74 compared to 75+ age group</a:t>
            </a:r>
          </a:p>
          <a:p>
            <a:pPr marL="457200" lvl="0" indent="-342900">
              <a:buClr>
                <a:schemeClr val="dk1"/>
              </a:buClr>
              <a:buSzPct val="166666"/>
              <a:buFont typeface="Arial"/>
              <a:buChar char="•"/>
            </a:pPr>
            <a:r>
              <a:rPr lang="en" sz="1800"/>
              <a:t>Asian male and Black male in age group 65-74</a:t>
            </a:r>
          </a:p>
        </p:txBody>
      </p:sp>
      <p:pic>
        <p:nvPicPr>
          <p:cNvPr id="163" name="Shape 163"/>
          <p:cNvPicPr preferRelativeResize="0"/>
          <p:nvPr/>
        </p:nvPicPr>
        <p:blipFill>
          <a:blip r:embed="rId3"/>
          <a:stretch>
            <a:fillRect/>
          </a:stretch>
        </p:blipFill>
        <p:spPr>
          <a:xfrm>
            <a:off x="85725" y="1200150"/>
            <a:ext cx="4749304" cy="3412925"/>
          </a:xfrm>
          <a:prstGeom prst="rect">
            <a:avLst/>
          </a:prstGeom>
          <a:noFill/>
          <a:ln>
            <a:noFill/>
          </a:ln>
        </p:spPr>
      </p:pic>
      <p:sp>
        <p:nvSpPr>
          <p:cNvPr id="164" name="Shape 164"/>
          <p:cNvSpPr txBox="1"/>
          <p:nvPr/>
        </p:nvSpPr>
        <p:spPr>
          <a:xfrm>
            <a:off x="177950" y="4613075"/>
            <a:ext cx="3914999" cy="457200"/>
          </a:xfrm>
          <a:prstGeom prst="rect">
            <a:avLst/>
          </a:prstGeom>
        </p:spPr>
        <p:txBody>
          <a:bodyPr lIns="91425" tIns="91425" rIns="91425" bIns="91425" anchor="t" anchorCtr="0">
            <a:noAutofit/>
          </a:bodyPr>
          <a:lstStyle/>
          <a:p>
            <a:pPr>
              <a:buNone/>
            </a:pPr>
            <a:r>
              <a:rPr lang="en" sz="1000"/>
              <a:t>http://www.cdc.gov/diabetes/statistics/prev/national/fig2004.htm</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123200" y="205975"/>
            <a:ext cx="8829000" cy="857400"/>
          </a:xfrm>
          <a:prstGeom prst="rect">
            <a:avLst/>
          </a:prstGeom>
        </p:spPr>
        <p:txBody>
          <a:bodyPr lIns="91425" tIns="91425" rIns="91425" bIns="91425" anchor="b" anchorCtr="0">
            <a:noAutofit/>
          </a:bodyPr>
          <a:lstStyle/>
          <a:p>
            <a:pPr algn="ctr">
              <a:buNone/>
            </a:pPr>
            <a:r>
              <a:rPr lang="en" sz="3300"/>
              <a:t>Prevalence of Diabetes Shown Globally for 2013</a:t>
            </a:r>
          </a:p>
        </p:txBody>
      </p:sp>
      <p:pic>
        <p:nvPicPr>
          <p:cNvPr id="170" name="Shape 170"/>
          <p:cNvPicPr preferRelativeResize="0"/>
          <p:nvPr/>
        </p:nvPicPr>
        <p:blipFill>
          <a:blip r:embed="rId3"/>
          <a:stretch>
            <a:fillRect/>
          </a:stretch>
        </p:blipFill>
        <p:spPr>
          <a:xfrm>
            <a:off x="724225" y="1216176"/>
            <a:ext cx="7620000" cy="3552825"/>
          </a:xfrm>
          <a:prstGeom prst="rect">
            <a:avLst/>
          </a:prstGeom>
          <a:noFill/>
          <a:ln>
            <a:noFill/>
          </a:ln>
        </p:spPr>
      </p:pic>
      <p:sp>
        <p:nvSpPr>
          <p:cNvPr id="171" name="Shape 171"/>
          <p:cNvSpPr txBox="1"/>
          <p:nvPr/>
        </p:nvSpPr>
        <p:spPr>
          <a:xfrm>
            <a:off x="181375" y="4730700"/>
            <a:ext cx="3657600" cy="457200"/>
          </a:xfrm>
          <a:prstGeom prst="rect">
            <a:avLst/>
          </a:prstGeom>
        </p:spPr>
        <p:txBody>
          <a:bodyPr lIns="91425" tIns="91425" rIns="91425" bIns="91425" anchor="t" anchorCtr="0">
            <a:noAutofit/>
          </a:bodyPr>
          <a:lstStyle/>
          <a:p>
            <a:pPr>
              <a:buNone/>
            </a:pPr>
            <a:r>
              <a:rPr lang="en" sz="1000"/>
              <a:t>http://www.idf.org/worlddiabetesday/toolkit/gp/facts-figures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Overview</a:t>
            </a:r>
          </a:p>
        </p:txBody>
      </p:sp>
      <p:sp>
        <p:nvSpPr>
          <p:cNvPr id="46" name="Shape 46"/>
          <p:cNvSpPr txBox="1">
            <a:spLocks noGrp="1"/>
          </p:cNvSpPr>
          <p:nvPr>
            <p:ph type="body" idx="1"/>
          </p:nvPr>
        </p:nvSpPr>
        <p:spPr>
          <a:xfrm>
            <a:off x="708650" y="1200150"/>
            <a:ext cx="7783799" cy="3897600"/>
          </a:xfrm>
          <a:prstGeom prst="rect">
            <a:avLst/>
          </a:prstGeom>
        </p:spPr>
        <p:txBody>
          <a:bodyPr lIns="91425" tIns="91425" rIns="91425" bIns="91425" anchor="t" anchorCtr="0">
            <a:noAutofit/>
          </a:bodyPr>
          <a:lstStyle/>
          <a:p>
            <a:pPr marL="457200" lvl="0" indent="-381000" rtl="0">
              <a:spcBef>
                <a:spcPts val="0"/>
              </a:spcBef>
              <a:buClr>
                <a:schemeClr val="dk1"/>
              </a:buClr>
              <a:buSzPct val="166666"/>
              <a:buFont typeface="Arial"/>
              <a:buChar char="•"/>
            </a:pPr>
            <a:r>
              <a:rPr lang="en" sz="2400"/>
              <a:t>In 2011, approximately 20 million American </a:t>
            </a:r>
          </a:p>
          <a:p>
            <a:pPr marL="457200" lvl="0" indent="-381000" rtl="0">
              <a:buClr>
                <a:schemeClr val="dk1"/>
              </a:buClr>
              <a:buSzPct val="166666"/>
              <a:buFont typeface="Arial"/>
              <a:buChar char="•"/>
            </a:pPr>
            <a:r>
              <a:rPr lang="en" sz="2400"/>
              <a:t>Diabetes is a chronic disease in which</a:t>
            </a:r>
            <a:r>
              <a:rPr lang="en"/>
              <a:t> </a:t>
            </a:r>
            <a:r>
              <a:rPr lang="en" sz="2400"/>
              <a:t>there is a high level of sugar in the blood</a:t>
            </a:r>
          </a:p>
          <a:p>
            <a:pPr marL="457200" lvl="0" indent="-381000" rtl="0">
              <a:buClr>
                <a:schemeClr val="dk1"/>
              </a:buClr>
              <a:buSzPct val="166666"/>
              <a:buFont typeface="Arial"/>
              <a:buChar char="•"/>
            </a:pPr>
            <a:r>
              <a:rPr lang="en" sz="2400"/>
              <a:t>Diabetes is caused:</a:t>
            </a:r>
          </a:p>
          <a:p>
            <a:pPr marL="914400" lvl="1" indent="-361950" rtl="0">
              <a:spcBef>
                <a:spcPts val="420"/>
              </a:spcBef>
              <a:buClr>
                <a:schemeClr val="dk1"/>
              </a:buClr>
              <a:buSzPct val="100000"/>
              <a:buFont typeface="Courier New"/>
              <a:buChar char="o"/>
            </a:pPr>
            <a:r>
              <a:rPr lang="en" sz="2100"/>
              <a:t>Pancreas does not make enough insulin</a:t>
            </a:r>
          </a:p>
          <a:p>
            <a:pPr marL="914400" lvl="1" indent="-361950" rtl="0">
              <a:spcBef>
                <a:spcPts val="420"/>
              </a:spcBef>
              <a:buClr>
                <a:schemeClr val="dk1"/>
              </a:buClr>
              <a:buSzPct val="100000"/>
              <a:buFont typeface="Courier New"/>
              <a:buChar char="o"/>
            </a:pPr>
            <a:r>
              <a:rPr lang="en" sz="2100"/>
              <a:t>Cells do not respond normally to insulin being produced</a:t>
            </a:r>
          </a:p>
          <a:p>
            <a:pPr marL="914400" lvl="1" indent="-361950" rtl="0">
              <a:spcBef>
                <a:spcPts val="420"/>
              </a:spcBef>
              <a:buClr>
                <a:schemeClr val="dk1"/>
              </a:buClr>
              <a:buSzPct val="100000"/>
              <a:buFont typeface="Courier New"/>
              <a:buChar char="o"/>
            </a:pPr>
            <a:r>
              <a:rPr lang="en" sz="2100"/>
              <a:t>Both </a:t>
            </a:r>
          </a:p>
          <a:p>
            <a:pPr marL="457200" lvl="0" indent="-361950" rtl="0">
              <a:spcBef>
                <a:spcPts val="420"/>
              </a:spcBef>
              <a:buClr>
                <a:schemeClr val="dk1"/>
              </a:buClr>
              <a:buSzPct val="166666"/>
              <a:buFont typeface="Arial"/>
              <a:buChar char="•"/>
            </a:pPr>
            <a:r>
              <a:rPr lang="en" sz="2100"/>
              <a:t>Insulin is a hormone produced by the pancreas to control blood sugar</a:t>
            </a:r>
          </a:p>
          <a:p>
            <a:endParaRPr lang="en" sz="2100"/>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203925" y="205975"/>
            <a:ext cx="8746200" cy="857400"/>
          </a:xfrm>
          <a:prstGeom prst="rect">
            <a:avLst/>
          </a:prstGeom>
        </p:spPr>
        <p:txBody>
          <a:bodyPr lIns="91425" tIns="91425" rIns="91425" bIns="91425" anchor="b" anchorCtr="0">
            <a:noAutofit/>
          </a:bodyPr>
          <a:lstStyle/>
          <a:p>
            <a:pPr algn="ctr">
              <a:buNone/>
            </a:pPr>
            <a:r>
              <a:rPr lang="en" sz="2600"/>
              <a:t>Incidence - Annual Number of New Cases of Diabetes in Adults 18-79 Years, United States, 1980-2011</a:t>
            </a:r>
          </a:p>
        </p:txBody>
      </p:sp>
      <p:sp>
        <p:nvSpPr>
          <p:cNvPr id="177" name="Shape 177"/>
          <p:cNvSpPr txBox="1">
            <a:spLocks noGrp="1"/>
          </p:cNvSpPr>
          <p:nvPr>
            <p:ph type="body" idx="1"/>
          </p:nvPr>
        </p:nvSpPr>
        <p:spPr>
          <a:xfrm>
            <a:off x="4692273" y="1200150"/>
            <a:ext cx="3994500" cy="3725699"/>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t>Number of adults with newly diagnosed diabetes has tripled from 493,000 to 1.5 million</a:t>
            </a:r>
          </a:p>
          <a:p>
            <a:endParaRPr lang="en" sz="1800"/>
          </a:p>
          <a:p>
            <a:pPr marL="457200" lvl="0" indent="-342900" rtl="0">
              <a:buClr>
                <a:schemeClr val="dk1"/>
              </a:buClr>
              <a:buSzPct val="166666"/>
              <a:buFont typeface="Arial"/>
              <a:buChar char="•"/>
            </a:pPr>
            <a:r>
              <a:rPr lang="en" sz="1800"/>
              <a:t>Substantial increase from 1990s to 2006</a:t>
            </a:r>
          </a:p>
          <a:p>
            <a:endParaRPr lang="en" sz="1800"/>
          </a:p>
          <a:p>
            <a:pPr marL="457200" lvl="0" indent="-342900">
              <a:buClr>
                <a:schemeClr val="dk1"/>
              </a:buClr>
              <a:buSzPct val="166666"/>
              <a:buFont typeface="Arial"/>
              <a:buChar char="•"/>
            </a:pPr>
            <a:r>
              <a:rPr lang="en" sz="1800"/>
              <a:t>No significant change from 2006 to 2011</a:t>
            </a:r>
          </a:p>
        </p:txBody>
      </p:sp>
      <p:pic>
        <p:nvPicPr>
          <p:cNvPr id="178" name="Shape 178"/>
          <p:cNvPicPr preferRelativeResize="0"/>
          <p:nvPr/>
        </p:nvPicPr>
        <p:blipFill>
          <a:blip r:embed="rId3"/>
          <a:stretch>
            <a:fillRect/>
          </a:stretch>
        </p:blipFill>
        <p:spPr>
          <a:xfrm>
            <a:off x="235200" y="1473750"/>
            <a:ext cx="4479149" cy="3178499"/>
          </a:xfrm>
          <a:prstGeom prst="rect">
            <a:avLst/>
          </a:prstGeom>
          <a:noFill/>
          <a:ln>
            <a:noFill/>
          </a:ln>
        </p:spPr>
      </p:pic>
      <p:sp>
        <p:nvSpPr>
          <p:cNvPr id="179" name="Shape 179"/>
          <p:cNvSpPr txBox="1"/>
          <p:nvPr/>
        </p:nvSpPr>
        <p:spPr>
          <a:xfrm>
            <a:off x="235200" y="4662900"/>
            <a:ext cx="3657600" cy="457200"/>
          </a:xfrm>
          <a:prstGeom prst="rect">
            <a:avLst/>
          </a:prstGeom>
        </p:spPr>
        <p:txBody>
          <a:bodyPr lIns="91425" tIns="91425" rIns="91425" bIns="91425" anchor="t" anchorCtr="0">
            <a:noAutofit/>
          </a:bodyPr>
          <a:lstStyle/>
          <a:p>
            <a:pPr>
              <a:buNone/>
            </a:pPr>
            <a:r>
              <a:rPr lang="en" sz="1000"/>
              <a:t>http://www.cdc.gov/diabetes/statistics/incidence/fig1.htm</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buNone/>
            </a:pPr>
            <a:r>
              <a:rPr lang="en" sz="3000"/>
              <a:t>Incidence of Diagnosed Diabetes per 1,000 Population Aged 18-79 Years, 1980-2011</a:t>
            </a:r>
          </a:p>
        </p:txBody>
      </p:sp>
      <p:sp>
        <p:nvSpPr>
          <p:cNvPr id="185" name="Shape 185"/>
          <p:cNvSpPr txBox="1">
            <a:spLocks noGrp="1"/>
          </p:cNvSpPr>
          <p:nvPr>
            <p:ph type="body" idx="1"/>
          </p:nvPr>
        </p:nvSpPr>
        <p:spPr>
          <a:xfrm>
            <a:off x="4692273" y="1200150"/>
            <a:ext cx="3994500" cy="3725699"/>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t>Ages </a:t>
            </a:r>
            <a:r>
              <a:rPr lang="en" sz="1800">
                <a:solidFill>
                  <a:srgbClr val="FF0000"/>
                </a:solidFill>
              </a:rPr>
              <a:t>18-44</a:t>
            </a:r>
            <a:r>
              <a:rPr lang="en" sz="1800"/>
              <a:t>, incidence increased from 1980-2003</a:t>
            </a:r>
          </a:p>
          <a:p>
            <a:pPr marL="457200" lvl="0" indent="-342900" rtl="0">
              <a:buClr>
                <a:schemeClr val="dk1"/>
              </a:buClr>
              <a:buSzPct val="166666"/>
              <a:buFont typeface="Arial"/>
              <a:buChar char="•"/>
            </a:pPr>
            <a:r>
              <a:rPr lang="en" sz="1800"/>
              <a:t>Ages </a:t>
            </a:r>
            <a:r>
              <a:rPr lang="en" sz="1800">
                <a:solidFill>
                  <a:srgbClr val="F1C232"/>
                </a:solidFill>
              </a:rPr>
              <a:t>45-64</a:t>
            </a:r>
            <a:r>
              <a:rPr lang="en" sz="1800"/>
              <a:t>, incidence fluctuated in 1980s and increase from 1990-2002</a:t>
            </a:r>
          </a:p>
          <a:p>
            <a:pPr marL="457200" lvl="0" indent="-342900" rtl="0">
              <a:buClr>
                <a:schemeClr val="dk1"/>
              </a:buClr>
              <a:buSzPct val="166666"/>
              <a:buFont typeface="Arial"/>
              <a:buChar char="•"/>
            </a:pPr>
            <a:r>
              <a:rPr lang="en" sz="1800"/>
              <a:t>Neither showed significant change between 2000-2011</a:t>
            </a:r>
          </a:p>
          <a:p>
            <a:pPr marL="457200" lvl="0" indent="-342900">
              <a:buClr>
                <a:schemeClr val="dk1"/>
              </a:buClr>
              <a:buSzPct val="166666"/>
              <a:buFont typeface="Arial"/>
              <a:buChar char="•"/>
            </a:pPr>
            <a:r>
              <a:rPr lang="en" sz="1800"/>
              <a:t>Ages </a:t>
            </a:r>
            <a:r>
              <a:rPr lang="en" sz="1800">
                <a:solidFill>
                  <a:srgbClr val="0000FF"/>
                </a:solidFill>
              </a:rPr>
              <a:t>65-79</a:t>
            </a:r>
            <a:r>
              <a:rPr lang="en" sz="1800"/>
              <a:t>, incidence significantly increased from 6.9 to 15.4 per 1000 in 2011</a:t>
            </a:r>
          </a:p>
        </p:txBody>
      </p:sp>
      <p:pic>
        <p:nvPicPr>
          <p:cNvPr id="186" name="Shape 186"/>
          <p:cNvPicPr preferRelativeResize="0"/>
          <p:nvPr/>
        </p:nvPicPr>
        <p:blipFill>
          <a:blip r:embed="rId3"/>
          <a:stretch>
            <a:fillRect/>
          </a:stretch>
        </p:blipFill>
        <p:spPr>
          <a:xfrm>
            <a:off x="0" y="1442050"/>
            <a:ext cx="4624850" cy="3241899"/>
          </a:xfrm>
          <a:prstGeom prst="rect">
            <a:avLst/>
          </a:prstGeom>
          <a:noFill/>
          <a:ln>
            <a:noFill/>
          </a:ln>
        </p:spPr>
      </p:pic>
      <p:sp>
        <p:nvSpPr>
          <p:cNvPr id="187" name="Shape 187"/>
          <p:cNvSpPr txBox="1"/>
          <p:nvPr/>
        </p:nvSpPr>
        <p:spPr>
          <a:xfrm>
            <a:off x="158575" y="4624850"/>
            <a:ext cx="3657600" cy="457200"/>
          </a:xfrm>
          <a:prstGeom prst="rect">
            <a:avLst/>
          </a:prstGeom>
        </p:spPr>
        <p:txBody>
          <a:bodyPr lIns="91425" tIns="91425" rIns="91425" bIns="91425" anchor="t" anchorCtr="0">
            <a:noAutofit/>
          </a:bodyPr>
          <a:lstStyle/>
          <a:p>
            <a:pPr>
              <a:buNone/>
            </a:pPr>
            <a:r>
              <a:rPr lang="en" sz="1000"/>
              <a:t>http://www.cdc.gov/diabetes/statistics/incidence/fig3.htm</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222125" y="205975"/>
            <a:ext cx="8712299" cy="857400"/>
          </a:xfrm>
          <a:prstGeom prst="rect">
            <a:avLst/>
          </a:prstGeom>
        </p:spPr>
        <p:txBody>
          <a:bodyPr lIns="91425" tIns="91425" rIns="91425" bIns="91425" anchor="b" anchorCtr="0">
            <a:noAutofit/>
          </a:bodyPr>
          <a:lstStyle/>
          <a:p>
            <a:pPr algn="ctr">
              <a:buNone/>
            </a:pPr>
            <a:r>
              <a:rPr lang="en" sz="2600"/>
              <a:t>Incidence of Diagnosed Diabetes per 1000 Population Aged 18-79 Years, by Sex, United States, 1980-2011</a:t>
            </a:r>
          </a:p>
        </p:txBody>
      </p:sp>
      <p:sp>
        <p:nvSpPr>
          <p:cNvPr id="193" name="Shape 193"/>
          <p:cNvSpPr txBox="1">
            <a:spLocks noGrp="1"/>
          </p:cNvSpPr>
          <p:nvPr>
            <p:ph type="body" idx="1"/>
          </p:nvPr>
        </p:nvSpPr>
        <p:spPr>
          <a:xfrm>
            <a:off x="4692273" y="1220601"/>
            <a:ext cx="3994500" cy="3725699"/>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t>Age-Adjusted incidence of diagnosed diabetes significantly increase for men and women</a:t>
            </a:r>
          </a:p>
          <a:p>
            <a:endParaRPr lang="en" sz="1800"/>
          </a:p>
          <a:p>
            <a:pPr marL="457200" lvl="0" indent="-342900" rtl="0">
              <a:buClr>
                <a:schemeClr val="dk1"/>
              </a:buClr>
              <a:buSzPct val="166666"/>
              <a:buFont typeface="Arial"/>
              <a:buChar char="•"/>
            </a:pPr>
            <a:r>
              <a:rPr lang="en" sz="1800"/>
              <a:t>Incidence is twice as high in 2011 compared to 1980</a:t>
            </a:r>
          </a:p>
          <a:p>
            <a:endParaRPr lang="en" sz="1800"/>
          </a:p>
          <a:p>
            <a:pPr marL="457200" lvl="0" indent="-342900">
              <a:buClr>
                <a:schemeClr val="dk1"/>
              </a:buClr>
              <a:buSzPct val="166666"/>
              <a:buFont typeface="Arial"/>
              <a:buChar char="•"/>
            </a:pPr>
            <a:r>
              <a:rPr lang="en" sz="1800"/>
              <a:t>In 2011, the incidence was very similar (7.7 men vs 7.5 women)</a:t>
            </a:r>
          </a:p>
        </p:txBody>
      </p:sp>
      <p:sp>
        <p:nvSpPr>
          <p:cNvPr id="194" name="Shape 194"/>
          <p:cNvSpPr txBox="1"/>
          <p:nvPr/>
        </p:nvSpPr>
        <p:spPr>
          <a:xfrm>
            <a:off x="160425" y="4738600"/>
            <a:ext cx="3657600" cy="457200"/>
          </a:xfrm>
          <a:prstGeom prst="rect">
            <a:avLst/>
          </a:prstGeom>
        </p:spPr>
        <p:txBody>
          <a:bodyPr lIns="91425" tIns="91425" rIns="91425" bIns="91425" anchor="t" anchorCtr="0">
            <a:noAutofit/>
          </a:bodyPr>
          <a:lstStyle/>
          <a:p>
            <a:pPr>
              <a:buNone/>
            </a:pPr>
            <a:r>
              <a:rPr lang="en" sz="1000"/>
              <a:t>http://www.cdc.gov/diabetes/statistics/incidence/fig4.htm</a:t>
            </a:r>
          </a:p>
        </p:txBody>
      </p:sp>
      <p:pic>
        <p:nvPicPr>
          <p:cNvPr id="195" name="Shape 195"/>
          <p:cNvPicPr preferRelativeResize="0"/>
          <p:nvPr/>
        </p:nvPicPr>
        <p:blipFill>
          <a:blip r:embed="rId3"/>
          <a:stretch>
            <a:fillRect/>
          </a:stretch>
        </p:blipFill>
        <p:spPr>
          <a:xfrm>
            <a:off x="345522" y="1303850"/>
            <a:ext cx="4150000" cy="351830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sz="2600"/>
              <a:t>Crude Incidence per 1,000 Population Aged 18-79 Years, by Sex and Age, United States, 1997-2011</a:t>
            </a:r>
          </a:p>
        </p:txBody>
      </p:sp>
      <p:sp>
        <p:nvSpPr>
          <p:cNvPr id="201" name="Shape 201"/>
          <p:cNvSpPr txBox="1">
            <a:spLocks noGrp="1"/>
          </p:cNvSpPr>
          <p:nvPr>
            <p:ph type="body" idx="1"/>
          </p:nvPr>
        </p:nvSpPr>
        <p:spPr>
          <a:xfrm>
            <a:off x="4927448" y="1200150"/>
            <a:ext cx="3994500" cy="3725699"/>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t>Incidence increased for all age groups among women</a:t>
            </a:r>
          </a:p>
          <a:p>
            <a:endParaRPr lang="en" sz="1800"/>
          </a:p>
          <a:p>
            <a:pPr marL="457200" lvl="0" indent="-342900" rtl="0">
              <a:buClr>
                <a:schemeClr val="dk1"/>
              </a:buClr>
              <a:buSzPct val="166666"/>
              <a:buFont typeface="Arial"/>
              <a:buChar char="•"/>
            </a:pPr>
            <a:r>
              <a:rPr lang="en" sz="1800"/>
              <a:t>Incidence increased for men in age group 18-44 and 45-64 years</a:t>
            </a:r>
          </a:p>
          <a:p>
            <a:endParaRPr lang="en" sz="1800"/>
          </a:p>
          <a:p>
            <a:pPr marL="457200" lvl="0" indent="-342900">
              <a:buClr>
                <a:schemeClr val="dk1"/>
              </a:buClr>
              <a:buSzPct val="166666"/>
              <a:buFont typeface="Arial"/>
              <a:buChar char="•"/>
            </a:pPr>
            <a:r>
              <a:rPr lang="en" sz="1800"/>
              <a:t>No significant change found in incidence for men aged 65-79 years</a:t>
            </a:r>
          </a:p>
        </p:txBody>
      </p:sp>
      <p:pic>
        <p:nvPicPr>
          <p:cNvPr id="202" name="Shape 202"/>
          <p:cNvPicPr preferRelativeResize="0"/>
          <p:nvPr/>
        </p:nvPicPr>
        <p:blipFill>
          <a:blip r:embed="rId3"/>
          <a:stretch>
            <a:fillRect/>
          </a:stretch>
        </p:blipFill>
        <p:spPr>
          <a:xfrm>
            <a:off x="157439" y="1210375"/>
            <a:ext cx="4446112" cy="3544549"/>
          </a:xfrm>
          <a:prstGeom prst="rect">
            <a:avLst/>
          </a:prstGeom>
          <a:noFill/>
          <a:ln>
            <a:noFill/>
          </a:ln>
        </p:spPr>
      </p:pic>
      <p:sp>
        <p:nvSpPr>
          <p:cNvPr id="203" name="Shape 203"/>
          <p:cNvSpPr txBox="1"/>
          <p:nvPr/>
        </p:nvSpPr>
        <p:spPr>
          <a:xfrm>
            <a:off x="204525" y="4686300"/>
            <a:ext cx="3657600" cy="457200"/>
          </a:xfrm>
          <a:prstGeom prst="rect">
            <a:avLst/>
          </a:prstGeom>
        </p:spPr>
        <p:txBody>
          <a:bodyPr lIns="91425" tIns="91425" rIns="91425" bIns="91425" anchor="t" anchorCtr="0">
            <a:noAutofit/>
          </a:bodyPr>
          <a:lstStyle/>
          <a:p>
            <a:pPr>
              <a:buNone/>
            </a:pPr>
            <a:r>
              <a:rPr lang="en" sz="1000"/>
              <a:t>http://www.cdc.gov/diabetes/statistics/incidence/fig5.htm</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161100" y="205975"/>
            <a:ext cx="8821799" cy="857400"/>
          </a:xfrm>
          <a:prstGeom prst="rect">
            <a:avLst/>
          </a:prstGeom>
        </p:spPr>
        <p:txBody>
          <a:bodyPr lIns="91425" tIns="91425" rIns="91425" bIns="91425" anchor="b" anchorCtr="0">
            <a:noAutofit/>
          </a:bodyPr>
          <a:lstStyle/>
          <a:p>
            <a:pPr algn="ctr">
              <a:buNone/>
            </a:pPr>
            <a:r>
              <a:rPr lang="en" sz="2500"/>
              <a:t>Incidence of Diabetes per 1,000 Population Aged 18-79 Years, by Race/Ethnicity, United States, 1997-2011</a:t>
            </a:r>
          </a:p>
        </p:txBody>
      </p:sp>
      <p:sp>
        <p:nvSpPr>
          <p:cNvPr id="209" name="Shape 209"/>
          <p:cNvSpPr txBox="1">
            <a:spLocks noGrp="1"/>
          </p:cNvSpPr>
          <p:nvPr>
            <p:ph type="body" idx="1"/>
          </p:nvPr>
        </p:nvSpPr>
        <p:spPr>
          <a:xfrm>
            <a:off x="4692273" y="1200150"/>
            <a:ext cx="3994500" cy="3725699"/>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t>Most increase during this time period was among blacks and Hispanics</a:t>
            </a:r>
          </a:p>
          <a:p>
            <a:pPr marL="457200" lvl="0" indent="-342900" rtl="0">
              <a:buClr>
                <a:schemeClr val="dk1"/>
              </a:buClr>
              <a:buSzPct val="166666"/>
              <a:buFont typeface="Arial"/>
              <a:buChar char="•"/>
            </a:pPr>
            <a:r>
              <a:rPr lang="en" sz="1800"/>
              <a:t>For whites, most incidence increase during 1997-2007</a:t>
            </a:r>
          </a:p>
          <a:p>
            <a:pPr marL="457200" lvl="0" indent="-342900" rtl="0">
              <a:buClr>
                <a:schemeClr val="dk1"/>
              </a:buClr>
              <a:buSzPct val="166666"/>
              <a:buFont typeface="Arial"/>
              <a:buChar char="•"/>
            </a:pPr>
            <a:r>
              <a:rPr lang="en" sz="1800"/>
              <a:t>For whites, no significant change from 2007-2011</a:t>
            </a:r>
          </a:p>
          <a:p>
            <a:pPr marL="457200" lvl="0" indent="-342900" rtl="0">
              <a:buClr>
                <a:schemeClr val="dk1"/>
              </a:buClr>
              <a:buSzPct val="166666"/>
              <a:buFont typeface="Arial"/>
              <a:buChar char="•"/>
            </a:pPr>
            <a:r>
              <a:rPr lang="en" sz="1800"/>
              <a:t>In 2011 incidence of diagnosed diabetes was...</a:t>
            </a:r>
          </a:p>
          <a:p>
            <a:pPr marL="914400" lvl="1" indent="-342900" rtl="0">
              <a:buClr>
                <a:schemeClr val="dk1"/>
              </a:buClr>
              <a:buSzPct val="100000"/>
              <a:buFont typeface="Courier New"/>
              <a:buChar char="o"/>
            </a:pPr>
            <a:r>
              <a:rPr lang="en" sz="1800"/>
              <a:t>12.4/1,000 in blacks</a:t>
            </a:r>
          </a:p>
          <a:p>
            <a:pPr marL="914400" lvl="1" indent="-342900" rtl="0">
              <a:buClr>
                <a:schemeClr val="dk1"/>
              </a:buClr>
              <a:buSzPct val="100000"/>
              <a:buFont typeface="Courier New"/>
              <a:buChar char="o"/>
            </a:pPr>
            <a:r>
              <a:rPr lang="en" sz="1800"/>
              <a:t>11.1/1,000 in Hispanics</a:t>
            </a:r>
          </a:p>
          <a:p>
            <a:pPr marL="914400" lvl="1" indent="-342900">
              <a:buClr>
                <a:schemeClr val="dk1"/>
              </a:buClr>
              <a:buSzPct val="100000"/>
              <a:buFont typeface="Courier New"/>
              <a:buChar char="o"/>
            </a:pPr>
            <a:r>
              <a:rPr lang="en" sz="1800"/>
              <a:t>7.0/1,000 in whites</a:t>
            </a:r>
          </a:p>
        </p:txBody>
      </p:sp>
      <p:pic>
        <p:nvPicPr>
          <p:cNvPr id="210" name="Shape 210"/>
          <p:cNvPicPr preferRelativeResize="0"/>
          <p:nvPr/>
        </p:nvPicPr>
        <p:blipFill>
          <a:blip r:embed="rId3"/>
          <a:stretch>
            <a:fillRect/>
          </a:stretch>
        </p:blipFill>
        <p:spPr>
          <a:xfrm>
            <a:off x="140318" y="1509550"/>
            <a:ext cx="4470474" cy="3106899"/>
          </a:xfrm>
          <a:prstGeom prst="rect">
            <a:avLst/>
          </a:prstGeom>
          <a:noFill/>
          <a:ln>
            <a:noFill/>
          </a:ln>
        </p:spPr>
      </p:pic>
      <p:sp>
        <p:nvSpPr>
          <p:cNvPr id="211" name="Shape 211"/>
          <p:cNvSpPr txBox="1"/>
          <p:nvPr/>
        </p:nvSpPr>
        <p:spPr>
          <a:xfrm>
            <a:off x="228600" y="4616450"/>
            <a:ext cx="3657600" cy="457200"/>
          </a:xfrm>
          <a:prstGeom prst="rect">
            <a:avLst/>
          </a:prstGeom>
        </p:spPr>
        <p:txBody>
          <a:bodyPr lIns="91425" tIns="91425" rIns="91425" bIns="91425" anchor="t" anchorCtr="0">
            <a:noAutofit/>
          </a:bodyPr>
          <a:lstStyle/>
          <a:p>
            <a:pPr>
              <a:buNone/>
            </a:pPr>
            <a:r>
              <a:rPr lang="en" sz="1000"/>
              <a:t>http://www.cdc.gov/diabetes/statistics/incidence/fig6.htm</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buNone/>
            </a:pPr>
            <a:r>
              <a:rPr lang="en" sz="2500"/>
              <a:t>Age-Adjusted Incidence per 1,000 Population Aged 18-79 Years, by Education, United States, 1980-2011</a:t>
            </a:r>
          </a:p>
        </p:txBody>
      </p:sp>
      <p:sp>
        <p:nvSpPr>
          <p:cNvPr id="217" name="Shape 217"/>
          <p:cNvSpPr txBox="1">
            <a:spLocks noGrp="1"/>
          </p:cNvSpPr>
          <p:nvPr>
            <p:ph type="body" idx="1"/>
          </p:nvPr>
        </p:nvSpPr>
        <p:spPr>
          <a:xfrm>
            <a:off x="4784550" y="1200150"/>
            <a:ext cx="3994500" cy="3792599"/>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t>Overall incidence during this time period has increase for all education levels</a:t>
            </a:r>
          </a:p>
          <a:p>
            <a:pPr marL="457200" lvl="0" indent="-342900" rtl="0">
              <a:buClr>
                <a:schemeClr val="dk1"/>
              </a:buClr>
              <a:buSzPct val="166666"/>
              <a:buFont typeface="Arial"/>
              <a:buChar char="•"/>
            </a:pPr>
            <a:r>
              <a:rPr lang="en" sz="1800"/>
              <a:t>Higher incidence among people with less than a high school education</a:t>
            </a:r>
          </a:p>
          <a:p>
            <a:pPr marL="457200" lvl="0" indent="-342900" rtl="0">
              <a:buClr>
                <a:schemeClr val="dk1"/>
              </a:buClr>
              <a:buSzPct val="166666"/>
              <a:buFont typeface="Arial"/>
              <a:buChar char="•"/>
            </a:pPr>
            <a:r>
              <a:rPr lang="en" sz="1800"/>
              <a:t>In 2011</a:t>
            </a:r>
          </a:p>
          <a:p>
            <a:pPr marL="914400" lvl="1" indent="-342900" rtl="0">
              <a:buClr>
                <a:schemeClr val="dk1"/>
              </a:buClr>
              <a:buSzPct val="100000"/>
              <a:buFont typeface="Courier New"/>
              <a:buChar char="o"/>
            </a:pPr>
            <a:r>
              <a:rPr lang="en" sz="1800"/>
              <a:t>11.6/1,000 for &lt; high school education</a:t>
            </a:r>
          </a:p>
          <a:p>
            <a:pPr marL="914400" lvl="1" indent="-342900" rtl="0">
              <a:buClr>
                <a:schemeClr val="dk1"/>
              </a:buClr>
              <a:buSzPct val="100000"/>
              <a:buFont typeface="Courier New"/>
              <a:buChar char="o"/>
            </a:pPr>
            <a:r>
              <a:rPr lang="en" sz="1800"/>
              <a:t>7.9/1,000 for high school equivalent</a:t>
            </a:r>
          </a:p>
          <a:p>
            <a:pPr marL="914400" lvl="1" indent="-342900">
              <a:buClr>
                <a:schemeClr val="dk1"/>
              </a:buClr>
              <a:buSzPct val="100000"/>
              <a:buFont typeface="Courier New"/>
              <a:buChar char="o"/>
            </a:pPr>
            <a:r>
              <a:rPr lang="en" sz="1800"/>
              <a:t>6.6/1,000 for &gt; high school education</a:t>
            </a:r>
          </a:p>
        </p:txBody>
      </p:sp>
      <p:pic>
        <p:nvPicPr>
          <p:cNvPr id="218" name="Shape 218"/>
          <p:cNvPicPr preferRelativeResize="0"/>
          <p:nvPr/>
        </p:nvPicPr>
        <p:blipFill>
          <a:blip r:embed="rId3"/>
          <a:stretch>
            <a:fillRect/>
          </a:stretch>
        </p:blipFill>
        <p:spPr>
          <a:xfrm>
            <a:off x="148426" y="1507725"/>
            <a:ext cx="4474675" cy="3110549"/>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marL="2743200" indent="0">
              <a:buNone/>
            </a:pPr>
            <a:r>
              <a:rPr lang="en"/>
              <a:t>Morbidity</a:t>
            </a:r>
          </a:p>
        </p:txBody>
      </p:sp>
      <p:sp>
        <p:nvSpPr>
          <p:cNvPr id="224" name="Shape 22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30200" rtl="0">
              <a:lnSpc>
                <a:spcPct val="115000"/>
              </a:lnSpc>
              <a:spcBef>
                <a:spcPts val="0"/>
              </a:spcBef>
              <a:buClr>
                <a:schemeClr val="dk1"/>
              </a:buClr>
              <a:buSzPct val="166666"/>
              <a:buFont typeface="Arial"/>
              <a:buChar char="•"/>
            </a:pPr>
            <a:r>
              <a:rPr lang="en" sz="1600"/>
              <a:t>7 out of 10 deaths among Americans each year are from chronic diseases. </a:t>
            </a:r>
          </a:p>
          <a:p>
            <a:pPr marL="457200" lvl="0" indent="-330200" rtl="0">
              <a:lnSpc>
                <a:spcPct val="115000"/>
              </a:lnSpc>
              <a:spcBef>
                <a:spcPts val="0"/>
              </a:spcBef>
              <a:buClr>
                <a:schemeClr val="dk1"/>
              </a:buClr>
              <a:buSzPct val="166666"/>
              <a:buFont typeface="Arial"/>
              <a:buChar char="•"/>
            </a:pPr>
            <a:r>
              <a:rPr lang="en" sz="1600" b="1">
                <a:solidFill>
                  <a:schemeClr val="accent6"/>
                </a:solidFill>
              </a:rPr>
              <a:t>Heart disease, cancer and stroke</a:t>
            </a:r>
            <a:r>
              <a:rPr lang="en" sz="1600"/>
              <a:t> account for more than 50% of all deaths each year.</a:t>
            </a:r>
          </a:p>
          <a:p>
            <a:pPr marL="457200" lvl="0" indent="-330200" rtl="0">
              <a:lnSpc>
                <a:spcPct val="115000"/>
              </a:lnSpc>
              <a:spcBef>
                <a:spcPts val="0"/>
              </a:spcBef>
              <a:buClr>
                <a:schemeClr val="dk1"/>
              </a:buClr>
              <a:buSzPct val="166666"/>
              <a:buFont typeface="Arial"/>
              <a:buChar char="•"/>
            </a:pPr>
            <a:r>
              <a:rPr lang="en" sz="1600"/>
              <a:t>Obesity has become a major health concern. 1 in every 3 adults is obese and almost 1 in 5 youth between the ages of 6 and 19 is obese (BMI ≥ 95th percentile of the CDC growth chart).</a:t>
            </a:r>
          </a:p>
          <a:p>
            <a:pPr marL="457200" lvl="0" indent="-330200" rtl="0">
              <a:lnSpc>
                <a:spcPct val="115000"/>
              </a:lnSpc>
              <a:spcBef>
                <a:spcPts val="0"/>
              </a:spcBef>
              <a:buClr>
                <a:schemeClr val="dk1"/>
              </a:buClr>
              <a:buSzPct val="166666"/>
              <a:buFont typeface="Arial"/>
              <a:buChar char="•"/>
            </a:pPr>
            <a:r>
              <a:rPr lang="en" sz="1600"/>
              <a:t>Arthritis is the most common cause of disability, with nearly 19 million Americans reporting activity limitations.</a:t>
            </a:r>
          </a:p>
          <a:p>
            <a:pPr marL="457200" lvl="0" indent="-330200" rtl="0">
              <a:lnSpc>
                <a:spcPct val="115000"/>
              </a:lnSpc>
              <a:spcBef>
                <a:spcPts val="0"/>
              </a:spcBef>
              <a:buClr>
                <a:schemeClr val="dk1"/>
              </a:buClr>
              <a:buSzPct val="166666"/>
              <a:buFont typeface="Arial"/>
              <a:buChar char="•"/>
            </a:pPr>
            <a:r>
              <a:rPr lang="en" sz="1600" b="1">
                <a:solidFill>
                  <a:srgbClr val="A64D79"/>
                </a:solidFill>
              </a:rPr>
              <a:t>Diabetes </a:t>
            </a:r>
            <a:r>
              <a:rPr lang="en" sz="1600"/>
              <a:t>continues to be the leading cause of kidney failure, nontraumatic lower-extremity amputations, and blindness among adults, aged 20-74.</a:t>
            </a:r>
          </a:p>
          <a:p>
            <a:pPr marL="457200" lvl="0" indent="-330200" rtl="0">
              <a:lnSpc>
                <a:spcPct val="115000"/>
              </a:lnSpc>
              <a:spcBef>
                <a:spcPts val="0"/>
              </a:spcBef>
              <a:buClr>
                <a:schemeClr val="dk1"/>
              </a:buClr>
              <a:buSzPct val="166666"/>
              <a:buFont typeface="Arial"/>
              <a:buChar char="•"/>
            </a:pPr>
            <a:r>
              <a:rPr lang="en" sz="1600"/>
              <a:t>Excessive alcohol consumption is the third leading preventable cause of death in the U.S., behind diet and physical activity and tobacco.</a:t>
            </a:r>
            <a:r>
              <a:rPr lang="en" sz="1600">
                <a:hlinkClick r:id="rId3"/>
              </a:rPr>
              <a:t> </a:t>
            </a:r>
          </a:p>
          <a:p>
            <a:endParaRPr lang="en" sz="1600">
              <a:hlinkClick r:id="rId3"/>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Morbidity: Diabetes Complications</a:t>
            </a:r>
          </a:p>
        </p:txBody>
      </p:sp>
      <p:sp>
        <p:nvSpPr>
          <p:cNvPr id="230" name="Shape 230"/>
          <p:cNvSpPr txBox="1">
            <a:spLocks noGrp="1"/>
          </p:cNvSpPr>
          <p:nvPr>
            <p:ph type="body" idx="1"/>
          </p:nvPr>
        </p:nvSpPr>
        <p:spPr>
          <a:xfrm>
            <a:off x="457200" y="1434025"/>
            <a:ext cx="8229600" cy="3491700"/>
          </a:xfrm>
          <a:prstGeom prst="rect">
            <a:avLst/>
          </a:prstGeom>
        </p:spPr>
        <p:txBody>
          <a:bodyPr lIns="91425" tIns="91425" rIns="91425" bIns="91425" anchor="t" anchorCtr="0">
            <a:noAutofit/>
          </a:bodyPr>
          <a:lstStyle/>
          <a:p>
            <a:pPr marL="457200" lvl="0" indent="-381000" rtl="0">
              <a:buClr>
                <a:schemeClr val="dk1"/>
              </a:buClr>
              <a:buSzPct val="100000"/>
              <a:buFont typeface="Arial"/>
              <a:buAutoNum type="arabicPeriod"/>
            </a:pPr>
            <a:r>
              <a:rPr lang="en" sz="2400"/>
              <a:t>Cardiovascular Disease (CVD): Heart Disease or Stroke (related to High Blood Pressure)</a:t>
            </a:r>
          </a:p>
          <a:p>
            <a:pPr marL="457200" lvl="0" indent="-381000" rtl="0">
              <a:buClr>
                <a:schemeClr val="dk1"/>
              </a:buClr>
              <a:buSzPct val="100000"/>
              <a:buFont typeface="Arial"/>
              <a:buAutoNum type="arabicPeriod"/>
            </a:pPr>
            <a:r>
              <a:rPr lang="en" sz="2400"/>
              <a:t>Diabetes Ketoacidosis (DKA)</a:t>
            </a:r>
          </a:p>
          <a:p>
            <a:pPr marL="457200" lvl="0" indent="-381000" rtl="0">
              <a:buClr>
                <a:schemeClr val="dk1"/>
              </a:buClr>
              <a:buSzPct val="100000"/>
              <a:buFont typeface="Arial"/>
              <a:buAutoNum type="arabicPeriod"/>
            </a:pPr>
            <a:r>
              <a:rPr lang="en" sz="2400"/>
              <a:t>End-Stage Renal Disease (ESRD)</a:t>
            </a:r>
          </a:p>
          <a:p>
            <a:pPr marL="457200" lvl="0" indent="-381000" rtl="0">
              <a:buClr>
                <a:schemeClr val="dk1"/>
              </a:buClr>
              <a:buSzPct val="100000"/>
              <a:buFont typeface="Arial"/>
              <a:buAutoNum type="arabicPeriod"/>
            </a:pPr>
            <a:r>
              <a:rPr lang="en" sz="2400"/>
              <a:t>Limitations in mobility</a:t>
            </a:r>
          </a:p>
          <a:p>
            <a:pPr marL="457200" lvl="0" indent="-381000" rtl="0">
              <a:buClr>
                <a:schemeClr val="dk1"/>
              </a:buClr>
              <a:buSzPct val="100000"/>
              <a:buFont typeface="Arial"/>
              <a:buAutoNum type="arabicPeriod"/>
            </a:pPr>
            <a:r>
              <a:rPr lang="en" sz="2400"/>
              <a:t>Visual impairments</a:t>
            </a:r>
          </a:p>
          <a:p>
            <a:pPr marL="457200" lvl="0" indent="-381000" rtl="0">
              <a:buClr>
                <a:schemeClr val="dk1"/>
              </a:buClr>
              <a:buSzPct val="100000"/>
              <a:buFont typeface="Arial"/>
              <a:buAutoNum type="arabicPeriod"/>
            </a:pPr>
            <a:r>
              <a:rPr lang="en" sz="2400"/>
              <a:t>Depression</a:t>
            </a:r>
          </a:p>
          <a:p>
            <a:pPr marL="457200" lvl="0" indent="-381000" rtl="0">
              <a:buClr>
                <a:schemeClr val="dk1"/>
              </a:buClr>
              <a:buSzPct val="100000"/>
              <a:buFont typeface="Arial"/>
              <a:buAutoNum type="arabicPeriod"/>
            </a:pPr>
            <a:r>
              <a:rPr lang="en" sz="2400"/>
              <a:t>Poor pregnancy outcomes</a:t>
            </a:r>
          </a:p>
          <a:p>
            <a:endParaRPr lang="en" sz="2400"/>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260725" y="205975"/>
            <a:ext cx="8675100" cy="1666499"/>
          </a:xfrm>
          <a:prstGeom prst="rect">
            <a:avLst/>
          </a:prstGeom>
        </p:spPr>
        <p:txBody>
          <a:bodyPr lIns="91425" tIns="91425" rIns="91425" bIns="91425" anchor="b" anchorCtr="0">
            <a:noAutofit/>
          </a:bodyPr>
          <a:lstStyle/>
          <a:p>
            <a:pPr lvl="0" rtl="0">
              <a:lnSpc>
                <a:spcPct val="115000"/>
              </a:lnSpc>
              <a:spcBef>
                <a:spcPts val="2400"/>
              </a:spcBef>
              <a:spcAft>
                <a:spcPts val="600"/>
              </a:spcAft>
              <a:buClr>
                <a:schemeClr val="dk1"/>
              </a:buClr>
              <a:buSzPct val="50000"/>
              <a:buFont typeface="Arial"/>
              <a:buNone/>
            </a:pPr>
            <a:r>
              <a:rPr lang="en" sz="2200">
                <a:solidFill>
                  <a:srgbClr val="FFFFFF"/>
                </a:solidFill>
              </a:rPr>
              <a:t>Age-Adjusted Percentage of Adults Aged 18 Years or Older with Diagnosed Diabetes Who Have Risk Factors for Complications, United States, 2010</a:t>
            </a:r>
          </a:p>
          <a:p>
            <a:endParaRPr lang="en" sz="2200">
              <a:solidFill>
                <a:srgbClr val="FFFFFF"/>
              </a:solidFill>
            </a:endParaRPr>
          </a:p>
        </p:txBody>
      </p:sp>
      <p:pic>
        <p:nvPicPr>
          <p:cNvPr id="236" name="Shape 236"/>
          <p:cNvPicPr preferRelativeResize="0"/>
          <p:nvPr/>
        </p:nvPicPr>
        <p:blipFill>
          <a:blip r:embed="rId3"/>
          <a:stretch>
            <a:fillRect/>
          </a:stretch>
        </p:blipFill>
        <p:spPr>
          <a:xfrm>
            <a:off x="2014725" y="1200150"/>
            <a:ext cx="4353039" cy="3943350"/>
          </a:xfrm>
          <a:prstGeom prst="rect">
            <a:avLst/>
          </a:prstGeom>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272575" y="205975"/>
            <a:ext cx="8793600" cy="994200"/>
          </a:xfrm>
          <a:prstGeom prst="rect">
            <a:avLst/>
          </a:prstGeom>
        </p:spPr>
        <p:txBody>
          <a:bodyPr lIns="91425" tIns="91425" rIns="91425" bIns="91425" anchor="b" anchorCtr="0">
            <a:noAutofit/>
          </a:bodyPr>
          <a:lstStyle/>
          <a:p>
            <a:pPr>
              <a:buNone/>
            </a:pPr>
            <a:r>
              <a:rPr lang="en" sz="1800">
                <a:solidFill>
                  <a:schemeClr val="dk1"/>
                </a:solidFill>
              </a:rPr>
              <a:t>
</a:t>
            </a:r>
            <a:r>
              <a:rPr lang="en" sz="2200" i="1">
                <a:solidFill>
                  <a:srgbClr val="FFFFFF"/>
                </a:solidFill>
              </a:rPr>
              <a:t>CVD:</a:t>
            </a:r>
            <a:r>
              <a:rPr lang="en" sz="2200">
                <a:solidFill>
                  <a:srgbClr val="FFFFFF"/>
                </a:solidFill>
              </a:rPr>
              <a:t> Number (in Millions) of People with Diabetes Aged 35 Years or Older with Self-Reported Heart Disease or Stroke, 1997–2011</a:t>
            </a:r>
          </a:p>
        </p:txBody>
      </p:sp>
      <p:sp>
        <p:nvSpPr>
          <p:cNvPr id="242" name="Shape 242"/>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a:buNone/>
            </a:pPr>
            <a:r>
              <a:rPr lang="en"/>
              <a:t>htt</a:t>
            </a:r>
          </a:p>
        </p:txBody>
      </p:sp>
      <p:pic>
        <p:nvPicPr>
          <p:cNvPr id="243" name="Shape 243"/>
          <p:cNvPicPr preferRelativeResize="0"/>
          <p:nvPr/>
        </p:nvPicPr>
        <p:blipFill>
          <a:blip r:embed="rId3"/>
          <a:stretch>
            <a:fillRect/>
          </a:stretch>
        </p:blipFill>
        <p:spPr>
          <a:xfrm>
            <a:off x="11408" y="1286575"/>
            <a:ext cx="5224942" cy="3588599"/>
          </a:xfrm>
          <a:prstGeom prst="rect">
            <a:avLst/>
          </a:prstGeom>
        </p:spPr>
      </p:pic>
      <p:sp>
        <p:nvSpPr>
          <p:cNvPr id="244" name="Shape 244"/>
          <p:cNvSpPr txBox="1">
            <a:spLocks noGrp="1"/>
          </p:cNvSpPr>
          <p:nvPr>
            <p:ph type="body" idx="2"/>
          </p:nvPr>
        </p:nvSpPr>
        <p:spPr>
          <a:xfrm>
            <a:off x="5412750" y="1200150"/>
            <a:ext cx="3273900" cy="3588600"/>
          </a:xfrm>
          <a:prstGeom prst="rect">
            <a:avLst/>
          </a:prstGeom>
        </p:spPr>
        <p:txBody>
          <a:bodyPr lIns="91425" tIns="91425" rIns="91425" bIns="91425" anchor="t" anchorCtr="0">
            <a:noAutofit/>
          </a:bodyPr>
          <a:lstStyle/>
          <a:p>
            <a:pPr lvl="0" rtl="0">
              <a:buNone/>
            </a:pPr>
            <a:r>
              <a:rPr lang="en" sz="1800"/>
              <a:t>From 1997 to 2011, </a:t>
            </a:r>
          </a:p>
          <a:p>
            <a:pPr marL="457200" lvl="0" indent="-342900" rtl="0">
              <a:buClr>
                <a:schemeClr val="dk1"/>
              </a:buClr>
              <a:buSzPct val="166666"/>
              <a:buFont typeface="Arial"/>
              <a:buChar char="•"/>
            </a:pPr>
            <a:r>
              <a:rPr lang="en" sz="1800"/>
              <a:t> 4.2 million to 7.6 million </a:t>
            </a:r>
          </a:p>
          <a:p>
            <a:endParaRPr lang="en" sz="1800"/>
          </a:p>
          <a:p>
            <a:pPr lvl="0" rtl="0">
              <a:buNone/>
            </a:pPr>
            <a:r>
              <a:rPr lang="en" sz="1800"/>
              <a:t>In 2011, </a:t>
            </a:r>
          </a:p>
          <a:p>
            <a:pPr marL="457200" lvl="0" indent="-342900" rtl="0">
              <a:buClr>
                <a:schemeClr val="dk1"/>
              </a:buClr>
              <a:buSzPct val="166666"/>
              <a:buFont typeface="Arial"/>
              <a:buChar char="•"/>
            </a:pPr>
            <a:r>
              <a:rPr lang="en" sz="1800"/>
              <a:t>coronary heart disease - 5.0 million </a:t>
            </a:r>
          </a:p>
          <a:p>
            <a:pPr marL="457200" lvl="0" indent="-342900" rtl="0">
              <a:buClr>
                <a:schemeClr val="dk1"/>
              </a:buClr>
              <a:buSzPct val="166666"/>
              <a:buFont typeface="Arial"/>
              <a:buChar char="•"/>
            </a:pPr>
            <a:r>
              <a:rPr lang="en" sz="1800"/>
              <a:t>other heart disease or condition - 3.7 million </a:t>
            </a:r>
          </a:p>
          <a:p>
            <a:pPr marL="457200" lvl="0" indent="-342900" rtl="0">
              <a:buClr>
                <a:schemeClr val="dk1"/>
              </a:buClr>
              <a:buSzPct val="166666"/>
              <a:buFont typeface="Arial"/>
              <a:buChar char="•"/>
            </a:pPr>
            <a:r>
              <a:rPr lang="en" sz="1800"/>
              <a:t>stroke - 2.1 million</a:t>
            </a:r>
          </a:p>
          <a:p>
            <a:endParaRPr lang="en" sz="1800"/>
          </a:p>
          <a:p>
            <a:pPr lvl="0" rtl="0">
              <a:buNone/>
            </a:pPr>
            <a:r>
              <a:rPr lang="en" sz="1000" u="sng">
                <a:solidFill>
                  <a:schemeClr val="hlink"/>
                </a:solidFill>
                <a:hlinkClick r:id="rId4"/>
              </a:rPr>
              <a:t>http://www.cdc.gov/diabetes/statistics/complications_national.htm#1</a:t>
            </a:r>
          </a:p>
          <a:p>
            <a:endParaRPr lang="en" sz="1000" u="sng">
              <a:solidFill>
                <a:schemeClr val="hlink"/>
              </a:solidFill>
              <a:hlinkClick r:id="rId4"/>
            </a:endParaRPr>
          </a:p>
          <a:p>
            <a:endParaRPr lang="en" sz="1000" u="sng">
              <a:solidFill>
                <a:schemeClr val="hlink"/>
              </a:solidFill>
              <a:hlinkClick r:id="rId4"/>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Overview cont’d.</a:t>
            </a:r>
          </a:p>
        </p:txBody>
      </p:sp>
      <p:sp>
        <p:nvSpPr>
          <p:cNvPr id="52" name="Shape 52"/>
          <p:cNvSpPr txBox="1">
            <a:spLocks noGrp="1"/>
          </p:cNvSpPr>
          <p:nvPr>
            <p:ph type="body" idx="1"/>
          </p:nvPr>
        </p:nvSpPr>
        <p:spPr>
          <a:xfrm>
            <a:off x="457200" y="1200150"/>
            <a:ext cx="8526899" cy="3725699"/>
          </a:xfrm>
          <a:prstGeom prst="rect">
            <a:avLst/>
          </a:prstGeom>
        </p:spPr>
        <p:txBody>
          <a:bodyPr lIns="91425" tIns="91425" rIns="91425" bIns="91425" anchor="t" anchorCtr="0">
            <a:noAutofit/>
          </a:bodyPr>
          <a:lstStyle/>
          <a:p>
            <a:pPr marL="457200" lvl="0" indent="-381000" rtl="0">
              <a:spcBef>
                <a:spcPts val="360"/>
              </a:spcBef>
              <a:buClr>
                <a:schemeClr val="dk1"/>
              </a:buClr>
              <a:buSzPct val="166666"/>
              <a:buFont typeface="Arial"/>
              <a:buChar char="•"/>
            </a:pPr>
            <a:r>
              <a:rPr lang="en" sz="2400"/>
              <a:t>The role of insulin is to move glucose from the bloodstream into muscle, fat, and liver cells, where it can be used as fuel</a:t>
            </a:r>
          </a:p>
          <a:p>
            <a:pPr marL="457200" lvl="0" indent="-381000" rtl="0">
              <a:spcBef>
                <a:spcPts val="0"/>
              </a:spcBef>
              <a:buClr>
                <a:schemeClr val="dk1"/>
              </a:buClr>
              <a:buSzPct val="166666"/>
              <a:buFont typeface="Arial"/>
              <a:buChar char="•"/>
            </a:pPr>
            <a:r>
              <a:rPr lang="en" sz="2400"/>
              <a:t>Diabetes = Body cannot move sugar into muscle, liver, and fat cells to be stored for energy</a:t>
            </a:r>
          </a:p>
          <a:p>
            <a:pPr marL="914400" lvl="1" indent="-381000" rtl="0">
              <a:spcBef>
                <a:spcPts val="0"/>
              </a:spcBef>
              <a:buClr>
                <a:schemeClr val="dk1"/>
              </a:buClr>
              <a:buSzPct val="80000"/>
              <a:buFont typeface="Courier New"/>
              <a:buChar char="o"/>
            </a:pPr>
            <a:r>
              <a:rPr lang="en"/>
              <a:t>Lack of sufficient insulin supply to the body</a:t>
            </a:r>
          </a:p>
          <a:p>
            <a:pPr marL="457200" lvl="0" indent="-381000" rtl="0">
              <a:buClr>
                <a:schemeClr val="dk1"/>
              </a:buClr>
              <a:buSzPct val="166666"/>
              <a:buFont typeface="Arial"/>
              <a:buChar char="•"/>
            </a:pPr>
            <a:r>
              <a:rPr lang="en" sz="2400"/>
              <a:t>There are two major types of diabetes</a:t>
            </a:r>
          </a:p>
          <a:p>
            <a:pPr marL="914400" lvl="1" indent="-361950" rtl="0">
              <a:spcBef>
                <a:spcPts val="420"/>
              </a:spcBef>
              <a:buClr>
                <a:schemeClr val="dk1"/>
              </a:buClr>
              <a:buSzPct val="100000"/>
              <a:buFont typeface="Courier New"/>
              <a:buChar char="o"/>
            </a:pPr>
            <a:r>
              <a:rPr lang="en" sz="2100"/>
              <a:t>Type 1 and Type 2</a:t>
            </a:r>
          </a:p>
          <a:p>
            <a:pPr marL="914400" lvl="1" indent="-361950" rtl="0">
              <a:spcBef>
                <a:spcPts val="420"/>
              </a:spcBef>
              <a:buClr>
                <a:schemeClr val="dk1"/>
              </a:buClr>
              <a:buSzPct val="100000"/>
              <a:buFont typeface="Courier New"/>
              <a:buChar char="o"/>
            </a:pPr>
            <a:r>
              <a:rPr lang="en" sz="2100"/>
              <a:t>Gestational Diabetes (Minor type of diabetes)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173425" y="205975"/>
            <a:ext cx="8732700" cy="1258200"/>
          </a:xfrm>
          <a:prstGeom prst="rect">
            <a:avLst/>
          </a:prstGeom>
        </p:spPr>
        <p:txBody>
          <a:bodyPr lIns="91425" tIns="91425" rIns="91425" bIns="91425" anchor="b" anchorCtr="0">
            <a:noAutofit/>
          </a:bodyPr>
          <a:lstStyle/>
          <a:p>
            <a:pPr lvl="0" rtl="0">
              <a:lnSpc>
                <a:spcPct val="115000"/>
              </a:lnSpc>
              <a:spcBef>
                <a:spcPts val="2400"/>
              </a:spcBef>
              <a:spcAft>
                <a:spcPts val="600"/>
              </a:spcAft>
              <a:buClr>
                <a:schemeClr val="dk1"/>
              </a:buClr>
              <a:buSzPct val="50000"/>
              <a:buFont typeface="Arial"/>
              <a:buNone/>
            </a:pPr>
            <a:r>
              <a:rPr lang="en" sz="2200">
                <a:solidFill>
                  <a:srgbClr val="FFFFFF"/>
                </a:solidFill>
              </a:rPr>
              <a:t>Percentage of People with Diabetes Aged 35 Years or Older Reporting Heart Disease or Stroke, by Age and Sex, 1997–2011</a:t>
            </a:r>
          </a:p>
          <a:p>
            <a:endParaRPr lang="en" sz="2200">
              <a:solidFill>
                <a:srgbClr val="FFFFFF"/>
              </a:solidFill>
            </a:endParaRPr>
          </a:p>
        </p:txBody>
      </p:sp>
      <p:pic>
        <p:nvPicPr>
          <p:cNvPr id="250" name="Shape 250"/>
          <p:cNvPicPr preferRelativeResize="0"/>
          <p:nvPr/>
        </p:nvPicPr>
        <p:blipFill>
          <a:blip r:embed="rId3"/>
          <a:stretch>
            <a:fillRect/>
          </a:stretch>
        </p:blipFill>
        <p:spPr>
          <a:xfrm>
            <a:off x="59249" y="1477624"/>
            <a:ext cx="4468500" cy="3064934"/>
          </a:xfrm>
          <a:prstGeom prst="rect">
            <a:avLst/>
          </a:prstGeom>
        </p:spPr>
      </p:pic>
      <p:pic>
        <p:nvPicPr>
          <p:cNvPr id="251" name="Shape 251"/>
          <p:cNvPicPr preferRelativeResize="0"/>
          <p:nvPr/>
        </p:nvPicPr>
        <p:blipFill>
          <a:blip r:embed="rId4"/>
          <a:stretch>
            <a:fillRect/>
          </a:stretch>
        </p:blipFill>
        <p:spPr>
          <a:xfrm>
            <a:off x="4527750" y="1464025"/>
            <a:ext cx="4502075" cy="3092135"/>
          </a:xfrm>
          <a:prstGeom prst="rect">
            <a:avLst/>
          </a:prstGeom>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sz="2200" i="1">
                <a:solidFill>
                  <a:srgbClr val="FFFFFF"/>
                </a:solidFill>
              </a:rPr>
              <a:t>DKA:</a:t>
            </a:r>
            <a:r>
              <a:rPr lang="en" sz="2200">
                <a:solidFill>
                  <a:srgbClr val="FFFFFF"/>
                </a:solidFill>
              </a:rPr>
              <a:t>Number (in Thousands) of Hospital Discharges with Diabetic Ketoacidosis as First-Listed Diagnosis, 1988–2009</a:t>
            </a:r>
          </a:p>
        </p:txBody>
      </p:sp>
      <p:pic>
        <p:nvPicPr>
          <p:cNvPr id="257" name="Shape 257"/>
          <p:cNvPicPr preferRelativeResize="0"/>
          <p:nvPr/>
        </p:nvPicPr>
        <p:blipFill>
          <a:blip r:embed="rId3"/>
          <a:stretch>
            <a:fillRect/>
          </a:stretch>
        </p:blipFill>
        <p:spPr>
          <a:xfrm>
            <a:off x="1668962" y="1208650"/>
            <a:ext cx="5425763" cy="3725700"/>
          </a:xfrm>
          <a:prstGeom prst="rect">
            <a:avLst/>
          </a:prstGeom>
        </p:spPr>
      </p:pic>
      <p:sp>
        <p:nvSpPr>
          <p:cNvPr id="258" name="Shape 258"/>
          <p:cNvSpPr txBox="1"/>
          <p:nvPr/>
        </p:nvSpPr>
        <p:spPr>
          <a:xfrm>
            <a:off x="178650" y="4670000"/>
            <a:ext cx="2987400" cy="380700"/>
          </a:xfrm>
          <a:prstGeom prst="rect">
            <a:avLst/>
          </a:prstGeom>
        </p:spPr>
        <p:txBody>
          <a:bodyPr lIns="91425" tIns="91425" rIns="91425" bIns="91425" anchor="t" anchorCtr="0">
            <a:noAutofit/>
          </a:bodyPr>
          <a:lstStyle/>
          <a:p>
            <a:pPr>
              <a:buNone/>
            </a:pPr>
            <a:r>
              <a:rPr lang="en" sz="1000"/>
              <a:t>http://www.cdc.gov/diabetes/statistics/dkafirst</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210150" y="70050"/>
            <a:ext cx="8933999" cy="1791000"/>
          </a:xfrm>
          <a:prstGeom prst="rect">
            <a:avLst/>
          </a:prstGeom>
        </p:spPr>
        <p:txBody>
          <a:bodyPr lIns="91425" tIns="91425" rIns="91425" bIns="91425" anchor="b" anchorCtr="0">
            <a:noAutofit/>
          </a:bodyPr>
          <a:lstStyle/>
          <a:p>
            <a:pPr lvl="0" rtl="0">
              <a:lnSpc>
                <a:spcPct val="115000"/>
              </a:lnSpc>
              <a:spcBef>
                <a:spcPts val="2400"/>
              </a:spcBef>
              <a:spcAft>
                <a:spcPts val="600"/>
              </a:spcAft>
              <a:buClr>
                <a:schemeClr val="dk1"/>
              </a:buClr>
              <a:buSzPct val="47826"/>
              <a:buFont typeface="Arial"/>
              <a:buNone/>
            </a:pPr>
            <a:r>
              <a:rPr lang="en" sz="2300">
                <a:solidFill>
                  <a:schemeClr val="dk1"/>
                </a:solidFill>
              </a:rPr>
              <a:t>
</a:t>
            </a:r>
          </a:p>
          <a:p>
            <a:endParaRPr lang="en" sz="2300">
              <a:solidFill>
                <a:schemeClr val="dk1"/>
              </a:solidFill>
            </a:endParaRPr>
          </a:p>
          <a:p>
            <a:endParaRPr lang="en" sz="2300">
              <a:solidFill>
                <a:schemeClr val="dk1"/>
              </a:solidFill>
            </a:endParaRPr>
          </a:p>
          <a:p>
            <a:endParaRPr lang="en" sz="2300">
              <a:solidFill>
                <a:schemeClr val="dk1"/>
              </a:solidFill>
            </a:endParaRPr>
          </a:p>
          <a:p>
            <a:endParaRPr lang="en" sz="2300">
              <a:solidFill>
                <a:schemeClr val="dk1"/>
              </a:solidFill>
            </a:endParaRPr>
          </a:p>
          <a:p>
            <a:endParaRPr lang="en" sz="2300">
              <a:solidFill>
                <a:schemeClr val="dk1"/>
              </a:solidFill>
            </a:endParaRPr>
          </a:p>
          <a:p>
            <a:endParaRPr lang="en" sz="2300">
              <a:solidFill>
                <a:schemeClr val="dk1"/>
              </a:solidFill>
            </a:endParaRPr>
          </a:p>
          <a:p>
            <a:endParaRPr lang="en" sz="2300">
              <a:solidFill>
                <a:schemeClr val="dk1"/>
              </a:solidFill>
            </a:endParaRPr>
          </a:p>
          <a:p>
            <a:endParaRPr lang="en" sz="2300">
              <a:solidFill>
                <a:schemeClr val="dk1"/>
              </a:solidFill>
            </a:endParaRPr>
          </a:p>
          <a:p>
            <a:endParaRPr lang="en" sz="2300">
              <a:solidFill>
                <a:schemeClr val="dk1"/>
              </a:solidFill>
            </a:endParaRPr>
          </a:p>
          <a:p>
            <a:pPr lvl="0" rtl="0">
              <a:lnSpc>
                <a:spcPct val="115000"/>
              </a:lnSpc>
              <a:spcBef>
                <a:spcPts val="2400"/>
              </a:spcBef>
              <a:spcAft>
                <a:spcPts val="600"/>
              </a:spcAft>
              <a:buClr>
                <a:schemeClr val="dk1"/>
              </a:buClr>
              <a:buSzPct val="50000"/>
              <a:buFont typeface="Arial"/>
              <a:buNone/>
            </a:pPr>
            <a:r>
              <a:rPr lang="en" sz="2200">
                <a:solidFill>
                  <a:srgbClr val="FFFFFF"/>
                </a:solidFill>
              </a:rPr>
              <a:t>Average Length of Stay in Days of Hospital Discharges with Diabetic Ketoacidosis as First-Listed Diagnosis, 1988–2009</a:t>
            </a:r>
          </a:p>
          <a:p>
            <a:endParaRPr lang="en" sz="2200">
              <a:solidFill>
                <a:srgbClr val="FFFFFF"/>
              </a:solidFill>
            </a:endParaRPr>
          </a:p>
          <a:p>
            <a:endParaRPr lang="en" sz="2200">
              <a:solidFill>
                <a:srgbClr val="FFFFFF"/>
              </a:solidFill>
            </a:endParaRPr>
          </a:p>
        </p:txBody>
      </p:sp>
      <p:pic>
        <p:nvPicPr>
          <p:cNvPr id="264" name="Shape 264"/>
          <p:cNvPicPr preferRelativeResize="0"/>
          <p:nvPr/>
        </p:nvPicPr>
        <p:blipFill>
          <a:blip r:embed="rId3"/>
          <a:stretch>
            <a:fillRect/>
          </a:stretch>
        </p:blipFill>
        <p:spPr>
          <a:xfrm>
            <a:off x="650150" y="1244125"/>
            <a:ext cx="5389249" cy="3820375"/>
          </a:xfrm>
          <a:prstGeom prst="rect">
            <a:avLst/>
          </a:prstGeom>
        </p:spPr>
      </p:pic>
      <p:sp>
        <p:nvSpPr>
          <p:cNvPr id="265" name="Shape 265"/>
          <p:cNvSpPr txBox="1"/>
          <p:nvPr/>
        </p:nvSpPr>
        <p:spPr>
          <a:xfrm>
            <a:off x="6404350" y="1501025"/>
            <a:ext cx="2281500" cy="3142199"/>
          </a:xfrm>
          <a:prstGeom prst="rect">
            <a:avLst/>
          </a:prstGeom>
        </p:spPr>
        <p:txBody>
          <a:bodyPr lIns="91425" tIns="91425" rIns="91425" bIns="91425" anchor="t" anchorCtr="0">
            <a:noAutofit/>
          </a:bodyPr>
          <a:lstStyle/>
          <a:p>
            <a:pPr lvl="0" rtl="0">
              <a:buNone/>
            </a:pPr>
            <a:r>
              <a:rPr lang="en" sz="1800"/>
              <a:t>Average Length of Stay (LOS)</a:t>
            </a:r>
          </a:p>
          <a:p>
            <a:endParaRPr lang="en" sz="1800"/>
          </a:p>
          <a:p>
            <a:pPr marL="457200" lvl="0" indent="-342900" rtl="0">
              <a:buClr>
                <a:srgbClr val="000000"/>
              </a:buClr>
              <a:buSzPct val="100000"/>
              <a:buFont typeface="Arial"/>
              <a:buChar char="●"/>
            </a:pPr>
            <a:r>
              <a:rPr lang="en" sz="1800"/>
              <a:t>decreased by </a:t>
            </a:r>
            <a:r>
              <a:rPr lang="en" sz="1800">
                <a:solidFill>
                  <a:srgbClr val="0000FF"/>
                </a:solidFill>
              </a:rPr>
              <a:t>2.3 days </a:t>
            </a:r>
          </a:p>
          <a:p>
            <a:pPr marL="457200" lvl="0" indent="-342900" rtl="0">
              <a:buClr>
                <a:srgbClr val="000000"/>
              </a:buClr>
              <a:buSzPct val="100000"/>
              <a:buFont typeface="Arial"/>
              <a:buChar char="●"/>
            </a:pPr>
            <a:r>
              <a:rPr lang="en" sz="1800"/>
              <a:t>(from 5.7 to 3.4 days)</a:t>
            </a:r>
          </a:p>
          <a:p>
            <a:pPr marL="457200" lvl="0" indent="-342900">
              <a:buClr>
                <a:srgbClr val="000000"/>
              </a:buClr>
              <a:buSzPct val="100000"/>
              <a:buFont typeface="Arial"/>
              <a:buChar char="●"/>
            </a:pPr>
            <a:r>
              <a:rPr lang="en" sz="1800"/>
              <a:t>decreases seen among all age and race-sex groups </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270175" y="-50025"/>
            <a:ext cx="8816099" cy="1881299"/>
          </a:xfrm>
          <a:prstGeom prst="rect">
            <a:avLst/>
          </a:prstGeom>
        </p:spPr>
        <p:txBody>
          <a:bodyPr lIns="91425" tIns="91425" rIns="91425" bIns="91425" anchor="b" anchorCtr="0">
            <a:noAutofit/>
          </a:bodyPr>
          <a:lstStyle/>
          <a:p>
            <a:pPr lvl="0" rtl="0">
              <a:lnSpc>
                <a:spcPct val="115000"/>
              </a:lnSpc>
              <a:spcBef>
                <a:spcPts val="2400"/>
              </a:spcBef>
              <a:spcAft>
                <a:spcPts val="600"/>
              </a:spcAft>
              <a:buClr>
                <a:schemeClr val="dk1"/>
              </a:buClr>
              <a:buSzPct val="50000"/>
              <a:buFont typeface="Arial"/>
              <a:buNone/>
            </a:pPr>
            <a:r>
              <a:rPr lang="en" sz="2200">
                <a:solidFill>
                  <a:schemeClr val="dk1"/>
                </a:solidFill>
              </a:rPr>
              <a:t>
</a:t>
            </a:r>
          </a:p>
          <a:p>
            <a:pPr lvl="0" rtl="0">
              <a:lnSpc>
                <a:spcPct val="115000"/>
              </a:lnSpc>
              <a:spcBef>
                <a:spcPts val="2400"/>
              </a:spcBef>
              <a:spcAft>
                <a:spcPts val="600"/>
              </a:spcAft>
              <a:buClr>
                <a:schemeClr val="dk1"/>
              </a:buClr>
              <a:buSzPct val="50000"/>
              <a:buFont typeface="Arial"/>
              <a:buNone/>
            </a:pPr>
            <a:r>
              <a:rPr lang="en" sz="2200">
                <a:solidFill>
                  <a:srgbClr val="FFFFFF"/>
                </a:solidFill>
              </a:rPr>
              <a:t>Age-Adjusted Hospital Discharge Rates for DKA as First-Listed Diagnosis per 1,000 Diabetic Population, by Race</a:t>
            </a:r>
          </a:p>
          <a:p>
            <a:endParaRPr lang="en" sz="2200">
              <a:solidFill>
                <a:srgbClr val="FFFFFF"/>
              </a:solidFill>
            </a:endParaRPr>
          </a:p>
          <a:p>
            <a:endParaRPr lang="en" sz="2200">
              <a:solidFill>
                <a:srgbClr val="FFFFFF"/>
              </a:solidFill>
            </a:endParaRPr>
          </a:p>
        </p:txBody>
      </p:sp>
      <p:pic>
        <p:nvPicPr>
          <p:cNvPr id="271" name="Shape 271"/>
          <p:cNvPicPr preferRelativeResize="0"/>
          <p:nvPr/>
        </p:nvPicPr>
        <p:blipFill>
          <a:blip r:embed="rId3"/>
          <a:stretch>
            <a:fillRect/>
          </a:stretch>
        </p:blipFill>
        <p:spPr>
          <a:xfrm>
            <a:off x="129475" y="1333450"/>
            <a:ext cx="5290337" cy="3632699"/>
          </a:xfrm>
          <a:prstGeom prst="rect">
            <a:avLst/>
          </a:prstGeom>
        </p:spPr>
      </p:pic>
      <p:sp>
        <p:nvSpPr>
          <p:cNvPr id="272" name="Shape 272"/>
          <p:cNvSpPr txBox="1">
            <a:spLocks noGrp="1"/>
          </p:cNvSpPr>
          <p:nvPr>
            <p:ph type="body" idx="1"/>
          </p:nvPr>
        </p:nvSpPr>
        <p:spPr>
          <a:xfrm>
            <a:off x="5733874" y="1333450"/>
            <a:ext cx="2922600" cy="3632699"/>
          </a:xfrm>
          <a:prstGeom prst="rect">
            <a:avLst/>
          </a:prstGeom>
        </p:spPr>
        <p:txBody>
          <a:bodyPr lIns="91425" tIns="91425" rIns="91425" bIns="91425" anchor="t" anchorCtr="0">
            <a:noAutofit/>
          </a:bodyPr>
          <a:lstStyle/>
          <a:p>
            <a:pPr lvl="0" rtl="0">
              <a:buNone/>
            </a:pPr>
            <a:r>
              <a:rPr lang="en" sz="1800"/>
              <a:t>From 1988 to 2009,</a:t>
            </a:r>
          </a:p>
          <a:p>
            <a:pPr marL="457200" lvl="0" indent="-342900" rtl="0">
              <a:buClr>
                <a:schemeClr val="dk1"/>
              </a:buClr>
              <a:buSzPct val="166666"/>
              <a:buFont typeface="Arial"/>
              <a:buChar char="•"/>
            </a:pPr>
            <a:r>
              <a:rPr lang="en" sz="1800"/>
              <a:t>declined rates among blacks vs whites (60.5% vs 45.0%)</a:t>
            </a:r>
          </a:p>
          <a:p>
            <a:pPr lvl="0" rtl="0">
              <a:buNone/>
            </a:pPr>
            <a:r>
              <a:rPr lang="en" sz="1800"/>
              <a:t>In 2009, </a:t>
            </a:r>
          </a:p>
          <a:p>
            <a:pPr marL="457200" lvl="0" indent="-342900" rtl="0">
              <a:buClr>
                <a:schemeClr val="dk1"/>
              </a:buClr>
              <a:buSzPct val="100000"/>
              <a:buFont typeface="Arial"/>
              <a:buChar char="●"/>
            </a:pPr>
            <a:r>
              <a:rPr lang="en" sz="1800">
                <a:solidFill>
                  <a:srgbClr val="0000FF"/>
                </a:solidFill>
              </a:rPr>
              <a:t>14.3 </a:t>
            </a:r>
            <a:r>
              <a:rPr lang="en" sz="1800"/>
              <a:t>per 1,000 whites with diagnosed diabetes vs </a:t>
            </a:r>
            <a:r>
              <a:rPr lang="en" sz="1800">
                <a:solidFill>
                  <a:srgbClr val="0000FF"/>
                </a:solidFill>
              </a:rPr>
              <a:t>22.7</a:t>
            </a:r>
            <a:r>
              <a:rPr lang="en" sz="1800"/>
              <a:t> per 1,000 blacks with diagnosed diabetes</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110075" y="50025"/>
            <a:ext cx="9246299" cy="1721100"/>
          </a:xfrm>
          <a:prstGeom prst="rect">
            <a:avLst/>
          </a:prstGeom>
        </p:spPr>
        <p:txBody>
          <a:bodyPr lIns="91425" tIns="91425" rIns="91425" bIns="91425" anchor="b" anchorCtr="0">
            <a:noAutofit/>
          </a:bodyPr>
          <a:lstStyle/>
          <a:p>
            <a:pPr lvl="0" rtl="0">
              <a:lnSpc>
                <a:spcPct val="115000"/>
              </a:lnSpc>
              <a:spcBef>
                <a:spcPts val="2400"/>
              </a:spcBef>
              <a:spcAft>
                <a:spcPts val="600"/>
              </a:spcAft>
              <a:buClr>
                <a:srgbClr val="000000"/>
              </a:buClr>
              <a:buSzPct val="50000"/>
              <a:buFont typeface="Arial"/>
              <a:buNone/>
            </a:pPr>
            <a:r>
              <a:rPr lang="en" sz="2200" b="0">
                <a:solidFill>
                  <a:schemeClr val="dk1"/>
                </a:solidFill>
              </a:rPr>
              <a:t>
</a:t>
            </a:r>
            <a:r>
              <a:rPr lang="en" sz="2200">
                <a:solidFill>
                  <a:schemeClr val="dk1"/>
                </a:solidFill>
              </a:rPr>
              <a:t> </a:t>
            </a:r>
          </a:p>
          <a:p>
            <a:endParaRPr lang="en" sz="2200">
              <a:solidFill>
                <a:schemeClr val="dk1"/>
              </a:solidFill>
            </a:endParaRPr>
          </a:p>
          <a:p>
            <a:pPr lvl="0" rtl="0">
              <a:lnSpc>
                <a:spcPct val="115000"/>
              </a:lnSpc>
              <a:spcBef>
                <a:spcPts val="2400"/>
              </a:spcBef>
              <a:spcAft>
                <a:spcPts val="600"/>
              </a:spcAft>
              <a:buClr>
                <a:schemeClr val="dk1"/>
              </a:buClr>
              <a:buSzPct val="52380"/>
              <a:buFont typeface="Arial"/>
              <a:buNone/>
            </a:pPr>
            <a:r>
              <a:rPr lang="en" sz="2100" i="1">
                <a:solidFill>
                  <a:srgbClr val="FFFFFF"/>
                </a:solidFill>
              </a:rPr>
              <a:t>ESRD-DM: </a:t>
            </a:r>
            <a:r>
              <a:rPr lang="en" sz="2100">
                <a:solidFill>
                  <a:srgbClr val="FFFFFF"/>
                </a:solidFill>
              </a:rPr>
              <a:t>Crude and Age-Adjusted Incidence of ESRD-DM per 1,000,000 Population, 1980–2008</a:t>
            </a:r>
          </a:p>
          <a:p>
            <a:endParaRPr lang="en" sz="2100">
              <a:solidFill>
                <a:srgbClr val="FFFFFF"/>
              </a:solidFill>
            </a:endParaRPr>
          </a:p>
        </p:txBody>
      </p:sp>
      <p:pic>
        <p:nvPicPr>
          <p:cNvPr id="278" name="Shape 278"/>
          <p:cNvPicPr preferRelativeResize="0"/>
          <p:nvPr/>
        </p:nvPicPr>
        <p:blipFill>
          <a:blip r:embed="rId3"/>
          <a:stretch>
            <a:fillRect/>
          </a:stretch>
        </p:blipFill>
        <p:spPr>
          <a:xfrm>
            <a:off x="264075" y="1273450"/>
            <a:ext cx="5429824" cy="3729950"/>
          </a:xfrm>
          <a:prstGeom prst="rect">
            <a:avLst/>
          </a:prstGeom>
        </p:spPr>
      </p:pic>
      <p:sp>
        <p:nvSpPr>
          <p:cNvPr id="279" name="Shape 279"/>
          <p:cNvSpPr txBox="1"/>
          <p:nvPr/>
        </p:nvSpPr>
        <p:spPr>
          <a:xfrm>
            <a:off x="5904000" y="1273450"/>
            <a:ext cx="2982000" cy="3729899"/>
          </a:xfrm>
          <a:prstGeom prst="rect">
            <a:avLst/>
          </a:prstGeom>
        </p:spPr>
        <p:txBody>
          <a:bodyPr lIns="91425" tIns="91425" rIns="91425" bIns="91425" anchor="ctr" anchorCtr="0">
            <a:noAutofit/>
          </a:bodyPr>
          <a:lstStyle/>
          <a:p>
            <a:pPr marL="457200" lvl="0" indent="-342900" rtl="0">
              <a:buClr>
                <a:srgbClr val="000000"/>
              </a:buClr>
              <a:buSzPct val="100000"/>
              <a:buFont typeface="Arial"/>
              <a:buChar char="●"/>
            </a:pPr>
            <a:r>
              <a:rPr lang="en" sz="1800"/>
              <a:t>Both crude and age-adjusted rates increased sharply from 1980s-1999 and slowed down</a:t>
            </a:r>
          </a:p>
          <a:p>
            <a:pPr marL="457200" lvl="0" indent="-342900" rtl="0">
              <a:buClr>
                <a:srgbClr val="000000"/>
              </a:buClr>
              <a:buSzPct val="100000"/>
              <a:buFont typeface="Arial"/>
              <a:buChar char="●"/>
            </a:pPr>
            <a:r>
              <a:rPr lang="en" sz="1800"/>
              <a:t>In 2008</a:t>
            </a:r>
          </a:p>
          <a:p>
            <a:pPr marL="914400" lvl="1" indent="-330200" rtl="0">
              <a:buClr>
                <a:srgbClr val="000000"/>
              </a:buClr>
              <a:buSzPct val="100000"/>
              <a:buFont typeface="Arial"/>
              <a:buChar char="○"/>
            </a:pPr>
            <a:r>
              <a:rPr lang="en" sz="1600"/>
              <a:t>crude rate was </a:t>
            </a:r>
            <a:r>
              <a:rPr lang="en" sz="1600">
                <a:solidFill>
                  <a:srgbClr val="0000FF"/>
                </a:solidFill>
              </a:rPr>
              <a:t>158.9 </a:t>
            </a:r>
            <a:r>
              <a:rPr lang="en" sz="1600"/>
              <a:t>per 1,000,000 population vs age-adjusted rate </a:t>
            </a:r>
            <a:r>
              <a:rPr lang="en" sz="1600">
                <a:solidFill>
                  <a:srgbClr val="0000FF"/>
                </a:solidFill>
              </a:rPr>
              <a:t>148.8</a:t>
            </a:r>
            <a:r>
              <a:rPr lang="en" sz="1600"/>
              <a:t> per 1,000,000 population</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180125" y="-880600"/>
            <a:ext cx="9006000" cy="2601899"/>
          </a:xfrm>
          <a:prstGeom prst="rect">
            <a:avLst/>
          </a:prstGeom>
        </p:spPr>
        <p:txBody>
          <a:bodyPr lIns="91425" tIns="91425" rIns="91425" bIns="91425" anchor="b" anchorCtr="0">
            <a:noAutofit/>
          </a:bodyPr>
          <a:lstStyle/>
          <a:p>
            <a:pPr lvl="0" rtl="0">
              <a:lnSpc>
                <a:spcPct val="115000"/>
              </a:lnSpc>
              <a:spcBef>
                <a:spcPts val="2400"/>
              </a:spcBef>
              <a:spcAft>
                <a:spcPts val="600"/>
              </a:spcAft>
              <a:buClr>
                <a:schemeClr val="dk1"/>
              </a:buClr>
              <a:buSzPct val="47826"/>
              <a:buFont typeface="Arial"/>
              <a:buNone/>
            </a:pPr>
            <a:r>
              <a:rPr lang="en" sz="2300">
                <a:solidFill>
                  <a:srgbClr val="FFFFFF"/>
                </a:solidFill>
              </a:rPr>
              <a:t>Crude and Age-Adjusted Incidence of (ESRD-DM) per 100,000 Diabetic Population, United States, 1980–2008</a:t>
            </a:r>
          </a:p>
          <a:p>
            <a:endParaRPr lang="en" sz="2300">
              <a:solidFill>
                <a:srgbClr val="FFFFFF"/>
              </a:solidFill>
            </a:endParaRPr>
          </a:p>
        </p:txBody>
      </p:sp>
      <p:pic>
        <p:nvPicPr>
          <p:cNvPr id="285" name="Shape 285"/>
          <p:cNvPicPr preferRelativeResize="0"/>
          <p:nvPr/>
        </p:nvPicPr>
        <p:blipFill>
          <a:blip r:embed="rId3"/>
          <a:stretch>
            <a:fillRect/>
          </a:stretch>
        </p:blipFill>
        <p:spPr>
          <a:xfrm>
            <a:off x="284550" y="1266300"/>
            <a:ext cx="5371299" cy="3687074"/>
          </a:xfrm>
          <a:prstGeom prst="rect">
            <a:avLst/>
          </a:prstGeom>
        </p:spPr>
      </p:pic>
      <p:sp>
        <p:nvSpPr>
          <p:cNvPr id="286" name="Shape 286"/>
          <p:cNvSpPr txBox="1"/>
          <p:nvPr/>
        </p:nvSpPr>
        <p:spPr>
          <a:xfrm>
            <a:off x="5743900" y="1266300"/>
            <a:ext cx="3152099" cy="3776999"/>
          </a:xfrm>
          <a:prstGeom prst="rect">
            <a:avLst/>
          </a:prstGeom>
        </p:spPr>
        <p:txBody>
          <a:bodyPr lIns="91425" tIns="91425" rIns="91425" bIns="91425" anchor="t" anchorCtr="0">
            <a:noAutofit/>
          </a:bodyPr>
          <a:lstStyle/>
          <a:p>
            <a:pPr marL="457200" lvl="0" indent="-317500" rtl="0">
              <a:buClr>
                <a:srgbClr val="000000"/>
              </a:buClr>
              <a:buSzPct val="100000"/>
              <a:buFont typeface="Arial"/>
              <a:buChar char="●"/>
            </a:pPr>
            <a:r>
              <a:rPr lang="en">
                <a:solidFill>
                  <a:srgbClr val="0000FF"/>
                </a:solidFill>
              </a:rPr>
              <a:t>Initiation of treatment</a:t>
            </a:r>
            <a:r>
              <a:rPr lang="en">
                <a:solidFill>
                  <a:schemeClr val="dk1"/>
                </a:solidFill>
              </a:rPr>
              <a:t> for (ESRD-DM) per 100,000 diabetic population---</a:t>
            </a:r>
            <a:r>
              <a:rPr lang="en">
                <a:solidFill>
                  <a:srgbClr val="0000FF"/>
                </a:solidFill>
              </a:rPr>
              <a:t>increased </a:t>
            </a:r>
            <a:r>
              <a:rPr lang="en">
                <a:solidFill>
                  <a:schemeClr val="dk1"/>
                </a:solidFill>
              </a:rPr>
              <a:t>from 1980 until mid-1990s, then </a:t>
            </a:r>
            <a:r>
              <a:rPr lang="en">
                <a:solidFill>
                  <a:srgbClr val="0000FF"/>
                </a:solidFill>
              </a:rPr>
              <a:t>decreased</a:t>
            </a:r>
          </a:p>
          <a:p>
            <a:endParaRPr lang="en">
              <a:solidFill>
                <a:srgbClr val="0000FF"/>
              </a:solidFill>
            </a:endParaRPr>
          </a:p>
          <a:p>
            <a:pPr marL="457200" lvl="0" indent="-317500" rtl="0">
              <a:buClr>
                <a:srgbClr val="000000"/>
              </a:buClr>
              <a:buSzPct val="100000"/>
              <a:buFont typeface="Arial"/>
              <a:buChar char="●"/>
            </a:pPr>
            <a:r>
              <a:rPr lang="en"/>
              <a:t>ESRD-D </a:t>
            </a:r>
            <a:r>
              <a:rPr lang="en">
                <a:solidFill>
                  <a:srgbClr val="0000FF"/>
                </a:solidFill>
              </a:rPr>
              <a:t>incidence </a:t>
            </a:r>
            <a:r>
              <a:rPr lang="en"/>
              <a:t>among persons with diagnosed diabetes has </a:t>
            </a:r>
            <a:r>
              <a:rPr lang="en">
                <a:solidFill>
                  <a:srgbClr val="0000FF"/>
                </a:solidFill>
              </a:rPr>
              <a:t>declined</a:t>
            </a:r>
            <a:r>
              <a:rPr lang="en"/>
              <a:t> since 1996</a:t>
            </a:r>
          </a:p>
          <a:p>
            <a:endParaRPr lang="en"/>
          </a:p>
          <a:p>
            <a:pPr marL="457200" lvl="0" indent="-317500">
              <a:buClr>
                <a:srgbClr val="000000"/>
              </a:buClr>
              <a:buSzPct val="100000"/>
              <a:buFont typeface="Arial"/>
              <a:buChar char="●"/>
            </a:pPr>
            <a:r>
              <a:rPr lang="en"/>
              <a:t>age-adjusted rate of ESRD-D among persons with diagnosed diabetes declined </a:t>
            </a:r>
            <a:r>
              <a:rPr lang="en">
                <a:solidFill>
                  <a:srgbClr val="0000FF"/>
                </a:solidFill>
              </a:rPr>
              <a:t>35% </a:t>
            </a:r>
            <a:r>
              <a:rPr lang="en"/>
              <a:t>overall, and declined in all U.S. regions and in most states.</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0"/>
            <a:ext cx="8229600" cy="1801199"/>
          </a:xfrm>
          <a:prstGeom prst="rect">
            <a:avLst/>
          </a:prstGeom>
        </p:spPr>
        <p:txBody>
          <a:bodyPr lIns="91425" tIns="91425" rIns="91425" bIns="91425" anchor="b" anchorCtr="0">
            <a:noAutofit/>
          </a:bodyPr>
          <a:lstStyle/>
          <a:p>
            <a:pPr lvl="0" rtl="0">
              <a:lnSpc>
                <a:spcPct val="115000"/>
              </a:lnSpc>
              <a:spcBef>
                <a:spcPts val="2400"/>
              </a:spcBef>
              <a:spcAft>
                <a:spcPts val="600"/>
              </a:spcAft>
              <a:buClr>
                <a:schemeClr val="dk1"/>
              </a:buClr>
              <a:buSzPct val="50000"/>
              <a:buFont typeface="Arial"/>
              <a:buNone/>
            </a:pPr>
            <a:r>
              <a:rPr lang="en" sz="2200" i="1">
                <a:solidFill>
                  <a:srgbClr val="FFFFFF"/>
                </a:solidFill>
              </a:rPr>
              <a:t>Mobility:</a:t>
            </a:r>
            <a:r>
              <a:rPr lang="en" sz="2200">
                <a:solidFill>
                  <a:srgbClr val="FFFFFF"/>
                </a:solidFill>
              </a:rPr>
              <a:t> Age-Adjusted Percentage of Adults with Diagnosed Diabetes Reporting Mobility Limitation, by Task, 1997–2011</a:t>
            </a:r>
          </a:p>
          <a:p>
            <a:endParaRPr lang="en" sz="2200">
              <a:solidFill>
                <a:srgbClr val="FFFFFF"/>
              </a:solidFill>
            </a:endParaRPr>
          </a:p>
        </p:txBody>
      </p:sp>
      <p:pic>
        <p:nvPicPr>
          <p:cNvPr id="292" name="Shape 292"/>
          <p:cNvPicPr preferRelativeResize="0"/>
          <p:nvPr/>
        </p:nvPicPr>
        <p:blipFill>
          <a:blip r:embed="rId3"/>
          <a:stretch>
            <a:fillRect/>
          </a:stretch>
        </p:blipFill>
        <p:spPr>
          <a:xfrm>
            <a:off x="927025" y="1249850"/>
            <a:ext cx="3976325" cy="3786999"/>
          </a:xfrm>
          <a:prstGeom prst="rect">
            <a:avLst/>
          </a:prstGeom>
        </p:spPr>
      </p:pic>
      <p:sp>
        <p:nvSpPr>
          <p:cNvPr id="293" name="Shape 293"/>
          <p:cNvSpPr txBox="1"/>
          <p:nvPr/>
        </p:nvSpPr>
        <p:spPr>
          <a:xfrm>
            <a:off x="5493750" y="1380925"/>
            <a:ext cx="3102300" cy="3322199"/>
          </a:xfrm>
          <a:prstGeom prst="rect">
            <a:avLst/>
          </a:prstGeom>
        </p:spPr>
        <p:txBody>
          <a:bodyPr lIns="91425" tIns="91425" rIns="91425" bIns="91425" anchor="t" anchorCtr="0">
            <a:noAutofit/>
          </a:bodyPr>
          <a:lstStyle/>
          <a:p>
            <a:pPr lvl="0" rtl="0">
              <a:buNone/>
            </a:pPr>
            <a:r>
              <a:rPr lang="en" sz="1800"/>
              <a:t>According to 2011 data, </a:t>
            </a:r>
          </a:p>
          <a:p>
            <a:pPr marL="457200" lvl="0" indent="-342900" rtl="0">
              <a:buClr>
                <a:srgbClr val="000000"/>
              </a:buClr>
              <a:buSzPct val="100000"/>
              <a:buFont typeface="Arial"/>
              <a:buChar char="●"/>
            </a:pPr>
            <a:r>
              <a:rPr lang="en" sz="1800"/>
              <a:t>27.8%----climbing up 10 steps, </a:t>
            </a:r>
          </a:p>
          <a:p>
            <a:pPr marL="457200" lvl="0" indent="-342900" rtl="0">
              <a:buClr>
                <a:srgbClr val="000000"/>
              </a:buClr>
              <a:buSzPct val="100000"/>
              <a:buFont typeface="Arial"/>
              <a:buChar char="●"/>
            </a:pPr>
            <a:r>
              <a:rPr lang="en" sz="1800"/>
              <a:t>36.6%---walking a quarter mile </a:t>
            </a:r>
          </a:p>
          <a:p>
            <a:pPr marL="457200" lvl="0" indent="-342900" rtl="0">
              <a:buClr>
                <a:srgbClr val="000000"/>
              </a:buClr>
              <a:buSzPct val="100000"/>
              <a:buFont typeface="Arial"/>
              <a:buChar char="●"/>
            </a:pPr>
            <a:r>
              <a:rPr lang="en" sz="1800"/>
              <a:t>38.0%----standing for 2 hours, and </a:t>
            </a:r>
          </a:p>
          <a:p>
            <a:pPr marL="457200" lvl="0" indent="-342900">
              <a:buClr>
                <a:srgbClr val="000000"/>
              </a:buClr>
              <a:buSzPct val="100000"/>
              <a:buFont typeface="Arial"/>
              <a:buChar char="●"/>
            </a:pPr>
            <a:r>
              <a:rPr lang="en" sz="1800"/>
              <a:t>44.3%----stooping, bending, or kneeling</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310200" y="0"/>
            <a:ext cx="8376600" cy="1711199"/>
          </a:xfrm>
          <a:prstGeom prst="rect">
            <a:avLst/>
          </a:prstGeom>
        </p:spPr>
        <p:txBody>
          <a:bodyPr lIns="91425" tIns="91425" rIns="91425" bIns="91425" anchor="b" anchorCtr="0">
            <a:noAutofit/>
          </a:bodyPr>
          <a:lstStyle/>
          <a:p>
            <a:pPr lvl="0" rtl="0">
              <a:buClr>
                <a:schemeClr val="dk1"/>
              </a:buClr>
              <a:buSzPct val="100000"/>
              <a:buFont typeface="Arial"/>
              <a:buNone/>
            </a:pPr>
            <a:r>
              <a:rPr lang="en" sz="1100" b="0">
                <a:solidFill>
                  <a:schemeClr val="dk1"/>
                </a:solidFill>
              </a:rPr>
              <a:t>																</a:t>
            </a:r>
          </a:p>
          <a:p>
            <a:pPr lvl="0" rtl="0">
              <a:buClr>
                <a:schemeClr val="dk1"/>
              </a:buClr>
              <a:buSzPct val="100000"/>
              <a:buFont typeface="Arial"/>
              <a:buNone/>
            </a:pPr>
            <a:r>
              <a:rPr lang="en" sz="1100" b="0">
                <a:solidFill>
                  <a:schemeClr val="dk1"/>
                </a:solidFill>
              </a:rPr>
              <a:t>											</a:t>
            </a:r>
          </a:p>
          <a:p>
            <a:pPr lvl="0" rtl="0">
              <a:lnSpc>
                <a:spcPct val="115000"/>
              </a:lnSpc>
              <a:buClr>
                <a:schemeClr val="dk1"/>
              </a:buClr>
              <a:buSzPct val="100000"/>
              <a:buFont typeface="Arial"/>
              <a:buNone/>
            </a:pPr>
            <a:r>
              <a:rPr lang="en" sz="1100" b="0">
                <a:solidFill>
                  <a:schemeClr val="dk1"/>
                </a:solidFill>
              </a:rPr>
              <a:t>												</a:t>
            </a:r>
          </a:p>
          <a:p>
            <a:pPr lvl="0" rtl="0">
              <a:buClr>
                <a:schemeClr val="dk1"/>
              </a:buClr>
              <a:buSzPct val="100000"/>
              <a:buFont typeface="Arial"/>
              <a:buNone/>
            </a:pPr>
            <a:r>
              <a:rPr lang="en" sz="1100" b="0">
                <a:solidFill>
                  <a:schemeClr val="dk1"/>
                </a:solidFill>
              </a:rPr>
              <a:t>																</a:t>
            </a:r>
          </a:p>
          <a:p>
            <a:pPr lvl="0" rtl="0">
              <a:lnSpc>
                <a:spcPct val="115000"/>
              </a:lnSpc>
              <a:spcBef>
                <a:spcPts val="2400"/>
              </a:spcBef>
              <a:spcAft>
                <a:spcPts val="600"/>
              </a:spcAft>
              <a:buNone/>
            </a:pPr>
            <a:r>
              <a:rPr lang="en" sz="1100" b="0">
                <a:solidFill>
                  <a:schemeClr val="dk1"/>
                </a:solidFill>
              </a:rPr>
              <a:t>																																													 						</a:t>
            </a:r>
          </a:p>
          <a:p>
            <a:endParaRPr lang="en" sz="1100" b="0">
              <a:solidFill>
                <a:schemeClr val="dk1"/>
              </a:solidFill>
            </a:endParaRPr>
          </a:p>
          <a:p>
            <a:pPr lvl="0" rtl="0">
              <a:lnSpc>
                <a:spcPct val="115000"/>
              </a:lnSpc>
              <a:spcBef>
                <a:spcPts val="2400"/>
              </a:spcBef>
              <a:spcAft>
                <a:spcPts val="600"/>
              </a:spcAft>
              <a:buClr>
                <a:schemeClr val="dk1"/>
              </a:buClr>
              <a:buSzPct val="50000"/>
              <a:buFont typeface="Arial"/>
              <a:buNone/>
            </a:pPr>
            <a:r>
              <a:rPr lang="en" sz="2200">
                <a:solidFill>
                  <a:srgbClr val="FFFFFF"/>
                </a:solidFill>
              </a:rPr>
              <a:t>Percentage of Adults with Diagnosed Diabetes Reporting Any Mobility Limitation, by Age, 1997–2011</a:t>
            </a:r>
          </a:p>
          <a:p>
            <a:pPr>
              <a:buNone/>
            </a:pPr>
            <a:r>
              <a:rPr lang="en" sz="2200" b="0">
                <a:solidFill>
                  <a:srgbClr val="FFFFFF"/>
                </a:solidFill>
              </a:rPr>
              <a:t>									 															</a:t>
            </a:r>
          </a:p>
        </p:txBody>
      </p:sp>
      <p:pic>
        <p:nvPicPr>
          <p:cNvPr id="299" name="Shape 299"/>
          <p:cNvPicPr preferRelativeResize="0"/>
          <p:nvPr/>
        </p:nvPicPr>
        <p:blipFill>
          <a:blip r:embed="rId3"/>
          <a:stretch>
            <a:fillRect/>
          </a:stretch>
        </p:blipFill>
        <p:spPr>
          <a:xfrm>
            <a:off x="2402675" y="1189425"/>
            <a:ext cx="4088725" cy="3894025"/>
          </a:xfrm>
          <a:prstGeom prst="rect">
            <a:avLst/>
          </a:prstGeom>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140100" y="100075"/>
            <a:ext cx="9086100" cy="1811099"/>
          </a:xfrm>
          <a:prstGeom prst="rect">
            <a:avLst/>
          </a:prstGeom>
        </p:spPr>
        <p:txBody>
          <a:bodyPr lIns="91425" tIns="91425" rIns="91425" bIns="91425" anchor="b" anchorCtr="0">
            <a:noAutofit/>
          </a:bodyPr>
          <a:lstStyle/>
          <a:p>
            <a:pPr lvl="0" rtl="0">
              <a:lnSpc>
                <a:spcPct val="115000"/>
              </a:lnSpc>
              <a:spcBef>
                <a:spcPts val="2400"/>
              </a:spcBef>
              <a:spcAft>
                <a:spcPts val="600"/>
              </a:spcAft>
              <a:buClr>
                <a:schemeClr val="dk1"/>
              </a:buClr>
              <a:buSzPct val="52380"/>
              <a:buFont typeface="Arial"/>
              <a:buNone/>
            </a:pPr>
            <a:r>
              <a:rPr lang="en" sz="2100" i="1">
                <a:solidFill>
                  <a:srgbClr val="FFFFFF"/>
                </a:solidFill>
              </a:rPr>
              <a:t>Visual Impairment: </a:t>
            </a:r>
            <a:r>
              <a:rPr lang="en" sz="2100">
                <a:solidFill>
                  <a:srgbClr val="FFFFFF"/>
                </a:solidFill>
              </a:rPr>
              <a:t>Crude and Age-Adjusted Percentage of Adults Aged 18 Years or Older with Diagnosed Diabetes Reporting Visual Impairment, 1997–2011</a:t>
            </a:r>
          </a:p>
          <a:p>
            <a:endParaRPr lang="en" sz="2100">
              <a:solidFill>
                <a:srgbClr val="FFFFFF"/>
              </a:solidFill>
            </a:endParaRPr>
          </a:p>
        </p:txBody>
      </p:sp>
      <p:pic>
        <p:nvPicPr>
          <p:cNvPr id="305" name="Shape 305"/>
          <p:cNvPicPr preferRelativeResize="0"/>
          <p:nvPr/>
        </p:nvPicPr>
        <p:blipFill>
          <a:blip r:embed="rId3"/>
          <a:stretch>
            <a:fillRect/>
          </a:stretch>
        </p:blipFill>
        <p:spPr>
          <a:xfrm>
            <a:off x="2261644" y="1271450"/>
            <a:ext cx="3842504" cy="3654399"/>
          </a:xfrm>
          <a:prstGeom prst="rect">
            <a:avLst/>
          </a:prstGeom>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205975"/>
            <a:ext cx="8229600" cy="718500"/>
          </a:xfrm>
          <a:prstGeom prst="rect">
            <a:avLst/>
          </a:prstGeom>
        </p:spPr>
        <p:txBody>
          <a:bodyPr lIns="91425" tIns="91425" rIns="91425" bIns="91425" anchor="b" anchorCtr="0">
            <a:noAutofit/>
          </a:bodyPr>
          <a:lstStyle/>
          <a:p>
            <a:pPr marL="914400" indent="0">
              <a:buNone/>
            </a:pPr>
            <a:r>
              <a:rPr lang="en" sz="3000">
                <a:solidFill>
                  <a:srgbClr val="FFFFFF"/>
                </a:solidFill>
              </a:rPr>
              <a:t>Mortality:Hyperglycemic Crises </a:t>
            </a:r>
          </a:p>
        </p:txBody>
      </p:sp>
      <p:sp>
        <p:nvSpPr>
          <p:cNvPr id="311" name="Shape 311"/>
          <p:cNvSpPr txBox="1">
            <a:spLocks noGrp="1"/>
          </p:cNvSpPr>
          <p:nvPr>
            <p:ph type="body" idx="1"/>
          </p:nvPr>
        </p:nvSpPr>
        <p:spPr>
          <a:xfrm>
            <a:off x="6186425" y="1528825"/>
            <a:ext cx="2583599" cy="3033899"/>
          </a:xfrm>
          <a:prstGeom prst="rect">
            <a:avLst/>
          </a:prstGeom>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en" sz="1800"/>
              <a:t>In 2009, hyperglycemic crises caused</a:t>
            </a:r>
          </a:p>
          <a:p>
            <a:pPr lvl="0" rtl="0">
              <a:lnSpc>
                <a:spcPct val="115000"/>
              </a:lnSpc>
              <a:spcBef>
                <a:spcPts val="0"/>
              </a:spcBef>
              <a:buClr>
                <a:schemeClr val="dk1"/>
              </a:buClr>
              <a:buSzPct val="61111"/>
              <a:buFont typeface="Arial"/>
              <a:buNone/>
            </a:pPr>
            <a:r>
              <a:rPr lang="en" sz="1800"/>
              <a:t>●2,417 deaths,</a:t>
            </a:r>
          </a:p>
          <a:p>
            <a:pPr lvl="0" rtl="0">
              <a:lnSpc>
                <a:spcPct val="115000"/>
              </a:lnSpc>
              <a:spcBef>
                <a:spcPts val="0"/>
              </a:spcBef>
              <a:buClr>
                <a:schemeClr val="dk1"/>
              </a:buClr>
              <a:buSzPct val="61111"/>
              <a:buFont typeface="Arial"/>
              <a:buNone/>
            </a:pPr>
            <a:r>
              <a:rPr lang="en" sz="1800"/>
              <a:t>●vs 3,012 deaths (19.8% lower) in 1980</a:t>
            </a:r>
          </a:p>
          <a:p>
            <a:endParaRPr lang="en" sz="1800"/>
          </a:p>
        </p:txBody>
      </p:sp>
      <p:pic>
        <p:nvPicPr>
          <p:cNvPr id="312" name="Shape 312"/>
          <p:cNvPicPr preferRelativeResize="0"/>
          <p:nvPr/>
        </p:nvPicPr>
        <p:blipFill>
          <a:blip r:embed="rId3"/>
          <a:stretch>
            <a:fillRect/>
          </a:stretch>
        </p:blipFill>
        <p:spPr>
          <a:xfrm>
            <a:off x="457200" y="1437025"/>
            <a:ext cx="4987225" cy="3201550"/>
          </a:xfrm>
          <a:prstGeom prst="rect">
            <a:avLst/>
          </a:prstGeom>
        </p:spPr>
      </p:pic>
      <p:sp>
        <p:nvSpPr>
          <p:cNvPr id="313" name="Shape 313"/>
          <p:cNvSpPr txBox="1"/>
          <p:nvPr/>
        </p:nvSpPr>
        <p:spPr>
          <a:xfrm>
            <a:off x="983675" y="4503525"/>
            <a:ext cx="7383300" cy="355500"/>
          </a:xfrm>
          <a:prstGeom prst="rect">
            <a:avLst/>
          </a:prstGeom>
        </p:spPr>
        <p:txBody>
          <a:bodyPr lIns="91425" tIns="91425" rIns="91425" bIns="91425" anchor="ctr" anchorCtr="0">
            <a:noAutofit/>
          </a:bodyPr>
          <a:lstStyle/>
          <a:p>
            <a:pPr lvl="0" rtl="0">
              <a:lnSpc>
                <a:spcPct val="115000"/>
              </a:lnSpc>
              <a:spcBef>
                <a:spcPts val="2400"/>
              </a:spcBef>
              <a:spcAft>
                <a:spcPts val="600"/>
              </a:spcAft>
              <a:buNone/>
            </a:pPr>
            <a:r>
              <a:rPr lang="en" sz="1200" b="1">
                <a:solidFill>
                  <a:schemeClr val="dk1"/>
                </a:solidFill>
              </a:rPr>
              <a:t>Number of Deaths for Hyperglycemic Crises as Underlying Cause, United States, 1980–2009</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Types of Diabetes</a:t>
            </a:r>
          </a:p>
        </p:txBody>
      </p:sp>
      <p:sp>
        <p:nvSpPr>
          <p:cNvPr id="58" name="Shape 58"/>
          <p:cNvSpPr txBox="1">
            <a:spLocks noGrp="1"/>
          </p:cNvSpPr>
          <p:nvPr>
            <p:ph type="body" idx="1"/>
          </p:nvPr>
        </p:nvSpPr>
        <p:spPr>
          <a:xfrm>
            <a:off x="45600" y="1153700"/>
            <a:ext cx="90528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66666"/>
              <a:buFont typeface="Arial"/>
              <a:buChar char="•"/>
            </a:pPr>
            <a:r>
              <a:rPr lang="en" sz="2400"/>
              <a:t>Type 1 Diabetes</a:t>
            </a:r>
          </a:p>
          <a:p>
            <a:pPr marL="914400" lvl="1" indent="-342900" rtl="0">
              <a:spcBef>
                <a:spcPts val="360"/>
              </a:spcBef>
              <a:buClr>
                <a:schemeClr val="dk1"/>
              </a:buClr>
              <a:buSzPct val="100000"/>
              <a:buFont typeface="Courier New"/>
              <a:buChar char="o"/>
            </a:pPr>
            <a:r>
              <a:rPr lang="en" sz="1800"/>
              <a:t>Most often diagnosed in children, teens, or young adults</a:t>
            </a:r>
          </a:p>
          <a:p>
            <a:pPr marL="914400" lvl="1" indent="-342900" rtl="0">
              <a:spcBef>
                <a:spcPts val="420"/>
              </a:spcBef>
              <a:buClr>
                <a:schemeClr val="dk1"/>
              </a:buClr>
              <a:buSzPct val="100000"/>
              <a:buFont typeface="Courier New"/>
              <a:buChar char="o"/>
            </a:pPr>
            <a:r>
              <a:rPr lang="en" sz="1800"/>
              <a:t>The body makes little or no insulin</a:t>
            </a:r>
          </a:p>
          <a:p>
            <a:pPr marL="914400" lvl="1" indent="-342900" rtl="0">
              <a:spcBef>
                <a:spcPts val="420"/>
              </a:spcBef>
              <a:buClr>
                <a:schemeClr val="dk1"/>
              </a:buClr>
              <a:buSzPct val="100000"/>
              <a:buFont typeface="Courier New"/>
              <a:buChar char="o"/>
            </a:pPr>
            <a:r>
              <a:rPr lang="en" sz="1800"/>
              <a:t>Daily injections of insulin are needed</a:t>
            </a:r>
          </a:p>
          <a:p>
            <a:pPr marL="1371600" lvl="2" indent="-330200" rtl="0">
              <a:spcBef>
                <a:spcPts val="420"/>
              </a:spcBef>
              <a:buClr>
                <a:schemeClr val="dk1"/>
              </a:buClr>
              <a:buSzPct val="100000"/>
              <a:buFont typeface="Wingdings"/>
              <a:buChar char="§"/>
            </a:pPr>
            <a:r>
              <a:rPr lang="en" sz="1600"/>
              <a:t>Manually or through an insulin pump</a:t>
            </a:r>
          </a:p>
          <a:p>
            <a:pPr marL="457200" lvl="0" indent="-381000" rtl="0">
              <a:buClr>
                <a:schemeClr val="dk1"/>
              </a:buClr>
              <a:buSzPct val="166666"/>
              <a:buFont typeface="Arial"/>
              <a:buChar char="•"/>
            </a:pPr>
            <a:r>
              <a:rPr lang="en" sz="2400"/>
              <a:t>Type 2 Diabetes</a:t>
            </a:r>
          </a:p>
          <a:p>
            <a:pPr marL="914400" lvl="1" indent="-342900" rtl="0">
              <a:spcBef>
                <a:spcPts val="420"/>
              </a:spcBef>
              <a:buClr>
                <a:schemeClr val="dk1"/>
              </a:buClr>
              <a:buSzPct val="100000"/>
              <a:buFont typeface="Courier New"/>
              <a:buChar char="o"/>
            </a:pPr>
            <a:r>
              <a:rPr lang="en" sz="1800"/>
              <a:t>Makes up most diabetes cases</a:t>
            </a:r>
          </a:p>
          <a:p>
            <a:pPr marL="914400" lvl="1" indent="-342900" rtl="0">
              <a:spcBef>
                <a:spcPts val="420"/>
              </a:spcBef>
              <a:buClr>
                <a:schemeClr val="dk1"/>
              </a:buClr>
              <a:buSzPct val="100000"/>
              <a:buFont typeface="Courier New"/>
              <a:buChar char="o"/>
            </a:pPr>
            <a:r>
              <a:rPr lang="en" sz="1800"/>
              <a:t>Most often occurs in adulthood</a:t>
            </a:r>
          </a:p>
          <a:p>
            <a:pPr marL="1371600" lvl="2" indent="-330200" rtl="0">
              <a:spcBef>
                <a:spcPts val="360"/>
              </a:spcBef>
              <a:buClr>
                <a:schemeClr val="dk1"/>
              </a:buClr>
              <a:buSzPct val="100000"/>
              <a:buFont typeface="Wingdings"/>
              <a:buChar char="§"/>
            </a:pPr>
            <a:r>
              <a:rPr lang="en" sz="1600"/>
              <a:t>High obesity rates = teens and young adults are now being diagnosed with it</a:t>
            </a:r>
          </a:p>
          <a:p>
            <a:pPr marL="914400" lvl="1" indent="-342900" rtl="0">
              <a:spcBef>
                <a:spcPts val="360"/>
              </a:spcBef>
              <a:buClr>
                <a:schemeClr val="dk1"/>
              </a:buClr>
              <a:buSzPct val="100000"/>
              <a:buFont typeface="Courier New"/>
              <a:buChar char="o"/>
            </a:pPr>
            <a:r>
              <a:rPr lang="en" sz="1800"/>
              <a:t>Many people with type 2 diabetes do not know they have it</a:t>
            </a:r>
          </a:p>
          <a:p>
            <a:pPr marL="457200" lvl="0" indent="-381000" rtl="0">
              <a:buClr>
                <a:schemeClr val="dk1"/>
              </a:buClr>
              <a:buSzPct val="166666"/>
              <a:buFont typeface="Arial"/>
              <a:buChar char="•"/>
            </a:pPr>
            <a:r>
              <a:rPr lang="en" sz="2400"/>
              <a:t>Gestational Diabetes</a:t>
            </a:r>
          </a:p>
          <a:p>
            <a:pPr marL="914400" lvl="1" indent="-342900" rtl="0">
              <a:spcBef>
                <a:spcPts val="420"/>
              </a:spcBef>
              <a:buClr>
                <a:schemeClr val="dk1"/>
              </a:buClr>
              <a:buSzPct val="100000"/>
              <a:buFont typeface="Courier New"/>
              <a:buChar char="o"/>
            </a:pPr>
            <a:r>
              <a:rPr lang="en" sz="1800"/>
              <a:t>High blood sugar develops at any time during pregnancy in a woman who does not have diabetes prior to pregnancy</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180125" y="205975"/>
            <a:ext cx="8735999" cy="1475099"/>
          </a:xfrm>
          <a:prstGeom prst="rect">
            <a:avLst/>
          </a:prstGeom>
        </p:spPr>
        <p:txBody>
          <a:bodyPr lIns="91425" tIns="91425" rIns="91425" bIns="91425" anchor="b" anchorCtr="0">
            <a:noAutofit/>
          </a:bodyPr>
          <a:lstStyle/>
          <a:p>
            <a:pPr lvl="0" rtl="0">
              <a:lnSpc>
                <a:spcPct val="115000"/>
              </a:lnSpc>
              <a:spcBef>
                <a:spcPts val="2400"/>
              </a:spcBef>
              <a:spcAft>
                <a:spcPts val="600"/>
              </a:spcAft>
              <a:buClr>
                <a:schemeClr val="dk1"/>
              </a:buClr>
              <a:buSzPct val="47826"/>
              <a:buFont typeface="Arial"/>
              <a:buNone/>
            </a:pPr>
            <a:r>
              <a:rPr lang="en" sz="2300">
                <a:solidFill>
                  <a:srgbClr val="FFFFFF"/>
                </a:solidFill>
              </a:rPr>
              <a:t>Death Rates for Hyperglycemic Crises as Underlying Cause per 100,000 Diabetic Population, By Age, 1980–2009</a:t>
            </a:r>
          </a:p>
          <a:p>
            <a:endParaRPr lang="en" sz="2300">
              <a:solidFill>
                <a:srgbClr val="FFFFFF"/>
              </a:solidFill>
            </a:endParaRPr>
          </a:p>
        </p:txBody>
      </p:sp>
      <p:pic>
        <p:nvPicPr>
          <p:cNvPr id="319" name="Shape 319"/>
          <p:cNvPicPr preferRelativeResize="0"/>
          <p:nvPr/>
        </p:nvPicPr>
        <p:blipFill>
          <a:blip r:embed="rId3"/>
          <a:stretch>
            <a:fillRect/>
          </a:stretch>
        </p:blipFill>
        <p:spPr>
          <a:xfrm>
            <a:off x="1767107" y="1250200"/>
            <a:ext cx="5164442" cy="3725699"/>
          </a:xfrm>
          <a:prstGeom prst="rect">
            <a:avLst/>
          </a:prstGeom>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graphicFrame>
        <p:nvGraphicFramePr>
          <p:cNvPr id="324" name="Shape 324"/>
          <p:cNvGraphicFramePr/>
          <p:nvPr/>
        </p:nvGraphicFramePr>
        <p:xfrm>
          <a:off x="952500" y="146575"/>
          <a:ext cx="3000000" cy="3000000"/>
        </p:xfrm>
        <a:graphic>
          <a:graphicData uri="http://schemas.openxmlformats.org/drawingml/2006/table">
            <a:tbl>
              <a:tblPr>
                <a:noFill/>
                <a:tableStyleId>{75BC4D6B-9F65-45DF-A0E4-D959D8F5D14B}</a:tableStyleId>
              </a:tblPr>
              <a:tblGrid>
                <a:gridCol w="1886600"/>
                <a:gridCol w="1676625"/>
                <a:gridCol w="1781600"/>
                <a:gridCol w="1781600"/>
              </a:tblGrid>
              <a:tr h="1057375">
                <a:tc>
                  <a:txBody>
                    <a:bodyPr/>
                    <a:lstStyle/>
                    <a:p>
                      <a:pPr>
                        <a:buNone/>
                      </a:pPr>
                      <a:r>
                        <a:rPr lang="en" sz="1200" b="1"/>
                        <a:t>Complications</a:t>
                      </a:r>
                    </a:p>
                  </a:txBody>
                  <a:tcPr marL="91425" marR="91425" marT="91425" marB="91425"/>
                </a:tc>
                <a:tc>
                  <a:txBody>
                    <a:bodyPr/>
                    <a:lstStyle/>
                    <a:p>
                      <a:pPr lvl="0" rtl="0">
                        <a:buClr>
                          <a:schemeClr val="dk1"/>
                        </a:buClr>
                        <a:buSzPct val="91666"/>
                        <a:buFont typeface="Arial"/>
                        <a:buNone/>
                      </a:pPr>
                      <a:r>
                        <a:rPr lang="en" sz="1200">
                          <a:solidFill>
                            <a:schemeClr val="dk1"/>
                          </a:solidFill>
                        </a:rPr>
                        <a:t>Hospital Discharge rate (per 1,000)</a:t>
                      </a:r>
                    </a:p>
                    <a:p>
                      <a:pPr lvl="0" rtl="0">
                        <a:buClr>
                          <a:schemeClr val="dk1"/>
                        </a:buClr>
                        <a:buSzPct val="91666"/>
                        <a:buFont typeface="Arial"/>
                        <a:buNone/>
                      </a:pPr>
                      <a:r>
                        <a:rPr lang="en" sz="1200">
                          <a:solidFill>
                            <a:srgbClr val="0000FF"/>
                          </a:solidFill>
                        </a:rPr>
                        <a:t>Year 1980</a:t>
                      </a:r>
                    </a:p>
                    <a:p>
                      <a:endParaRPr lang="en" sz="1200">
                        <a:solidFill>
                          <a:srgbClr val="0000FF"/>
                        </a:solidFill>
                      </a:endParaRPr>
                    </a:p>
                  </a:txBody>
                  <a:tcPr marL="91425" marR="91425" marT="91425" marB="91425"/>
                </a:tc>
                <a:tc>
                  <a:txBody>
                    <a:bodyPr/>
                    <a:lstStyle/>
                    <a:p>
                      <a:pPr lvl="0" rtl="0">
                        <a:buClr>
                          <a:schemeClr val="dk1"/>
                        </a:buClr>
                        <a:buSzPct val="91666"/>
                        <a:buFont typeface="Arial"/>
                        <a:buNone/>
                      </a:pPr>
                      <a:r>
                        <a:rPr lang="en" sz="1200">
                          <a:solidFill>
                            <a:schemeClr val="dk1"/>
                          </a:solidFill>
                        </a:rPr>
                        <a:t>Hospital Discharge rate (per 1,000)</a:t>
                      </a:r>
                    </a:p>
                    <a:p>
                      <a:pPr lvl="0" rtl="0">
                        <a:buClr>
                          <a:schemeClr val="dk1"/>
                        </a:buClr>
                        <a:buSzPct val="91666"/>
                        <a:buFont typeface="Arial"/>
                        <a:buNone/>
                      </a:pPr>
                      <a:r>
                        <a:rPr lang="en" sz="1200">
                          <a:solidFill>
                            <a:srgbClr val="0000FF"/>
                          </a:solidFill>
                        </a:rPr>
                        <a:t>Year 1995</a:t>
                      </a:r>
                    </a:p>
                    <a:p>
                      <a:endParaRPr lang="en" sz="1200">
                        <a:solidFill>
                          <a:srgbClr val="0000FF"/>
                        </a:solidFill>
                      </a:endParaRPr>
                    </a:p>
                  </a:txBody>
                  <a:tcPr marL="91425" marR="91425" marT="91425" marB="91425"/>
                </a:tc>
                <a:tc>
                  <a:txBody>
                    <a:bodyPr/>
                    <a:lstStyle/>
                    <a:p>
                      <a:pPr lvl="0" rtl="0">
                        <a:buNone/>
                      </a:pPr>
                      <a:r>
                        <a:rPr lang="en" sz="1200"/>
                        <a:t>Hospital Discharge rate (per 1,000)</a:t>
                      </a:r>
                    </a:p>
                    <a:p>
                      <a:pPr lvl="0" rtl="0">
                        <a:buNone/>
                      </a:pPr>
                      <a:r>
                        <a:rPr lang="en" sz="1200">
                          <a:solidFill>
                            <a:srgbClr val="0000FF"/>
                          </a:solidFill>
                        </a:rPr>
                        <a:t>Year 2003</a:t>
                      </a:r>
                    </a:p>
                  </a:txBody>
                  <a:tcPr marL="91425" marR="91425" marT="91425" marB="91425"/>
                </a:tc>
              </a:tr>
              <a:tr h="374225">
                <a:tc>
                  <a:txBody>
                    <a:bodyPr/>
                    <a:lstStyle/>
                    <a:p>
                      <a:pPr>
                        <a:buNone/>
                      </a:pPr>
                      <a:r>
                        <a:rPr lang="en" sz="1200" b="1"/>
                        <a:t>Ischemic heart disease</a:t>
                      </a:r>
                    </a:p>
                  </a:txBody>
                  <a:tcPr marL="91425" marR="91425" marT="91425" marB="91425"/>
                </a:tc>
                <a:tc>
                  <a:txBody>
                    <a:bodyPr/>
                    <a:lstStyle/>
                    <a:p>
                      <a:pPr rtl="0">
                        <a:buNone/>
                      </a:pPr>
                      <a:r>
                        <a:rPr lang="en" sz="1200"/>
                        <a:t>24.5</a:t>
                      </a:r>
                    </a:p>
                  </a:txBody>
                  <a:tcPr marL="91425" marR="91425" marT="91425" marB="91425"/>
                </a:tc>
                <a:tc>
                  <a:txBody>
                    <a:bodyPr/>
                    <a:lstStyle/>
                    <a:p>
                      <a:pPr rtl="0">
                        <a:buNone/>
                      </a:pPr>
                      <a:r>
                        <a:rPr lang="en" sz="1200"/>
                        <a:t>36.0</a:t>
                      </a:r>
                    </a:p>
                  </a:txBody>
                  <a:tcPr marL="91425" marR="91425" marT="91425" marB="91425"/>
                </a:tc>
                <a:tc>
                  <a:txBody>
                    <a:bodyPr/>
                    <a:lstStyle/>
                    <a:p>
                      <a:pPr lvl="0" rtl="0">
                        <a:buNone/>
                      </a:pPr>
                      <a:r>
                        <a:rPr lang="en" sz="1200"/>
                        <a:t>21.5</a:t>
                      </a:r>
                    </a:p>
                  </a:txBody>
                  <a:tcPr marL="91425" marR="91425" marT="91425" marB="91425"/>
                </a:tc>
              </a:tr>
              <a:tr h="374225">
                <a:tc>
                  <a:txBody>
                    <a:bodyPr/>
                    <a:lstStyle/>
                    <a:p>
                      <a:pPr>
                        <a:buNone/>
                      </a:pPr>
                      <a:r>
                        <a:rPr lang="en" sz="1200" b="1"/>
                        <a:t>Heart failure</a:t>
                      </a:r>
                    </a:p>
                  </a:txBody>
                  <a:tcPr marL="91425" marR="91425" marT="91425" marB="91425"/>
                </a:tc>
                <a:tc>
                  <a:txBody>
                    <a:bodyPr/>
                    <a:lstStyle/>
                    <a:p>
                      <a:pPr rtl="0">
                        <a:buNone/>
                      </a:pPr>
                      <a:r>
                        <a:rPr lang="en" sz="1200"/>
                        <a:t>7.1</a:t>
                      </a:r>
                    </a:p>
                  </a:txBody>
                  <a:tcPr marL="91425" marR="91425" marT="91425" marB="91425"/>
                </a:tc>
                <a:tc>
                  <a:txBody>
                    <a:bodyPr/>
                    <a:lstStyle/>
                    <a:p>
                      <a:pPr rtl="0">
                        <a:buNone/>
                      </a:pPr>
                      <a:r>
                        <a:rPr lang="en" sz="1200"/>
                        <a:t>19.5</a:t>
                      </a:r>
                    </a:p>
                  </a:txBody>
                  <a:tcPr marL="91425" marR="91425" marT="91425" marB="91425"/>
                </a:tc>
                <a:tc>
                  <a:txBody>
                    <a:bodyPr/>
                    <a:lstStyle/>
                    <a:p>
                      <a:pPr lvl="0" rtl="0">
                        <a:buNone/>
                      </a:pPr>
                      <a:r>
                        <a:rPr lang="en" sz="1200"/>
                        <a:t>18.5</a:t>
                      </a:r>
                    </a:p>
                  </a:txBody>
                  <a:tcPr marL="91425" marR="91425" marT="91425" marB="91425"/>
                </a:tc>
              </a:tr>
              <a:tr h="374225">
                <a:tc>
                  <a:txBody>
                    <a:bodyPr/>
                    <a:lstStyle/>
                    <a:p>
                      <a:pPr>
                        <a:buNone/>
                      </a:pPr>
                      <a:r>
                        <a:rPr lang="en" sz="1200" b="1"/>
                        <a:t>Stroke</a:t>
                      </a:r>
                    </a:p>
                  </a:txBody>
                  <a:tcPr marL="91425" marR="91425" marT="91425" marB="91425"/>
                </a:tc>
                <a:tc>
                  <a:txBody>
                    <a:bodyPr/>
                    <a:lstStyle/>
                    <a:p>
                      <a:pPr rtl="0">
                        <a:buNone/>
                      </a:pPr>
                      <a:r>
                        <a:rPr lang="en" sz="1200"/>
                        <a:t>8.5</a:t>
                      </a:r>
                    </a:p>
                  </a:txBody>
                  <a:tcPr marL="91425" marR="91425" marT="91425" marB="91425"/>
                </a:tc>
                <a:tc>
                  <a:txBody>
                    <a:bodyPr/>
                    <a:lstStyle/>
                    <a:p>
                      <a:pPr rtl="0">
                        <a:buNone/>
                      </a:pPr>
                      <a:r>
                        <a:rPr lang="en" sz="1200"/>
                        <a:t>13.4</a:t>
                      </a:r>
                    </a:p>
                  </a:txBody>
                  <a:tcPr marL="91425" marR="91425" marT="91425" marB="91425"/>
                </a:tc>
                <a:tc>
                  <a:txBody>
                    <a:bodyPr/>
                    <a:lstStyle/>
                    <a:p>
                      <a:pPr lvl="0" rtl="0">
                        <a:buNone/>
                      </a:pPr>
                      <a:r>
                        <a:rPr lang="en" sz="1200"/>
                        <a:t>8.7</a:t>
                      </a:r>
                    </a:p>
                  </a:txBody>
                  <a:tcPr marL="91425" marR="91425" marT="91425" marB="91425"/>
                </a:tc>
              </a:tr>
              <a:tr h="374225">
                <a:tc>
                  <a:txBody>
                    <a:bodyPr/>
                    <a:lstStyle/>
                    <a:p>
                      <a:pPr>
                        <a:buNone/>
                      </a:pPr>
                      <a:r>
                        <a:rPr lang="en" sz="1200" b="1"/>
                        <a:t>DKA</a:t>
                      </a:r>
                    </a:p>
                  </a:txBody>
                  <a:tcPr marL="91425" marR="91425" marT="91425" marB="91425"/>
                </a:tc>
                <a:tc>
                  <a:txBody>
                    <a:bodyPr/>
                    <a:lstStyle/>
                    <a:p>
                      <a:pPr rtl="0">
                        <a:buNone/>
                      </a:pPr>
                      <a:r>
                        <a:rPr lang="en" sz="1200"/>
                        <a:t>27.5</a:t>
                      </a:r>
                    </a:p>
                  </a:txBody>
                  <a:tcPr marL="91425" marR="91425" marT="91425" marB="91425"/>
                </a:tc>
                <a:tc>
                  <a:txBody>
                    <a:bodyPr/>
                    <a:lstStyle/>
                    <a:p>
                      <a:pPr rtl="0">
                        <a:buNone/>
                      </a:pPr>
                      <a:r>
                        <a:rPr lang="en" sz="1200"/>
                        <a:t>32.4</a:t>
                      </a:r>
                    </a:p>
                  </a:txBody>
                  <a:tcPr marL="91425" marR="91425" marT="91425" marB="91425"/>
                </a:tc>
                <a:tc>
                  <a:txBody>
                    <a:bodyPr/>
                    <a:lstStyle/>
                    <a:p>
                      <a:pPr lvl="0" rtl="0">
                        <a:buNone/>
                      </a:pPr>
                      <a:r>
                        <a:rPr lang="en" sz="1200"/>
                        <a:t>26.8</a:t>
                      </a:r>
                    </a:p>
                  </a:txBody>
                  <a:tcPr marL="91425" marR="91425" marT="91425" marB="91425"/>
                </a:tc>
              </a:tr>
              <a:tr h="374225">
                <a:tc>
                  <a:txBody>
                    <a:bodyPr/>
                    <a:lstStyle/>
                    <a:p>
                      <a:pPr>
                        <a:buNone/>
                      </a:pPr>
                      <a:r>
                        <a:rPr lang="en" sz="1200" b="1"/>
                        <a:t>ESRD</a:t>
                      </a:r>
                    </a:p>
                  </a:txBody>
                  <a:tcPr marL="91425" marR="91425" marT="91425" marB="91425"/>
                </a:tc>
                <a:tc>
                  <a:txBody>
                    <a:bodyPr/>
                    <a:lstStyle/>
                    <a:p>
                      <a:pPr rtl="0">
                        <a:buNone/>
                      </a:pPr>
                      <a:r>
                        <a:rPr lang="en" sz="1200"/>
                        <a:t>1.7</a:t>
                      </a:r>
                    </a:p>
                  </a:txBody>
                  <a:tcPr marL="91425" marR="91425" marT="91425" marB="91425"/>
                </a:tc>
                <a:tc>
                  <a:txBody>
                    <a:bodyPr/>
                    <a:lstStyle/>
                    <a:p>
                      <a:pPr rtl="0">
                        <a:buNone/>
                      </a:pPr>
                      <a:r>
                        <a:rPr lang="en" sz="1200"/>
                        <a:t>3.1</a:t>
                      </a:r>
                    </a:p>
                  </a:txBody>
                  <a:tcPr marL="91425" marR="91425" marT="91425" marB="91425"/>
                </a:tc>
                <a:tc>
                  <a:txBody>
                    <a:bodyPr/>
                    <a:lstStyle/>
                    <a:p>
                      <a:pPr lvl="0" rtl="0">
                        <a:buNone/>
                      </a:pPr>
                      <a:r>
                        <a:rPr lang="en" sz="1200"/>
                        <a:t>2.3</a:t>
                      </a:r>
                    </a:p>
                  </a:txBody>
                  <a:tcPr marL="91425" marR="91425" marT="91425" marB="91425"/>
                </a:tc>
              </a:tr>
              <a:tr h="535100">
                <a:tc>
                  <a:txBody>
                    <a:bodyPr/>
                    <a:lstStyle/>
                    <a:p>
                      <a:pPr>
                        <a:buNone/>
                      </a:pPr>
                      <a:r>
                        <a:rPr lang="en" sz="1200" b="1"/>
                        <a:t>Peripheral arterial disease</a:t>
                      </a:r>
                    </a:p>
                  </a:txBody>
                  <a:tcPr marL="91425" marR="91425" marT="91425" marB="91425"/>
                </a:tc>
                <a:tc>
                  <a:txBody>
                    <a:bodyPr/>
                    <a:lstStyle/>
                    <a:p>
                      <a:pPr rtl="0">
                        <a:buNone/>
                      </a:pPr>
                      <a:r>
                        <a:rPr lang="en" sz="1200"/>
                        <a:t>3.6</a:t>
                      </a:r>
                    </a:p>
                  </a:txBody>
                  <a:tcPr marL="91425" marR="91425" marT="91425" marB="91425"/>
                </a:tc>
                <a:tc>
                  <a:txBody>
                    <a:bodyPr/>
                    <a:lstStyle/>
                    <a:p>
                      <a:pPr rtl="0">
                        <a:buNone/>
                      </a:pPr>
                      <a:r>
                        <a:rPr lang="en" sz="1200"/>
                        <a:t>7.4</a:t>
                      </a:r>
                    </a:p>
                  </a:txBody>
                  <a:tcPr marL="91425" marR="91425" marT="91425" marB="91425"/>
                </a:tc>
                <a:tc>
                  <a:txBody>
                    <a:bodyPr/>
                    <a:lstStyle/>
                    <a:p>
                      <a:pPr lvl="0" rtl="0">
                        <a:buNone/>
                      </a:pPr>
                      <a:r>
                        <a:rPr lang="en" sz="1200"/>
                        <a:t>3.3</a:t>
                      </a:r>
                    </a:p>
                  </a:txBody>
                  <a:tcPr marL="91425" marR="91425" marT="91425" marB="91425"/>
                </a:tc>
              </a:tr>
              <a:tr h="535100">
                <a:tc>
                  <a:txBody>
                    <a:bodyPr/>
                    <a:lstStyle/>
                    <a:p>
                      <a:pPr>
                        <a:buNone/>
                      </a:pPr>
                      <a:r>
                        <a:rPr lang="en" sz="1200" b="1"/>
                        <a:t>Ulcer/Inflammation/Infection</a:t>
                      </a:r>
                    </a:p>
                  </a:txBody>
                  <a:tcPr marL="91425" marR="91425" marT="91425" marB="91425"/>
                </a:tc>
                <a:tc>
                  <a:txBody>
                    <a:bodyPr/>
                    <a:lstStyle/>
                    <a:p>
                      <a:pPr rtl="0">
                        <a:buNone/>
                      </a:pPr>
                      <a:r>
                        <a:rPr lang="en" sz="1200"/>
                        <a:t>5.4</a:t>
                      </a:r>
                    </a:p>
                  </a:txBody>
                  <a:tcPr marL="91425" marR="91425" marT="91425" marB="91425"/>
                </a:tc>
                <a:tc>
                  <a:txBody>
                    <a:bodyPr/>
                    <a:lstStyle/>
                    <a:p>
                      <a:pPr rtl="0">
                        <a:buNone/>
                      </a:pPr>
                      <a:r>
                        <a:rPr lang="en" sz="1200"/>
                        <a:t>7.7</a:t>
                      </a:r>
                    </a:p>
                  </a:txBody>
                  <a:tcPr marL="91425" marR="91425" marT="91425" marB="91425"/>
                </a:tc>
                <a:tc>
                  <a:txBody>
                    <a:bodyPr/>
                    <a:lstStyle/>
                    <a:p>
                      <a:pPr lvl="0" rtl="0">
                        <a:buNone/>
                      </a:pPr>
                      <a:r>
                        <a:rPr lang="en" sz="1200"/>
                        <a:t>6.9</a:t>
                      </a:r>
                    </a:p>
                  </a:txBody>
                  <a:tcPr marL="91425" marR="91425" marT="91425" marB="91425"/>
                </a:tc>
              </a:tr>
              <a:tr h="374225">
                <a:tc>
                  <a:txBody>
                    <a:bodyPr/>
                    <a:lstStyle/>
                    <a:p>
                      <a:pPr>
                        <a:buNone/>
                      </a:pPr>
                      <a:r>
                        <a:rPr lang="en" sz="1200" b="1"/>
                        <a:t>Neuropathy</a:t>
                      </a:r>
                    </a:p>
                  </a:txBody>
                  <a:tcPr marL="91425" marR="91425" marT="91425" marB="91425"/>
                </a:tc>
                <a:tc>
                  <a:txBody>
                    <a:bodyPr/>
                    <a:lstStyle/>
                    <a:p>
                      <a:pPr rtl="0">
                        <a:buNone/>
                      </a:pPr>
                      <a:r>
                        <a:rPr lang="en" sz="1200"/>
                        <a:t>7.2</a:t>
                      </a:r>
                    </a:p>
                  </a:txBody>
                  <a:tcPr marL="91425" marR="91425" marT="91425" marB="91425"/>
                </a:tc>
                <a:tc>
                  <a:txBody>
                    <a:bodyPr/>
                    <a:lstStyle/>
                    <a:p>
                      <a:pPr rtl="0">
                        <a:buNone/>
                      </a:pPr>
                      <a:r>
                        <a:rPr lang="en" sz="1200"/>
                        <a:t>4.6</a:t>
                      </a:r>
                    </a:p>
                  </a:txBody>
                  <a:tcPr marL="91425" marR="91425" marT="91425" marB="91425"/>
                </a:tc>
                <a:tc>
                  <a:txBody>
                    <a:bodyPr/>
                    <a:lstStyle/>
                    <a:p>
                      <a:pPr lvl="0" rtl="0">
                        <a:buNone/>
                      </a:pPr>
                      <a:r>
                        <a:rPr lang="en" sz="1200"/>
                        <a:t>6.8</a:t>
                      </a:r>
                    </a:p>
                  </a:txBody>
                  <a:tcPr marL="91425" marR="91425" marT="91425" marB="91425"/>
                </a:tc>
              </a:tr>
              <a:tr h="535100">
                <a:tc>
                  <a:txBody>
                    <a:bodyPr/>
                    <a:lstStyle/>
                    <a:p>
                      <a:pPr>
                        <a:buNone/>
                      </a:pPr>
                      <a:r>
                        <a:rPr lang="en" sz="1200" b="1"/>
                        <a:t>Lower extremity amputation</a:t>
                      </a:r>
                    </a:p>
                  </a:txBody>
                  <a:tcPr marL="91425" marR="91425" marT="91425" marB="91425"/>
                </a:tc>
                <a:tc>
                  <a:txBody>
                    <a:bodyPr/>
                    <a:lstStyle/>
                    <a:p>
                      <a:pPr rtl="0">
                        <a:buNone/>
                      </a:pPr>
                      <a:r>
                        <a:rPr lang="en" sz="1200"/>
                        <a:t>4.4</a:t>
                      </a:r>
                    </a:p>
                  </a:txBody>
                  <a:tcPr marL="91425" marR="91425" marT="91425" marB="91425"/>
                </a:tc>
                <a:tc>
                  <a:txBody>
                    <a:bodyPr/>
                    <a:lstStyle/>
                    <a:p>
                      <a:pPr rtl="0">
                        <a:buNone/>
                      </a:pPr>
                      <a:r>
                        <a:rPr lang="en" sz="1200"/>
                        <a:t>7.6</a:t>
                      </a:r>
                    </a:p>
                  </a:txBody>
                  <a:tcPr marL="91425" marR="91425" marT="91425" marB="91425"/>
                </a:tc>
                <a:tc>
                  <a:txBody>
                    <a:bodyPr/>
                    <a:lstStyle/>
                    <a:p>
                      <a:pPr lvl="0" rtl="0">
                        <a:buNone/>
                      </a:pPr>
                      <a:r>
                        <a:rPr lang="en" sz="1200"/>
                        <a:t>4.4</a:t>
                      </a:r>
                    </a:p>
                  </a:txBody>
                  <a:tcPr marL="91425" marR="91425" marT="91425" marB="91425"/>
                </a:tc>
              </a:tr>
            </a:tbl>
          </a:graphicData>
        </a:graphic>
      </p:graphicFrame>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Value and Non-Value of Screening</a:t>
            </a:r>
          </a:p>
        </p:txBody>
      </p:sp>
      <p:sp>
        <p:nvSpPr>
          <p:cNvPr id="330" name="Shape 33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b="1"/>
              <a:t>Type 1 Diabetes</a:t>
            </a:r>
          </a:p>
          <a:p>
            <a:pPr marL="457200" lvl="0" indent="-419100" rtl="0">
              <a:buClr>
                <a:schemeClr val="dk1"/>
              </a:buClr>
              <a:buSzPct val="166666"/>
              <a:buFont typeface="Arial"/>
              <a:buChar char="•"/>
            </a:pPr>
            <a:r>
              <a:rPr lang="en"/>
              <a:t>Population screening NOT recommended</a:t>
            </a:r>
          </a:p>
          <a:p>
            <a:pPr marL="457200" lvl="0" indent="-419100" rtl="0">
              <a:buClr>
                <a:schemeClr val="dk1"/>
              </a:buClr>
              <a:buSzPct val="166666"/>
              <a:buFont typeface="Arial"/>
              <a:buChar char="•"/>
            </a:pPr>
            <a:r>
              <a:rPr lang="en"/>
              <a:t>Why not?</a:t>
            </a:r>
          </a:p>
          <a:p>
            <a:pPr marL="914400" lvl="1" indent="-381000" rtl="0">
              <a:buClr>
                <a:schemeClr val="dk1"/>
              </a:buClr>
              <a:buSzPct val="80000"/>
              <a:buFont typeface="Courier New"/>
              <a:buChar char="o"/>
            </a:pPr>
            <a:r>
              <a:rPr lang="en"/>
              <a:t>infrequent occurrence of the disorder</a:t>
            </a:r>
          </a:p>
          <a:p>
            <a:pPr marL="914400" lvl="1" indent="-381000">
              <a:buClr>
                <a:schemeClr val="dk1"/>
              </a:buClr>
              <a:buSzPct val="80000"/>
              <a:buFont typeface="Courier New"/>
              <a:buChar char="o"/>
            </a:pPr>
            <a:r>
              <a:rPr lang="en"/>
              <a:t>short time between onset of hyperglycemia and the onset of symptoms in most patients</a:t>
            </a:r>
          </a:p>
        </p:txBody>
      </p:sp>
      <p:sp>
        <p:nvSpPr>
          <p:cNvPr id="331" name="Shape 331"/>
          <p:cNvSpPr txBox="1"/>
          <p:nvPr/>
        </p:nvSpPr>
        <p:spPr>
          <a:xfrm>
            <a:off x="450200" y="4479450"/>
            <a:ext cx="8229600" cy="303900"/>
          </a:xfrm>
          <a:prstGeom prst="rect">
            <a:avLst/>
          </a:prstGeom>
        </p:spPr>
        <p:txBody>
          <a:bodyPr lIns="91425" tIns="91425" rIns="91425" bIns="91425" anchor="t" anchorCtr="0">
            <a:noAutofit/>
          </a:bodyPr>
          <a:lstStyle/>
          <a:p>
            <a:pPr>
              <a:buNone/>
            </a:pPr>
            <a:r>
              <a:rPr lang="en" sz="1200">
                <a:solidFill>
                  <a:schemeClr val="dk1"/>
                </a:solidFill>
              </a:rPr>
              <a:t>(American Diabetes Association 2004)</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Value and Non-Value of Screening</a:t>
            </a:r>
          </a:p>
        </p:txBody>
      </p:sp>
      <p:sp>
        <p:nvSpPr>
          <p:cNvPr id="337" name="Shape 337"/>
          <p:cNvSpPr txBox="1">
            <a:spLocks noGrp="1"/>
          </p:cNvSpPr>
          <p:nvPr>
            <p:ph type="body" idx="1"/>
          </p:nvPr>
        </p:nvSpPr>
        <p:spPr>
          <a:xfrm>
            <a:off x="457200" y="1200150"/>
            <a:ext cx="8229600" cy="3391799"/>
          </a:xfrm>
          <a:prstGeom prst="rect">
            <a:avLst/>
          </a:prstGeom>
        </p:spPr>
        <p:txBody>
          <a:bodyPr lIns="91425" tIns="91425" rIns="91425" bIns="91425" anchor="t" anchorCtr="0">
            <a:noAutofit/>
          </a:bodyPr>
          <a:lstStyle/>
          <a:p>
            <a:pPr lvl="0" rtl="0">
              <a:buNone/>
            </a:pPr>
            <a:r>
              <a:rPr lang="en" b="1"/>
              <a:t>Type 2 Diabetes</a:t>
            </a:r>
          </a:p>
          <a:p>
            <a:pPr marL="457200" lvl="0" indent="-419100" rtl="0">
              <a:buClr>
                <a:schemeClr val="dk1"/>
              </a:buClr>
              <a:buSzPct val="166666"/>
              <a:buFont typeface="Arial"/>
              <a:buChar char="•"/>
            </a:pPr>
            <a:r>
              <a:rPr lang="en"/>
              <a:t>Selective screening IS recommended for defined high-risk groups</a:t>
            </a:r>
          </a:p>
          <a:p>
            <a:pPr marL="914400" lvl="1" indent="-342900" rtl="0">
              <a:buClr>
                <a:schemeClr val="dk1"/>
              </a:buClr>
              <a:buSzPct val="100000"/>
              <a:buFont typeface="Courier New"/>
              <a:buChar char="o"/>
            </a:pPr>
            <a:r>
              <a:rPr lang="en" sz="1800"/>
              <a:t>over 45 years old (every 3 years)</a:t>
            </a:r>
          </a:p>
          <a:p>
            <a:pPr marL="914400" lvl="1" indent="-342900" rtl="0">
              <a:buClr>
                <a:schemeClr val="dk1"/>
              </a:buClr>
              <a:buSzPct val="100000"/>
              <a:buFont typeface="Courier New"/>
              <a:buChar char="o"/>
            </a:pPr>
            <a:r>
              <a:rPr lang="en" sz="1800"/>
              <a:t>Native Americans, Hispanics, African Americans</a:t>
            </a:r>
          </a:p>
          <a:p>
            <a:pPr marL="914400" lvl="1" indent="-342900" rtl="0">
              <a:buClr>
                <a:schemeClr val="dk1"/>
              </a:buClr>
              <a:buSzPct val="100000"/>
              <a:buFont typeface="Courier New"/>
              <a:buChar char="o"/>
            </a:pPr>
            <a:r>
              <a:rPr lang="en" sz="1800"/>
              <a:t>strong family history of type 2 diabetes</a:t>
            </a:r>
          </a:p>
          <a:p>
            <a:pPr marL="914400" lvl="1" indent="-342900" rtl="0">
              <a:buClr>
                <a:schemeClr val="dk1"/>
              </a:buClr>
              <a:buSzPct val="100000"/>
              <a:buFont typeface="Courier New"/>
              <a:buChar char="o"/>
            </a:pPr>
            <a:r>
              <a:rPr lang="en" sz="1800"/>
              <a:t>BMI greater than 30</a:t>
            </a:r>
          </a:p>
          <a:p>
            <a:pPr marL="914400" lvl="1" indent="-342900">
              <a:buClr>
                <a:schemeClr val="dk1"/>
              </a:buClr>
              <a:buSzPct val="100000"/>
              <a:buFont typeface="Courier New"/>
              <a:buChar char="o"/>
            </a:pPr>
            <a:r>
              <a:rPr lang="en" sz="1800"/>
              <a:t>with conditions including coronary heart disease, stroke, hypertension, hypertriglyceridemia, low HDL</a:t>
            </a:r>
          </a:p>
        </p:txBody>
      </p:sp>
      <p:sp>
        <p:nvSpPr>
          <p:cNvPr id="338" name="Shape 338"/>
          <p:cNvSpPr txBox="1"/>
          <p:nvPr/>
        </p:nvSpPr>
        <p:spPr>
          <a:xfrm>
            <a:off x="450200" y="4708050"/>
            <a:ext cx="8229600" cy="303900"/>
          </a:xfrm>
          <a:prstGeom prst="rect">
            <a:avLst/>
          </a:prstGeom>
        </p:spPr>
        <p:txBody>
          <a:bodyPr lIns="91425" tIns="91425" rIns="91425" bIns="91425" anchor="t" anchorCtr="0">
            <a:noAutofit/>
          </a:bodyPr>
          <a:lstStyle/>
          <a:p>
            <a:pPr lvl="0" rtl="0">
              <a:buNone/>
            </a:pPr>
            <a:r>
              <a:rPr lang="en" sz="1200">
                <a:solidFill>
                  <a:schemeClr val="dk1"/>
                </a:solidFill>
              </a:rPr>
              <a:t>(American Diabetes Association 2004)</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Value and Non-Value of Screening</a:t>
            </a:r>
          </a:p>
        </p:txBody>
      </p:sp>
      <p:sp>
        <p:nvSpPr>
          <p:cNvPr id="344" name="Shape 344"/>
          <p:cNvSpPr txBox="1">
            <a:spLocks noGrp="1"/>
          </p:cNvSpPr>
          <p:nvPr>
            <p:ph type="body" idx="1"/>
          </p:nvPr>
        </p:nvSpPr>
        <p:spPr>
          <a:xfrm>
            <a:off x="457200" y="1200150"/>
            <a:ext cx="8229600" cy="2266500"/>
          </a:xfrm>
          <a:prstGeom prst="rect">
            <a:avLst/>
          </a:prstGeom>
        </p:spPr>
        <p:txBody>
          <a:bodyPr lIns="91425" tIns="91425" rIns="91425" bIns="91425" anchor="t" anchorCtr="0">
            <a:noAutofit/>
          </a:bodyPr>
          <a:lstStyle/>
          <a:p>
            <a:pPr lvl="0" rtl="0">
              <a:buNone/>
            </a:pPr>
            <a:r>
              <a:rPr lang="en" b="1"/>
              <a:t>Gestational Diabetes</a:t>
            </a:r>
          </a:p>
          <a:p>
            <a:pPr marL="457200" lvl="0" indent="-419100">
              <a:buClr>
                <a:schemeClr val="dk1"/>
              </a:buClr>
              <a:buSzPct val="166666"/>
              <a:buFont typeface="Arial"/>
              <a:buChar char="•"/>
            </a:pPr>
            <a:r>
              <a:rPr lang="en"/>
              <a:t>Population screening IS recommended for ALL pregnant women after 24 weeks</a:t>
            </a:r>
          </a:p>
        </p:txBody>
      </p:sp>
      <p:sp>
        <p:nvSpPr>
          <p:cNvPr id="345" name="Shape 345"/>
          <p:cNvSpPr txBox="1"/>
          <p:nvPr/>
        </p:nvSpPr>
        <p:spPr>
          <a:xfrm>
            <a:off x="450200" y="4479450"/>
            <a:ext cx="8229600" cy="303900"/>
          </a:xfrm>
          <a:prstGeom prst="rect">
            <a:avLst/>
          </a:prstGeom>
        </p:spPr>
        <p:txBody>
          <a:bodyPr lIns="91425" tIns="91425" rIns="91425" bIns="91425" anchor="t" anchorCtr="0">
            <a:noAutofit/>
          </a:bodyPr>
          <a:lstStyle/>
          <a:p>
            <a:pPr lvl="0" rtl="0">
              <a:buNone/>
            </a:pPr>
            <a:r>
              <a:rPr lang="en" sz="1200">
                <a:solidFill>
                  <a:schemeClr val="dk1"/>
                </a:solidFill>
              </a:rPr>
              <a:t>(American Diabetes Association 2014, USPSTF 2014)</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Screening Process</a:t>
            </a:r>
          </a:p>
        </p:txBody>
      </p:sp>
      <p:sp>
        <p:nvSpPr>
          <p:cNvPr id="351" name="Shape 35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Fasting plasma glucose test</a:t>
            </a:r>
          </a:p>
          <a:p>
            <a:pPr marL="914400" lvl="1" indent="-381000" rtl="0">
              <a:buClr>
                <a:schemeClr val="dk1"/>
              </a:buClr>
              <a:buSzPct val="80000"/>
              <a:buFont typeface="Courier New"/>
              <a:buChar char="o"/>
            </a:pPr>
            <a:r>
              <a:rPr lang="en"/>
              <a:t>no food consumption for 8 hours prior</a:t>
            </a:r>
          </a:p>
          <a:p>
            <a:pPr marL="914400" lvl="1" indent="-381000" rtl="0">
              <a:buClr>
                <a:schemeClr val="dk1"/>
              </a:buClr>
              <a:buSzPct val="80000"/>
              <a:buFont typeface="Courier New"/>
              <a:buChar char="o"/>
            </a:pPr>
            <a:r>
              <a:rPr lang="en"/>
              <a:t>most reliable: two high readings on different days</a:t>
            </a:r>
          </a:p>
          <a:p>
            <a:pPr marL="457200" lvl="0" indent="-419100" rtl="0">
              <a:buClr>
                <a:schemeClr val="dk1"/>
              </a:buClr>
              <a:buSzPct val="166666"/>
              <a:buFont typeface="Arial"/>
              <a:buChar char="•"/>
            </a:pPr>
            <a:r>
              <a:rPr lang="en"/>
              <a:t>Oral glucose tolerance test</a:t>
            </a:r>
          </a:p>
          <a:p>
            <a:pPr marL="914400" lvl="1" indent="-381000" rtl="0">
              <a:buClr>
                <a:schemeClr val="dk1"/>
              </a:buClr>
              <a:buSzPct val="80000"/>
              <a:buFont typeface="Courier New"/>
              <a:buChar char="o"/>
            </a:pPr>
            <a:r>
              <a:rPr lang="en"/>
              <a:t>used primarily in Gestational Diabetes screening</a:t>
            </a:r>
          </a:p>
          <a:p>
            <a:pPr marL="457200" lvl="0" indent="-419100" rtl="0">
              <a:buClr>
                <a:schemeClr val="dk1"/>
              </a:buClr>
              <a:buSzPct val="166666"/>
              <a:buFont typeface="Arial"/>
              <a:buChar char="•"/>
            </a:pPr>
            <a:r>
              <a:rPr lang="en"/>
              <a:t>Random plasma glucose test</a:t>
            </a:r>
          </a:p>
          <a:p>
            <a:pPr marL="914400" lvl="1" indent="-381000" rtl="0">
              <a:buClr>
                <a:schemeClr val="dk1"/>
              </a:buClr>
              <a:buSzPct val="80000"/>
              <a:buFont typeface="Courier New"/>
              <a:buChar char="o"/>
            </a:pPr>
            <a:r>
              <a:rPr lang="en"/>
              <a:t>not sufficient for a diagnosis</a:t>
            </a:r>
          </a:p>
          <a:p>
            <a:pPr marL="914400" lvl="1" indent="-381000">
              <a:buClr>
                <a:schemeClr val="dk1"/>
              </a:buClr>
              <a:buSzPct val="80000"/>
              <a:buFont typeface="Courier New"/>
              <a:buChar char="o"/>
            </a:pPr>
            <a:r>
              <a:rPr lang="en"/>
              <a:t>must be used in conjunction with patient presenting typical symptoms</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88375" y="205978"/>
            <a:ext cx="8229600" cy="857400"/>
          </a:xfrm>
          <a:prstGeom prst="rect">
            <a:avLst/>
          </a:prstGeom>
        </p:spPr>
        <p:txBody>
          <a:bodyPr lIns="91425" tIns="91425" rIns="91425" bIns="91425" anchor="b" anchorCtr="0">
            <a:noAutofit/>
          </a:bodyPr>
          <a:lstStyle/>
          <a:p>
            <a:pPr>
              <a:buNone/>
            </a:pPr>
            <a:r>
              <a:rPr lang="en"/>
              <a:t>Financial Impact in the U.S.</a:t>
            </a:r>
          </a:p>
        </p:txBody>
      </p:sp>
      <p:sp>
        <p:nvSpPr>
          <p:cNvPr id="357" name="Shape 357"/>
          <p:cNvSpPr txBox="1">
            <a:spLocks noGrp="1"/>
          </p:cNvSpPr>
          <p:nvPr>
            <p:ph type="body" idx="1"/>
          </p:nvPr>
        </p:nvSpPr>
        <p:spPr>
          <a:xfrm>
            <a:off x="457200" y="1200150"/>
            <a:ext cx="8229600" cy="2997900"/>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a:t>Direct medical costs in 2007.........................$116 billion</a:t>
            </a:r>
          </a:p>
          <a:p>
            <a:pPr marL="457200" lvl="0" indent="-381000" rtl="0">
              <a:buClr>
                <a:schemeClr val="dk1"/>
              </a:buClr>
              <a:buSzPct val="166666"/>
              <a:buFont typeface="Arial"/>
              <a:buChar char="•"/>
            </a:pPr>
            <a:r>
              <a:rPr lang="en" sz="2400"/>
              <a:t>Indirect medical costs in 2007.........................</a:t>
            </a:r>
            <a:r>
              <a:rPr lang="en" sz="2400" u="sng"/>
              <a:t>$58 billion</a:t>
            </a:r>
          </a:p>
          <a:p>
            <a:pPr marL="457200" lvl="0" indent="-381000" rtl="0">
              <a:buClr>
                <a:schemeClr val="dk1"/>
              </a:buClr>
              <a:buSzPct val="166666"/>
              <a:buFont typeface="Arial"/>
              <a:buChar char="•"/>
            </a:pPr>
            <a:r>
              <a:rPr lang="en" sz="2400"/>
              <a:t>Total costs in 2007........................................</a:t>
            </a:r>
            <a:r>
              <a:rPr lang="en" sz="2400">
                <a:solidFill>
                  <a:srgbClr val="FF0000"/>
                </a:solidFill>
              </a:rPr>
              <a:t>$174 billion</a:t>
            </a:r>
          </a:p>
          <a:p>
            <a:pPr lvl="0" rtl="0">
              <a:buNone/>
            </a:pPr>
            <a:r>
              <a:rPr lang="en" sz="1200">
                <a:solidFill>
                  <a:srgbClr val="000000"/>
                </a:solidFill>
              </a:rPr>
              <a:t>(American Diabetes Association 2008a)</a:t>
            </a:r>
          </a:p>
          <a:p>
            <a:pPr marL="457200" lvl="0" indent="-381000" rtl="0">
              <a:buClr>
                <a:srgbClr val="000000"/>
              </a:buClr>
              <a:buSzPct val="166666"/>
              <a:buFont typeface="Arial"/>
              <a:buChar char="•"/>
            </a:pPr>
            <a:r>
              <a:rPr lang="en" sz="2400">
                <a:solidFill>
                  <a:srgbClr val="000000"/>
                </a:solidFill>
              </a:rPr>
              <a:t>Direct medical costs in 2012.........................$176 billion</a:t>
            </a:r>
          </a:p>
          <a:p>
            <a:pPr marL="457200" lvl="0" indent="-381000" rtl="0">
              <a:buClr>
                <a:srgbClr val="000000"/>
              </a:buClr>
              <a:buSzPct val="166666"/>
              <a:buFont typeface="Arial"/>
              <a:buChar char="•"/>
            </a:pPr>
            <a:r>
              <a:rPr lang="en" sz="2400">
                <a:solidFill>
                  <a:srgbClr val="000000"/>
                </a:solidFill>
              </a:rPr>
              <a:t>Indirect medical costs in 2012.........................</a:t>
            </a:r>
            <a:r>
              <a:rPr lang="en" sz="2400" u="sng">
                <a:solidFill>
                  <a:srgbClr val="000000"/>
                </a:solidFill>
              </a:rPr>
              <a:t>$69 billion</a:t>
            </a:r>
          </a:p>
          <a:p>
            <a:pPr marL="457200" lvl="0" indent="-381000" rtl="0">
              <a:buClr>
                <a:srgbClr val="000000"/>
              </a:buClr>
              <a:buSzPct val="166666"/>
              <a:buFont typeface="Arial"/>
              <a:buChar char="•"/>
            </a:pPr>
            <a:r>
              <a:rPr lang="en" sz="2400">
                <a:solidFill>
                  <a:srgbClr val="000000"/>
                </a:solidFill>
              </a:rPr>
              <a:t>Total costs in 2012........................................</a:t>
            </a:r>
            <a:r>
              <a:rPr lang="en" sz="2400">
                <a:solidFill>
                  <a:srgbClr val="FF0000"/>
                </a:solidFill>
              </a:rPr>
              <a:t>$245 billion</a:t>
            </a:r>
          </a:p>
          <a:p>
            <a:pPr lvl="0" rtl="0">
              <a:buNone/>
            </a:pPr>
            <a:r>
              <a:rPr lang="en" sz="1200">
                <a:solidFill>
                  <a:srgbClr val="000000"/>
                </a:solidFill>
              </a:rPr>
              <a:t>(American Diabetes Association 2013)</a:t>
            </a:r>
          </a:p>
          <a:p>
            <a:endParaRPr lang="en" sz="1200">
              <a:solidFill>
                <a:srgbClr val="000000"/>
              </a:solidFill>
            </a:endParaRPr>
          </a:p>
        </p:txBody>
      </p:sp>
      <p:sp>
        <p:nvSpPr>
          <p:cNvPr id="358" name="Shape 358"/>
          <p:cNvSpPr txBox="1"/>
          <p:nvPr/>
        </p:nvSpPr>
        <p:spPr>
          <a:xfrm>
            <a:off x="1249300" y="4335725"/>
            <a:ext cx="6685499" cy="573900"/>
          </a:xfrm>
          <a:prstGeom prst="rect">
            <a:avLst/>
          </a:prstGeom>
        </p:spPr>
        <p:txBody>
          <a:bodyPr lIns="91425" tIns="91425" rIns="91425" bIns="91425" anchor="t" anchorCtr="0">
            <a:noAutofit/>
          </a:bodyPr>
          <a:lstStyle/>
          <a:p>
            <a:pPr lvl="0" algn="ctr" rtl="0">
              <a:spcBef>
                <a:spcPts val="600"/>
              </a:spcBef>
              <a:buClr>
                <a:schemeClr val="dk1"/>
              </a:buClr>
              <a:buSzPct val="61111"/>
              <a:buFont typeface="Arial"/>
              <a:buNone/>
            </a:pPr>
            <a:r>
              <a:rPr lang="en" sz="1800" b="1">
                <a:solidFill>
                  <a:srgbClr val="FF0000"/>
                </a:solidFill>
              </a:rPr>
              <a:t>Bottom Line: 41% increase in spending in 5 years</a:t>
            </a:r>
          </a:p>
          <a:p>
            <a:endParaRPr lang="en" sz="1800" b="1">
              <a:solidFill>
                <a:srgbClr val="FF0000"/>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10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457200" y="205975"/>
            <a:ext cx="8537700" cy="857400"/>
          </a:xfrm>
          <a:prstGeom prst="rect">
            <a:avLst/>
          </a:prstGeom>
        </p:spPr>
        <p:txBody>
          <a:bodyPr lIns="91425" tIns="91425" rIns="91425" bIns="91425" anchor="b" anchorCtr="0">
            <a:noAutofit/>
          </a:bodyPr>
          <a:lstStyle/>
          <a:p>
            <a:pPr>
              <a:buNone/>
            </a:pPr>
            <a:r>
              <a:rPr lang="en"/>
              <a:t>What are </a:t>
            </a:r>
            <a:r>
              <a:rPr lang="en" i="1"/>
              <a:t>direct</a:t>
            </a:r>
            <a:r>
              <a:rPr lang="en"/>
              <a:t> medical costs?</a:t>
            </a:r>
          </a:p>
        </p:txBody>
      </p:sp>
      <p:sp>
        <p:nvSpPr>
          <p:cNvPr id="364" name="Shape 364"/>
          <p:cNvSpPr txBox="1"/>
          <p:nvPr/>
        </p:nvSpPr>
        <p:spPr>
          <a:xfrm>
            <a:off x="1545600" y="4783350"/>
            <a:ext cx="3770400" cy="360299"/>
          </a:xfrm>
          <a:prstGeom prst="rect">
            <a:avLst/>
          </a:prstGeom>
        </p:spPr>
        <p:txBody>
          <a:bodyPr lIns="91425" tIns="91425" rIns="91425" bIns="91425" anchor="t" anchorCtr="0">
            <a:noAutofit/>
          </a:bodyPr>
          <a:lstStyle/>
          <a:p>
            <a:pPr>
              <a:buNone/>
            </a:pPr>
            <a:r>
              <a:rPr lang="en" sz="1200">
                <a:solidFill>
                  <a:schemeClr val="dk1"/>
                </a:solidFill>
              </a:rPr>
              <a:t>(American Diabetes Association 2013)</a:t>
            </a:r>
          </a:p>
        </p:txBody>
      </p:sp>
      <p:pic>
        <p:nvPicPr>
          <p:cNvPr id="365" name="Shape 365"/>
          <p:cNvPicPr preferRelativeResize="0"/>
          <p:nvPr/>
        </p:nvPicPr>
        <p:blipFill>
          <a:blip r:embed="rId3"/>
          <a:stretch>
            <a:fillRect/>
          </a:stretch>
        </p:blipFill>
        <p:spPr>
          <a:xfrm>
            <a:off x="1618375" y="1230525"/>
            <a:ext cx="5619750" cy="3552825"/>
          </a:xfrm>
          <a:prstGeom prst="rect">
            <a:avLst/>
          </a:prstGeom>
        </p:spPr>
      </p:pic>
      <p:sp>
        <p:nvSpPr>
          <p:cNvPr id="366" name="Shape 366"/>
          <p:cNvSpPr/>
          <p:nvPr/>
        </p:nvSpPr>
        <p:spPr>
          <a:xfrm>
            <a:off x="5384750" y="2509825"/>
            <a:ext cx="1519500" cy="2589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10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What are </a:t>
            </a:r>
            <a:r>
              <a:rPr lang="en" i="1"/>
              <a:t>indirect</a:t>
            </a:r>
            <a:r>
              <a:rPr lang="en"/>
              <a:t> medical costs?</a:t>
            </a:r>
          </a:p>
        </p:txBody>
      </p:sp>
      <p:pic>
        <p:nvPicPr>
          <p:cNvPr id="372" name="Shape 372"/>
          <p:cNvPicPr preferRelativeResize="0"/>
          <p:nvPr/>
        </p:nvPicPr>
        <p:blipFill>
          <a:blip r:embed="rId3"/>
          <a:stretch>
            <a:fillRect/>
          </a:stretch>
        </p:blipFill>
        <p:spPr>
          <a:xfrm>
            <a:off x="1615525" y="1255375"/>
            <a:ext cx="5616686" cy="3527975"/>
          </a:xfrm>
          <a:prstGeom prst="rect">
            <a:avLst/>
          </a:prstGeom>
        </p:spPr>
      </p:pic>
      <p:sp>
        <p:nvSpPr>
          <p:cNvPr id="373" name="Shape 373"/>
          <p:cNvSpPr txBox="1"/>
          <p:nvPr/>
        </p:nvSpPr>
        <p:spPr>
          <a:xfrm>
            <a:off x="1545600" y="4783350"/>
            <a:ext cx="3770400" cy="360299"/>
          </a:xfrm>
          <a:prstGeom prst="rect">
            <a:avLst/>
          </a:prstGeom>
        </p:spPr>
        <p:txBody>
          <a:bodyPr lIns="91425" tIns="91425" rIns="91425" bIns="91425" anchor="t" anchorCtr="0">
            <a:noAutofit/>
          </a:bodyPr>
          <a:lstStyle/>
          <a:p>
            <a:pPr lvl="0" rtl="0">
              <a:buNone/>
            </a:pPr>
            <a:r>
              <a:rPr lang="en" sz="1200">
                <a:solidFill>
                  <a:schemeClr val="dk1"/>
                </a:solidFill>
              </a:rPr>
              <a:t>(American Diabetes Association 2013)</a:t>
            </a:r>
          </a:p>
        </p:txBody>
      </p:sp>
      <p:sp>
        <p:nvSpPr>
          <p:cNvPr id="374" name="Shape 374"/>
          <p:cNvSpPr/>
          <p:nvPr/>
        </p:nvSpPr>
        <p:spPr>
          <a:xfrm>
            <a:off x="5316000" y="2352250"/>
            <a:ext cx="1916400" cy="10017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10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Cost per Person per Year in the U.S.</a:t>
            </a:r>
          </a:p>
        </p:txBody>
      </p:sp>
      <p:sp>
        <p:nvSpPr>
          <p:cNvPr id="380" name="Shape 380"/>
          <p:cNvSpPr txBox="1">
            <a:spLocks noGrp="1"/>
          </p:cNvSpPr>
          <p:nvPr>
            <p:ph type="body" idx="1"/>
          </p:nvPr>
        </p:nvSpPr>
        <p:spPr>
          <a:xfrm>
            <a:off x="457200" y="1200150"/>
            <a:ext cx="8229600" cy="17031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Diagnosed with Diabetes..................$13,700</a:t>
            </a:r>
          </a:p>
          <a:p>
            <a:pPr marL="457200" lvl="0" indent="-419100" rtl="0">
              <a:buClr>
                <a:schemeClr val="dk1"/>
              </a:buClr>
              <a:buSzPct val="166666"/>
              <a:buFont typeface="Arial"/>
              <a:buChar char="•"/>
            </a:pPr>
            <a:r>
              <a:rPr lang="en"/>
              <a:t>Absence of Diabetes...........................</a:t>
            </a:r>
            <a:r>
              <a:rPr lang="en" u="sng"/>
              <a:t>$5,800</a:t>
            </a:r>
          </a:p>
          <a:p>
            <a:pPr marL="457200" lvl="0" indent="-419100" rtl="0">
              <a:buClr>
                <a:schemeClr val="dk1"/>
              </a:buClr>
              <a:buSzPct val="166666"/>
              <a:buFont typeface="Arial"/>
              <a:buChar char="•"/>
            </a:pPr>
            <a:r>
              <a:rPr lang="en"/>
              <a:t>Annual Cost of Diabetes per Person...</a:t>
            </a:r>
            <a:r>
              <a:rPr lang="en">
                <a:solidFill>
                  <a:srgbClr val="FF0000"/>
                </a:solidFill>
              </a:rPr>
              <a:t>$7,900</a:t>
            </a:r>
          </a:p>
        </p:txBody>
      </p:sp>
      <p:sp>
        <p:nvSpPr>
          <p:cNvPr id="381" name="Shape 381"/>
          <p:cNvSpPr txBox="1"/>
          <p:nvPr/>
        </p:nvSpPr>
        <p:spPr>
          <a:xfrm>
            <a:off x="596500" y="3320200"/>
            <a:ext cx="8090399" cy="945300"/>
          </a:xfrm>
          <a:prstGeom prst="rect">
            <a:avLst/>
          </a:prstGeom>
        </p:spPr>
        <p:txBody>
          <a:bodyPr lIns="91425" tIns="91425" rIns="91425" bIns="91425" anchor="t" anchorCtr="0">
            <a:noAutofit/>
          </a:bodyPr>
          <a:lstStyle/>
          <a:p>
            <a:pPr lvl="0" algn="ctr" rtl="0">
              <a:buNone/>
            </a:pPr>
            <a:r>
              <a:rPr lang="en" sz="1800"/>
              <a:t>People with diagnosed diabetes have medical expenditures that are</a:t>
            </a:r>
          </a:p>
          <a:p>
            <a:pPr algn="ctr">
              <a:buNone/>
            </a:pPr>
            <a:r>
              <a:rPr lang="en" sz="2400" b="1">
                <a:solidFill>
                  <a:srgbClr val="FF0000"/>
                </a:solidFill>
              </a:rPr>
              <a:t>2.3 times higher</a:t>
            </a:r>
            <a:r>
              <a:rPr lang="en" sz="2400"/>
              <a:t> </a:t>
            </a:r>
            <a:r>
              <a:rPr lang="en" sz="1800"/>
              <a:t>than if they did not have diabetes.</a:t>
            </a:r>
          </a:p>
        </p:txBody>
      </p:sp>
      <p:sp>
        <p:nvSpPr>
          <p:cNvPr id="382" name="Shape 382"/>
          <p:cNvSpPr txBox="1"/>
          <p:nvPr/>
        </p:nvSpPr>
        <p:spPr>
          <a:xfrm>
            <a:off x="631200" y="4707150"/>
            <a:ext cx="3770400" cy="360299"/>
          </a:xfrm>
          <a:prstGeom prst="rect">
            <a:avLst/>
          </a:prstGeom>
        </p:spPr>
        <p:txBody>
          <a:bodyPr lIns="91425" tIns="91425" rIns="91425" bIns="91425" anchor="t" anchorCtr="0">
            <a:noAutofit/>
          </a:bodyPr>
          <a:lstStyle/>
          <a:p>
            <a:pPr lvl="0" rtl="0">
              <a:buNone/>
            </a:pPr>
            <a:r>
              <a:rPr lang="en" sz="1200">
                <a:solidFill>
                  <a:schemeClr val="dk1"/>
                </a:solidFill>
              </a:rPr>
              <a:t>(American Diabetes Association 2013)</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Risk Factors Type 1 Diabetes</a:t>
            </a:r>
          </a:p>
        </p:txBody>
      </p:sp>
      <p:sp>
        <p:nvSpPr>
          <p:cNvPr id="64" name="Shape 64"/>
          <p:cNvSpPr txBox="1">
            <a:spLocks noGrp="1"/>
          </p:cNvSpPr>
          <p:nvPr>
            <p:ph type="body" idx="1"/>
          </p:nvPr>
        </p:nvSpPr>
        <p:spPr>
          <a:xfrm>
            <a:off x="457200" y="1200150"/>
            <a:ext cx="8503799" cy="3783300"/>
          </a:xfrm>
          <a:prstGeom prst="rect">
            <a:avLst/>
          </a:prstGeom>
        </p:spPr>
        <p:txBody>
          <a:bodyPr lIns="91425" tIns="91425" rIns="91425" bIns="91425" anchor="t" anchorCtr="0">
            <a:noAutofit/>
          </a:bodyPr>
          <a:lstStyle/>
          <a:p>
            <a:pPr marL="457200" lvl="0" indent="-381000" rtl="0">
              <a:spcBef>
                <a:spcPts val="0"/>
              </a:spcBef>
              <a:buClr>
                <a:schemeClr val="dk1"/>
              </a:buClr>
              <a:buSzPct val="166666"/>
              <a:buFont typeface="Arial"/>
              <a:buChar char="•"/>
            </a:pPr>
            <a:r>
              <a:rPr lang="en" sz="2400"/>
              <a:t>Genetics and family history</a:t>
            </a:r>
          </a:p>
          <a:p>
            <a:pPr marL="914400" lvl="1" indent="-355600" rtl="0">
              <a:spcBef>
                <a:spcPts val="420"/>
              </a:spcBef>
              <a:buClr>
                <a:schemeClr val="dk1"/>
              </a:buClr>
              <a:buSzPct val="100000"/>
              <a:buFont typeface="Courier New"/>
              <a:buChar char="o"/>
            </a:pPr>
            <a:r>
              <a:rPr lang="en" sz="2000"/>
              <a:t>The ADA recommends that anyone with a first-degree relative with type 1 diabetes is at higher or increased risk </a:t>
            </a:r>
          </a:p>
          <a:p>
            <a:pPr marL="1371600" lvl="2" indent="-355600" rtl="0">
              <a:spcBef>
                <a:spcPts val="420"/>
              </a:spcBef>
              <a:buClr>
                <a:schemeClr val="dk1"/>
              </a:buClr>
              <a:buSzPct val="100000"/>
              <a:buFont typeface="Wingdings"/>
              <a:buChar char="§"/>
            </a:pPr>
            <a:r>
              <a:rPr lang="en" sz="2000"/>
              <a:t>Simple blood test can used to diagnose</a:t>
            </a:r>
          </a:p>
          <a:p>
            <a:pPr marL="457200" lvl="0" indent="-381000" rtl="0">
              <a:buClr>
                <a:schemeClr val="dk1"/>
              </a:buClr>
              <a:buSzPct val="166666"/>
              <a:buFont typeface="Arial"/>
              <a:buChar char="•"/>
            </a:pPr>
            <a:r>
              <a:rPr lang="en" sz="2400"/>
              <a:t>Diseases of the pancreas</a:t>
            </a:r>
          </a:p>
          <a:p>
            <a:pPr marL="914400" lvl="1" indent="-355600" rtl="0">
              <a:spcBef>
                <a:spcPts val="420"/>
              </a:spcBef>
              <a:buClr>
                <a:schemeClr val="dk1"/>
              </a:buClr>
              <a:buSzPct val="100000"/>
              <a:buFont typeface="Courier New"/>
              <a:buChar char="o"/>
            </a:pPr>
            <a:r>
              <a:rPr lang="en" sz="2000"/>
              <a:t>Injury or diseases of the pancreas can inhibit its ability to produce insulin and lead to type 1 diabetes</a:t>
            </a:r>
          </a:p>
          <a:p>
            <a:pPr marL="457200" lvl="0" indent="-381000" rtl="0">
              <a:buClr>
                <a:schemeClr val="dk1"/>
              </a:buClr>
              <a:buSzPct val="166666"/>
              <a:buFont typeface="Arial"/>
              <a:buChar char="•"/>
            </a:pPr>
            <a:r>
              <a:rPr lang="en" sz="2400"/>
              <a:t>Infection or illness</a:t>
            </a:r>
          </a:p>
          <a:p>
            <a:pPr marL="914400" lvl="1" indent="-355600" rtl="0">
              <a:buClr>
                <a:schemeClr val="dk1"/>
              </a:buClr>
              <a:buSzPct val="100000"/>
              <a:buFont typeface="Courier New"/>
              <a:buChar char="o"/>
            </a:pPr>
            <a:r>
              <a:rPr lang="en" sz="2000"/>
              <a:t>A range of relatively rare infections and illnesses can damage the pancreas and cause type 1 diabetes</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205975"/>
            <a:ext cx="8524199" cy="857400"/>
          </a:xfrm>
          <a:prstGeom prst="rect">
            <a:avLst/>
          </a:prstGeom>
        </p:spPr>
        <p:txBody>
          <a:bodyPr lIns="91425" tIns="91425" rIns="91425" bIns="91425" anchor="b" anchorCtr="0">
            <a:noAutofit/>
          </a:bodyPr>
          <a:lstStyle/>
          <a:p>
            <a:pPr>
              <a:buNone/>
            </a:pPr>
            <a:r>
              <a:rPr lang="en" sz="3000"/>
              <a:t>Financial Impact Data: Reliability and Validity</a:t>
            </a:r>
          </a:p>
        </p:txBody>
      </p:sp>
      <p:sp>
        <p:nvSpPr>
          <p:cNvPr id="388" name="Shape 388"/>
          <p:cNvSpPr txBox="1">
            <a:spLocks noGrp="1"/>
          </p:cNvSpPr>
          <p:nvPr>
            <p:ph type="body" idx="1"/>
          </p:nvPr>
        </p:nvSpPr>
        <p:spPr>
          <a:xfrm>
            <a:off x="457200" y="1200150"/>
            <a:ext cx="8229600" cy="18608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These estimates omit:</a:t>
            </a:r>
          </a:p>
          <a:p>
            <a:pPr marL="914400" lvl="1" indent="-381000" rtl="0">
              <a:buClr>
                <a:schemeClr val="dk1"/>
              </a:buClr>
              <a:buSzPct val="80000"/>
              <a:buFont typeface="Courier New"/>
              <a:buChar char="o"/>
            </a:pPr>
            <a:r>
              <a:rPr lang="en"/>
              <a:t>intangibles from pain and suffering</a:t>
            </a:r>
          </a:p>
          <a:p>
            <a:pPr marL="914400" lvl="1" indent="-381000" rtl="0">
              <a:buClr>
                <a:schemeClr val="dk1"/>
              </a:buClr>
              <a:buSzPct val="80000"/>
              <a:buFont typeface="Courier New"/>
              <a:buChar char="o"/>
            </a:pPr>
            <a:r>
              <a:rPr lang="en"/>
              <a:t>resources from care provided by non-paid caregivers</a:t>
            </a:r>
          </a:p>
          <a:p>
            <a:pPr marL="914400" lvl="1" indent="-381000">
              <a:buClr>
                <a:schemeClr val="dk1"/>
              </a:buClr>
              <a:buSzPct val="80000"/>
              <a:buFont typeface="Courier New"/>
              <a:buChar char="o"/>
            </a:pPr>
            <a:r>
              <a:rPr lang="en"/>
              <a:t>burden associated with undiagnosed diabetes</a:t>
            </a:r>
          </a:p>
        </p:txBody>
      </p:sp>
      <p:sp>
        <p:nvSpPr>
          <p:cNvPr id="389" name="Shape 389"/>
          <p:cNvSpPr txBox="1"/>
          <p:nvPr/>
        </p:nvSpPr>
        <p:spPr>
          <a:xfrm>
            <a:off x="457325" y="3738400"/>
            <a:ext cx="8370599" cy="1137000"/>
          </a:xfrm>
          <a:prstGeom prst="rect">
            <a:avLst/>
          </a:prstGeom>
        </p:spPr>
        <p:txBody>
          <a:bodyPr lIns="91425" tIns="91425" rIns="91425" bIns="91425" anchor="t" anchorCtr="0">
            <a:noAutofit/>
          </a:bodyPr>
          <a:lstStyle/>
          <a:p>
            <a:pPr lvl="0" algn="ctr" rtl="0">
              <a:buNone/>
            </a:pPr>
            <a:r>
              <a:rPr lang="en" sz="2400" b="1"/>
              <a:t>So in reality, the true cost of diabetes is likely even higher than </a:t>
            </a:r>
            <a:r>
              <a:rPr lang="en" sz="2400" b="1">
                <a:solidFill>
                  <a:srgbClr val="FF0000"/>
                </a:solidFill>
              </a:rPr>
              <a:t>$245,000,000,000</a:t>
            </a:r>
            <a:r>
              <a:rPr lang="en" sz="2400" b="1"/>
              <a:t> per year.</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10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Current Major Research Efforts</a:t>
            </a:r>
          </a:p>
        </p:txBody>
      </p:sp>
      <p:sp>
        <p:nvSpPr>
          <p:cNvPr id="395" name="Shape 395"/>
          <p:cNvSpPr txBox="1">
            <a:spLocks noGrp="1"/>
          </p:cNvSpPr>
          <p:nvPr>
            <p:ph type="body" idx="1"/>
          </p:nvPr>
        </p:nvSpPr>
        <p:spPr>
          <a:xfrm>
            <a:off x="457200" y="1200150"/>
            <a:ext cx="8229600" cy="3819600"/>
          </a:xfrm>
          <a:prstGeom prst="rect">
            <a:avLst/>
          </a:prstGeom>
        </p:spPr>
        <p:txBody>
          <a:bodyPr lIns="91425" tIns="91425" rIns="91425" bIns="91425" anchor="t" anchorCtr="0">
            <a:noAutofit/>
          </a:bodyPr>
          <a:lstStyle/>
          <a:p>
            <a:pPr lvl="0" rtl="0">
              <a:buNone/>
            </a:pPr>
            <a:r>
              <a:rPr lang="en" sz="2400" b="1"/>
              <a:t>National Diabetes Prevention and Control Program (NDPCP)</a:t>
            </a:r>
          </a:p>
          <a:p>
            <a:pPr marL="457200" lvl="0" indent="-381000" rtl="0">
              <a:buClr>
                <a:schemeClr val="dk1"/>
              </a:buClr>
              <a:buSzPct val="166666"/>
              <a:buFont typeface="Arial"/>
              <a:buChar char="•"/>
            </a:pPr>
            <a:r>
              <a:rPr lang="en" sz="2400"/>
              <a:t>Goals</a:t>
            </a:r>
          </a:p>
          <a:p>
            <a:pPr marL="914400" lvl="1" indent="-342900" rtl="0">
              <a:buClr>
                <a:schemeClr val="dk1"/>
              </a:buClr>
              <a:buSzPct val="100000"/>
              <a:buFont typeface="Courier New"/>
              <a:buChar char="o"/>
            </a:pPr>
            <a:r>
              <a:rPr lang="en" sz="1800"/>
              <a:t>defining the diabetes burden</a:t>
            </a:r>
          </a:p>
          <a:p>
            <a:pPr marL="914400" lvl="1" indent="-342900" rtl="0">
              <a:buClr>
                <a:schemeClr val="dk1"/>
              </a:buClr>
              <a:buSzPct val="100000"/>
              <a:buFont typeface="Courier New"/>
              <a:buChar char="o"/>
            </a:pPr>
            <a:r>
              <a:rPr lang="en" sz="1800"/>
              <a:t>conducting applied translational research</a:t>
            </a:r>
          </a:p>
          <a:p>
            <a:pPr marL="914400" lvl="1" indent="-342900" rtl="0">
              <a:buClr>
                <a:schemeClr val="dk1"/>
              </a:buClr>
              <a:buSzPct val="100000"/>
              <a:buFont typeface="Courier New"/>
              <a:buChar char="o"/>
            </a:pPr>
            <a:r>
              <a:rPr lang="en" sz="1800"/>
              <a:t>strengthening state-based diabetes control programs</a:t>
            </a:r>
          </a:p>
          <a:p>
            <a:pPr marL="914400" lvl="1" indent="-342900" rtl="0">
              <a:buClr>
                <a:schemeClr val="dk1"/>
              </a:buClr>
              <a:buSzPct val="100000"/>
              <a:buFont typeface="Courier New"/>
              <a:buChar char="o"/>
            </a:pPr>
            <a:r>
              <a:rPr lang="en" sz="1800"/>
              <a:t>partnering on national diabetes efforts</a:t>
            </a:r>
          </a:p>
          <a:p>
            <a:pPr marL="1371600" lvl="2" indent="-342900" rtl="0">
              <a:buClr>
                <a:schemeClr val="dk1"/>
              </a:buClr>
              <a:buSzPct val="100000"/>
              <a:buFont typeface="Wingdings"/>
              <a:buChar char="§"/>
            </a:pPr>
            <a:r>
              <a:rPr lang="en" sz="1800"/>
              <a:t>National Diabetes Educational Program (NDEP)</a:t>
            </a:r>
          </a:p>
          <a:p>
            <a:pPr marL="457200" lvl="0" indent="-381000" rtl="0">
              <a:buClr>
                <a:schemeClr val="dk1"/>
              </a:buClr>
              <a:buSzPct val="166666"/>
              <a:buFont typeface="Arial"/>
              <a:buChar char="•"/>
            </a:pPr>
            <a:r>
              <a:rPr lang="en" sz="2400"/>
              <a:t>Budget: $63 million from Congress</a:t>
            </a:r>
          </a:p>
          <a:p>
            <a:pPr marL="914400" lvl="1" indent="-342900">
              <a:buClr>
                <a:schemeClr val="dk1"/>
              </a:buClr>
              <a:buSzPct val="100000"/>
              <a:buFont typeface="Courier New"/>
              <a:buChar char="o"/>
            </a:pPr>
            <a:r>
              <a:rPr lang="en" sz="1800"/>
              <a:t>$30 million distributed to Diabetes Prevention and Control Programs (DPCP’s)</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Current Major Research Efforts</a:t>
            </a:r>
          </a:p>
        </p:txBody>
      </p:sp>
      <p:sp>
        <p:nvSpPr>
          <p:cNvPr id="401" name="Shape 40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b="1"/>
              <a:t>Prevention Research Centers (PRCs)</a:t>
            </a:r>
          </a:p>
          <a:p>
            <a:pPr marL="914400" lvl="1" indent="-342900" rtl="0">
              <a:buClr>
                <a:schemeClr val="dk1"/>
              </a:buClr>
              <a:buSzPct val="100000"/>
              <a:buFont typeface="Courier New"/>
              <a:buChar char="o"/>
            </a:pPr>
            <a:r>
              <a:rPr lang="en" sz="1800"/>
              <a:t>33 PRCs</a:t>
            </a:r>
          </a:p>
          <a:p>
            <a:pPr marL="914400" lvl="1" indent="-342900" rtl="0">
              <a:buClr>
                <a:schemeClr val="dk1"/>
              </a:buClr>
              <a:buSzPct val="100000"/>
              <a:buFont typeface="Courier New"/>
              <a:buChar char="o"/>
            </a:pPr>
            <a:r>
              <a:rPr lang="en" sz="1800"/>
              <a:t>community-based research and translation into practice</a:t>
            </a:r>
          </a:p>
          <a:p>
            <a:pPr marL="457200" lvl="0" indent="-381000" rtl="0">
              <a:buClr>
                <a:schemeClr val="dk1"/>
              </a:buClr>
              <a:buSzPct val="166666"/>
              <a:buFont typeface="Arial"/>
              <a:buChar char="•"/>
            </a:pPr>
            <a:r>
              <a:rPr lang="en" sz="2400" b="1"/>
              <a:t>Racial and Ethnic Approaches to Community Health (REACH)</a:t>
            </a:r>
          </a:p>
          <a:p>
            <a:pPr marL="914400" lvl="1" indent="-342900" rtl="0">
              <a:buClr>
                <a:schemeClr val="dk1"/>
              </a:buClr>
              <a:buSzPct val="100000"/>
              <a:buFont typeface="Courier New"/>
              <a:buChar char="o"/>
            </a:pPr>
            <a:r>
              <a:rPr lang="en" sz="1800"/>
              <a:t>15/40 REACH grantees address diabetes specifically</a:t>
            </a:r>
          </a:p>
          <a:p>
            <a:pPr marL="457200" lvl="0" indent="-381000" rtl="0">
              <a:buClr>
                <a:schemeClr val="dk1"/>
              </a:buClr>
              <a:buSzPct val="166666"/>
              <a:buFont typeface="Arial"/>
              <a:buChar char="•"/>
            </a:pPr>
            <a:r>
              <a:rPr lang="en" sz="2400" b="1"/>
              <a:t>Steps to a Healthier U.S.</a:t>
            </a:r>
          </a:p>
          <a:p>
            <a:pPr marL="914400" lvl="1" indent="-342900" rtl="0">
              <a:buClr>
                <a:schemeClr val="dk1"/>
              </a:buClr>
              <a:buSzPct val="100000"/>
              <a:buFont typeface="Courier New"/>
              <a:buChar char="o"/>
            </a:pPr>
            <a:r>
              <a:rPr lang="en" sz="1800"/>
              <a:t>in 40 communities; $50 million budget</a:t>
            </a:r>
          </a:p>
          <a:p>
            <a:pPr marL="914400" lvl="1" indent="-342900">
              <a:buClr>
                <a:schemeClr val="dk1"/>
              </a:buClr>
              <a:buSzPct val="100000"/>
              <a:buFont typeface="Courier New"/>
              <a:buChar char="o"/>
            </a:pPr>
            <a:r>
              <a:rPr lang="en" sz="1800"/>
              <a:t>addresses obesity, diabetes, and asthma via their common risk factors</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Future Areas of Study</a:t>
            </a:r>
          </a:p>
        </p:txBody>
      </p:sp>
      <p:sp>
        <p:nvSpPr>
          <p:cNvPr id="407" name="Shape 407"/>
          <p:cNvSpPr txBox="1">
            <a:spLocks noGrp="1"/>
          </p:cNvSpPr>
          <p:nvPr>
            <p:ph type="body" idx="1"/>
          </p:nvPr>
        </p:nvSpPr>
        <p:spPr>
          <a:xfrm>
            <a:off x="457200" y="1200150"/>
            <a:ext cx="8229600" cy="3110400"/>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t>Determining the necessary intensity, frequency, and duration of physical activity</a:t>
            </a:r>
          </a:p>
          <a:p>
            <a:pPr marL="457200" lvl="0" indent="-342900" rtl="0">
              <a:buClr>
                <a:schemeClr val="dk1"/>
              </a:buClr>
              <a:buSzPct val="166666"/>
              <a:buFont typeface="Arial"/>
              <a:buChar char="•"/>
            </a:pPr>
            <a:r>
              <a:rPr lang="en" sz="1800"/>
              <a:t>Better elucidating healthy/preventative dietary components and amounts</a:t>
            </a:r>
          </a:p>
          <a:p>
            <a:pPr marL="457200" lvl="0" indent="-342900" rtl="0">
              <a:buClr>
                <a:schemeClr val="dk1"/>
              </a:buClr>
              <a:buSzPct val="166666"/>
              <a:buFont typeface="Arial"/>
              <a:buChar char="•"/>
            </a:pPr>
            <a:r>
              <a:rPr lang="en" sz="1800"/>
              <a:t>Investigating effectiveness of lifestyle interventions for obese adults with normal glucose tolerance or prediabetes</a:t>
            </a:r>
          </a:p>
          <a:p>
            <a:pPr marL="457200" lvl="0" indent="-342900" rtl="0">
              <a:buClr>
                <a:schemeClr val="dk1"/>
              </a:buClr>
              <a:buSzPct val="166666"/>
              <a:buFont typeface="Arial"/>
              <a:buChar char="•"/>
            </a:pPr>
            <a:r>
              <a:rPr lang="en" sz="1800"/>
              <a:t>Examining potential effectiveness of lifestyle interventions that rely on “nonselective” community recruitment</a:t>
            </a:r>
          </a:p>
          <a:p>
            <a:pPr marL="457200" lvl="0" indent="-342900" rtl="0">
              <a:buClr>
                <a:schemeClr val="dk1"/>
              </a:buClr>
              <a:buSzPct val="166666"/>
              <a:buFont typeface="Arial"/>
              <a:buChar char="•"/>
            </a:pPr>
            <a:r>
              <a:rPr lang="en" sz="1800"/>
              <a:t>Determining effective lifestyle behavior change maintenance strategies</a:t>
            </a:r>
          </a:p>
          <a:p>
            <a:pPr marL="457200" lvl="0" indent="-342900" rtl="0">
              <a:buClr>
                <a:schemeClr val="dk1"/>
              </a:buClr>
              <a:buSzPct val="166666"/>
              <a:buFont typeface="Arial"/>
              <a:buChar char="•"/>
            </a:pPr>
            <a:r>
              <a:rPr lang="en" sz="1800"/>
              <a:t>Investigating long-term outcomes of lifestyle interventions on diabetes complications</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Additional Questions</a:t>
            </a:r>
          </a:p>
        </p:txBody>
      </p:sp>
      <p:sp>
        <p:nvSpPr>
          <p:cNvPr id="413" name="Shape 41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t>What is the most effective way to identify individuals at high risk for prediabetes?</a:t>
            </a:r>
          </a:p>
          <a:p>
            <a:pPr marL="457200" lvl="0" indent="-342900" rtl="0">
              <a:buClr>
                <a:schemeClr val="dk1"/>
              </a:buClr>
              <a:buSzPct val="166666"/>
              <a:buFont typeface="Arial"/>
              <a:buChar char="•"/>
            </a:pPr>
            <a:r>
              <a:rPr lang="en" sz="1800"/>
              <a:t>What changes in the health system and policy are needed to support and sustain lifestyle interventions?</a:t>
            </a:r>
          </a:p>
          <a:p>
            <a:pPr marL="457200" lvl="0" indent="-342900">
              <a:buClr>
                <a:schemeClr val="dk1"/>
              </a:buClr>
              <a:buSzPct val="166666"/>
              <a:buFont typeface="Arial"/>
              <a:buChar char="•"/>
            </a:pPr>
            <a:r>
              <a:rPr lang="en" sz="1800"/>
              <a:t>What roles, responsibilities, and resources are most suitably placed in the hands of the physician, the healthcare system, or public health in a manner that will endure effective collaboration?</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Shape 418"/>
          <p:cNvPicPr preferRelativeResize="0"/>
          <p:nvPr/>
        </p:nvPicPr>
        <p:blipFill>
          <a:blip r:embed="rId3"/>
          <a:stretch>
            <a:fillRect/>
          </a:stretch>
        </p:blipFill>
        <p:spPr>
          <a:xfrm>
            <a:off x="1628625" y="203800"/>
            <a:ext cx="5959025" cy="4767225"/>
          </a:xfrm>
          <a:prstGeom prst="rect">
            <a:avLst/>
          </a:prstGeom>
        </p:spPr>
      </p:pic>
      <p:cxnSp>
        <p:nvCxnSpPr>
          <p:cNvPr id="419" name="Shape 419"/>
          <p:cNvCxnSpPr/>
          <p:nvPr/>
        </p:nvCxnSpPr>
        <p:spPr>
          <a:xfrm>
            <a:off x="3140125" y="4355650"/>
            <a:ext cx="1654500" cy="0"/>
          </a:xfrm>
          <a:prstGeom prst="straightConnector1">
            <a:avLst/>
          </a:prstGeom>
          <a:noFill/>
          <a:ln w="28575" cap="flat">
            <a:solidFill>
              <a:srgbClr val="FF0000"/>
            </a:solidFill>
            <a:prstDash val="solid"/>
            <a:round/>
            <a:headEnd type="none" w="lg" len="lg"/>
            <a:tailEnd type="none" w="lg" len="lg"/>
          </a:ln>
        </p:spPr>
      </p:cxnSp>
      <p:sp>
        <p:nvSpPr>
          <p:cNvPr id="420" name="Shape 420"/>
          <p:cNvSpPr txBox="1"/>
          <p:nvPr/>
        </p:nvSpPr>
        <p:spPr>
          <a:xfrm>
            <a:off x="2835325" y="4355650"/>
            <a:ext cx="2499599" cy="371400"/>
          </a:xfrm>
          <a:prstGeom prst="rect">
            <a:avLst/>
          </a:prstGeom>
        </p:spPr>
        <p:txBody>
          <a:bodyPr lIns="91425" tIns="91425" rIns="91425" bIns="91425" anchor="t" anchorCtr="0">
            <a:noAutofit/>
          </a:bodyPr>
          <a:lstStyle/>
          <a:p>
            <a:pPr>
              <a:buNone/>
            </a:pPr>
            <a:r>
              <a:rPr lang="en" sz="1200">
                <a:solidFill>
                  <a:srgbClr val="FFFFFF"/>
                </a:solidFill>
                <a:latin typeface="Trebuchet MS"/>
                <a:ea typeface="Trebuchet MS"/>
                <a:cs typeface="Trebuchet MS"/>
                <a:sym typeface="Trebuchet MS"/>
              </a:rPr>
              <a:t>We hope you enjoyed learning</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a:t>Risk Factors for Type 2 Diabetes</a:t>
            </a:r>
          </a:p>
        </p:txBody>
      </p:sp>
      <p:sp>
        <p:nvSpPr>
          <p:cNvPr id="70" name="Shape 7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66666"/>
              <a:buFont typeface="Arial"/>
              <a:buChar char="•"/>
            </a:pPr>
            <a:r>
              <a:rPr lang="en" sz="2400"/>
              <a:t>Obesity or being overweight</a:t>
            </a:r>
          </a:p>
          <a:p>
            <a:pPr marL="914400" lvl="1" indent="-381000" rtl="0">
              <a:spcBef>
                <a:spcPts val="0"/>
              </a:spcBef>
              <a:buClr>
                <a:schemeClr val="dk1"/>
              </a:buClr>
              <a:buSzPct val="114285"/>
              <a:buFont typeface="Courier New"/>
              <a:buChar char="o"/>
            </a:pPr>
            <a:r>
              <a:rPr lang="en" sz="2100"/>
              <a:t>Research at the Harvard School of Public Health showed that the single best predictor of type 2 diabetes is being obese or overweight</a:t>
            </a:r>
          </a:p>
          <a:p>
            <a:pPr marL="1371600" lvl="2" indent="-361950" rtl="0">
              <a:spcBef>
                <a:spcPts val="420"/>
              </a:spcBef>
              <a:buClr>
                <a:schemeClr val="dk1"/>
              </a:buClr>
              <a:buSzPct val="100000"/>
              <a:buFont typeface="Wingdings"/>
              <a:buChar char="§"/>
            </a:pPr>
            <a:r>
              <a:rPr lang="en" sz="2100"/>
              <a:t>BMI of 25 to 29.9 is considered overweight</a:t>
            </a:r>
          </a:p>
          <a:p>
            <a:pPr marL="1371600" lvl="2" indent="-361950" rtl="0">
              <a:spcBef>
                <a:spcPts val="420"/>
              </a:spcBef>
              <a:buClr>
                <a:schemeClr val="dk1"/>
              </a:buClr>
              <a:buSzPct val="100000"/>
              <a:buFont typeface="Wingdings"/>
              <a:buChar char="§"/>
            </a:pPr>
            <a:r>
              <a:rPr lang="en" sz="2100"/>
              <a:t>BMI of 30 or higher considered obese</a:t>
            </a:r>
          </a:p>
          <a:p>
            <a:endParaRPr lang="en" sz="2100"/>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Other Risk Factors</a:t>
            </a:r>
          </a:p>
        </p:txBody>
      </p:sp>
      <p:sp>
        <p:nvSpPr>
          <p:cNvPr id="76" name="Shape 76"/>
          <p:cNvSpPr txBox="1">
            <a:spLocks noGrp="1"/>
          </p:cNvSpPr>
          <p:nvPr>
            <p:ph type="body" idx="1"/>
          </p:nvPr>
        </p:nvSpPr>
        <p:spPr>
          <a:xfrm>
            <a:off x="457200" y="1200150"/>
            <a:ext cx="8641199"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May accelerate the harmful effects of diabetes</a:t>
            </a:r>
          </a:p>
          <a:p>
            <a:pPr marL="914400" lvl="1" indent="-381000" rtl="0">
              <a:buClr>
                <a:schemeClr val="dk1"/>
              </a:buClr>
              <a:buSzPct val="80000"/>
              <a:buFont typeface="Courier New"/>
              <a:buChar char="o"/>
            </a:pPr>
            <a:r>
              <a:rPr lang="en"/>
              <a:t>Smoking </a:t>
            </a:r>
          </a:p>
          <a:p>
            <a:pPr marL="914400" lvl="1" indent="-381000" rtl="0">
              <a:buClr>
                <a:schemeClr val="dk1"/>
              </a:buClr>
              <a:buSzPct val="80000"/>
              <a:buFont typeface="Courier New"/>
              <a:buChar char="o"/>
            </a:pPr>
            <a:r>
              <a:rPr lang="en"/>
              <a:t>Physical Inactivity</a:t>
            </a:r>
          </a:p>
          <a:p>
            <a:pPr marL="914400" lvl="1" indent="-381000" rtl="0">
              <a:buClr>
                <a:schemeClr val="dk1"/>
              </a:buClr>
              <a:buSzPct val="80000"/>
              <a:buFont typeface="Courier New"/>
              <a:buChar char="o"/>
            </a:pPr>
            <a:r>
              <a:rPr lang="en"/>
              <a:t>Hypertension</a:t>
            </a:r>
          </a:p>
          <a:p>
            <a:pPr marL="914400" lvl="1" indent="-381000">
              <a:buClr>
                <a:schemeClr val="dk1"/>
              </a:buClr>
              <a:buSzPct val="80000"/>
              <a:buFont typeface="Courier New"/>
              <a:buChar char="o"/>
            </a:pPr>
            <a:r>
              <a:rPr lang="en"/>
              <a:t>High Cholesterol</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cap="small">
                <a:solidFill>
                  <a:srgbClr val="FFFFFF"/>
                </a:solidFill>
              </a:rPr>
              <a:t>Current Treatment Options</a:t>
            </a:r>
          </a:p>
        </p:txBody>
      </p:sp>
      <p:sp>
        <p:nvSpPr>
          <p:cNvPr id="82" name="Shape 82"/>
          <p:cNvSpPr txBox="1">
            <a:spLocks noGrp="1"/>
          </p:cNvSpPr>
          <p:nvPr>
            <p:ph type="body" idx="1"/>
          </p:nvPr>
        </p:nvSpPr>
        <p:spPr>
          <a:xfrm>
            <a:off x="412175"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66666"/>
              <a:buFont typeface="Arial"/>
              <a:buChar char="•"/>
            </a:pPr>
            <a:r>
              <a:rPr lang="en" sz="2400"/>
              <a:t>Type 2 diabetes can be reversed with lifestyle changes</a:t>
            </a:r>
          </a:p>
          <a:p>
            <a:pPr marL="914400" lvl="1" indent="-361950" rtl="0">
              <a:spcBef>
                <a:spcPts val="420"/>
              </a:spcBef>
              <a:buClr>
                <a:schemeClr val="dk1"/>
              </a:buClr>
              <a:buSzPct val="100000"/>
              <a:buFont typeface="Courier New"/>
              <a:buChar char="o"/>
            </a:pPr>
            <a:r>
              <a:rPr lang="en" sz="2100"/>
              <a:t>Losing weight through:</a:t>
            </a:r>
          </a:p>
          <a:p>
            <a:pPr marL="1371600" lvl="2" indent="-361950" rtl="0">
              <a:spcBef>
                <a:spcPts val="420"/>
              </a:spcBef>
              <a:buClr>
                <a:schemeClr val="dk1"/>
              </a:buClr>
              <a:buSzPct val="100000"/>
              <a:buFont typeface="Wingdings"/>
              <a:buChar char="§"/>
            </a:pPr>
            <a:r>
              <a:rPr lang="en" sz="2100"/>
              <a:t>Exercising </a:t>
            </a:r>
          </a:p>
          <a:p>
            <a:pPr marL="1371600" lvl="2" indent="-361950" rtl="0">
              <a:spcBef>
                <a:spcPts val="420"/>
              </a:spcBef>
              <a:buClr>
                <a:schemeClr val="dk1"/>
              </a:buClr>
              <a:buSzPct val="100000"/>
              <a:buFont typeface="Wingdings"/>
              <a:buChar char="§"/>
            </a:pPr>
            <a:r>
              <a:rPr lang="en" sz="2100"/>
              <a:t>Eating healthier foods</a:t>
            </a:r>
          </a:p>
          <a:p>
            <a:pPr marL="1371600" lvl="2" indent="-361950" rtl="0">
              <a:spcBef>
                <a:spcPts val="420"/>
              </a:spcBef>
              <a:buClr>
                <a:schemeClr val="dk1"/>
              </a:buClr>
              <a:buSzPct val="100000"/>
              <a:buFont typeface="Wingdings"/>
              <a:buChar char="§"/>
            </a:pPr>
            <a:r>
              <a:rPr lang="en" sz="2100"/>
              <a:t>Some cases, weight-loss surgery</a:t>
            </a:r>
          </a:p>
          <a:p>
            <a:pPr marL="457200" lvl="0" indent="-381000" rtl="0">
              <a:buClr>
                <a:schemeClr val="dk1"/>
              </a:buClr>
              <a:buSzPct val="166666"/>
              <a:buFont typeface="Arial"/>
              <a:buChar char="•"/>
            </a:pPr>
            <a:r>
              <a:rPr lang="en" sz="2400"/>
              <a:t>Currently type 1 diabetes can not be reversed</a:t>
            </a:r>
          </a:p>
          <a:p>
            <a:pPr marL="457200" lvl="0" indent="-381000" rtl="0">
              <a:buClr>
                <a:schemeClr val="dk1"/>
              </a:buClr>
              <a:buSzPct val="166666"/>
              <a:buFont typeface="Arial"/>
              <a:buChar char="•"/>
            </a:pPr>
            <a:r>
              <a:rPr lang="en" sz="2400"/>
              <a:t>Treating both types of diabetes involves medicines, diet, and exercise to control blood sugar level</a:t>
            </a:r>
          </a:p>
          <a:p>
            <a:endParaRPr lang="en" sz="2400"/>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Medication</a:t>
            </a:r>
          </a:p>
        </p:txBody>
      </p:sp>
      <p:sp>
        <p:nvSpPr>
          <p:cNvPr id="88" name="Shape 8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lnSpc>
                <a:spcPct val="130823"/>
              </a:lnSpc>
              <a:spcBef>
                <a:spcPts val="400"/>
              </a:spcBef>
              <a:spcAft>
                <a:spcPts val="600"/>
              </a:spcAft>
              <a:buClr>
                <a:schemeClr val="dk1"/>
              </a:buClr>
              <a:buSzPct val="166666"/>
              <a:buFont typeface="Arial"/>
              <a:buChar char="•"/>
            </a:pPr>
            <a:r>
              <a:rPr lang="en" sz="2400"/>
              <a:t>Metformin (oral antidiabetic drug)</a:t>
            </a:r>
          </a:p>
          <a:p>
            <a:pPr marL="914400" lvl="1" indent="-355600" rtl="0">
              <a:lnSpc>
                <a:spcPct val="130823"/>
              </a:lnSpc>
              <a:spcBef>
                <a:spcPts val="400"/>
              </a:spcBef>
              <a:spcAft>
                <a:spcPts val="600"/>
              </a:spcAft>
              <a:buClr>
                <a:schemeClr val="dk1"/>
              </a:buClr>
              <a:buSzPct val="100000"/>
              <a:buFont typeface="Courier New"/>
              <a:buChar char="o"/>
            </a:pPr>
            <a:r>
              <a:rPr lang="en" sz="2000"/>
              <a:t>First line treatment for type 2 diabetes</a:t>
            </a:r>
          </a:p>
          <a:p>
            <a:pPr marL="457200" lvl="0" indent="-381000" rtl="0">
              <a:lnSpc>
                <a:spcPct val="130823"/>
              </a:lnSpc>
              <a:spcBef>
                <a:spcPts val="400"/>
              </a:spcBef>
              <a:spcAft>
                <a:spcPts val="600"/>
              </a:spcAft>
              <a:buClr>
                <a:schemeClr val="dk1"/>
              </a:buClr>
              <a:buSzPct val="166666"/>
              <a:buFont typeface="Arial"/>
              <a:buChar char="•"/>
            </a:pPr>
            <a:r>
              <a:rPr lang="en" sz="2400"/>
              <a:t>When insulin is used in type 2 diabetes</a:t>
            </a:r>
          </a:p>
          <a:p>
            <a:pPr marL="914400" lvl="1" indent="-355600" rtl="0">
              <a:lnSpc>
                <a:spcPct val="130823"/>
              </a:lnSpc>
              <a:spcBef>
                <a:spcPts val="400"/>
              </a:spcBef>
              <a:spcAft>
                <a:spcPts val="600"/>
              </a:spcAft>
              <a:buClr>
                <a:schemeClr val="dk1"/>
              </a:buClr>
              <a:buSzPct val="100000"/>
              <a:buFont typeface="Courier New"/>
              <a:buChar char="o"/>
            </a:pPr>
            <a:r>
              <a:rPr lang="en" sz="2000"/>
              <a:t>A long-acting formulation is usually added </a:t>
            </a:r>
          </a:p>
          <a:p>
            <a:pPr marL="914400" lvl="1" indent="-355600" rtl="0">
              <a:lnSpc>
                <a:spcPct val="130823"/>
              </a:lnSpc>
              <a:spcBef>
                <a:spcPts val="400"/>
              </a:spcBef>
              <a:spcAft>
                <a:spcPts val="600"/>
              </a:spcAft>
              <a:buClr>
                <a:schemeClr val="dk1"/>
              </a:buClr>
              <a:buSzPct val="100000"/>
              <a:buFont typeface="Courier New"/>
              <a:buChar char="o"/>
            </a:pPr>
            <a:r>
              <a:rPr lang="en" sz="2000"/>
              <a:t>While continuing oral medications</a:t>
            </a:r>
          </a:p>
          <a:p>
            <a:pPr marL="457200" lvl="0" indent="-381000" rtl="0">
              <a:lnSpc>
                <a:spcPct val="130823"/>
              </a:lnSpc>
              <a:spcBef>
                <a:spcPts val="400"/>
              </a:spcBef>
              <a:spcAft>
                <a:spcPts val="600"/>
              </a:spcAft>
              <a:buClr>
                <a:schemeClr val="dk1"/>
              </a:buClr>
              <a:buSzPct val="166666"/>
              <a:buFont typeface="Arial"/>
              <a:buChar char="•"/>
            </a:pPr>
            <a:r>
              <a:rPr lang="en" sz="2400"/>
              <a:t>Type 1 diabetes is typically treated with a combinations of regular and synthetic insulin </a:t>
            </a:r>
          </a:p>
        </p:txBody>
      </p:sp>
    </p:spTree>
  </p:cSld>
  <p:clrMapOvr>
    <a:masterClrMapping/>
  </p:clrMapOvr>
  <p:transition spd="slow">
    <p:cut/>
  </p:transition>
</p:sld>
</file>

<file path=ppt/theme/theme1.xml><?xml version="1.0" encoding="utf-8"?>
<a:theme xmlns:a="http://schemas.openxmlformats.org/drawingml/2006/main"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3390</Words>
  <Application>Microsoft Office PowerPoint</Application>
  <PresentationFormat>On-screen Show (16:9)</PresentationFormat>
  <Paragraphs>409</Paragraphs>
  <Slides>55</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Courier New</vt:lpstr>
      <vt:lpstr>Georgia</vt:lpstr>
      <vt:lpstr>Trebuchet MS</vt:lpstr>
      <vt:lpstr>Wingdings</vt:lpstr>
      <vt:lpstr>biz</vt:lpstr>
      <vt:lpstr>Diabetes</vt:lpstr>
      <vt:lpstr>Overview</vt:lpstr>
      <vt:lpstr>Overview cont’d.</vt:lpstr>
      <vt:lpstr>Types of Diabetes</vt:lpstr>
      <vt:lpstr>Risk Factors Type 1 Diabetes</vt:lpstr>
      <vt:lpstr>Risk Factors for Type 2 Diabetes</vt:lpstr>
      <vt:lpstr>Other Risk Factors</vt:lpstr>
      <vt:lpstr>Current Treatment Options</vt:lpstr>
      <vt:lpstr>Medication</vt:lpstr>
      <vt:lpstr>To prevent diabetes complications</vt:lpstr>
      <vt:lpstr>Age-Adjusted Prevalence of Diagnosed Diabetes Among US Adults, 1994-2010</vt:lpstr>
      <vt:lpstr>Prevalence of Diagnosed Diabetes in all Individuals in the United States, 1980-2011</vt:lpstr>
      <vt:lpstr>Percentage of Civilians with Diagnosed Diabetes, By Age, United States, 1980-2011</vt:lpstr>
      <vt:lpstr>Age-Adjusted Percentage of Civilians with Diagnosed Diabetes by Education, United States, 1980-2011</vt:lpstr>
      <vt:lpstr>Age-Adjusted Percentage of Individuals with Diabetes, by Sex, United States, 1980-2011</vt:lpstr>
      <vt:lpstr>Age-Adjusted Percentage of Civilians with Diabetes, by Race, United States, 1980-2011</vt:lpstr>
      <vt:lpstr>Age-Adjusted Percentage of Civilians with Diabetes, by Race and Sex, United States, 1980-2011</vt:lpstr>
      <vt:lpstr>Age-Specific Percentage of Civilians with Diabetes, by Age, Race, and Sex, United States, 2011</vt:lpstr>
      <vt:lpstr>Prevalence of Diabetes Shown Globally for 2013</vt:lpstr>
      <vt:lpstr>Incidence - Annual Number of New Cases of Diabetes in Adults 18-79 Years, United States, 1980-2011</vt:lpstr>
      <vt:lpstr>Incidence of Diagnosed Diabetes per 1,000 Population Aged 18-79 Years, 1980-2011</vt:lpstr>
      <vt:lpstr>Incidence of Diagnosed Diabetes per 1000 Population Aged 18-79 Years, by Sex, United States, 1980-2011</vt:lpstr>
      <vt:lpstr>Crude Incidence per 1,000 Population Aged 18-79 Years, by Sex and Age, United States, 1997-2011</vt:lpstr>
      <vt:lpstr>Incidence of Diabetes per 1,000 Population Aged 18-79 Years, by Race/Ethnicity, United States, 1997-2011</vt:lpstr>
      <vt:lpstr>Age-Adjusted Incidence per 1,000 Population Aged 18-79 Years, by Education, United States, 1980-2011</vt:lpstr>
      <vt:lpstr>Morbidity</vt:lpstr>
      <vt:lpstr>Morbidity: Diabetes Complications</vt:lpstr>
      <vt:lpstr>Age-Adjusted Percentage of Adults Aged 18 Years or Older with Diagnosed Diabetes Who Have Risk Factors for Complications, United States, 2010 </vt:lpstr>
      <vt:lpstr>
CVD: Number (in Millions) of People with Diabetes Aged 35 Years or Older with Self-Reported Heart Disease or Stroke, 1997–2011</vt:lpstr>
      <vt:lpstr>Percentage of People with Diabetes Aged 35 Years or Older Reporting Heart Disease or Stroke, by Age and Sex, 1997–2011 </vt:lpstr>
      <vt:lpstr>DKA:Number (in Thousands) of Hospital Discharges with Diabetic Ketoacidosis as First-Listed Diagnosis, 1988–2009</vt:lpstr>
      <vt:lpstr>
          Average Length of Stay in Days of Hospital Discharges with Diabetic Ketoacidosis as First-Listed Diagnosis, 1988–2009  </vt:lpstr>
      <vt:lpstr>
 Age-Adjusted Hospital Discharge Rates for DKA as First-Listed Diagnosis per 1,000 Diabetic Population, by Race  </vt:lpstr>
      <vt:lpstr>
   ESRD-DM: Crude and Age-Adjusted Incidence of ESRD-DM per 1,000,000 Population, 1980–2008 </vt:lpstr>
      <vt:lpstr>Crude and Age-Adjusted Incidence of (ESRD-DM) per 100,000 Diabetic Population, United States, 1980–2008 </vt:lpstr>
      <vt:lpstr>Mobility: Age-Adjusted Percentage of Adults with Diagnosed Diabetes Reporting Mobility Limitation, by Task, 1997–2011 </vt:lpstr>
      <vt:lpstr>                                                                                                                 Percentage of Adults with Diagnosed Diabetes Reporting Any Mobility Limitation, by Age, 1997–2011                          </vt:lpstr>
      <vt:lpstr>Visual Impairment: Crude and Age-Adjusted Percentage of Adults Aged 18 Years or Older with Diagnosed Diabetes Reporting Visual Impairment, 1997–2011 </vt:lpstr>
      <vt:lpstr>Mortality:Hyperglycemic Crises </vt:lpstr>
      <vt:lpstr>Death Rates for Hyperglycemic Crises as Underlying Cause per 100,000 Diabetic Population, By Age, 1980–2009 </vt:lpstr>
      <vt:lpstr>PowerPoint Presentation</vt:lpstr>
      <vt:lpstr>Value and Non-Value of Screening</vt:lpstr>
      <vt:lpstr>Value and Non-Value of Screening</vt:lpstr>
      <vt:lpstr>Value and Non-Value of Screening</vt:lpstr>
      <vt:lpstr>Screening Process</vt:lpstr>
      <vt:lpstr>Financial Impact in the U.S.</vt:lpstr>
      <vt:lpstr>What are direct medical costs?</vt:lpstr>
      <vt:lpstr>What are indirect medical costs?</vt:lpstr>
      <vt:lpstr>Cost per Person per Year in the U.S.</vt:lpstr>
      <vt:lpstr>Financial Impact Data: Reliability and Validity</vt:lpstr>
      <vt:lpstr>Current Major Research Efforts</vt:lpstr>
      <vt:lpstr>Current Major Research Efforts</vt:lpstr>
      <vt:lpstr>Future Areas of Study</vt:lpstr>
      <vt:lpstr>Additional 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dc:title>
  <dc:creator>Christopher Buttery</dc:creator>
  <cp:lastModifiedBy>Christopher Buttery</cp:lastModifiedBy>
  <cp:revision>1</cp:revision>
  <dcterms:modified xsi:type="dcterms:W3CDTF">2014-01-27T17:18:23Z</dcterms:modified>
</cp:coreProperties>
</file>