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6.jpg" ContentType="image/pn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58"/>
  </p:notesMasterIdLst>
  <p:sldIdLst>
    <p:sldId id="256" r:id="rId2"/>
    <p:sldId id="296" r:id="rId3"/>
    <p:sldId id="286" r:id="rId4"/>
    <p:sldId id="258" r:id="rId5"/>
    <p:sldId id="270" r:id="rId6"/>
    <p:sldId id="284" r:id="rId7"/>
    <p:sldId id="257" r:id="rId8"/>
    <p:sldId id="273" r:id="rId9"/>
    <p:sldId id="265" r:id="rId10"/>
    <p:sldId id="285" r:id="rId11"/>
    <p:sldId id="274" r:id="rId12"/>
    <p:sldId id="287" r:id="rId13"/>
    <p:sldId id="266" r:id="rId14"/>
    <p:sldId id="294" r:id="rId15"/>
    <p:sldId id="297" r:id="rId16"/>
    <p:sldId id="295" r:id="rId17"/>
    <p:sldId id="289" r:id="rId18"/>
    <p:sldId id="259" r:id="rId19"/>
    <p:sldId id="303" r:id="rId20"/>
    <p:sldId id="269" r:id="rId21"/>
    <p:sldId id="260" r:id="rId22"/>
    <p:sldId id="299" r:id="rId23"/>
    <p:sldId id="304" r:id="rId24"/>
    <p:sldId id="298" r:id="rId25"/>
    <p:sldId id="301" r:id="rId26"/>
    <p:sldId id="302" r:id="rId27"/>
    <p:sldId id="300" r:id="rId28"/>
    <p:sldId id="292" r:id="rId29"/>
    <p:sldId id="280" r:id="rId30"/>
    <p:sldId id="306" r:id="rId31"/>
    <p:sldId id="307" r:id="rId32"/>
    <p:sldId id="262" r:id="rId33"/>
    <p:sldId id="322" r:id="rId34"/>
    <p:sldId id="312" r:id="rId35"/>
    <p:sldId id="313" r:id="rId36"/>
    <p:sldId id="323" r:id="rId37"/>
    <p:sldId id="324" r:id="rId38"/>
    <p:sldId id="290" r:id="rId39"/>
    <p:sldId id="305" r:id="rId40"/>
    <p:sldId id="291" r:id="rId41"/>
    <p:sldId id="272" r:id="rId42"/>
    <p:sldId id="309" r:id="rId43"/>
    <p:sldId id="310" r:id="rId44"/>
    <p:sldId id="311" r:id="rId45"/>
    <p:sldId id="317" r:id="rId46"/>
    <p:sldId id="271" r:id="rId47"/>
    <p:sldId id="264" r:id="rId48"/>
    <p:sldId id="318" r:id="rId49"/>
    <p:sldId id="319" r:id="rId50"/>
    <p:sldId id="316" r:id="rId51"/>
    <p:sldId id="315" r:id="rId52"/>
    <p:sldId id="320" r:id="rId53"/>
    <p:sldId id="321" r:id="rId54"/>
    <p:sldId id="282" r:id="rId55"/>
    <p:sldId id="261" r:id="rId56"/>
    <p:sldId id="314"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9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6" autoAdjust="0"/>
    <p:restoredTop sz="67229" autoAdjust="0"/>
  </p:normalViewPr>
  <p:slideViewPr>
    <p:cSldViewPr snapToGrid="0">
      <p:cViewPr varScale="1">
        <p:scale>
          <a:sx n="60" d="100"/>
          <a:sy n="60" d="100"/>
        </p:scale>
        <p:origin x="108"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32343-9972-411D-ADE1-E5A1652128E6}" type="doc">
      <dgm:prSet loTypeId="urn:microsoft.com/office/officeart/2005/8/layout/hProcess9" loCatId="process" qsTypeId="urn:microsoft.com/office/officeart/2005/8/quickstyle/simple1" qsCatId="simple" csTypeId="urn:microsoft.com/office/officeart/2005/8/colors/accent1_2" csCatId="accent1" phldr="1"/>
      <dgm:spPr/>
    </dgm:pt>
    <dgm:pt modelId="{974307F1-E176-4D43-A571-5639624254AC}">
      <dgm:prSet phldrT="[Text]"/>
      <dgm:spPr/>
      <dgm:t>
        <a:bodyPr/>
        <a:lstStyle/>
        <a:p>
          <a:r>
            <a:rPr lang="en-US" dirty="0"/>
            <a:t>18% normal BMI</a:t>
          </a:r>
        </a:p>
      </dgm:t>
    </dgm:pt>
    <dgm:pt modelId="{33B3F838-305D-478E-9B94-ADEAF7E5D5B2}" type="parTrans" cxnId="{893E0ED7-A289-4970-8A3E-AE36F5EB1DA8}">
      <dgm:prSet/>
      <dgm:spPr/>
      <dgm:t>
        <a:bodyPr/>
        <a:lstStyle/>
        <a:p>
          <a:endParaRPr lang="en-US"/>
        </a:p>
      </dgm:t>
    </dgm:pt>
    <dgm:pt modelId="{E97D0DB0-B9C3-4A6C-8B28-86103751C86D}" type="sibTrans" cxnId="{893E0ED7-A289-4970-8A3E-AE36F5EB1DA8}">
      <dgm:prSet/>
      <dgm:spPr/>
      <dgm:t>
        <a:bodyPr/>
        <a:lstStyle/>
        <a:p>
          <a:endParaRPr lang="en-US"/>
        </a:p>
      </dgm:t>
    </dgm:pt>
    <dgm:pt modelId="{91B88A35-909A-4B80-8DB1-FF6B9C746288}">
      <dgm:prSet phldrT="[Text]"/>
      <dgm:spPr/>
      <dgm:t>
        <a:bodyPr/>
        <a:lstStyle/>
        <a:p>
          <a:r>
            <a:rPr lang="en-US" dirty="0"/>
            <a:t>30.7% overweight BMI</a:t>
          </a:r>
        </a:p>
      </dgm:t>
    </dgm:pt>
    <dgm:pt modelId="{2DEFD6EF-B54B-4822-9C6D-61779F16CBA3}" type="parTrans" cxnId="{B9A700AB-FE3C-4127-80F0-2B8F662684A1}">
      <dgm:prSet/>
      <dgm:spPr/>
      <dgm:t>
        <a:bodyPr/>
        <a:lstStyle/>
        <a:p>
          <a:endParaRPr lang="en-US"/>
        </a:p>
      </dgm:t>
    </dgm:pt>
    <dgm:pt modelId="{593B3543-9214-40B0-9871-2269DC361EAF}" type="sibTrans" cxnId="{B9A700AB-FE3C-4127-80F0-2B8F662684A1}">
      <dgm:prSet/>
      <dgm:spPr/>
      <dgm:t>
        <a:bodyPr/>
        <a:lstStyle/>
        <a:p>
          <a:endParaRPr lang="en-US"/>
        </a:p>
      </dgm:t>
    </dgm:pt>
    <dgm:pt modelId="{1B44AD13-C17F-4141-A963-A71083500299}">
      <dgm:prSet phldrT="[Text]"/>
      <dgm:spPr/>
      <dgm:t>
        <a:bodyPr/>
        <a:lstStyle/>
        <a:p>
          <a:r>
            <a:rPr lang="en-US" dirty="0"/>
            <a:t>42% obesity BMI</a:t>
          </a:r>
        </a:p>
      </dgm:t>
    </dgm:pt>
    <dgm:pt modelId="{B5E2BDEF-091C-4DB4-A920-67E330E68DF3}" type="parTrans" cxnId="{C8A87E89-4F4E-4F54-907E-2400FAE6376C}">
      <dgm:prSet/>
      <dgm:spPr/>
      <dgm:t>
        <a:bodyPr/>
        <a:lstStyle/>
        <a:p>
          <a:endParaRPr lang="en-US"/>
        </a:p>
      </dgm:t>
    </dgm:pt>
    <dgm:pt modelId="{B17FF1E2-61AF-4FD2-BD32-FF6EA37809C8}" type="sibTrans" cxnId="{C8A87E89-4F4E-4F54-907E-2400FAE6376C}">
      <dgm:prSet/>
      <dgm:spPr/>
      <dgm:t>
        <a:bodyPr/>
        <a:lstStyle/>
        <a:p>
          <a:endParaRPr lang="en-US"/>
        </a:p>
      </dgm:t>
    </dgm:pt>
    <dgm:pt modelId="{623FBD78-0E0D-48BB-B228-ACAD26639832}" type="pres">
      <dgm:prSet presAssocID="{13632343-9972-411D-ADE1-E5A1652128E6}" presName="CompostProcess" presStyleCnt="0">
        <dgm:presLayoutVars>
          <dgm:dir/>
          <dgm:resizeHandles val="exact"/>
        </dgm:presLayoutVars>
      </dgm:prSet>
      <dgm:spPr/>
    </dgm:pt>
    <dgm:pt modelId="{CDD070D9-5A34-468F-861D-4182ED73A8E7}" type="pres">
      <dgm:prSet presAssocID="{13632343-9972-411D-ADE1-E5A1652128E6}" presName="arrow" presStyleLbl="bgShp" presStyleIdx="0" presStyleCnt="1"/>
      <dgm:spPr/>
    </dgm:pt>
    <dgm:pt modelId="{497D0E3D-5A34-407B-A821-4616DD3E2037}" type="pres">
      <dgm:prSet presAssocID="{13632343-9972-411D-ADE1-E5A1652128E6}" presName="linearProcess" presStyleCnt="0"/>
      <dgm:spPr/>
    </dgm:pt>
    <dgm:pt modelId="{1D223EFA-D939-4FA6-B450-5CE6E11D9EA9}" type="pres">
      <dgm:prSet presAssocID="{974307F1-E176-4D43-A571-5639624254AC}" presName="textNode" presStyleLbl="node1" presStyleIdx="0" presStyleCnt="3">
        <dgm:presLayoutVars>
          <dgm:bulletEnabled val="1"/>
        </dgm:presLayoutVars>
      </dgm:prSet>
      <dgm:spPr/>
    </dgm:pt>
    <dgm:pt modelId="{5703C172-1518-465A-AEB2-E03086A5B916}" type="pres">
      <dgm:prSet presAssocID="{E97D0DB0-B9C3-4A6C-8B28-86103751C86D}" presName="sibTrans" presStyleCnt="0"/>
      <dgm:spPr/>
    </dgm:pt>
    <dgm:pt modelId="{F69DB0C4-7F0E-4F58-8181-7D82B1292C74}" type="pres">
      <dgm:prSet presAssocID="{91B88A35-909A-4B80-8DB1-FF6B9C746288}" presName="textNode" presStyleLbl="node1" presStyleIdx="1" presStyleCnt="3">
        <dgm:presLayoutVars>
          <dgm:bulletEnabled val="1"/>
        </dgm:presLayoutVars>
      </dgm:prSet>
      <dgm:spPr/>
    </dgm:pt>
    <dgm:pt modelId="{D4EDF23E-BCFA-4EAA-B079-8A95500A6FB7}" type="pres">
      <dgm:prSet presAssocID="{593B3543-9214-40B0-9871-2269DC361EAF}" presName="sibTrans" presStyleCnt="0"/>
      <dgm:spPr/>
    </dgm:pt>
    <dgm:pt modelId="{67A33C7D-E171-45F3-AAAB-EE767E33D682}" type="pres">
      <dgm:prSet presAssocID="{1B44AD13-C17F-4141-A963-A71083500299}" presName="textNode" presStyleLbl="node1" presStyleIdx="2" presStyleCnt="3">
        <dgm:presLayoutVars>
          <dgm:bulletEnabled val="1"/>
        </dgm:presLayoutVars>
      </dgm:prSet>
      <dgm:spPr/>
    </dgm:pt>
  </dgm:ptLst>
  <dgm:cxnLst>
    <dgm:cxn modelId="{07CB9253-3BA8-4091-9C42-6EE2DAF0927B}" type="presOf" srcId="{91B88A35-909A-4B80-8DB1-FF6B9C746288}" destId="{F69DB0C4-7F0E-4F58-8181-7D82B1292C74}" srcOrd="0" destOrd="0" presId="urn:microsoft.com/office/officeart/2005/8/layout/hProcess9"/>
    <dgm:cxn modelId="{C8A87E89-4F4E-4F54-907E-2400FAE6376C}" srcId="{13632343-9972-411D-ADE1-E5A1652128E6}" destId="{1B44AD13-C17F-4141-A963-A71083500299}" srcOrd="2" destOrd="0" parTransId="{B5E2BDEF-091C-4DB4-A920-67E330E68DF3}" sibTransId="{B17FF1E2-61AF-4FD2-BD32-FF6EA37809C8}"/>
    <dgm:cxn modelId="{40C6049A-E964-4735-BA76-407F6AD03B10}" type="presOf" srcId="{974307F1-E176-4D43-A571-5639624254AC}" destId="{1D223EFA-D939-4FA6-B450-5CE6E11D9EA9}" srcOrd="0" destOrd="0" presId="urn:microsoft.com/office/officeart/2005/8/layout/hProcess9"/>
    <dgm:cxn modelId="{B9A700AB-FE3C-4127-80F0-2B8F662684A1}" srcId="{13632343-9972-411D-ADE1-E5A1652128E6}" destId="{91B88A35-909A-4B80-8DB1-FF6B9C746288}" srcOrd="1" destOrd="0" parTransId="{2DEFD6EF-B54B-4822-9C6D-61779F16CBA3}" sibTransId="{593B3543-9214-40B0-9871-2269DC361EAF}"/>
    <dgm:cxn modelId="{8AFC3CB6-3530-4119-B0C7-1897271E7E6E}" type="presOf" srcId="{13632343-9972-411D-ADE1-E5A1652128E6}" destId="{623FBD78-0E0D-48BB-B228-ACAD26639832}" srcOrd="0" destOrd="0" presId="urn:microsoft.com/office/officeart/2005/8/layout/hProcess9"/>
    <dgm:cxn modelId="{893E0ED7-A289-4970-8A3E-AE36F5EB1DA8}" srcId="{13632343-9972-411D-ADE1-E5A1652128E6}" destId="{974307F1-E176-4D43-A571-5639624254AC}" srcOrd="0" destOrd="0" parTransId="{33B3F838-305D-478E-9B94-ADEAF7E5D5B2}" sibTransId="{E97D0DB0-B9C3-4A6C-8B28-86103751C86D}"/>
    <dgm:cxn modelId="{35126AF6-E4D6-4D44-BEE4-3E1C0A2CF783}" type="presOf" srcId="{1B44AD13-C17F-4141-A963-A71083500299}" destId="{67A33C7D-E171-45F3-AAAB-EE767E33D682}" srcOrd="0" destOrd="0" presId="urn:microsoft.com/office/officeart/2005/8/layout/hProcess9"/>
    <dgm:cxn modelId="{BDFB07A6-205B-47BF-802C-D0603AEA01A8}" type="presParOf" srcId="{623FBD78-0E0D-48BB-B228-ACAD26639832}" destId="{CDD070D9-5A34-468F-861D-4182ED73A8E7}" srcOrd="0" destOrd="0" presId="urn:microsoft.com/office/officeart/2005/8/layout/hProcess9"/>
    <dgm:cxn modelId="{D681CECB-CCA1-4DEC-9EB4-BFA91A8A1AB5}" type="presParOf" srcId="{623FBD78-0E0D-48BB-B228-ACAD26639832}" destId="{497D0E3D-5A34-407B-A821-4616DD3E2037}" srcOrd="1" destOrd="0" presId="urn:microsoft.com/office/officeart/2005/8/layout/hProcess9"/>
    <dgm:cxn modelId="{C36CAAAB-1935-4AAC-A7DA-E3AF308EF5D1}" type="presParOf" srcId="{497D0E3D-5A34-407B-A821-4616DD3E2037}" destId="{1D223EFA-D939-4FA6-B450-5CE6E11D9EA9}" srcOrd="0" destOrd="0" presId="urn:microsoft.com/office/officeart/2005/8/layout/hProcess9"/>
    <dgm:cxn modelId="{CAE89D5B-9567-4BA8-BF98-EEA448B8422B}" type="presParOf" srcId="{497D0E3D-5A34-407B-A821-4616DD3E2037}" destId="{5703C172-1518-465A-AEB2-E03086A5B916}" srcOrd="1" destOrd="0" presId="urn:microsoft.com/office/officeart/2005/8/layout/hProcess9"/>
    <dgm:cxn modelId="{871DC468-9286-4163-9F9B-876C70E1DEEE}" type="presParOf" srcId="{497D0E3D-5A34-407B-A821-4616DD3E2037}" destId="{F69DB0C4-7F0E-4F58-8181-7D82B1292C74}" srcOrd="2" destOrd="0" presId="urn:microsoft.com/office/officeart/2005/8/layout/hProcess9"/>
    <dgm:cxn modelId="{FEFAF340-F6BC-45D1-B66D-9BB4211A45C6}" type="presParOf" srcId="{497D0E3D-5A34-407B-A821-4616DD3E2037}" destId="{D4EDF23E-BCFA-4EAA-B079-8A95500A6FB7}" srcOrd="3" destOrd="0" presId="urn:microsoft.com/office/officeart/2005/8/layout/hProcess9"/>
    <dgm:cxn modelId="{FB33C358-AF46-43D8-8502-8ADE24633DBF}" type="presParOf" srcId="{497D0E3D-5A34-407B-A821-4616DD3E2037}" destId="{67A33C7D-E171-45F3-AAAB-EE767E33D682}"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070D9-5A34-468F-861D-4182ED73A8E7}">
      <dsp:nvSpPr>
        <dsp:cNvPr id="0" name=""/>
        <dsp:cNvSpPr/>
      </dsp:nvSpPr>
      <dsp:spPr>
        <a:xfrm>
          <a:off x="378795" y="0"/>
          <a:ext cx="4293015" cy="27000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223EFA-D939-4FA6-B450-5CE6E11D9EA9}">
      <dsp:nvSpPr>
        <dsp:cNvPr id="0" name=""/>
        <dsp:cNvSpPr/>
      </dsp:nvSpPr>
      <dsp:spPr>
        <a:xfrm>
          <a:off x="5425" y="810020"/>
          <a:ext cx="1625663" cy="108002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18% normal BMI</a:t>
          </a:r>
        </a:p>
      </dsp:txBody>
      <dsp:txXfrm>
        <a:off x="58148" y="862743"/>
        <a:ext cx="1520217" cy="974581"/>
      </dsp:txXfrm>
    </dsp:sp>
    <dsp:sp modelId="{F69DB0C4-7F0E-4F58-8181-7D82B1292C74}">
      <dsp:nvSpPr>
        <dsp:cNvPr id="0" name=""/>
        <dsp:cNvSpPr/>
      </dsp:nvSpPr>
      <dsp:spPr>
        <a:xfrm>
          <a:off x="1712471" y="810020"/>
          <a:ext cx="1625663" cy="108002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30.7% overweight BMI</a:t>
          </a:r>
        </a:p>
      </dsp:txBody>
      <dsp:txXfrm>
        <a:off x="1765194" y="862743"/>
        <a:ext cx="1520217" cy="974581"/>
      </dsp:txXfrm>
    </dsp:sp>
    <dsp:sp modelId="{67A33C7D-E171-45F3-AAAB-EE767E33D682}">
      <dsp:nvSpPr>
        <dsp:cNvPr id="0" name=""/>
        <dsp:cNvSpPr/>
      </dsp:nvSpPr>
      <dsp:spPr>
        <a:xfrm>
          <a:off x="3419516" y="810020"/>
          <a:ext cx="1625663" cy="108002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42% obesity BMI</a:t>
          </a:r>
        </a:p>
      </dsp:txBody>
      <dsp:txXfrm>
        <a:off x="3472239" y="862743"/>
        <a:ext cx="1520217" cy="97458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BE213-4342-4CC8-8044-5DAC55C90401}" type="datetimeFigureOut">
              <a:rPr lang="en-US" smtClean="0"/>
              <a:t>3/18/2017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59704-F712-4676-A01D-49CB34F4E4C1}" type="slidenum">
              <a:rPr lang="en-US" smtClean="0"/>
              <a:t>‹#›</a:t>
            </a:fld>
            <a:endParaRPr lang="en-US"/>
          </a:p>
        </p:txBody>
      </p:sp>
    </p:spTree>
    <p:extLst>
      <p:ext uri="{BB962C8B-B14F-4D97-AF65-F5344CB8AC3E}">
        <p14:creationId xmlns:p14="http://schemas.microsoft.com/office/powerpoint/2010/main" val="2398126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Precise blood pressure definitions are those above which blood pressure lowering interventions have been shown to reduce the risk of stroke and CAD</a:t>
            </a:r>
          </a:p>
          <a:p>
            <a:endParaRPr lang="en-US" dirty="0"/>
          </a:p>
          <a:p>
            <a:r>
              <a:rPr lang="en-US" dirty="0"/>
              <a:t>Diagnosis is based on the average of at least two BP measurements taken on at least two sequential clinic visits</a:t>
            </a:r>
          </a:p>
        </p:txBody>
      </p:sp>
      <p:sp>
        <p:nvSpPr>
          <p:cNvPr id="4" name="Slide Number Placeholder 3"/>
          <p:cNvSpPr>
            <a:spLocks noGrp="1"/>
          </p:cNvSpPr>
          <p:nvPr>
            <p:ph type="sldNum" sz="quarter" idx="10"/>
          </p:nvPr>
        </p:nvSpPr>
        <p:spPr/>
        <p:txBody>
          <a:bodyPr/>
          <a:lstStyle/>
          <a:p>
            <a:fld id="{93A59704-F712-4676-A01D-49CB34F4E4C1}" type="slidenum">
              <a:rPr lang="en-US" smtClean="0"/>
              <a:t>8</a:t>
            </a:fld>
            <a:endParaRPr lang="en-US"/>
          </a:p>
        </p:txBody>
      </p:sp>
    </p:spTree>
    <p:extLst>
      <p:ext uri="{BB962C8B-B14F-4D97-AF65-F5344CB8AC3E}">
        <p14:creationId xmlns:p14="http://schemas.microsoft.com/office/powerpoint/2010/main" val="175869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about 30% of all new cases of high BP are attributable to salt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Potassium has been associated with lower BP</a:t>
            </a:r>
          </a:p>
          <a:p>
            <a:endParaRPr lang="en-US" dirty="0"/>
          </a:p>
        </p:txBody>
      </p:sp>
      <p:sp>
        <p:nvSpPr>
          <p:cNvPr id="4" name="Slide Number Placeholder 3"/>
          <p:cNvSpPr>
            <a:spLocks noGrp="1"/>
          </p:cNvSpPr>
          <p:nvPr>
            <p:ph type="sldNum" sz="quarter" idx="10"/>
          </p:nvPr>
        </p:nvSpPr>
        <p:spPr/>
        <p:txBody>
          <a:bodyPr/>
          <a:lstStyle/>
          <a:p>
            <a:fld id="{93A59704-F712-4676-A01D-49CB34F4E4C1}" type="slidenum">
              <a:rPr lang="en-US" smtClean="0"/>
              <a:t>25</a:t>
            </a:fld>
            <a:endParaRPr lang="en-US"/>
          </a:p>
        </p:txBody>
      </p:sp>
    </p:spTree>
    <p:extLst>
      <p:ext uri="{BB962C8B-B14F-4D97-AF65-F5344CB8AC3E}">
        <p14:creationId xmlns:p14="http://schemas.microsoft.com/office/powerpoint/2010/main" val="3950122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Alcohol intake corresponds to a population attributable risk of 5% in women and 15.5% in men</a:t>
            </a:r>
          </a:p>
          <a:p>
            <a:endParaRPr lang="en-US" dirty="0"/>
          </a:p>
        </p:txBody>
      </p:sp>
      <p:sp>
        <p:nvSpPr>
          <p:cNvPr id="4" name="Slide Number Placeholder 3"/>
          <p:cNvSpPr>
            <a:spLocks noGrp="1"/>
          </p:cNvSpPr>
          <p:nvPr>
            <p:ph type="sldNum" sz="quarter" idx="10"/>
          </p:nvPr>
        </p:nvSpPr>
        <p:spPr/>
        <p:txBody>
          <a:bodyPr/>
          <a:lstStyle/>
          <a:p>
            <a:fld id="{93A59704-F712-4676-A01D-49CB34F4E4C1}" type="slidenum">
              <a:rPr lang="en-US" smtClean="0"/>
              <a:t>26</a:t>
            </a:fld>
            <a:endParaRPr lang="en-US"/>
          </a:p>
        </p:txBody>
      </p:sp>
    </p:spTree>
    <p:extLst>
      <p:ext uri="{BB962C8B-B14F-4D97-AF65-F5344CB8AC3E}">
        <p14:creationId xmlns:p14="http://schemas.microsoft.com/office/powerpoint/2010/main" val="2728791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Low physical activity carries a population attributable risk for high BP of about 17%</a:t>
            </a:r>
          </a:p>
        </p:txBody>
      </p:sp>
      <p:sp>
        <p:nvSpPr>
          <p:cNvPr id="4" name="Slide Number Placeholder 3"/>
          <p:cNvSpPr>
            <a:spLocks noGrp="1"/>
          </p:cNvSpPr>
          <p:nvPr>
            <p:ph type="sldNum" sz="quarter" idx="10"/>
          </p:nvPr>
        </p:nvSpPr>
        <p:spPr/>
        <p:txBody>
          <a:bodyPr/>
          <a:lstStyle/>
          <a:p>
            <a:fld id="{93A59704-F712-4676-A01D-49CB34F4E4C1}" type="slidenum">
              <a:rPr lang="en-US" smtClean="0"/>
              <a:t>27</a:t>
            </a:fld>
            <a:endParaRPr lang="en-US"/>
          </a:p>
        </p:txBody>
      </p:sp>
    </p:spTree>
    <p:extLst>
      <p:ext uri="{BB962C8B-B14F-4D97-AF65-F5344CB8AC3E}">
        <p14:creationId xmlns:p14="http://schemas.microsoft.com/office/powerpoint/2010/main" val="4145134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Dietary Approaches to Stop Hypertension</a:t>
            </a:r>
          </a:p>
        </p:txBody>
      </p:sp>
      <p:sp>
        <p:nvSpPr>
          <p:cNvPr id="4" name="Slide Number Placeholder 3"/>
          <p:cNvSpPr>
            <a:spLocks noGrp="1"/>
          </p:cNvSpPr>
          <p:nvPr>
            <p:ph type="sldNum" sz="quarter" idx="10"/>
          </p:nvPr>
        </p:nvSpPr>
        <p:spPr/>
        <p:txBody>
          <a:bodyPr/>
          <a:lstStyle/>
          <a:p>
            <a:fld id="{93A59704-F712-4676-A01D-49CB34F4E4C1}" type="slidenum">
              <a:rPr lang="en-US" smtClean="0"/>
              <a:t>29</a:t>
            </a:fld>
            <a:endParaRPr lang="en-US"/>
          </a:p>
        </p:txBody>
      </p:sp>
    </p:spTree>
    <p:extLst>
      <p:ext uri="{BB962C8B-B14F-4D97-AF65-F5344CB8AC3E}">
        <p14:creationId xmlns:p14="http://schemas.microsoft.com/office/powerpoint/2010/main" val="2627425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Dietary Approaches to Stop Hypertension</a:t>
            </a:r>
          </a:p>
        </p:txBody>
      </p:sp>
      <p:sp>
        <p:nvSpPr>
          <p:cNvPr id="4" name="Slide Number Placeholder 3"/>
          <p:cNvSpPr>
            <a:spLocks noGrp="1"/>
          </p:cNvSpPr>
          <p:nvPr>
            <p:ph type="sldNum" sz="quarter" idx="10"/>
          </p:nvPr>
        </p:nvSpPr>
        <p:spPr/>
        <p:txBody>
          <a:bodyPr/>
          <a:lstStyle/>
          <a:p>
            <a:fld id="{93A59704-F712-4676-A01D-49CB34F4E4C1}" type="slidenum">
              <a:rPr lang="en-US" smtClean="0"/>
              <a:t>30</a:t>
            </a:fld>
            <a:endParaRPr lang="en-US"/>
          </a:p>
        </p:txBody>
      </p:sp>
    </p:spTree>
    <p:extLst>
      <p:ext uri="{BB962C8B-B14F-4D97-AF65-F5344CB8AC3E}">
        <p14:creationId xmlns:p14="http://schemas.microsoft.com/office/powerpoint/2010/main" val="3587111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Dietary Approaches to Stop Hypertension</a:t>
            </a:r>
          </a:p>
        </p:txBody>
      </p:sp>
      <p:sp>
        <p:nvSpPr>
          <p:cNvPr id="4" name="Slide Number Placeholder 3"/>
          <p:cNvSpPr>
            <a:spLocks noGrp="1"/>
          </p:cNvSpPr>
          <p:nvPr>
            <p:ph type="sldNum" sz="quarter" idx="10"/>
          </p:nvPr>
        </p:nvSpPr>
        <p:spPr/>
        <p:txBody>
          <a:bodyPr/>
          <a:lstStyle/>
          <a:p>
            <a:fld id="{93A59704-F712-4676-A01D-49CB34F4E4C1}" type="slidenum">
              <a:rPr lang="en-US" smtClean="0"/>
              <a:t>31</a:t>
            </a:fld>
            <a:endParaRPr lang="en-US"/>
          </a:p>
        </p:txBody>
      </p:sp>
    </p:spTree>
    <p:extLst>
      <p:ext uri="{BB962C8B-B14F-4D97-AF65-F5344CB8AC3E}">
        <p14:creationId xmlns:p14="http://schemas.microsoft.com/office/powerpoint/2010/main" val="2839601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Dietary Approaches to Stop Hypertension</a:t>
            </a:r>
          </a:p>
        </p:txBody>
      </p:sp>
      <p:sp>
        <p:nvSpPr>
          <p:cNvPr id="4" name="Slide Number Placeholder 3"/>
          <p:cNvSpPr>
            <a:spLocks noGrp="1"/>
          </p:cNvSpPr>
          <p:nvPr>
            <p:ph type="sldNum" sz="quarter" idx="10"/>
          </p:nvPr>
        </p:nvSpPr>
        <p:spPr/>
        <p:txBody>
          <a:bodyPr/>
          <a:lstStyle/>
          <a:p>
            <a:fld id="{93A59704-F712-4676-A01D-49CB34F4E4C1}" type="slidenum">
              <a:rPr lang="en-US" smtClean="0"/>
              <a:t>33</a:t>
            </a:fld>
            <a:endParaRPr lang="en-US"/>
          </a:p>
        </p:txBody>
      </p:sp>
    </p:spTree>
    <p:extLst>
      <p:ext uri="{BB962C8B-B14F-4D97-AF65-F5344CB8AC3E}">
        <p14:creationId xmlns:p14="http://schemas.microsoft.com/office/powerpoint/2010/main" val="1780154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Dietary Approaches to Stop Hypertension</a:t>
            </a:r>
          </a:p>
        </p:txBody>
      </p:sp>
      <p:sp>
        <p:nvSpPr>
          <p:cNvPr id="4" name="Slide Number Placeholder 3"/>
          <p:cNvSpPr>
            <a:spLocks noGrp="1"/>
          </p:cNvSpPr>
          <p:nvPr>
            <p:ph type="sldNum" sz="quarter" idx="10"/>
          </p:nvPr>
        </p:nvSpPr>
        <p:spPr/>
        <p:txBody>
          <a:bodyPr/>
          <a:lstStyle/>
          <a:p>
            <a:fld id="{93A59704-F712-4676-A01D-49CB34F4E4C1}" type="slidenum">
              <a:rPr lang="en-US" smtClean="0"/>
              <a:t>34</a:t>
            </a:fld>
            <a:endParaRPr lang="en-US"/>
          </a:p>
        </p:txBody>
      </p:sp>
    </p:spTree>
    <p:extLst>
      <p:ext uri="{BB962C8B-B14F-4D97-AF65-F5344CB8AC3E}">
        <p14:creationId xmlns:p14="http://schemas.microsoft.com/office/powerpoint/2010/main" val="776176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59704-F712-4676-A01D-49CB34F4E4C1}" type="slidenum">
              <a:rPr lang="en-US" smtClean="0"/>
              <a:t>35</a:t>
            </a:fld>
            <a:endParaRPr lang="en-US"/>
          </a:p>
        </p:txBody>
      </p:sp>
    </p:spTree>
    <p:extLst>
      <p:ext uri="{BB962C8B-B14F-4D97-AF65-F5344CB8AC3E}">
        <p14:creationId xmlns:p14="http://schemas.microsoft.com/office/powerpoint/2010/main" val="2785360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59704-F712-4676-A01D-49CB34F4E4C1}" type="slidenum">
              <a:rPr lang="en-US" smtClean="0"/>
              <a:t>36</a:t>
            </a:fld>
            <a:endParaRPr lang="en-US"/>
          </a:p>
        </p:txBody>
      </p:sp>
    </p:spTree>
    <p:extLst>
      <p:ext uri="{BB962C8B-B14F-4D97-AF65-F5344CB8AC3E}">
        <p14:creationId xmlns:p14="http://schemas.microsoft.com/office/powerpoint/2010/main" val="2570574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 arterial pressure is the product of cardiac output, the volume of blood pumped by the heart by unit of time </a:t>
            </a:r>
          </a:p>
          <a:p>
            <a:endParaRPr lang="en-US" dirty="0"/>
          </a:p>
          <a:p>
            <a:r>
              <a:rPr lang="en-US" dirty="0"/>
              <a:t>Systemic vascular resistance is the force that small peripheral arteries oppose the circulation in the blood </a:t>
            </a:r>
          </a:p>
          <a:p>
            <a:endParaRPr lang="en-US" dirty="0"/>
          </a:p>
          <a:p>
            <a:r>
              <a:rPr lang="en-US" dirty="0"/>
              <a:t>Kidney, sympathetic nervous system and renin-angiotensin system all play a role</a:t>
            </a:r>
          </a:p>
        </p:txBody>
      </p:sp>
      <p:sp>
        <p:nvSpPr>
          <p:cNvPr id="4" name="Slide Number Placeholder 3"/>
          <p:cNvSpPr>
            <a:spLocks noGrp="1"/>
          </p:cNvSpPr>
          <p:nvPr>
            <p:ph type="sldNum" sz="quarter" idx="10"/>
          </p:nvPr>
        </p:nvSpPr>
        <p:spPr/>
        <p:txBody>
          <a:bodyPr/>
          <a:lstStyle/>
          <a:p>
            <a:fld id="{93A59704-F712-4676-A01D-49CB34F4E4C1}" type="slidenum">
              <a:rPr lang="en-US" smtClean="0"/>
              <a:t>11</a:t>
            </a:fld>
            <a:endParaRPr lang="en-US"/>
          </a:p>
        </p:txBody>
      </p:sp>
    </p:spTree>
    <p:extLst>
      <p:ext uri="{BB962C8B-B14F-4D97-AF65-F5344CB8AC3E}">
        <p14:creationId xmlns:p14="http://schemas.microsoft.com/office/powerpoint/2010/main" val="131365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Aneurysms: </a:t>
            </a:r>
          </a:p>
          <a:p>
            <a:pPr marL="171450" indent="-171450">
              <a:buFont typeface="Arial" panose="020B0604020202020204" pitchFamily="34" charset="0"/>
              <a:buChar char="•"/>
            </a:pPr>
            <a:r>
              <a:rPr lang="en-US" dirty="0"/>
              <a:t>Abnormal bulge in wall of artery</a:t>
            </a:r>
          </a:p>
          <a:p>
            <a:pPr marL="171450" indent="-171450">
              <a:buFont typeface="Arial" panose="020B0604020202020204" pitchFamily="34" charset="0"/>
              <a:buChar char="•"/>
            </a:pPr>
            <a:r>
              <a:rPr lang="en-US" dirty="0"/>
              <a:t>Grow and develop for years with symptoms until they rupture</a:t>
            </a:r>
          </a:p>
          <a:p>
            <a:pPr marL="0" indent="0">
              <a:buFont typeface="Arial" panose="020B0604020202020204" pitchFamily="34" charset="0"/>
              <a:buNone/>
            </a:pPr>
            <a:r>
              <a:rPr lang="en-US" b="1" dirty="0"/>
              <a:t>Chronic Kidney Disease</a:t>
            </a:r>
          </a:p>
          <a:p>
            <a:pPr marL="171450" indent="-171450">
              <a:buFont typeface="Arial" panose="020B0604020202020204" pitchFamily="34" charset="0"/>
              <a:buChar char="•"/>
            </a:pPr>
            <a:r>
              <a:rPr lang="en-US" dirty="0"/>
              <a:t>When blood vessels narrow in the kidney</a:t>
            </a:r>
          </a:p>
          <a:p>
            <a:r>
              <a:rPr lang="en-US" b="1" dirty="0"/>
              <a:t>Cognitive Changes</a:t>
            </a:r>
          </a:p>
          <a:p>
            <a:pPr marL="171450" indent="-171450">
              <a:buFont typeface="Arial" panose="020B0604020202020204" pitchFamily="34" charset="0"/>
              <a:buChar char="•"/>
            </a:pPr>
            <a:r>
              <a:rPr lang="en-US" dirty="0"/>
              <a:t>Research shows that over time, higher blood pressure can lead to cognitive changes</a:t>
            </a:r>
          </a:p>
          <a:p>
            <a:pPr marL="171450" indent="-171450">
              <a:buFont typeface="Arial" panose="020B0604020202020204" pitchFamily="34" charset="0"/>
              <a:buChar char="•"/>
            </a:pPr>
            <a:r>
              <a:rPr lang="en-US" dirty="0"/>
              <a:t>Memory loss, difficulty finding words, losing focus during conversations</a:t>
            </a:r>
          </a:p>
          <a:p>
            <a:r>
              <a:rPr lang="en-US" b="1" dirty="0"/>
              <a:t>Eye Damage</a:t>
            </a:r>
          </a:p>
          <a:p>
            <a:pPr marL="171450" indent="-171450">
              <a:buFont typeface="Arial" panose="020B0604020202020204" pitchFamily="34" charset="0"/>
              <a:buChar char="•"/>
            </a:pPr>
            <a:r>
              <a:rPr lang="en-US" dirty="0"/>
              <a:t>Blood vessels in the eyes burst or bleeding</a:t>
            </a:r>
          </a:p>
          <a:p>
            <a:pPr marL="171450" indent="-171450">
              <a:buFont typeface="Arial" panose="020B0604020202020204" pitchFamily="34" charset="0"/>
              <a:buChar char="•"/>
            </a:pPr>
            <a:r>
              <a:rPr lang="en-US" dirty="0"/>
              <a:t>Vision changes or blindness</a:t>
            </a:r>
          </a:p>
          <a:p>
            <a:r>
              <a:rPr lang="en-US" b="1" dirty="0"/>
              <a:t>Heart Failure</a:t>
            </a:r>
          </a:p>
          <a:p>
            <a:pPr marL="171450" indent="-171450">
              <a:buFont typeface="Arial" panose="020B0604020202020204" pitchFamily="34" charset="0"/>
              <a:buChar char="•"/>
            </a:pPr>
            <a:r>
              <a:rPr lang="en-US" dirty="0"/>
              <a:t>When heart can’t pump enough blood to meet the body’s needs</a:t>
            </a:r>
          </a:p>
          <a:p>
            <a:r>
              <a:rPr lang="en-US" b="1" dirty="0"/>
              <a:t>Peripheral Artery Disease</a:t>
            </a:r>
          </a:p>
          <a:p>
            <a:pPr marL="171450" indent="-171450">
              <a:buFont typeface="Arial" panose="020B0604020202020204" pitchFamily="34" charset="0"/>
              <a:buChar char="•"/>
            </a:pPr>
            <a:r>
              <a:rPr lang="en-US" dirty="0"/>
              <a:t>Plaque builds up in leg arteries and affects blood flow in legs </a:t>
            </a:r>
          </a:p>
          <a:p>
            <a:pPr marL="171450" indent="-171450">
              <a:buFont typeface="Arial" panose="020B0604020202020204" pitchFamily="34" charset="0"/>
              <a:buChar char="•"/>
            </a:pPr>
            <a:r>
              <a:rPr lang="en-US" dirty="0"/>
              <a:t>Symptoms: pain, cramping, numbness, aching, heaviness in legs, feet and buttocks </a:t>
            </a:r>
          </a:p>
          <a:p>
            <a:r>
              <a:rPr lang="en-US" b="1" dirty="0"/>
              <a:t>Stroke</a:t>
            </a:r>
            <a:r>
              <a:rPr lang="en-US" dirty="0"/>
              <a:t>	</a:t>
            </a:r>
          </a:p>
          <a:p>
            <a:endParaRPr lang="en-US" dirty="0"/>
          </a:p>
        </p:txBody>
      </p:sp>
      <p:sp>
        <p:nvSpPr>
          <p:cNvPr id="4" name="Slide Number Placeholder 3"/>
          <p:cNvSpPr>
            <a:spLocks noGrp="1"/>
          </p:cNvSpPr>
          <p:nvPr>
            <p:ph type="sldNum" sz="quarter" idx="10"/>
          </p:nvPr>
        </p:nvSpPr>
        <p:spPr/>
        <p:txBody>
          <a:bodyPr/>
          <a:lstStyle/>
          <a:p>
            <a:fld id="{93A59704-F712-4676-A01D-49CB34F4E4C1}" type="slidenum">
              <a:rPr lang="en-US" smtClean="0"/>
              <a:t>39</a:t>
            </a:fld>
            <a:endParaRPr lang="en-US"/>
          </a:p>
        </p:txBody>
      </p:sp>
    </p:spTree>
    <p:extLst>
      <p:ext uri="{BB962C8B-B14F-4D97-AF65-F5344CB8AC3E}">
        <p14:creationId xmlns:p14="http://schemas.microsoft.com/office/powerpoint/2010/main" val="2852220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59704-F712-4676-A01D-49CB34F4E4C1}" type="slidenum">
              <a:rPr lang="en-US" smtClean="0"/>
              <a:t>41</a:t>
            </a:fld>
            <a:endParaRPr lang="en-US"/>
          </a:p>
        </p:txBody>
      </p:sp>
    </p:spTree>
    <p:extLst>
      <p:ext uri="{BB962C8B-B14F-4D97-AF65-F5344CB8AC3E}">
        <p14:creationId xmlns:p14="http://schemas.microsoft.com/office/powerpoint/2010/main" val="1287378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2010, there were an estimated 11.6 million events of incident </a:t>
            </a:r>
            <a:r>
              <a:rPr lang="en-US" dirty="0" err="1"/>
              <a:t>ishemic</a:t>
            </a:r>
            <a:r>
              <a:rPr lang="en-US" dirty="0"/>
              <a:t> </a:t>
            </a:r>
            <a:r>
              <a:rPr lang="en-US" dirty="0" err="1"/>
              <a:t>troke</a:t>
            </a:r>
            <a:r>
              <a:rPr lang="en-US" dirty="0"/>
              <a:t> and 5.3 million events of hemorrhagic storks </a:t>
            </a:r>
          </a:p>
          <a:p>
            <a:endParaRPr lang="en-US" dirty="0"/>
          </a:p>
          <a:p>
            <a:r>
              <a:rPr lang="en-US" dirty="0"/>
              <a:t>Incidence of ischemic stroke is decreasing from 1990 to 2010</a:t>
            </a:r>
          </a:p>
        </p:txBody>
      </p:sp>
      <p:sp>
        <p:nvSpPr>
          <p:cNvPr id="4" name="Slide Number Placeholder 3"/>
          <p:cNvSpPr>
            <a:spLocks noGrp="1"/>
          </p:cNvSpPr>
          <p:nvPr>
            <p:ph type="sldNum" sz="quarter" idx="10"/>
          </p:nvPr>
        </p:nvSpPr>
        <p:spPr/>
        <p:txBody>
          <a:bodyPr/>
          <a:lstStyle/>
          <a:p>
            <a:fld id="{93A59704-F712-4676-A01D-49CB34F4E4C1}" type="slidenum">
              <a:rPr lang="en-US" smtClean="0"/>
              <a:t>42</a:t>
            </a:fld>
            <a:endParaRPr lang="en-US"/>
          </a:p>
        </p:txBody>
      </p:sp>
    </p:spTree>
    <p:extLst>
      <p:ext uri="{BB962C8B-B14F-4D97-AF65-F5344CB8AC3E}">
        <p14:creationId xmlns:p14="http://schemas.microsoft.com/office/powerpoint/2010/main" val="4169722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59704-F712-4676-A01D-49CB34F4E4C1}" type="slidenum">
              <a:rPr lang="en-US" smtClean="0"/>
              <a:t>43</a:t>
            </a:fld>
            <a:endParaRPr lang="en-US"/>
          </a:p>
        </p:txBody>
      </p:sp>
    </p:spTree>
    <p:extLst>
      <p:ext uri="{BB962C8B-B14F-4D97-AF65-F5344CB8AC3E}">
        <p14:creationId xmlns:p14="http://schemas.microsoft.com/office/powerpoint/2010/main" val="304001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59704-F712-4676-A01D-49CB34F4E4C1}" type="slidenum">
              <a:rPr lang="en-US" smtClean="0"/>
              <a:t>45</a:t>
            </a:fld>
            <a:endParaRPr lang="en-US"/>
          </a:p>
        </p:txBody>
      </p:sp>
    </p:spTree>
    <p:extLst>
      <p:ext uri="{BB962C8B-B14F-4D97-AF65-F5344CB8AC3E}">
        <p14:creationId xmlns:p14="http://schemas.microsoft.com/office/powerpoint/2010/main" val="989874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59704-F712-4676-A01D-49CB34F4E4C1}" type="slidenum">
              <a:rPr lang="en-US" smtClean="0"/>
              <a:t>46</a:t>
            </a:fld>
            <a:endParaRPr lang="en-US"/>
          </a:p>
        </p:txBody>
      </p:sp>
    </p:spTree>
    <p:extLst>
      <p:ext uri="{BB962C8B-B14F-4D97-AF65-F5344CB8AC3E}">
        <p14:creationId xmlns:p14="http://schemas.microsoft.com/office/powerpoint/2010/main" val="184540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Prevalence of hypertension among adults was 29.0% in 2011–2014 and increased with age: 18–39, 7.3%; 40–59, 32.2%; and 60 and over, 64.9%.</a:t>
            </a:r>
            <a:endParaRPr lang="en-US" dirty="0"/>
          </a:p>
        </p:txBody>
      </p:sp>
      <p:sp>
        <p:nvSpPr>
          <p:cNvPr id="4" name="Slide Number Placeholder 3"/>
          <p:cNvSpPr>
            <a:spLocks noGrp="1"/>
          </p:cNvSpPr>
          <p:nvPr>
            <p:ph type="sldNum" sz="quarter" idx="10"/>
          </p:nvPr>
        </p:nvSpPr>
        <p:spPr/>
        <p:txBody>
          <a:bodyPr/>
          <a:lstStyle/>
          <a:p>
            <a:fld id="{93A59704-F712-4676-A01D-49CB34F4E4C1}" type="slidenum">
              <a:rPr lang="en-US" smtClean="0"/>
              <a:t>13</a:t>
            </a:fld>
            <a:endParaRPr lang="en-US"/>
          </a:p>
        </p:txBody>
      </p:sp>
    </p:spTree>
    <p:extLst>
      <p:ext uri="{BB962C8B-B14F-4D97-AF65-F5344CB8AC3E}">
        <p14:creationId xmlns:p14="http://schemas.microsoft.com/office/powerpoint/2010/main" val="34514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Hypertension prevalence was higher among non-Hispanic black (41.2%) than non-Hispanic white (28.0%), non-Hispanic Asian (24.9%), or Hispanic (25.9%) adults.</a:t>
            </a:r>
            <a:endParaRPr lang="en-US" dirty="0"/>
          </a:p>
        </p:txBody>
      </p:sp>
      <p:sp>
        <p:nvSpPr>
          <p:cNvPr id="4" name="Slide Number Placeholder 3"/>
          <p:cNvSpPr>
            <a:spLocks noGrp="1"/>
          </p:cNvSpPr>
          <p:nvPr>
            <p:ph type="sldNum" sz="quarter" idx="10"/>
          </p:nvPr>
        </p:nvSpPr>
        <p:spPr/>
        <p:txBody>
          <a:bodyPr/>
          <a:lstStyle/>
          <a:p>
            <a:fld id="{93A59704-F712-4676-A01D-49CB34F4E4C1}" type="slidenum">
              <a:rPr lang="en-US" smtClean="0"/>
              <a:t>14</a:t>
            </a:fld>
            <a:endParaRPr lang="en-US"/>
          </a:p>
        </p:txBody>
      </p:sp>
    </p:spTree>
    <p:extLst>
      <p:ext uri="{BB962C8B-B14F-4D97-AF65-F5344CB8AC3E}">
        <p14:creationId xmlns:p14="http://schemas.microsoft.com/office/powerpoint/2010/main" val="117059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Rates are highest in African Americans so the prevalence is higher in states and communities with a higher proportion of African Americans</a:t>
            </a:r>
          </a:p>
          <a:p>
            <a:endParaRPr lang="en-US" sz="2800" dirty="0"/>
          </a:p>
          <a:p>
            <a:r>
              <a:rPr lang="en-US" sz="2200" dirty="0"/>
              <a:t>South and Southeastern US</a:t>
            </a:r>
          </a:p>
          <a:p>
            <a:endParaRPr lang="en-US" dirty="0"/>
          </a:p>
        </p:txBody>
      </p:sp>
      <p:sp>
        <p:nvSpPr>
          <p:cNvPr id="4" name="Slide Number Placeholder 3"/>
          <p:cNvSpPr>
            <a:spLocks noGrp="1"/>
          </p:cNvSpPr>
          <p:nvPr>
            <p:ph type="sldNum" sz="quarter" idx="10"/>
          </p:nvPr>
        </p:nvSpPr>
        <p:spPr/>
        <p:txBody>
          <a:bodyPr/>
          <a:lstStyle/>
          <a:p>
            <a:fld id="{93A59704-F712-4676-A01D-49CB34F4E4C1}" type="slidenum">
              <a:rPr lang="en-US" smtClean="0"/>
              <a:t>15</a:t>
            </a:fld>
            <a:endParaRPr lang="en-US"/>
          </a:p>
        </p:txBody>
      </p:sp>
    </p:spTree>
    <p:extLst>
      <p:ext uri="{BB962C8B-B14F-4D97-AF65-F5344CB8AC3E}">
        <p14:creationId xmlns:p14="http://schemas.microsoft.com/office/powerpoint/2010/main" val="4136808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From 1999 through 2014, no significant change was seen in the percentage of adults with hypertension. For controlled hypertension, a significant increase was noted in the percentage of adults with controlled hypertension from 1999 to 2014; however, no significant change was noted from 2009 to 2014 </a:t>
            </a:r>
            <a:endParaRPr lang="en-US" dirty="0"/>
          </a:p>
        </p:txBody>
      </p:sp>
      <p:sp>
        <p:nvSpPr>
          <p:cNvPr id="4" name="Slide Number Placeholder 3"/>
          <p:cNvSpPr>
            <a:spLocks noGrp="1"/>
          </p:cNvSpPr>
          <p:nvPr>
            <p:ph type="sldNum" sz="quarter" idx="10"/>
          </p:nvPr>
        </p:nvSpPr>
        <p:spPr/>
        <p:txBody>
          <a:bodyPr/>
          <a:lstStyle/>
          <a:p>
            <a:fld id="{93A59704-F712-4676-A01D-49CB34F4E4C1}" type="slidenum">
              <a:rPr lang="en-US" smtClean="0"/>
              <a:t>16</a:t>
            </a:fld>
            <a:endParaRPr lang="en-US"/>
          </a:p>
        </p:txBody>
      </p:sp>
    </p:spTree>
    <p:extLst>
      <p:ext uri="{BB962C8B-B14F-4D97-AF65-F5344CB8AC3E}">
        <p14:creationId xmlns:p14="http://schemas.microsoft.com/office/powerpoint/2010/main" val="2967119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59704-F712-4676-A01D-49CB34F4E4C1}" type="slidenum">
              <a:rPr lang="en-US" smtClean="0"/>
              <a:t>19</a:t>
            </a:fld>
            <a:endParaRPr lang="en-US"/>
          </a:p>
        </p:txBody>
      </p:sp>
    </p:spTree>
    <p:extLst>
      <p:ext uri="{BB962C8B-B14F-4D97-AF65-F5344CB8AC3E}">
        <p14:creationId xmlns:p14="http://schemas.microsoft.com/office/powerpoint/2010/main" val="979794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59704-F712-4676-A01D-49CB34F4E4C1}" type="slidenum">
              <a:rPr lang="en-US" smtClean="0"/>
              <a:t>23</a:t>
            </a:fld>
            <a:endParaRPr lang="en-US"/>
          </a:p>
        </p:txBody>
      </p:sp>
    </p:spTree>
    <p:extLst>
      <p:ext uri="{BB962C8B-B14F-4D97-AF65-F5344CB8AC3E}">
        <p14:creationId xmlns:p14="http://schemas.microsoft.com/office/powerpoint/2010/main" val="1491671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about 50% of all new cases of high BP are attributable to overweight and obesity combined </a:t>
            </a:r>
          </a:p>
        </p:txBody>
      </p:sp>
      <p:sp>
        <p:nvSpPr>
          <p:cNvPr id="4" name="Slide Number Placeholder 3"/>
          <p:cNvSpPr>
            <a:spLocks noGrp="1"/>
          </p:cNvSpPr>
          <p:nvPr>
            <p:ph type="sldNum" sz="quarter" idx="10"/>
          </p:nvPr>
        </p:nvSpPr>
        <p:spPr/>
        <p:txBody>
          <a:bodyPr/>
          <a:lstStyle/>
          <a:p>
            <a:fld id="{93A59704-F712-4676-A01D-49CB34F4E4C1}" type="slidenum">
              <a:rPr lang="en-US" smtClean="0"/>
              <a:t>24</a:t>
            </a:fld>
            <a:endParaRPr lang="en-US"/>
          </a:p>
        </p:txBody>
      </p:sp>
    </p:spTree>
    <p:extLst>
      <p:ext uri="{BB962C8B-B14F-4D97-AF65-F5344CB8AC3E}">
        <p14:creationId xmlns:p14="http://schemas.microsoft.com/office/powerpoint/2010/main" val="284271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95A4FA-0FEB-4266-B044-90AF2C2B194B}"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E965D-013B-4784-A493-B6490DE35B0A}" type="slidenum">
              <a:rPr lang="en-US" smtClean="0"/>
              <a:t>‹#›</a:t>
            </a:fld>
            <a:endParaRPr lang="en-US"/>
          </a:p>
        </p:txBody>
      </p:sp>
    </p:spTree>
    <p:extLst>
      <p:ext uri="{BB962C8B-B14F-4D97-AF65-F5344CB8AC3E}">
        <p14:creationId xmlns:p14="http://schemas.microsoft.com/office/powerpoint/2010/main" val="27972260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95A4FA-0FEB-4266-B044-90AF2C2B194B}"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E965D-013B-4784-A493-B6490DE35B0A}" type="slidenum">
              <a:rPr lang="en-US" smtClean="0"/>
              <a:t>‹#›</a:t>
            </a:fld>
            <a:endParaRPr lang="en-US"/>
          </a:p>
        </p:txBody>
      </p:sp>
    </p:spTree>
    <p:extLst>
      <p:ext uri="{BB962C8B-B14F-4D97-AF65-F5344CB8AC3E}">
        <p14:creationId xmlns:p14="http://schemas.microsoft.com/office/powerpoint/2010/main" val="208272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95A4FA-0FEB-4266-B044-90AF2C2B194B}"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E965D-013B-4784-A493-B6490DE35B0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91054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95A4FA-0FEB-4266-B044-90AF2C2B194B}"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E965D-013B-4784-A493-B6490DE35B0A}" type="slidenum">
              <a:rPr lang="en-US" smtClean="0"/>
              <a:t>‹#›</a:t>
            </a:fld>
            <a:endParaRPr lang="en-US"/>
          </a:p>
        </p:txBody>
      </p:sp>
    </p:spTree>
    <p:extLst>
      <p:ext uri="{BB962C8B-B14F-4D97-AF65-F5344CB8AC3E}">
        <p14:creationId xmlns:p14="http://schemas.microsoft.com/office/powerpoint/2010/main" val="1011365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95A4FA-0FEB-4266-B044-90AF2C2B194B}"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E965D-013B-4784-A493-B6490DE35B0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513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95A4FA-0FEB-4266-B044-90AF2C2B194B}"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E965D-013B-4784-A493-B6490DE35B0A}" type="slidenum">
              <a:rPr lang="en-US" smtClean="0"/>
              <a:t>‹#›</a:t>
            </a:fld>
            <a:endParaRPr lang="en-US"/>
          </a:p>
        </p:txBody>
      </p:sp>
    </p:spTree>
    <p:extLst>
      <p:ext uri="{BB962C8B-B14F-4D97-AF65-F5344CB8AC3E}">
        <p14:creationId xmlns:p14="http://schemas.microsoft.com/office/powerpoint/2010/main" val="3548399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5A4FA-0FEB-4266-B044-90AF2C2B194B}"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E965D-013B-4784-A493-B6490DE35B0A}" type="slidenum">
              <a:rPr lang="en-US" smtClean="0"/>
              <a:t>‹#›</a:t>
            </a:fld>
            <a:endParaRPr lang="en-US"/>
          </a:p>
        </p:txBody>
      </p:sp>
    </p:spTree>
    <p:extLst>
      <p:ext uri="{BB962C8B-B14F-4D97-AF65-F5344CB8AC3E}">
        <p14:creationId xmlns:p14="http://schemas.microsoft.com/office/powerpoint/2010/main" val="3464515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5A4FA-0FEB-4266-B044-90AF2C2B194B}"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E965D-013B-4784-A493-B6490DE35B0A}" type="slidenum">
              <a:rPr lang="en-US" smtClean="0"/>
              <a:t>‹#›</a:t>
            </a:fld>
            <a:endParaRPr lang="en-US"/>
          </a:p>
        </p:txBody>
      </p:sp>
    </p:spTree>
    <p:extLst>
      <p:ext uri="{BB962C8B-B14F-4D97-AF65-F5344CB8AC3E}">
        <p14:creationId xmlns:p14="http://schemas.microsoft.com/office/powerpoint/2010/main" val="176141846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5A4FA-0FEB-4266-B044-90AF2C2B194B}"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E965D-013B-4784-A493-B6490DE35B0A}" type="slidenum">
              <a:rPr lang="en-US" smtClean="0"/>
              <a:t>‹#›</a:t>
            </a:fld>
            <a:endParaRPr lang="en-US"/>
          </a:p>
        </p:txBody>
      </p:sp>
    </p:spTree>
    <p:extLst>
      <p:ext uri="{BB962C8B-B14F-4D97-AF65-F5344CB8AC3E}">
        <p14:creationId xmlns:p14="http://schemas.microsoft.com/office/powerpoint/2010/main" val="120226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95A4FA-0FEB-4266-B044-90AF2C2B194B}"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E965D-013B-4784-A493-B6490DE35B0A}" type="slidenum">
              <a:rPr lang="en-US" smtClean="0"/>
              <a:t>‹#›</a:t>
            </a:fld>
            <a:endParaRPr lang="en-US"/>
          </a:p>
        </p:txBody>
      </p:sp>
    </p:spTree>
    <p:extLst>
      <p:ext uri="{BB962C8B-B14F-4D97-AF65-F5344CB8AC3E}">
        <p14:creationId xmlns:p14="http://schemas.microsoft.com/office/powerpoint/2010/main" val="4377397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95A4FA-0FEB-4266-B044-90AF2C2B194B}"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E965D-013B-4784-A493-B6490DE35B0A}" type="slidenum">
              <a:rPr lang="en-US" smtClean="0"/>
              <a:t>‹#›</a:t>
            </a:fld>
            <a:endParaRPr lang="en-US"/>
          </a:p>
        </p:txBody>
      </p:sp>
    </p:spTree>
    <p:extLst>
      <p:ext uri="{BB962C8B-B14F-4D97-AF65-F5344CB8AC3E}">
        <p14:creationId xmlns:p14="http://schemas.microsoft.com/office/powerpoint/2010/main" val="293348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5A4FA-0FEB-4266-B044-90AF2C2B194B}" type="datetimeFigureOut">
              <a:rPr lang="en-US" smtClean="0"/>
              <a:t>3/18/2017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0E965D-013B-4784-A493-B6490DE35B0A}" type="slidenum">
              <a:rPr lang="en-US" smtClean="0"/>
              <a:t>‹#›</a:t>
            </a:fld>
            <a:endParaRPr lang="en-US"/>
          </a:p>
        </p:txBody>
      </p:sp>
    </p:spTree>
    <p:extLst>
      <p:ext uri="{BB962C8B-B14F-4D97-AF65-F5344CB8AC3E}">
        <p14:creationId xmlns:p14="http://schemas.microsoft.com/office/powerpoint/2010/main" val="4209787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95A4FA-0FEB-4266-B044-90AF2C2B194B}" type="datetimeFigureOut">
              <a:rPr lang="en-US" smtClean="0"/>
              <a:t>3/18/2017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0E965D-013B-4784-A493-B6490DE35B0A}" type="slidenum">
              <a:rPr lang="en-US" smtClean="0"/>
              <a:t>‹#›</a:t>
            </a:fld>
            <a:endParaRPr lang="en-US"/>
          </a:p>
        </p:txBody>
      </p:sp>
    </p:spTree>
    <p:extLst>
      <p:ext uri="{BB962C8B-B14F-4D97-AF65-F5344CB8AC3E}">
        <p14:creationId xmlns:p14="http://schemas.microsoft.com/office/powerpoint/2010/main" val="318862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5A4FA-0FEB-4266-B044-90AF2C2B194B}" type="datetimeFigureOut">
              <a:rPr lang="en-US" smtClean="0"/>
              <a:t>3/18/2017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0E965D-013B-4784-A493-B6490DE35B0A}" type="slidenum">
              <a:rPr lang="en-US" smtClean="0"/>
              <a:t>‹#›</a:t>
            </a:fld>
            <a:endParaRPr lang="en-US"/>
          </a:p>
        </p:txBody>
      </p:sp>
    </p:spTree>
    <p:extLst>
      <p:ext uri="{BB962C8B-B14F-4D97-AF65-F5344CB8AC3E}">
        <p14:creationId xmlns:p14="http://schemas.microsoft.com/office/powerpoint/2010/main" val="56556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95A4FA-0FEB-4266-B044-90AF2C2B194B}"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E965D-013B-4784-A493-B6490DE35B0A}" type="slidenum">
              <a:rPr lang="en-US" smtClean="0"/>
              <a:t>‹#›</a:t>
            </a:fld>
            <a:endParaRPr lang="en-US"/>
          </a:p>
        </p:txBody>
      </p:sp>
    </p:spTree>
    <p:extLst>
      <p:ext uri="{BB962C8B-B14F-4D97-AF65-F5344CB8AC3E}">
        <p14:creationId xmlns:p14="http://schemas.microsoft.com/office/powerpoint/2010/main" val="57143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95A4FA-0FEB-4266-B044-90AF2C2B194B}"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E965D-013B-4784-A493-B6490DE35B0A}" type="slidenum">
              <a:rPr lang="en-US" smtClean="0"/>
              <a:t>‹#›</a:t>
            </a:fld>
            <a:endParaRPr lang="en-US"/>
          </a:p>
        </p:txBody>
      </p:sp>
    </p:spTree>
    <p:extLst>
      <p:ext uri="{BB962C8B-B14F-4D97-AF65-F5344CB8AC3E}">
        <p14:creationId xmlns:p14="http://schemas.microsoft.com/office/powerpoint/2010/main" val="298180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95A4FA-0FEB-4266-B044-90AF2C2B194B}" type="datetimeFigureOut">
              <a:rPr lang="en-US" smtClean="0"/>
              <a:t>3/18/2017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A0E965D-013B-4784-A493-B6490DE35B0A}" type="slidenum">
              <a:rPr lang="en-US" smtClean="0"/>
              <a:t>‹#›</a:t>
            </a:fld>
            <a:endParaRPr lang="en-US"/>
          </a:p>
        </p:txBody>
      </p:sp>
    </p:spTree>
    <p:extLst>
      <p:ext uri="{BB962C8B-B14F-4D97-AF65-F5344CB8AC3E}">
        <p14:creationId xmlns:p14="http://schemas.microsoft.com/office/powerpoint/2010/main" val="181574639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pcmrgwNCPw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1i3nMJHXk5A" TargetMode="External"/><Relationship Id="rId2" Type="http://schemas.openxmlformats.org/officeDocument/2006/relationships/hyperlink" Target="https://www.youtube.com/watch?v=WYHaSyN5ee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Hypertension and Stroke</a:t>
            </a:r>
          </a:p>
        </p:txBody>
      </p:sp>
      <p:sp>
        <p:nvSpPr>
          <p:cNvPr id="3" name="Subtitle 2"/>
          <p:cNvSpPr>
            <a:spLocks noGrp="1"/>
          </p:cNvSpPr>
          <p:nvPr>
            <p:ph type="subTitle" idx="1"/>
          </p:nvPr>
        </p:nvSpPr>
        <p:spPr>
          <a:xfrm>
            <a:off x="1507067" y="4068086"/>
            <a:ext cx="7766936" cy="1096899"/>
          </a:xfrm>
        </p:spPr>
        <p:txBody>
          <a:bodyPr>
            <a:normAutofit fontScale="92500" lnSpcReduction="10000"/>
          </a:bodyPr>
          <a:lstStyle/>
          <a:p>
            <a:r>
              <a:rPr lang="en-US" dirty="0"/>
              <a:t>Emily Godbout DO</a:t>
            </a:r>
          </a:p>
          <a:p>
            <a:r>
              <a:rPr lang="en-US" dirty="0"/>
              <a:t>Epidemiology of Chronic Disease</a:t>
            </a:r>
          </a:p>
          <a:p>
            <a:r>
              <a:rPr lang="en-US" dirty="0"/>
              <a:t>3/20/2017</a:t>
            </a:r>
          </a:p>
        </p:txBody>
      </p:sp>
    </p:spTree>
    <p:extLst>
      <p:ext uri="{BB962C8B-B14F-4D97-AF65-F5344CB8AC3E}">
        <p14:creationId xmlns:p14="http://schemas.microsoft.com/office/powerpoint/2010/main" val="1294169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29D5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77333" y="609600"/>
            <a:ext cx="8211833" cy="1320800"/>
          </a:xfrm>
        </p:spPr>
        <p:txBody>
          <a:bodyPr>
            <a:noAutofit/>
          </a:bodyPr>
          <a:lstStyle/>
          <a:p>
            <a:r>
              <a:rPr lang="en-US" sz="6600" dirty="0">
                <a:solidFill>
                  <a:schemeClr val="bg1"/>
                </a:solidFill>
              </a:rPr>
              <a:t>PATHOPHYSIOLOGY</a:t>
            </a:r>
          </a:p>
        </p:txBody>
      </p:sp>
    </p:spTree>
    <p:extLst>
      <p:ext uri="{BB962C8B-B14F-4D97-AF65-F5344CB8AC3E}">
        <p14:creationId xmlns:p14="http://schemas.microsoft.com/office/powerpoint/2010/main" val="3636232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p>
        </p:txBody>
      </p:sp>
      <p:pic>
        <p:nvPicPr>
          <p:cNvPr id="1026" name="Picture 2" descr="https://www.cdc.gov/bloodpressure/images/blood-pressure.gif"/>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22059" y="1592199"/>
            <a:ext cx="5189731" cy="48086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4017" y="1316500"/>
            <a:ext cx="4619002" cy="5084300"/>
          </a:xfrm>
          <a:prstGeom prst="rect">
            <a:avLst/>
          </a:prstGeom>
        </p:spPr>
      </p:pic>
    </p:spTree>
    <p:extLst>
      <p:ext uri="{BB962C8B-B14F-4D97-AF65-F5344CB8AC3E}">
        <p14:creationId xmlns:p14="http://schemas.microsoft.com/office/powerpoint/2010/main" val="949937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29D5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87588" y="504668"/>
            <a:ext cx="9605919" cy="1320800"/>
          </a:xfrm>
        </p:spPr>
        <p:txBody>
          <a:bodyPr>
            <a:noAutofit/>
          </a:bodyPr>
          <a:lstStyle/>
          <a:p>
            <a:r>
              <a:rPr lang="en-US" sz="6600" dirty="0">
                <a:solidFill>
                  <a:schemeClr val="bg1"/>
                </a:solidFill>
              </a:rPr>
              <a:t>PREVALENCE</a:t>
            </a:r>
          </a:p>
        </p:txBody>
      </p:sp>
    </p:spTree>
    <p:extLst>
      <p:ext uri="{BB962C8B-B14F-4D97-AF65-F5344CB8AC3E}">
        <p14:creationId xmlns:p14="http://schemas.microsoft.com/office/powerpoint/2010/main" val="2970002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4495"/>
            <a:ext cx="8596668" cy="1320800"/>
          </a:xfrm>
        </p:spPr>
        <p:txBody>
          <a:bodyPr/>
          <a:lstStyle/>
          <a:p>
            <a:r>
              <a:rPr lang="en-US" dirty="0"/>
              <a:t>Prevalence: Sex and Age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a:xfrm>
            <a:off x="1565222" y="6328904"/>
            <a:ext cx="5495145" cy="575223"/>
          </a:xfrm>
        </p:spPr>
        <p:txBody>
          <a:bodyPr/>
          <a:lstStyle/>
          <a:p>
            <a:r>
              <a:rPr lang="en-US" sz="1600" dirty="0"/>
              <a:t>https://www.cdc.gov/nchs/data/databriefs/db220.htm</a:t>
            </a:r>
          </a:p>
        </p:txBody>
      </p:sp>
      <p:pic>
        <p:nvPicPr>
          <p:cNvPr id="5" name="Picture 4"/>
          <p:cNvPicPr>
            <a:picLocks noChangeAspect="1"/>
          </p:cNvPicPr>
          <p:nvPr/>
        </p:nvPicPr>
        <p:blipFill>
          <a:blip r:embed="rId3"/>
          <a:stretch>
            <a:fillRect/>
          </a:stretch>
        </p:blipFill>
        <p:spPr>
          <a:xfrm>
            <a:off x="677334" y="1270000"/>
            <a:ext cx="8596668" cy="5098511"/>
          </a:xfrm>
          <a:prstGeom prst="rect">
            <a:avLst/>
          </a:prstGeom>
        </p:spPr>
      </p:pic>
    </p:spTree>
    <p:extLst>
      <p:ext uri="{BB962C8B-B14F-4D97-AF65-F5344CB8AC3E}">
        <p14:creationId xmlns:p14="http://schemas.microsoft.com/office/powerpoint/2010/main" val="352998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4495"/>
            <a:ext cx="8596668" cy="1320800"/>
          </a:xfrm>
        </p:spPr>
        <p:txBody>
          <a:bodyPr/>
          <a:lstStyle/>
          <a:p>
            <a:r>
              <a:rPr lang="en-US" dirty="0"/>
              <a:t>Prevalence: Sex and Race</a:t>
            </a:r>
          </a:p>
        </p:txBody>
      </p:sp>
      <p:sp>
        <p:nvSpPr>
          <p:cNvPr id="4" name="Footer Placeholder 3"/>
          <p:cNvSpPr>
            <a:spLocks noGrp="1"/>
          </p:cNvSpPr>
          <p:nvPr>
            <p:ph type="ftr" sz="quarter" idx="11"/>
          </p:nvPr>
        </p:nvSpPr>
        <p:spPr>
          <a:xfrm>
            <a:off x="1565222" y="6328904"/>
            <a:ext cx="5495145" cy="575223"/>
          </a:xfrm>
        </p:spPr>
        <p:txBody>
          <a:bodyPr/>
          <a:lstStyle/>
          <a:p>
            <a:r>
              <a:rPr lang="en-US" sz="1600" dirty="0"/>
              <a:t>https://www.cdc.gov/nchs/data/databriefs/db220.htm</a:t>
            </a:r>
          </a:p>
        </p:txBody>
      </p:sp>
      <p:pic>
        <p:nvPicPr>
          <p:cNvPr id="6" name="Picture 5"/>
          <p:cNvPicPr>
            <a:picLocks noChangeAspect="1"/>
          </p:cNvPicPr>
          <p:nvPr/>
        </p:nvPicPr>
        <p:blipFill>
          <a:blip r:embed="rId3"/>
          <a:stretch>
            <a:fillRect/>
          </a:stretch>
        </p:blipFill>
        <p:spPr>
          <a:xfrm>
            <a:off x="677334" y="1231142"/>
            <a:ext cx="8596668" cy="4890728"/>
          </a:xfrm>
          <a:prstGeom prst="rect">
            <a:avLst/>
          </a:prstGeom>
        </p:spPr>
      </p:pic>
    </p:spTree>
    <p:extLst>
      <p:ext uri="{BB962C8B-B14F-4D97-AF65-F5344CB8AC3E}">
        <p14:creationId xmlns:p14="http://schemas.microsoft.com/office/powerpoint/2010/main" val="3812564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Geographic Location</a:t>
            </a:r>
          </a:p>
        </p:txBody>
      </p:sp>
      <p:sp>
        <p:nvSpPr>
          <p:cNvPr id="3" name="Content Placeholder 2"/>
          <p:cNvSpPr>
            <a:spLocks noGrp="1"/>
          </p:cNvSpPr>
          <p:nvPr>
            <p:ph idx="1"/>
          </p:nvPr>
        </p:nvSpPr>
        <p:spPr>
          <a:xfrm>
            <a:off x="677334" y="1930401"/>
            <a:ext cx="8596668" cy="3526020"/>
          </a:xfrm>
        </p:spPr>
        <p:txBody>
          <a:bodyPr>
            <a:normAutofit/>
          </a:bodyPr>
          <a:lstStyle/>
          <a:p>
            <a:endParaRPr lang="en-US" sz="2200" dirty="0"/>
          </a:p>
        </p:txBody>
      </p:sp>
      <p:pic>
        <p:nvPicPr>
          <p:cNvPr id="5" name="Picture 4"/>
          <p:cNvPicPr>
            <a:picLocks noChangeAspect="1"/>
          </p:cNvPicPr>
          <p:nvPr/>
        </p:nvPicPr>
        <p:blipFill>
          <a:blip r:embed="rId3"/>
          <a:stretch>
            <a:fillRect/>
          </a:stretch>
        </p:blipFill>
        <p:spPr>
          <a:xfrm>
            <a:off x="677333" y="1380226"/>
            <a:ext cx="9016973" cy="5324026"/>
          </a:xfrm>
          <a:prstGeom prst="rect">
            <a:avLst/>
          </a:prstGeom>
        </p:spPr>
      </p:pic>
      <p:sp>
        <p:nvSpPr>
          <p:cNvPr id="6" name="Rectangle 5"/>
          <p:cNvSpPr/>
          <p:nvPr/>
        </p:nvSpPr>
        <p:spPr>
          <a:xfrm>
            <a:off x="4589252" y="3329796"/>
            <a:ext cx="3347049" cy="197544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22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4495"/>
            <a:ext cx="8596668" cy="1320800"/>
          </a:xfrm>
        </p:spPr>
        <p:txBody>
          <a:bodyPr/>
          <a:lstStyle/>
          <a:p>
            <a:r>
              <a:rPr lang="en-US" dirty="0"/>
              <a:t>Prevalence: Time Trends</a:t>
            </a:r>
          </a:p>
        </p:txBody>
      </p:sp>
      <p:sp>
        <p:nvSpPr>
          <p:cNvPr id="4" name="Footer Placeholder 3"/>
          <p:cNvSpPr>
            <a:spLocks noGrp="1"/>
          </p:cNvSpPr>
          <p:nvPr>
            <p:ph type="ftr" sz="quarter" idx="11"/>
          </p:nvPr>
        </p:nvSpPr>
        <p:spPr>
          <a:xfrm>
            <a:off x="1565222" y="6328904"/>
            <a:ext cx="5495145" cy="575223"/>
          </a:xfrm>
        </p:spPr>
        <p:txBody>
          <a:bodyPr/>
          <a:lstStyle/>
          <a:p>
            <a:r>
              <a:rPr lang="en-US" sz="1600" dirty="0"/>
              <a:t>https://www.cdc.gov/nchs/data/databriefs/db220.htm</a:t>
            </a:r>
          </a:p>
        </p:txBody>
      </p:sp>
      <p:pic>
        <p:nvPicPr>
          <p:cNvPr id="5" name="Picture 4"/>
          <p:cNvPicPr>
            <a:picLocks noChangeAspect="1"/>
          </p:cNvPicPr>
          <p:nvPr/>
        </p:nvPicPr>
        <p:blipFill>
          <a:blip r:embed="rId3"/>
          <a:stretch>
            <a:fillRect/>
          </a:stretch>
        </p:blipFill>
        <p:spPr>
          <a:xfrm>
            <a:off x="677334" y="1054895"/>
            <a:ext cx="8596668" cy="5397144"/>
          </a:xfrm>
          <a:prstGeom prst="rect">
            <a:avLst/>
          </a:prstGeom>
        </p:spPr>
      </p:pic>
    </p:spTree>
    <p:extLst>
      <p:ext uri="{BB962C8B-B14F-4D97-AF65-F5344CB8AC3E}">
        <p14:creationId xmlns:p14="http://schemas.microsoft.com/office/powerpoint/2010/main" val="173000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29D5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87588" y="504668"/>
            <a:ext cx="9605919" cy="1320800"/>
          </a:xfrm>
        </p:spPr>
        <p:txBody>
          <a:bodyPr>
            <a:noAutofit/>
          </a:bodyPr>
          <a:lstStyle/>
          <a:p>
            <a:r>
              <a:rPr lang="en-US" sz="6600" dirty="0">
                <a:solidFill>
                  <a:schemeClr val="bg1"/>
                </a:solidFill>
              </a:rPr>
              <a:t>RISK FACTORS</a:t>
            </a:r>
          </a:p>
        </p:txBody>
      </p:sp>
    </p:spTree>
    <p:extLst>
      <p:ext uri="{BB962C8B-B14F-4D97-AF65-F5344CB8AC3E}">
        <p14:creationId xmlns:p14="http://schemas.microsoft.com/office/powerpoint/2010/main" val="570363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Risk Factors: Nonmodifiable vs. Modifiable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85215583"/>
              </p:ext>
            </p:extLst>
          </p:nvPr>
        </p:nvGraphicFramePr>
        <p:xfrm>
          <a:off x="1695780" y="2070339"/>
          <a:ext cx="6965142" cy="4025793"/>
        </p:xfrm>
        <a:graphic>
          <a:graphicData uri="http://schemas.openxmlformats.org/drawingml/2006/table">
            <a:tbl>
              <a:tblPr firstRow="1" bandRow="1">
                <a:tableStyleId>{5C22544A-7EE6-4342-B048-85BDC9FD1C3A}</a:tableStyleId>
              </a:tblPr>
              <a:tblGrid>
                <a:gridCol w="3482571">
                  <a:extLst>
                    <a:ext uri="{9D8B030D-6E8A-4147-A177-3AD203B41FA5}">
                      <a16:colId xmlns:a16="http://schemas.microsoft.com/office/drawing/2014/main" val="356745030"/>
                    </a:ext>
                  </a:extLst>
                </a:gridCol>
                <a:gridCol w="3482571">
                  <a:extLst>
                    <a:ext uri="{9D8B030D-6E8A-4147-A177-3AD203B41FA5}">
                      <a16:colId xmlns:a16="http://schemas.microsoft.com/office/drawing/2014/main" val="2211675885"/>
                    </a:ext>
                  </a:extLst>
                </a:gridCol>
              </a:tblGrid>
              <a:tr h="793631">
                <a:tc>
                  <a:txBody>
                    <a:bodyPr/>
                    <a:lstStyle/>
                    <a:p>
                      <a:pPr algn="ctr"/>
                      <a:r>
                        <a:rPr lang="en-US" sz="3200" dirty="0"/>
                        <a:t>NONMODIFIABLE</a:t>
                      </a:r>
                    </a:p>
                  </a:txBody>
                  <a:tcPr/>
                </a:tc>
                <a:tc>
                  <a:txBody>
                    <a:bodyPr/>
                    <a:lstStyle/>
                    <a:p>
                      <a:pPr algn="ctr"/>
                      <a:r>
                        <a:rPr lang="en-US" sz="3200" dirty="0"/>
                        <a:t>MODIFIABLE</a:t>
                      </a:r>
                    </a:p>
                  </a:txBody>
                  <a:tcPr/>
                </a:tc>
                <a:extLst>
                  <a:ext uri="{0D108BD9-81ED-4DB2-BD59-A6C34878D82A}">
                    <a16:rowId xmlns:a16="http://schemas.microsoft.com/office/drawing/2014/main" val="1922828736"/>
                  </a:ext>
                </a:extLst>
              </a:tr>
              <a:tr h="911856">
                <a:tc>
                  <a:txBody>
                    <a:bodyPr/>
                    <a:lstStyle/>
                    <a:p>
                      <a:pPr algn="ctr"/>
                      <a:r>
                        <a:rPr lang="en-US" sz="2400" dirty="0"/>
                        <a:t>Race</a:t>
                      </a:r>
                    </a:p>
                  </a:txBody>
                  <a:tcPr/>
                </a:tc>
                <a:tc>
                  <a:txBody>
                    <a:bodyPr/>
                    <a:lstStyle/>
                    <a:p>
                      <a:pPr algn="ctr"/>
                      <a:r>
                        <a:rPr lang="en-US" sz="2400" dirty="0"/>
                        <a:t>Obesity</a:t>
                      </a:r>
                    </a:p>
                  </a:txBody>
                  <a:tcPr/>
                </a:tc>
                <a:extLst>
                  <a:ext uri="{0D108BD9-81ED-4DB2-BD59-A6C34878D82A}">
                    <a16:rowId xmlns:a16="http://schemas.microsoft.com/office/drawing/2014/main" val="2432671151"/>
                  </a:ext>
                </a:extLst>
              </a:tr>
              <a:tr h="704225">
                <a:tc>
                  <a:txBody>
                    <a:bodyPr/>
                    <a:lstStyle/>
                    <a:p>
                      <a:pPr algn="ctr"/>
                      <a:r>
                        <a:rPr lang="en-US" sz="2400" dirty="0"/>
                        <a:t>Age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Dietary intake of salt</a:t>
                      </a:r>
                    </a:p>
                  </a:txBody>
                  <a:tcPr/>
                </a:tc>
                <a:extLst>
                  <a:ext uri="{0D108BD9-81ED-4DB2-BD59-A6C34878D82A}">
                    <a16:rowId xmlns:a16="http://schemas.microsoft.com/office/drawing/2014/main" val="4106155757"/>
                  </a:ext>
                </a:extLst>
              </a:tr>
              <a:tr h="91185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Gender</a:t>
                      </a:r>
                    </a:p>
                  </a:txBody>
                  <a:tcPr/>
                </a:tc>
                <a:tc>
                  <a:txBody>
                    <a:bodyPr/>
                    <a:lstStyle/>
                    <a:p>
                      <a:pPr algn="ctr"/>
                      <a:r>
                        <a:rPr lang="en-US" sz="2400" dirty="0"/>
                        <a:t>Physical Activity</a:t>
                      </a:r>
                    </a:p>
                  </a:txBody>
                  <a:tcPr/>
                </a:tc>
                <a:extLst>
                  <a:ext uri="{0D108BD9-81ED-4DB2-BD59-A6C34878D82A}">
                    <a16:rowId xmlns:a16="http://schemas.microsoft.com/office/drawing/2014/main" val="2551748838"/>
                  </a:ext>
                </a:extLst>
              </a:tr>
              <a:tr h="70422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Genetic susceptibility</a:t>
                      </a:r>
                    </a:p>
                  </a:txBody>
                  <a:tcPr/>
                </a:tc>
                <a:tc>
                  <a:txBody>
                    <a:bodyPr/>
                    <a:lstStyle/>
                    <a:p>
                      <a:pPr algn="ctr"/>
                      <a:r>
                        <a:rPr lang="en-US" sz="2400" dirty="0"/>
                        <a:t>Alcohol</a:t>
                      </a:r>
                    </a:p>
                  </a:txBody>
                  <a:tcPr/>
                </a:tc>
                <a:extLst>
                  <a:ext uri="{0D108BD9-81ED-4DB2-BD59-A6C34878D82A}">
                    <a16:rowId xmlns:a16="http://schemas.microsoft.com/office/drawing/2014/main" val="1153746417"/>
                  </a:ext>
                </a:extLst>
              </a:tr>
            </a:tbl>
          </a:graphicData>
        </a:graphic>
      </p:graphicFrame>
    </p:spTree>
    <p:extLst>
      <p:ext uri="{BB962C8B-B14F-4D97-AF65-F5344CB8AC3E}">
        <p14:creationId xmlns:p14="http://schemas.microsoft.com/office/powerpoint/2010/main" val="162015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29D5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87588" y="504668"/>
            <a:ext cx="9605919" cy="1320800"/>
          </a:xfrm>
        </p:spPr>
        <p:txBody>
          <a:bodyPr>
            <a:noAutofit/>
          </a:bodyPr>
          <a:lstStyle/>
          <a:p>
            <a:r>
              <a:rPr lang="en-US" sz="6600" u="sng" dirty="0">
                <a:solidFill>
                  <a:schemeClr val="bg1"/>
                </a:solidFill>
              </a:rPr>
              <a:t>NON</a:t>
            </a:r>
            <a:r>
              <a:rPr lang="en-US" sz="6600" dirty="0">
                <a:solidFill>
                  <a:schemeClr val="bg1"/>
                </a:solidFill>
              </a:rPr>
              <a:t>MODIFIABLE</a:t>
            </a:r>
            <a:br>
              <a:rPr lang="en-US" sz="6600" dirty="0">
                <a:solidFill>
                  <a:schemeClr val="bg1"/>
                </a:solidFill>
              </a:rPr>
            </a:br>
            <a:r>
              <a:rPr lang="en-US" sz="6600" dirty="0">
                <a:solidFill>
                  <a:schemeClr val="bg1"/>
                </a:solidFill>
              </a:rPr>
              <a:t>RISK FACTORS</a:t>
            </a:r>
          </a:p>
        </p:txBody>
      </p:sp>
    </p:spTree>
    <p:extLst>
      <p:ext uri="{BB962C8B-B14F-4D97-AF65-F5344CB8AC3E}">
        <p14:creationId xmlns:p14="http://schemas.microsoft.com/office/powerpoint/2010/main" val="2236881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4" name="Footer Placeholder 3"/>
          <p:cNvSpPr>
            <a:spLocks noGrp="1"/>
          </p:cNvSpPr>
          <p:nvPr>
            <p:ph type="ftr" sz="quarter" idx="11"/>
          </p:nvPr>
        </p:nvSpPr>
        <p:spPr>
          <a:xfrm>
            <a:off x="677334" y="6027462"/>
            <a:ext cx="7908561" cy="740049"/>
          </a:xfrm>
        </p:spPr>
        <p:txBody>
          <a:bodyPr/>
          <a:lstStyle/>
          <a:p>
            <a:r>
              <a:rPr lang="en-US" sz="1600" dirty="0"/>
              <a:t>Remington et al. Chronic Disease Epidemiology and Control 2010</a:t>
            </a:r>
          </a:p>
        </p:txBody>
      </p:sp>
      <p:pic>
        <p:nvPicPr>
          <p:cNvPr id="8" name="Picture 7"/>
          <p:cNvPicPr>
            <a:picLocks noChangeAspect="1"/>
          </p:cNvPicPr>
          <p:nvPr/>
        </p:nvPicPr>
        <p:blipFill>
          <a:blip r:embed="rId2"/>
          <a:stretch>
            <a:fillRect/>
          </a:stretch>
        </p:blipFill>
        <p:spPr>
          <a:xfrm>
            <a:off x="677334" y="1528402"/>
            <a:ext cx="10740577" cy="4320307"/>
          </a:xfrm>
          <a:prstGeom prst="rect">
            <a:avLst/>
          </a:prstGeom>
        </p:spPr>
      </p:pic>
      <p:sp>
        <p:nvSpPr>
          <p:cNvPr id="7" name="Rectangle 6"/>
          <p:cNvSpPr/>
          <p:nvPr/>
        </p:nvSpPr>
        <p:spPr>
          <a:xfrm>
            <a:off x="8333117" y="3053751"/>
            <a:ext cx="2449902" cy="67286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45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Race and Ethnicity</a:t>
            </a:r>
          </a:p>
        </p:txBody>
      </p:sp>
      <p:sp>
        <p:nvSpPr>
          <p:cNvPr id="3" name="Content Placeholder 2"/>
          <p:cNvSpPr>
            <a:spLocks noGrp="1"/>
          </p:cNvSpPr>
          <p:nvPr>
            <p:ph idx="1"/>
          </p:nvPr>
        </p:nvSpPr>
        <p:spPr>
          <a:xfrm>
            <a:off x="838200" y="2065480"/>
            <a:ext cx="5577590" cy="3630306"/>
          </a:xfrm>
        </p:spPr>
        <p:txBody>
          <a:bodyPr>
            <a:normAutofit/>
          </a:bodyPr>
          <a:lstStyle/>
          <a:p>
            <a:r>
              <a:rPr lang="en-US" sz="2800" dirty="0"/>
              <a:t>African American develop high blood pressures more often, and at an earlier age, than whites and Hispanics</a:t>
            </a:r>
          </a:p>
          <a:p>
            <a:r>
              <a:rPr lang="en-US" sz="2800" dirty="0"/>
              <a:t>More African American women then men have high blood pressure</a:t>
            </a:r>
          </a:p>
        </p:txBody>
      </p:sp>
      <p:pic>
        <p:nvPicPr>
          <p:cNvPr id="6" name="Picture 5"/>
          <p:cNvPicPr>
            <a:picLocks noChangeAspect="1"/>
          </p:cNvPicPr>
          <p:nvPr/>
        </p:nvPicPr>
        <p:blipFill>
          <a:blip r:embed="rId2"/>
          <a:stretch>
            <a:fillRect/>
          </a:stretch>
        </p:blipFill>
        <p:spPr>
          <a:xfrm>
            <a:off x="6880973" y="1995556"/>
            <a:ext cx="4936376" cy="3460864"/>
          </a:xfrm>
          <a:prstGeom prst="rect">
            <a:avLst/>
          </a:prstGeom>
        </p:spPr>
      </p:pic>
      <p:sp>
        <p:nvSpPr>
          <p:cNvPr id="7" name="Footer Placeholder 4"/>
          <p:cNvSpPr txBox="1">
            <a:spLocks/>
          </p:cNvSpPr>
          <p:nvPr/>
        </p:nvSpPr>
        <p:spPr>
          <a:xfrm>
            <a:off x="8347054" y="5695786"/>
            <a:ext cx="1621404" cy="225329"/>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t>cdc.gov</a:t>
            </a:r>
          </a:p>
        </p:txBody>
      </p:sp>
      <p:sp>
        <p:nvSpPr>
          <p:cNvPr id="8" name="Rectangle 7"/>
          <p:cNvSpPr/>
          <p:nvPr/>
        </p:nvSpPr>
        <p:spPr>
          <a:xfrm>
            <a:off x="6880973" y="2833141"/>
            <a:ext cx="4661453" cy="4497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50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Age and Gender</a:t>
            </a:r>
          </a:p>
        </p:txBody>
      </p:sp>
      <p:sp>
        <p:nvSpPr>
          <p:cNvPr id="3" name="Content Placeholder 2"/>
          <p:cNvSpPr>
            <a:spLocks noGrp="1"/>
          </p:cNvSpPr>
          <p:nvPr>
            <p:ph idx="1"/>
          </p:nvPr>
        </p:nvSpPr>
        <p:spPr>
          <a:xfrm>
            <a:off x="677334" y="1930400"/>
            <a:ext cx="5577590" cy="4351338"/>
          </a:xfrm>
        </p:spPr>
        <p:txBody>
          <a:bodyPr>
            <a:normAutofit/>
          </a:bodyPr>
          <a:lstStyle/>
          <a:p>
            <a:r>
              <a:rPr lang="en-US" sz="2400" dirty="0"/>
              <a:t>Women are about as likely as men to develop high blood pressure during their lifetimes</a:t>
            </a:r>
          </a:p>
          <a:p>
            <a:r>
              <a:rPr lang="en-US" sz="2400" dirty="0"/>
              <a:t>For people younger than 45 years old, the condition affects more men than women </a:t>
            </a:r>
          </a:p>
          <a:p>
            <a:r>
              <a:rPr lang="en-US" sz="2400" dirty="0"/>
              <a:t>For people&gt; 65 years old or older, high blood pressure affects more women than men </a:t>
            </a:r>
          </a:p>
        </p:txBody>
      </p:sp>
      <p:sp>
        <p:nvSpPr>
          <p:cNvPr id="5" name="Footer Placeholder 4"/>
          <p:cNvSpPr>
            <a:spLocks noGrp="1"/>
          </p:cNvSpPr>
          <p:nvPr>
            <p:ph type="ftr" sz="quarter" idx="11"/>
          </p:nvPr>
        </p:nvSpPr>
        <p:spPr>
          <a:xfrm>
            <a:off x="8347054" y="5695786"/>
            <a:ext cx="1621404" cy="225329"/>
          </a:xfrm>
        </p:spPr>
        <p:txBody>
          <a:bodyPr/>
          <a:lstStyle/>
          <a:p>
            <a:r>
              <a:rPr lang="en-US" sz="2800" dirty="0"/>
              <a:t>cdc.gov</a:t>
            </a:r>
          </a:p>
        </p:txBody>
      </p:sp>
      <p:pic>
        <p:nvPicPr>
          <p:cNvPr id="4" name="Picture 3"/>
          <p:cNvPicPr>
            <a:picLocks noChangeAspect="1"/>
          </p:cNvPicPr>
          <p:nvPr/>
        </p:nvPicPr>
        <p:blipFill>
          <a:blip r:embed="rId2"/>
          <a:stretch>
            <a:fillRect/>
          </a:stretch>
        </p:blipFill>
        <p:spPr>
          <a:xfrm>
            <a:off x="6668904" y="1540785"/>
            <a:ext cx="4468787" cy="4022019"/>
          </a:xfrm>
          <a:prstGeom prst="rect">
            <a:avLst/>
          </a:prstGeom>
        </p:spPr>
      </p:pic>
      <p:sp>
        <p:nvSpPr>
          <p:cNvPr id="6" name="Arrow: Up 5"/>
          <p:cNvSpPr/>
          <p:nvPr/>
        </p:nvSpPr>
        <p:spPr>
          <a:xfrm>
            <a:off x="10493115" y="4106069"/>
            <a:ext cx="539645" cy="7045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905208" y="4943588"/>
            <a:ext cx="3872720" cy="4497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544394" y="2063383"/>
            <a:ext cx="1124261" cy="15182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43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Genetic Factors</a:t>
            </a:r>
          </a:p>
        </p:txBody>
      </p:sp>
      <p:sp>
        <p:nvSpPr>
          <p:cNvPr id="3" name="Content Placeholder 2"/>
          <p:cNvSpPr>
            <a:spLocks noGrp="1"/>
          </p:cNvSpPr>
          <p:nvPr>
            <p:ph idx="1"/>
          </p:nvPr>
        </p:nvSpPr>
        <p:spPr>
          <a:xfrm>
            <a:off x="677334" y="1930400"/>
            <a:ext cx="8596668" cy="4351338"/>
          </a:xfrm>
        </p:spPr>
        <p:txBody>
          <a:bodyPr>
            <a:normAutofit/>
          </a:bodyPr>
          <a:lstStyle/>
          <a:p>
            <a:r>
              <a:rPr lang="en-US" sz="2800" dirty="0"/>
              <a:t>40% of BP variability is explained by genetic factors (</a:t>
            </a:r>
            <a:r>
              <a:rPr lang="en-US" sz="2800" dirty="0" err="1"/>
              <a:t>Harrap</a:t>
            </a:r>
            <a:r>
              <a:rPr lang="en-US" sz="2800" dirty="0"/>
              <a:t> et al 2000)</a:t>
            </a:r>
          </a:p>
          <a:p>
            <a:r>
              <a:rPr lang="en-US" sz="2800" dirty="0"/>
              <a:t>Risk of developing high BP age &lt;50 doubles for each first degree relative with a history of high BP (Hopkins and Hunt 2003)</a:t>
            </a:r>
          </a:p>
          <a:p>
            <a:r>
              <a:rPr lang="en-US" sz="2800" dirty="0"/>
              <a:t>Identifying genes has been difficult due to etiologic heterogeneity of high BP</a:t>
            </a:r>
          </a:p>
          <a:p>
            <a:endParaRPr lang="en-US" sz="2400" dirty="0"/>
          </a:p>
        </p:txBody>
      </p:sp>
    </p:spTree>
    <p:extLst>
      <p:ext uri="{BB962C8B-B14F-4D97-AF65-F5344CB8AC3E}">
        <p14:creationId xmlns:p14="http://schemas.microsoft.com/office/powerpoint/2010/main" val="88239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29D5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87588" y="504668"/>
            <a:ext cx="9605919" cy="1320800"/>
          </a:xfrm>
        </p:spPr>
        <p:txBody>
          <a:bodyPr>
            <a:noAutofit/>
          </a:bodyPr>
          <a:lstStyle/>
          <a:p>
            <a:r>
              <a:rPr lang="en-US" sz="6600" dirty="0">
                <a:solidFill>
                  <a:schemeClr val="bg1"/>
                </a:solidFill>
              </a:rPr>
              <a:t>MODIFIABLE</a:t>
            </a:r>
            <a:br>
              <a:rPr lang="en-US" sz="6600" dirty="0">
                <a:solidFill>
                  <a:schemeClr val="bg1"/>
                </a:solidFill>
              </a:rPr>
            </a:br>
            <a:r>
              <a:rPr lang="en-US" sz="6600" dirty="0">
                <a:solidFill>
                  <a:schemeClr val="bg1"/>
                </a:solidFill>
              </a:rPr>
              <a:t>RISK FACTORS</a:t>
            </a:r>
          </a:p>
        </p:txBody>
      </p:sp>
    </p:spTree>
    <p:extLst>
      <p:ext uri="{BB962C8B-B14F-4D97-AF65-F5344CB8AC3E}">
        <p14:creationId xmlns:p14="http://schemas.microsoft.com/office/powerpoint/2010/main" val="3087991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Obesity</a:t>
            </a:r>
          </a:p>
        </p:txBody>
      </p:sp>
      <p:pic>
        <p:nvPicPr>
          <p:cNvPr id="4" name="Picture 3"/>
          <p:cNvPicPr>
            <a:picLocks noChangeAspect="1"/>
          </p:cNvPicPr>
          <p:nvPr/>
        </p:nvPicPr>
        <p:blipFill>
          <a:blip r:embed="rId3"/>
          <a:stretch>
            <a:fillRect/>
          </a:stretch>
        </p:blipFill>
        <p:spPr>
          <a:xfrm>
            <a:off x="5727940" y="1579190"/>
            <a:ext cx="5863076" cy="2872040"/>
          </a:xfrm>
          <a:prstGeom prst="rect">
            <a:avLst/>
          </a:prstGeom>
        </p:spPr>
      </p:pic>
      <p:sp>
        <p:nvSpPr>
          <p:cNvPr id="6" name="Content Placeholder 5"/>
          <p:cNvSpPr>
            <a:spLocks noGrp="1"/>
          </p:cNvSpPr>
          <p:nvPr>
            <p:ph idx="1"/>
          </p:nvPr>
        </p:nvSpPr>
        <p:spPr>
          <a:xfrm>
            <a:off x="677334" y="1579190"/>
            <a:ext cx="4584779" cy="3880773"/>
          </a:xfrm>
        </p:spPr>
        <p:txBody>
          <a:bodyPr>
            <a:normAutofit/>
          </a:bodyPr>
          <a:lstStyle/>
          <a:p>
            <a:r>
              <a:rPr lang="en-US" sz="2400" dirty="0"/>
              <a:t>Excessive accumulation of body fat leads to higher BP</a:t>
            </a:r>
          </a:p>
          <a:p>
            <a:pPr lvl="1"/>
            <a:r>
              <a:rPr lang="en-US" sz="2400" dirty="0"/>
              <a:t>?Overactivation of sympathetic system?</a:t>
            </a:r>
          </a:p>
          <a:p>
            <a:r>
              <a:rPr lang="en-US" sz="2400" dirty="0"/>
              <a:t>Prevalence increases progressively with BMI</a:t>
            </a:r>
          </a:p>
        </p:txBody>
      </p:sp>
      <p:sp>
        <p:nvSpPr>
          <p:cNvPr id="7" name="Footer Placeholder 4"/>
          <p:cNvSpPr txBox="1">
            <a:spLocks/>
          </p:cNvSpPr>
          <p:nvPr/>
        </p:nvSpPr>
        <p:spPr>
          <a:xfrm>
            <a:off x="936127" y="6377273"/>
            <a:ext cx="2729263" cy="480727"/>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Field et al 2001</a:t>
            </a:r>
          </a:p>
        </p:txBody>
      </p:sp>
      <p:graphicFrame>
        <p:nvGraphicFramePr>
          <p:cNvPr id="8" name="Diagram 7"/>
          <p:cNvGraphicFramePr/>
          <p:nvPr>
            <p:extLst>
              <p:ext uri="{D42A27DB-BD31-4B8C-83A1-F6EECF244321}">
                <p14:modId xmlns:p14="http://schemas.microsoft.com/office/powerpoint/2010/main" val="1674325213"/>
              </p:ext>
            </p:extLst>
          </p:nvPr>
        </p:nvGraphicFramePr>
        <p:xfrm>
          <a:off x="349530" y="4157932"/>
          <a:ext cx="5050606" cy="27000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5727940" y="2484408"/>
            <a:ext cx="5106837" cy="2760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txBox="1">
            <a:spLocks/>
          </p:cNvSpPr>
          <p:nvPr/>
        </p:nvSpPr>
        <p:spPr>
          <a:xfrm>
            <a:off x="7553423" y="4490005"/>
            <a:ext cx="2677504" cy="515233"/>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t>Neter</a:t>
            </a:r>
            <a:r>
              <a:rPr lang="en-US" sz="2000" dirty="0"/>
              <a:t> et al 2003</a:t>
            </a:r>
          </a:p>
        </p:txBody>
      </p:sp>
    </p:spTree>
    <p:extLst>
      <p:ext uri="{BB962C8B-B14F-4D97-AF65-F5344CB8AC3E}">
        <p14:creationId xmlns:p14="http://schemas.microsoft.com/office/powerpoint/2010/main" val="233587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Salt Intake</a:t>
            </a:r>
          </a:p>
        </p:txBody>
      </p:sp>
      <p:sp>
        <p:nvSpPr>
          <p:cNvPr id="6" name="Content Placeholder 5"/>
          <p:cNvSpPr>
            <a:spLocks noGrp="1"/>
          </p:cNvSpPr>
          <p:nvPr>
            <p:ph idx="1"/>
          </p:nvPr>
        </p:nvSpPr>
        <p:spPr>
          <a:xfrm>
            <a:off x="677334" y="1427146"/>
            <a:ext cx="8596668" cy="3880773"/>
          </a:xfrm>
        </p:spPr>
        <p:txBody>
          <a:bodyPr>
            <a:normAutofit/>
          </a:bodyPr>
          <a:lstStyle/>
          <a:p>
            <a:r>
              <a:rPr lang="en-US" sz="2400" dirty="0"/>
              <a:t>High dietary salt diet is associated with development of high BP</a:t>
            </a:r>
          </a:p>
          <a:p>
            <a:r>
              <a:rPr lang="en-US" sz="2400" dirty="0"/>
              <a:t>Compromises kidney’s capacity to excrete sodium leading to a persistent increase in blood volume and blood pressure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414" y="3251200"/>
            <a:ext cx="4376197" cy="3227883"/>
          </a:xfrm>
          <a:prstGeom prst="rect">
            <a:avLst/>
          </a:prstGeom>
        </p:spPr>
      </p:pic>
      <p:pic>
        <p:nvPicPr>
          <p:cNvPr id="7" name="Picture 6"/>
          <p:cNvPicPr>
            <a:picLocks noChangeAspect="1"/>
          </p:cNvPicPr>
          <p:nvPr/>
        </p:nvPicPr>
        <p:blipFill>
          <a:blip r:embed="rId4"/>
          <a:stretch>
            <a:fillRect/>
          </a:stretch>
        </p:blipFill>
        <p:spPr>
          <a:xfrm>
            <a:off x="1138687" y="3580518"/>
            <a:ext cx="5863076" cy="2872040"/>
          </a:xfrm>
          <a:prstGeom prst="rect">
            <a:avLst/>
          </a:prstGeom>
        </p:spPr>
      </p:pic>
      <p:sp>
        <p:nvSpPr>
          <p:cNvPr id="8" name="Rectangle 7"/>
          <p:cNvSpPr/>
          <p:nvPr/>
        </p:nvSpPr>
        <p:spPr>
          <a:xfrm>
            <a:off x="1113414" y="4878515"/>
            <a:ext cx="5106837" cy="2760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p:cNvSpPr txBox="1">
            <a:spLocks/>
          </p:cNvSpPr>
          <p:nvPr/>
        </p:nvSpPr>
        <p:spPr>
          <a:xfrm>
            <a:off x="1138686" y="6452557"/>
            <a:ext cx="2777705" cy="405443"/>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t>Neter</a:t>
            </a:r>
            <a:r>
              <a:rPr lang="en-US" sz="2000" dirty="0"/>
              <a:t> et al 2003</a:t>
            </a:r>
          </a:p>
        </p:txBody>
      </p:sp>
    </p:spTree>
    <p:extLst>
      <p:ext uri="{BB962C8B-B14F-4D97-AF65-F5344CB8AC3E}">
        <p14:creationId xmlns:p14="http://schemas.microsoft.com/office/powerpoint/2010/main" val="121116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Alcohol Intake</a:t>
            </a:r>
          </a:p>
        </p:txBody>
      </p:sp>
      <p:sp>
        <p:nvSpPr>
          <p:cNvPr id="6" name="Content Placeholder 5"/>
          <p:cNvSpPr>
            <a:spLocks noGrp="1"/>
          </p:cNvSpPr>
          <p:nvPr>
            <p:ph idx="1"/>
          </p:nvPr>
        </p:nvSpPr>
        <p:spPr>
          <a:xfrm>
            <a:off x="677334" y="1427146"/>
            <a:ext cx="8596668" cy="3880773"/>
          </a:xfrm>
        </p:spPr>
        <p:txBody>
          <a:bodyPr>
            <a:normAutofit/>
          </a:bodyPr>
          <a:lstStyle/>
          <a:p>
            <a:r>
              <a:rPr lang="en-US" sz="2400" dirty="0"/>
              <a:t>Alcohol is associated with high BP</a:t>
            </a:r>
          </a:p>
          <a:p>
            <a:r>
              <a:rPr lang="en-US" sz="2400" dirty="0"/>
              <a:t>Biologic mechanism unclear</a:t>
            </a:r>
          </a:p>
        </p:txBody>
      </p:sp>
      <p:pic>
        <p:nvPicPr>
          <p:cNvPr id="7" name="Picture 6"/>
          <p:cNvPicPr>
            <a:picLocks noChangeAspect="1"/>
          </p:cNvPicPr>
          <p:nvPr/>
        </p:nvPicPr>
        <p:blipFill>
          <a:blip r:embed="rId3"/>
          <a:stretch>
            <a:fillRect/>
          </a:stretch>
        </p:blipFill>
        <p:spPr>
          <a:xfrm>
            <a:off x="677334" y="2602912"/>
            <a:ext cx="7044098" cy="3450566"/>
          </a:xfrm>
          <a:prstGeom prst="rect">
            <a:avLst/>
          </a:prstGeom>
        </p:spPr>
      </p:pic>
      <p:sp>
        <p:nvSpPr>
          <p:cNvPr id="8" name="Rectangle 7"/>
          <p:cNvSpPr/>
          <p:nvPr/>
        </p:nvSpPr>
        <p:spPr>
          <a:xfrm>
            <a:off x="677334" y="4609483"/>
            <a:ext cx="6275557" cy="6984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p:cNvSpPr txBox="1">
            <a:spLocks/>
          </p:cNvSpPr>
          <p:nvPr/>
        </p:nvSpPr>
        <p:spPr>
          <a:xfrm>
            <a:off x="677334" y="6233780"/>
            <a:ext cx="2777705" cy="405443"/>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t>Neter</a:t>
            </a:r>
            <a:r>
              <a:rPr lang="en-US" sz="2000" dirty="0"/>
              <a:t> et al 2003</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5762" y="3367532"/>
            <a:ext cx="3287013" cy="3227847"/>
          </a:xfrm>
          <a:prstGeom prst="rect">
            <a:avLst/>
          </a:prstGeom>
        </p:spPr>
      </p:pic>
    </p:spTree>
    <p:extLst>
      <p:ext uri="{BB962C8B-B14F-4D97-AF65-F5344CB8AC3E}">
        <p14:creationId xmlns:p14="http://schemas.microsoft.com/office/powerpoint/2010/main" val="412811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Physical Activity</a:t>
            </a:r>
          </a:p>
        </p:txBody>
      </p:sp>
      <p:sp>
        <p:nvSpPr>
          <p:cNvPr id="3" name="Content Placeholder 2"/>
          <p:cNvSpPr>
            <a:spLocks noGrp="1"/>
          </p:cNvSpPr>
          <p:nvPr>
            <p:ph idx="1"/>
          </p:nvPr>
        </p:nvSpPr>
        <p:spPr>
          <a:xfrm>
            <a:off x="677334" y="1396328"/>
            <a:ext cx="8596668" cy="2658088"/>
          </a:xfrm>
        </p:spPr>
        <p:txBody>
          <a:bodyPr/>
          <a:lstStyle/>
          <a:p>
            <a:r>
              <a:rPr lang="en-US" sz="2000" dirty="0"/>
              <a:t>Inverse relationship between physical activity and BP</a:t>
            </a:r>
          </a:p>
          <a:p>
            <a:r>
              <a:rPr lang="en-US" sz="2000" dirty="0"/>
              <a:t>Reduced stroke volume, systemic arterial resistance, sympathetic activity, urinary sodium retention and insulin resistance</a:t>
            </a:r>
          </a:p>
          <a:p>
            <a:r>
              <a:rPr lang="en-US" sz="2000" dirty="0"/>
              <a:t>Studies have shown decreased odds in men and women who exercise BUT </a:t>
            </a:r>
            <a:r>
              <a:rPr lang="en-US" sz="2000" dirty="0">
                <a:highlight>
                  <a:srgbClr val="FFFF00"/>
                </a:highlight>
              </a:rPr>
              <a:t>no beneficial effects of physical activity on BP were observed in African Americans in two major randomized control studies (ARIC and CARDIA cohorts</a:t>
            </a:r>
            <a:r>
              <a:rPr lang="en-US" dirty="0">
                <a:highlight>
                  <a:srgbClr val="FFFF00"/>
                </a:highlight>
              </a:rPr>
              <a:t>)</a:t>
            </a:r>
          </a:p>
        </p:txBody>
      </p:sp>
      <p:pic>
        <p:nvPicPr>
          <p:cNvPr id="4" name="Picture 3"/>
          <p:cNvPicPr>
            <a:picLocks noChangeAspect="1"/>
          </p:cNvPicPr>
          <p:nvPr/>
        </p:nvPicPr>
        <p:blipFill>
          <a:blip r:embed="rId3"/>
          <a:stretch>
            <a:fillRect/>
          </a:stretch>
        </p:blipFill>
        <p:spPr>
          <a:xfrm>
            <a:off x="918874" y="4047515"/>
            <a:ext cx="5688960" cy="2786749"/>
          </a:xfrm>
          <a:prstGeom prst="rect">
            <a:avLst/>
          </a:prstGeom>
        </p:spPr>
      </p:pic>
      <p:sp>
        <p:nvSpPr>
          <p:cNvPr id="5" name="Rectangle 4"/>
          <p:cNvSpPr/>
          <p:nvPr/>
        </p:nvSpPr>
        <p:spPr>
          <a:xfrm>
            <a:off x="918874" y="6297283"/>
            <a:ext cx="5378409" cy="3704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602" y="3744756"/>
            <a:ext cx="3789880" cy="2922945"/>
          </a:xfrm>
          <a:prstGeom prst="rect">
            <a:avLst/>
          </a:prstGeom>
        </p:spPr>
      </p:pic>
    </p:spTree>
    <p:extLst>
      <p:ext uri="{BB962C8B-B14F-4D97-AF65-F5344CB8AC3E}">
        <p14:creationId xmlns:p14="http://schemas.microsoft.com/office/powerpoint/2010/main" val="353581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29D5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77333" y="609600"/>
            <a:ext cx="8211833" cy="1320800"/>
          </a:xfrm>
        </p:spPr>
        <p:txBody>
          <a:bodyPr>
            <a:noAutofit/>
          </a:bodyPr>
          <a:lstStyle/>
          <a:p>
            <a:r>
              <a:rPr lang="en-US" sz="6600" dirty="0">
                <a:solidFill>
                  <a:schemeClr val="bg1"/>
                </a:solidFill>
              </a:rPr>
              <a:t>PREVENTION</a:t>
            </a:r>
          </a:p>
        </p:txBody>
      </p:sp>
    </p:spTree>
    <p:extLst>
      <p:ext uri="{BB962C8B-B14F-4D97-AF65-F5344CB8AC3E}">
        <p14:creationId xmlns:p14="http://schemas.microsoft.com/office/powerpoint/2010/main" val="1666140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880734" cy="960408"/>
          </a:xfrm>
        </p:spPr>
        <p:txBody>
          <a:bodyPr>
            <a:normAutofit fontScale="90000"/>
          </a:bodyPr>
          <a:lstStyle/>
          <a:p>
            <a:r>
              <a:rPr lang="en-US" dirty="0"/>
              <a:t>Primary Prevention: Lifestyle Modifications</a:t>
            </a:r>
          </a:p>
        </p:txBody>
      </p:sp>
      <p:sp>
        <p:nvSpPr>
          <p:cNvPr id="3" name="Content Placeholder 2"/>
          <p:cNvSpPr>
            <a:spLocks noGrp="1"/>
          </p:cNvSpPr>
          <p:nvPr>
            <p:ph idx="1"/>
          </p:nvPr>
        </p:nvSpPr>
        <p:spPr>
          <a:xfrm>
            <a:off x="677334" y="1712016"/>
            <a:ext cx="8596668" cy="3880773"/>
          </a:xfrm>
        </p:spPr>
        <p:txBody>
          <a:bodyPr>
            <a:normAutofit/>
          </a:bodyPr>
          <a:lstStyle/>
          <a:p>
            <a:r>
              <a:rPr lang="en-US" sz="2400" dirty="0"/>
              <a:t>Detection and management of modifiable risk factors through lifestyle changes</a:t>
            </a:r>
          </a:p>
          <a:p>
            <a:pPr lvl="1"/>
            <a:r>
              <a:rPr lang="en-US" sz="2200" dirty="0"/>
              <a:t>Weight Reduction</a:t>
            </a:r>
          </a:p>
          <a:p>
            <a:pPr lvl="1"/>
            <a:r>
              <a:rPr lang="en-US" sz="2200" dirty="0"/>
              <a:t>Salt Intake Reduction</a:t>
            </a:r>
          </a:p>
          <a:p>
            <a:pPr lvl="1"/>
            <a:r>
              <a:rPr lang="en-US" sz="2200" dirty="0"/>
              <a:t>Dietary Potassium Increase</a:t>
            </a:r>
          </a:p>
          <a:p>
            <a:pPr lvl="1"/>
            <a:r>
              <a:rPr lang="en-US" sz="2200" dirty="0"/>
              <a:t>Moderation of alcohol intake</a:t>
            </a:r>
          </a:p>
          <a:p>
            <a:pPr lvl="1"/>
            <a:r>
              <a:rPr lang="en-US" sz="2200" dirty="0"/>
              <a:t>Physical Activity</a:t>
            </a:r>
          </a:p>
          <a:p>
            <a:pPr lvl="1"/>
            <a:r>
              <a:rPr lang="en-US" sz="2200" dirty="0"/>
              <a:t>Change in dietary pattern (DASH diet)</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988" y="236291"/>
            <a:ext cx="8299404" cy="6516777"/>
          </a:xfrm>
          <a:prstGeom prst="rect">
            <a:avLst/>
          </a:prstGeom>
        </p:spPr>
      </p:pic>
    </p:spTree>
    <p:extLst>
      <p:ext uri="{BB962C8B-B14F-4D97-AF65-F5344CB8AC3E}">
        <p14:creationId xmlns:p14="http://schemas.microsoft.com/office/powerpoint/2010/main" val="179960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29D5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77333" y="609600"/>
            <a:ext cx="8211833" cy="1320800"/>
          </a:xfrm>
        </p:spPr>
        <p:txBody>
          <a:bodyPr>
            <a:noAutofit/>
          </a:bodyPr>
          <a:lstStyle/>
          <a:p>
            <a:r>
              <a:rPr lang="en-US" sz="6600" dirty="0">
                <a:solidFill>
                  <a:schemeClr val="bg1"/>
                </a:solidFill>
              </a:rPr>
              <a:t>BACKGROUND</a:t>
            </a:r>
          </a:p>
        </p:txBody>
      </p:sp>
    </p:spTree>
    <p:extLst>
      <p:ext uri="{BB962C8B-B14F-4D97-AF65-F5344CB8AC3E}">
        <p14:creationId xmlns:p14="http://schemas.microsoft.com/office/powerpoint/2010/main" val="3824981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880734" cy="960408"/>
          </a:xfrm>
        </p:spPr>
        <p:txBody>
          <a:bodyPr>
            <a:normAutofit fontScale="90000"/>
          </a:bodyPr>
          <a:lstStyle/>
          <a:p>
            <a:r>
              <a:rPr lang="en-US" dirty="0"/>
              <a:t>Primary Prevention: Lifestyle Modifications</a:t>
            </a:r>
          </a:p>
        </p:txBody>
      </p:sp>
      <p:pic>
        <p:nvPicPr>
          <p:cNvPr id="7" name="Picture 6"/>
          <p:cNvPicPr>
            <a:picLocks noChangeAspect="1"/>
          </p:cNvPicPr>
          <p:nvPr/>
        </p:nvPicPr>
        <p:blipFill>
          <a:blip r:embed="rId3"/>
          <a:stretch>
            <a:fillRect/>
          </a:stretch>
        </p:blipFill>
        <p:spPr>
          <a:xfrm>
            <a:off x="1555180" y="1338344"/>
            <a:ext cx="6018812" cy="5315514"/>
          </a:xfrm>
          <a:prstGeom prst="rect">
            <a:avLst/>
          </a:prstGeom>
        </p:spPr>
      </p:pic>
      <p:sp>
        <p:nvSpPr>
          <p:cNvPr id="8" name="Footer Placeholder 4"/>
          <p:cNvSpPr txBox="1">
            <a:spLocks/>
          </p:cNvSpPr>
          <p:nvPr/>
        </p:nvSpPr>
        <p:spPr>
          <a:xfrm>
            <a:off x="3728848" y="6248415"/>
            <a:ext cx="2777705" cy="405443"/>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t>Fagard</a:t>
            </a:r>
            <a:r>
              <a:rPr lang="en-US" sz="2000" dirty="0"/>
              <a:t> 2001</a:t>
            </a:r>
          </a:p>
        </p:txBody>
      </p:sp>
    </p:spTree>
    <p:extLst>
      <p:ext uri="{BB962C8B-B14F-4D97-AF65-F5344CB8AC3E}">
        <p14:creationId xmlns:p14="http://schemas.microsoft.com/office/powerpoint/2010/main" val="60570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880734" cy="960408"/>
          </a:xfrm>
        </p:spPr>
        <p:txBody>
          <a:bodyPr>
            <a:normAutofit/>
          </a:bodyPr>
          <a:lstStyle/>
          <a:p>
            <a:r>
              <a:rPr lang="en-US" dirty="0"/>
              <a:t>Secondary Prevention: Screening</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625" y="1570008"/>
            <a:ext cx="4313198" cy="4087269"/>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1468" y="1614767"/>
            <a:ext cx="6262209" cy="4684426"/>
          </a:xfrm>
          <a:prstGeom prst="rect">
            <a:avLst/>
          </a:prstGeom>
        </p:spPr>
      </p:pic>
    </p:spTree>
    <p:extLst>
      <p:ext uri="{BB962C8B-B14F-4D97-AF65-F5344CB8AC3E}">
        <p14:creationId xmlns:p14="http://schemas.microsoft.com/office/powerpoint/2010/main" val="1455467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2368446" y="134913"/>
            <a:ext cx="6790544" cy="6248556"/>
          </a:xfrm>
          <a:prstGeom prst="rect">
            <a:avLst/>
          </a:prstGeom>
        </p:spPr>
      </p:pic>
      <p:sp>
        <p:nvSpPr>
          <p:cNvPr id="11" name="Footer Placeholder 5"/>
          <p:cNvSpPr>
            <a:spLocks noGrp="1"/>
          </p:cNvSpPr>
          <p:nvPr>
            <p:ph type="ftr" sz="quarter" idx="11"/>
          </p:nvPr>
        </p:nvSpPr>
        <p:spPr>
          <a:xfrm>
            <a:off x="2368446" y="6492875"/>
            <a:ext cx="6297612" cy="365125"/>
          </a:xfrm>
        </p:spPr>
        <p:txBody>
          <a:bodyPr/>
          <a:lstStyle/>
          <a:p>
            <a:r>
              <a:rPr lang="en-US" sz="1600" dirty="0"/>
              <a:t>https://www.nhlbi.nih.gov/files/docs/guidelines/phycard.pdf</a:t>
            </a:r>
          </a:p>
        </p:txBody>
      </p:sp>
      <p:sp>
        <p:nvSpPr>
          <p:cNvPr id="12" name="Rectangle 11"/>
          <p:cNvSpPr/>
          <p:nvPr/>
        </p:nvSpPr>
        <p:spPr>
          <a:xfrm>
            <a:off x="1783830" y="1693889"/>
            <a:ext cx="7929796" cy="31029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53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880734" cy="960408"/>
          </a:xfrm>
        </p:spPr>
        <p:txBody>
          <a:bodyPr>
            <a:normAutofit fontScale="90000"/>
          </a:bodyPr>
          <a:lstStyle/>
          <a:p>
            <a:r>
              <a:rPr lang="en-US" dirty="0"/>
              <a:t>Tertiary Prevention: Pharmacological Treatment</a:t>
            </a:r>
          </a:p>
        </p:txBody>
      </p:sp>
      <p:sp>
        <p:nvSpPr>
          <p:cNvPr id="3" name="Content Placeholder 2"/>
          <p:cNvSpPr>
            <a:spLocks noGrp="1"/>
          </p:cNvSpPr>
          <p:nvPr>
            <p:ph idx="1"/>
          </p:nvPr>
        </p:nvSpPr>
        <p:spPr>
          <a:xfrm>
            <a:off x="677334" y="1712016"/>
            <a:ext cx="8596668" cy="3880773"/>
          </a:xfrm>
        </p:spPr>
        <p:txBody>
          <a:bodyPr>
            <a:normAutofit/>
          </a:bodyPr>
          <a:lstStyle/>
          <a:p>
            <a:r>
              <a:rPr lang="en-US" sz="2400" dirty="0">
                <a:solidFill>
                  <a:srgbClr val="FF0000"/>
                </a:solidFill>
              </a:rPr>
              <a:t>Aim = avoid complications of high BP</a:t>
            </a:r>
          </a:p>
          <a:p>
            <a:endParaRPr lang="en-US" dirty="0"/>
          </a:p>
        </p:txBody>
      </p:sp>
      <p:pic>
        <p:nvPicPr>
          <p:cNvPr id="4" name="Picture 3"/>
          <p:cNvPicPr>
            <a:picLocks noChangeAspect="1"/>
          </p:cNvPicPr>
          <p:nvPr/>
        </p:nvPicPr>
        <p:blipFill>
          <a:blip r:embed="rId3"/>
          <a:stretch>
            <a:fillRect/>
          </a:stretch>
        </p:blipFill>
        <p:spPr>
          <a:xfrm>
            <a:off x="1478532" y="2222829"/>
            <a:ext cx="6267450" cy="4448175"/>
          </a:xfrm>
          <a:prstGeom prst="rect">
            <a:avLst/>
          </a:prstGeom>
        </p:spPr>
      </p:pic>
    </p:spTree>
    <p:extLst>
      <p:ext uri="{BB962C8B-B14F-4D97-AF65-F5344CB8AC3E}">
        <p14:creationId xmlns:p14="http://schemas.microsoft.com/office/powerpoint/2010/main" val="3168543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880734" cy="960408"/>
          </a:xfrm>
        </p:spPr>
        <p:txBody>
          <a:bodyPr>
            <a:normAutofit/>
          </a:bodyPr>
          <a:lstStyle/>
          <a:p>
            <a:r>
              <a:rPr lang="en-US" dirty="0"/>
              <a:t>Pharmacological Treatment</a:t>
            </a:r>
          </a:p>
        </p:txBody>
      </p:sp>
      <p:sp>
        <p:nvSpPr>
          <p:cNvPr id="3" name="Content Placeholder 2"/>
          <p:cNvSpPr>
            <a:spLocks noGrp="1"/>
          </p:cNvSpPr>
          <p:nvPr>
            <p:ph idx="1"/>
          </p:nvPr>
        </p:nvSpPr>
        <p:spPr>
          <a:xfrm>
            <a:off x="677334" y="1712016"/>
            <a:ext cx="8596668" cy="3880773"/>
          </a:xfrm>
        </p:spPr>
        <p:txBody>
          <a:bodyPr>
            <a:normAutofit/>
          </a:bodyPr>
          <a:lstStyle/>
          <a:p>
            <a:r>
              <a:rPr lang="en-US" sz="2400" dirty="0">
                <a:solidFill>
                  <a:schemeClr val="tx1"/>
                </a:solidFill>
                <a:highlight>
                  <a:srgbClr val="FFFF00"/>
                </a:highlight>
              </a:rPr>
              <a:t>In most patients with uncomplicated high BP, thiazide diuretic is preferred initial drug</a:t>
            </a:r>
          </a:p>
          <a:p>
            <a:r>
              <a:rPr lang="en-US" sz="2400" dirty="0"/>
              <a:t>Calcium channel blockers</a:t>
            </a:r>
          </a:p>
          <a:p>
            <a:r>
              <a:rPr lang="en-US" sz="2400" dirty="0"/>
              <a:t>Angiotensin-converting enzyme inhibitors</a:t>
            </a:r>
          </a:p>
          <a:p>
            <a:r>
              <a:rPr lang="en-US" sz="2400" dirty="0"/>
              <a:t>Beta-blockers</a:t>
            </a:r>
          </a:p>
          <a:p>
            <a:pPr lvl="1"/>
            <a:r>
              <a:rPr lang="en-US" sz="2200" dirty="0"/>
              <a:t>No better at preventing heart attacks and are less effective at preventing stroke than other anti-hypertensives (Cushman 2007)</a:t>
            </a:r>
          </a:p>
          <a:p>
            <a:endParaRPr lang="en-US" dirty="0"/>
          </a:p>
        </p:txBody>
      </p:sp>
      <p:sp>
        <p:nvSpPr>
          <p:cNvPr id="5" name="TextBox 4"/>
          <p:cNvSpPr txBox="1"/>
          <p:nvPr/>
        </p:nvSpPr>
        <p:spPr>
          <a:xfrm>
            <a:off x="828264" y="5231568"/>
            <a:ext cx="8240785" cy="1846659"/>
          </a:xfrm>
          <a:prstGeom prst="rect">
            <a:avLst/>
          </a:prstGeom>
          <a:noFill/>
        </p:spPr>
        <p:txBody>
          <a:bodyPr wrap="square" rtlCol="0">
            <a:spAutoFit/>
          </a:bodyPr>
          <a:lstStyle/>
          <a:p>
            <a:pPr algn="ctr"/>
            <a:r>
              <a:rPr lang="en-US" sz="3200" dirty="0">
                <a:solidFill>
                  <a:srgbClr val="729D51"/>
                </a:solidFill>
                <a:latin typeface="Impact" panose="020B0806030902050204" pitchFamily="34" charset="0"/>
              </a:rPr>
              <a:t>Reduces the risk of cardiovascular events and that reduction in risk is proportional to the reduction in BP (Turnbull 2003)</a:t>
            </a:r>
          </a:p>
          <a:p>
            <a:endParaRPr lang="en-US" dirty="0">
              <a:solidFill>
                <a:srgbClr val="729D51"/>
              </a:solidFill>
            </a:endParaRPr>
          </a:p>
        </p:txBody>
      </p:sp>
    </p:spTree>
    <p:extLst>
      <p:ext uri="{BB962C8B-B14F-4D97-AF65-F5344CB8AC3E}">
        <p14:creationId xmlns:p14="http://schemas.microsoft.com/office/powerpoint/2010/main" val="212784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373" y="264827"/>
            <a:ext cx="8880734" cy="960408"/>
          </a:xfrm>
        </p:spPr>
        <p:txBody>
          <a:bodyPr>
            <a:normAutofit/>
          </a:bodyPr>
          <a:lstStyle/>
          <a:p>
            <a:r>
              <a:rPr lang="en-US" dirty="0"/>
              <a:t>Pharmacological Treatment</a:t>
            </a:r>
          </a:p>
        </p:txBody>
      </p:sp>
      <p:pic>
        <p:nvPicPr>
          <p:cNvPr id="6" name="Picture 5"/>
          <p:cNvPicPr>
            <a:picLocks noChangeAspect="1"/>
          </p:cNvPicPr>
          <p:nvPr/>
        </p:nvPicPr>
        <p:blipFill>
          <a:blip r:embed="rId3"/>
          <a:stretch>
            <a:fillRect/>
          </a:stretch>
        </p:blipFill>
        <p:spPr>
          <a:xfrm>
            <a:off x="1067079" y="1105314"/>
            <a:ext cx="7252462" cy="5220535"/>
          </a:xfrm>
          <a:prstGeom prst="rect">
            <a:avLst/>
          </a:prstGeom>
        </p:spPr>
      </p:pic>
      <p:sp>
        <p:nvSpPr>
          <p:cNvPr id="8" name="Footer Placeholder 3"/>
          <p:cNvSpPr>
            <a:spLocks noGrp="1"/>
          </p:cNvSpPr>
          <p:nvPr>
            <p:ph type="ftr" sz="quarter" idx="11"/>
          </p:nvPr>
        </p:nvSpPr>
        <p:spPr>
          <a:xfrm>
            <a:off x="677334" y="6325849"/>
            <a:ext cx="7642207" cy="441662"/>
          </a:xfrm>
        </p:spPr>
        <p:txBody>
          <a:bodyPr/>
          <a:lstStyle/>
          <a:p>
            <a:r>
              <a:rPr lang="en-US" sz="1600" dirty="0"/>
              <a:t>Remington et al. Chronic Disease Epidemiology and Control 2010 </a:t>
            </a:r>
          </a:p>
        </p:txBody>
      </p:sp>
      <p:sp>
        <p:nvSpPr>
          <p:cNvPr id="9" name="Rectangle 8"/>
          <p:cNvSpPr/>
          <p:nvPr/>
        </p:nvSpPr>
        <p:spPr>
          <a:xfrm>
            <a:off x="2698231" y="1753849"/>
            <a:ext cx="614596" cy="457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99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a:xfrm>
            <a:off x="677334" y="6325849"/>
            <a:ext cx="7642207" cy="441662"/>
          </a:xfrm>
        </p:spPr>
        <p:txBody>
          <a:bodyPr/>
          <a:lstStyle/>
          <a:p>
            <a:r>
              <a:rPr lang="en-US" sz="1600" dirty="0"/>
              <a:t>JAMA. 2014;311(5):490-497. doi10.1001/jama.2013.285122</a:t>
            </a:r>
          </a:p>
        </p:txBody>
      </p:sp>
      <p:pic>
        <p:nvPicPr>
          <p:cNvPr id="3" name="Picture 2"/>
          <p:cNvPicPr>
            <a:picLocks noChangeAspect="1"/>
          </p:cNvPicPr>
          <p:nvPr/>
        </p:nvPicPr>
        <p:blipFill>
          <a:blip r:embed="rId3"/>
          <a:stretch>
            <a:fillRect/>
          </a:stretch>
        </p:blipFill>
        <p:spPr>
          <a:xfrm>
            <a:off x="677334" y="400776"/>
            <a:ext cx="6802758" cy="3142116"/>
          </a:xfrm>
          <a:prstGeom prst="rect">
            <a:avLst/>
          </a:prstGeom>
        </p:spPr>
      </p:pic>
      <p:sp>
        <p:nvSpPr>
          <p:cNvPr id="11" name="Content Placeholder 2"/>
          <p:cNvSpPr>
            <a:spLocks noGrp="1"/>
          </p:cNvSpPr>
          <p:nvPr>
            <p:ph idx="1"/>
          </p:nvPr>
        </p:nvSpPr>
        <p:spPr>
          <a:xfrm>
            <a:off x="677334" y="3762531"/>
            <a:ext cx="7267453" cy="2368446"/>
          </a:xfrm>
        </p:spPr>
        <p:txBody>
          <a:bodyPr>
            <a:normAutofit/>
          </a:bodyPr>
          <a:lstStyle/>
          <a:p>
            <a:r>
              <a:rPr lang="en-US" dirty="0"/>
              <a:t>Prospective cohort data from 4681 participants in CARDIA study</a:t>
            </a:r>
          </a:p>
          <a:p>
            <a:r>
              <a:rPr lang="en-US" dirty="0"/>
              <a:t>25 years of follow-up</a:t>
            </a:r>
          </a:p>
          <a:p>
            <a:r>
              <a:rPr lang="en-US" dirty="0"/>
              <a:t>BP trajectories vary throughout young adulthood </a:t>
            </a:r>
          </a:p>
          <a:p>
            <a:r>
              <a:rPr lang="en-US" dirty="0"/>
              <a:t>High BP trajectories were associated with increased coronary artery calcification during middle age</a:t>
            </a:r>
          </a:p>
        </p:txBody>
      </p:sp>
    </p:spTree>
    <p:extLst>
      <p:ext uri="{BB962C8B-B14F-4D97-AF65-F5344CB8AC3E}">
        <p14:creationId xmlns:p14="http://schemas.microsoft.com/office/powerpoint/2010/main" val="190513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1524000" y="687388"/>
            <a:ext cx="9144000" cy="914400"/>
          </a:xfrm>
          <a:prstGeom prst="rect">
            <a:avLst/>
          </a:prstGeom>
          <a:solidFill>
            <a:srgbClr val="EEEEE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14339" name="Date Placeholder 3"/>
          <p:cNvSpPr txBox="1">
            <a:spLocks noGrp="1"/>
          </p:cNvSpPr>
          <p:nvPr/>
        </p:nvSpPr>
        <p:spPr bwMode="auto">
          <a:xfrm>
            <a:off x="1524000" y="622300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a:solidFill>
                  <a:srgbClr val="999999"/>
                </a:solidFill>
                <a:latin typeface="Helvetica" panose="020B0604020202020204" pitchFamily="34" charset="0"/>
              </a:rPr>
              <a:t>Date of download:  3/18/2017</a:t>
            </a:r>
          </a:p>
        </p:txBody>
      </p:sp>
      <p:sp>
        <p:nvSpPr>
          <p:cNvPr id="14340" name="Footer Placeholder 4"/>
          <p:cNvSpPr txBox="1">
            <a:spLocks noGrp="1"/>
          </p:cNvSpPr>
          <p:nvPr/>
        </p:nvSpPr>
        <p:spPr bwMode="auto">
          <a:xfrm>
            <a:off x="4495800" y="6223000"/>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a:solidFill>
                  <a:srgbClr val="999999"/>
                </a:solidFill>
                <a:latin typeface="Helvetica" panose="020B0604020202020204" pitchFamily="34" charset="0"/>
              </a:rPr>
              <a:t>Copyright © 2017 American Medical Association. All rights reserved.</a:t>
            </a:r>
          </a:p>
        </p:txBody>
      </p:sp>
      <p:sp>
        <p:nvSpPr>
          <p:cNvPr id="14341" name="Text Placeholder 2"/>
          <p:cNvSpPr txBox="1">
            <a:spLocks/>
          </p:cNvSpPr>
          <p:nvPr/>
        </p:nvSpPr>
        <p:spPr bwMode="auto">
          <a:xfrm>
            <a:off x="1524000" y="69215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a:latin typeface="Helvetica" panose="020B0604020202020204" pitchFamily="34" charset="0"/>
              </a:rPr>
              <a:t>From: </a:t>
            </a:r>
            <a:r>
              <a:rPr lang="en-US" altLang="en-US" sz="1300" b="1">
                <a:latin typeface="Helvetica" panose="020B0604020202020204" pitchFamily="34" charset="0"/>
              </a:rPr>
              <a:t>Blood Pressure Trajectories in Early Adulthood and Subclinical Atherosclerosis in Middle Age</a:t>
            </a:r>
          </a:p>
        </p:txBody>
      </p:sp>
      <p:cxnSp>
        <p:nvCxnSpPr>
          <p:cNvPr id="14342" name="Straight Connector 8"/>
          <p:cNvCxnSpPr>
            <a:cxnSpLocks noChangeShapeType="1"/>
          </p:cNvCxnSpPr>
          <p:nvPr/>
        </p:nvCxnSpPr>
        <p:spPr bwMode="auto">
          <a:xfrm flipV="1">
            <a:off x="1524000" y="6215064"/>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3" name="Text Placeholder 2"/>
          <p:cNvSpPr txBox="1">
            <a:spLocks/>
          </p:cNvSpPr>
          <p:nvPr/>
        </p:nvSpPr>
        <p:spPr bwMode="auto">
          <a:xfrm>
            <a:off x="1524000" y="12827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Helvetica" panose="020B0604020202020204" pitchFamily="34" charset="0"/>
              </a:rPr>
              <a:t>JAMA. 2014;311(5):490-497. doi:10.1001/jama.2013.285122</a:t>
            </a:r>
          </a:p>
        </p:txBody>
      </p:sp>
      <p:sp>
        <p:nvSpPr>
          <p:cNvPr id="14344" name="Text Placeholder 2"/>
          <p:cNvSpPr txBox="1">
            <a:spLocks/>
          </p:cNvSpPr>
          <p:nvPr/>
        </p:nvSpPr>
        <p:spPr bwMode="auto">
          <a:xfrm>
            <a:off x="1524000" y="55753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1200">
                <a:latin typeface="Helvetica" panose="020B0604020202020204" pitchFamily="34" charset="0"/>
              </a:rPr>
              <a:t>Trajectories in Systolic and Diastolic Blood Pressure in the Coronary Artery Risk Development in Young Adults (CARDIA) StudyTrajectory classes identified for systolic and diastolic blood pressure, their pattern by age, and number of CARDIA participants in each class.
</a:t>
            </a:r>
          </a:p>
        </p:txBody>
      </p:sp>
      <p:sp>
        <p:nvSpPr>
          <p:cNvPr id="14345" name="TextBox 11"/>
          <p:cNvSpPr txBox="1">
            <a:spLocks noChangeArrowheads="1"/>
          </p:cNvSpPr>
          <p:nvPr/>
        </p:nvSpPr>
        <p:spPr bwMode="auto">
          <a:xfrm>
            <a:off x="1524000" y="5305425"/>
            <a:ext cx="9144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t>Figure Legend: </a:t>
            </a:r>
          </a:p>
        </p:txBody>
      </p:sp>
      <p:cxnSp>
        <p:nvCxnSpPr>
          <p:cNvPr id="14346" name="Straight Connector 5"/>
          <p:cNvCxnSpPr>
            <a:cxnSpLocks noChangeShapeType="1"/>
          </p:cNvCxnSpPr>
          <p:nvPr/>
        </p:nvCxnSpPr>
        <p:spPr bwMode="auto">
          <a:xfrm>
            <a:off x="152400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8000" y="127000"/>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1948721"/>
            <a:ext cx="7666074" cy="314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290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29D5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87588" y="504668"/>
            <a:ext cx="9605919" cy="1320800"/>
          </a:xfrm>
        </p:spPr>
        <p:txBody>
          <a:bodyPr>
            <a:noAutofit/>
          </a:bodyPr>
          <a:lstStyle/>
          <a:p>
            <a:r>
              <a:rPr lang="en-US" sz="6600" dirty="0">
                <a:solidFill>
                  <a:schemeClr val="bg1"/>
                </a:solidFill>
              </a:rPr>
              <a:t>CONSEQUENCES</a:t>
            </a:r>
          </a:p>
        </p:txBody>
      </p:sp>
    </p:spTree>
    <p:extLst>
      <p:ext uri="{BB962C8B-B14F-4D97-AF65-F5344CB8AC3E}">
        <p14:creationId xmlns:p14="http://schemas.microsoft.com/office/powerpoint/2010/main" val="2266074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a:t>
            </a:r>
          </a:p>
        </p:txBody>
      </p:sp>
      <p:sp>
        <p:nvSpPr>
          <p:cNvPr id="3" name="Content Placeholder 2"/>
          <p:cNvSpPr>
            <a:spLocks noGrp="1"/>
          </p:cNvSpPr>
          <p:nvPr>
            <p:ph idx="1"/>
          </p:nvPr>
        </p:nvSpPr>
        <p:spPr>
          <a:xfrm>
            <a:off x="677335" y="1659513"/>
            <a:ext cx="5723466" cy="4385090"/>
          </a:xfrm>
        </p:spPr>
        <p:txBody>
          <a:bodyPr>
            <a:normAutofit lnSpcReduction="10000"/>
          </a:bodyPr>
          <a:lstStyle/>
          <a:p>
            <a:r>
              <a:rPr lang="en-US" sz="2800" dirty="0"/>
              <a:t>Aneurysms</a:t>
            </a:r>
          </a:p>
          <a:p>
            <a:r>
              <a:rPr lang="en-US" sz="2800" dirty="0"/>
              <a:t>Chronic Kidney Disease</a:t>
            </a:r>
          </a:p>
          <a:p>
            <a:r>
              <a:rPr lang="en-US" sz="2800" dirty="0"/>
              <a:t>Cognitive Changes</a:t>
            </a:r>
          </a:p>
          <a:p>
            <a:r>
              <a:rPr lang="en-US" sz="2800" dirty="0"/>
              <a:t>Eye Damage</a:t>
            </a:r>
          </a:p>
          <a:p>
            <a:r>
              <a:rPr lang="en-US" sz="2800" dirty="0"/>
              <a:t>Heart Attack</a:t>
            </a:r>
          </a:p>
          <a:p>
            <a:r>
              <a:rPr lang="en-US" sz="2800" dirty="0"/>
              <a:t>Heart Failure</a:t>
            </a:r>
          </a:p>
          <a:p>
            <a:r>
              <a:rPr lang="en-US" sz="2800" dirty="0"/>
              <a:t>Peripheral Artery Disease</a:t>
            </a:r>
          </a:p>
          <a:p>
            <a:r>
              <a:rPr lang="en-US" sz="4800" b="1" u="sng" dirty="0">
                <a:solidFill>
                  <a:srgbClr val="FF0000"/>
                </a:solidFill>
              </a:rPr>
              <a:t>Stroke	</a:t>
            </a:r>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650" y="609600"/>
            <a:ext cx="4701504" cy="6081623"/>
          </a:xfrm>
          <a:prstGeom prst="rect">
            <a:avLst/>
          </a:prstGeom>
        </p:spPr>
      </p:pic>
    </p:spTree>
    <p:extLst>
      <p:ext uri="{BB962C8B-B14F-4D97-AF65-F5344CB8AC3E}">
        <p14:creationId xmlns:p14="http://schemas.microsoft.com/office/powerpoint/2010/main" val="89278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and Economic Burden</a:t>
            </a:r>
          </a:p>
        </p:txBody>
      </p:sp>
      <p:sp>
        <p:nvSpPr>
          <p:cNvPr id="3" name="Content Placeholder 2"/>
          <p:cNvSpPr>
            <a:spLocks noGrp="1"/>
          </p:cNvSpPr>
          <p:nvPr>
            <p:ph idx="1"/>
          </p:nvPr>
        </p:nvSpPr>
        <p:spPr>
          <a:xfrm>
            <a:off x="677334" y="1930401"/>
            <a:ext cx="8596668" cy="3526020"/>
          </a:xfrm>
        </p:spPr>
        <p:txBody>
          <a:bodyPr>
            <a:normAutofit/>
          </a:bodyPr>
          <a:lstStyle/>
          <a:p>
            <a:r>
              <a:rPr lang="en-US" sz="3600" u="sng" dirty="0">
                <a:highlight>
                  <a:srgbClr val="FFFF00"/>
                </a:highlight>
              </a:rPr>
              <a:t>1 in 3 </a:t>
            </a:r>
            <a:r>
              <a:rPr lang="en-US" sz="2400" dirty="0"/>
              <a:t>US Adults or about 75 million people have high blood pressure</a:t>
            </a:r>
          </a:p>
          <a:p>
            <a:r>
              <a:rPr lang="en-US" sz="2400" dirty="0"/>
              <a:t>Only about half (54%) of these people have their blood pressure under control </a:t>
            </a:r>
          </a:p>
          <a:p>
            <a:r>
              <a:rPr lang="en-US" sz="2400" dirty="0"/>
              <a:t>Nearly 1 in 3 American adults has prehypertension </a:t>
            </a:r>
          </a:p>
          <a:p>
            <a:r>
              <a:rPr lang="en-US" sz="2400" dirty="0"/>
              <a:t>High blood pressure costs the nation </a:t>
            </a:r>
            <a:r>
              <a:rPr lang="en-US" sz="2400" dirty="0">
                <a:highlight>
                  <a:srgbClr val="FFFF00"/>
                </a:highlight>
              </a:rPr>
              <a:t>$46 billion each year</a:t>
            </a:r>
          </a:p>
        </p:txBody>
      </p:sp>
      <p:sp>
        <p:nvSpPr>
          <p:cNvPr id="4" name="Footer Placeholder 3"/>
          <p:cNvSpPr>
            <a:spLocks noGrp="1"/>
          </p:cNvSpPr>
          <p:nvPr>
            <p:ph type="ftr" sz="quarter" idx="11"/>
          </p:nvPr>
        </p:nvSpPr>
        <p:spPr>
          <a:xfrm>
            <a:off x="832966" y="5456421"/>
            <a:ext cx="7908561" cy="740049"/>
          </a:xfrm>
        </p:spPr>
        <p:txBody>
          <a:bodyPr/>
          <a:lstStyle/>
          <a:p>
            <a:r>
              <a:rPr lang="en-US" sz="1600" dirty="0" err="1"/>
              <a:t>Merai</a:t>
            </a:r>
            <a:r>
              <a:rPr lang="en-US" sz="1600" dirty="0"/>
              <a:t> R, Siegel C, </a:t>
            </a:r>
            <a:r>
              <a:rPr lang="en-US" sz="1600" dirty="0" err="1"/>
              <a:t>Rakotz</a:t>
            </a:r>
            <a:r>
              <a:rPr lang="en-US" sz="1600" dirty="0"/>
              <a:t> M, </a:t>
            </a:r>
            <a:r>
              <a:rPr lang="en-US" sz="1600" dirty="0" err="1"/>
              <a:t>Basch</a:t>
            </a:r>
            <a:r>
              <a:rPr lang="en-US" sz="1600" dirty="0"/>
              <a:t> P, Wright J, Wong B; </a:t>
            </a:r>
            <a:r>
              <a:rPr lang="en-US" sz="1600" dirty="0" err="1"/>
              <a:t>DHSc</a:t>
            </a:r>
            <a:r>
              <a:rPr lang="en-US" sz="1600" dirty="0"/>
              <a:t>., Thorpe P. CDC Grand Rounds: A Public Health Approach to Detect and Control Hypertension. MMWR </a:t>
            </a:r>
            <a:r>
              <a:rPr lang="en-US" sz="1600" dirty="0" err="1"/>
              <a:t>Morb</a:t>
            </a:r>
            <a:r>
              <a:rPr lang="en-US" sz="1600" dirty="0"/>
              <a:t> Mortal </a:t>
            </a:r>
            <a:r>
              <a:rPr lang="en-US" sz="1600" dirty="0" err="1"/>
              <a:t>Wkly</a:t>
            </a:r>
            <a:r>
              <a:rPr lang="en-US" sz="1600" dirty="0"/>
              <a:t> Rep. 2016 Nov 18;65(45):1261-1264</a:t>
            </a:r>
          </a:p>
        </p:txBody>
      </p:sp>
    </p:spTree>
    <p:extLst>
      <p:ext uri="{BB962C8B-B14F-4D97-AF65-F5344CB8AC3E}">
        <p14:creationId xmlns:p14="http://schemas.microsoft.com/office/powerpoint/2010/main" val="351702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29D5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87588" y="504668"/>
            <a:ext cx="9605919" cy="1320800"/>
          </a:xfrm>
        </p:spPr>
        <p:txBody>
          <a:bodyPr>
            <a:noAutofit/>
          </a:bodyPr>
          <a:lstStyle/>
          <a:p>
            <a:r>
              <a:rPr lang="en-US" sz="6600" dirty="0">
                <a:solidFill>
                  <a:schemeClr val="bg1"/>
                </a:solidFill>
              </a:rPr>
              <a:t>STROKE</a:t>
            </a:r>
          </a:p>
        </p:txBody>
      </p:sp>
      <p:pic>
        <p:nvPicPr>
          <p:cNvPr id="2" name="Picture 1"/>
          <p:cNvPicPr>
            <a:picLocks noChangeAspect="1"/>
          </p:cNvPicPr>
          <p:nvPr/>
        </p:nvPicPr>
        <p:blipFill>
          <a:blip r:embed="rId2"/>
          <a:stretch>
            <a:fillRect/>
          </a:stretch>
        </p:blipFill>
        <p:spPr>
          <a:xfrm>
            <a:off x="4585926" y="504668"/>
            <a:ext cx="5817529" cy="6005625"/>
          </a:xfrm>
          <a:prstGeom prst="rect">
            <a:avLst/>
          </a:prstGeom>
        </p:spPr>
      </p:pic>
    </p:spTree>
    <p:extLst>
      <p:ext uri="{BB962C8B-B14F-4D97-AF65-F5344CB8AC3E}">
        <p14:creationId xmlns:p14="http://schemas.microsoft.com/office/powerpoint/2010/main" val="1123723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stroke?</a:t>
            </a:r>
          </a:p>
        </p:txBody>
      </p:sp>
      <p:sp>
        <p:nvSpPr>
          <p:cNvPr id="3" name="Content Placeholder 2"/>
          <p:cNvSpPr>
            <a:spLocks noGrp="1"/>
          </p:cNvSpPr>
          <p:nvPr>
            <p:ph idx="1"/>
          </p:nvPr>
        </p:nvSpPr>
        <p:spPr>
          <a:xfrm>
            <a:off x="768936" y="1500188"/>
            <a:ext cx="5240387" cy="5357811"/>
          </a:xfrm>
        </p:spPr>
        <p:txBody>
          <a:bodyPr>
            <a:noAutofit/>
          </a:bodyPr>
          <a:lstStyle/>
          <a:p>
            <a:r>
              <a:rPr lang="en-US" sz="2400" dirty="0">
                <a:hlinkClick r:id="rId3"/>
              </a:rPr>
              <a:t>https://www.youtube.com/watch?v=pcmrgwNCPwM</a:t>
            </a:r>
            <a:endParaRPr lang="en-US" sz="2400" dirty="0"/>
          </a:p>
          <a:p>
            <a:r>
              <a:rPr lang="en-US" sz="2400" dirty="0"/>
              <a:t>About 87% of all strokes are ischemic, in which blood flow to the brain is blocked</a:t>
            </a:r>
          </a:p>
        </p:txBody>
      </p:sp>
      <p:sp>
        <p:nvSpPr>
          <p:cNvPr id="4" name="Footer Placeholder 3"/>
          <p:cNvSpPr>
            <a:spLocks noGrp="1"/>
          </p:cNvSpPr>
          <p:nvPr>
            <p:ph type="ftr" sz="quarter" idx="11"/>
          </p:nvPr>
        </p:nvSpPr>
        <p:spPr>
          <a:xfrm>
            <a:off x="6975481" y="5981975"/>
            <a:ext cx="3382381" cy="754271"/>
          </a:xfrm>
        </p:spPr>
        <p:txBody>
          <a:bodyPr/>
          <a:lstStyle/>
          <a:p>
            <a:r>
              <a:rPr lang="en-US" sz="1600" dirty="0"/>
              <a:t>http://www.strokeassociation.org</a:t>
            </a:r>
          </a:p>
        </p:txBody>
      </p:sp>
      <p:pic>
        <p:nvPicPr>
          <p:cNvPr id="5" name="Picture 4"/>
          <p:cNvPicPr>
            <a:picLocks noChangeAspect="1"/>
          </p:cNvPicPr>
          <p:nvPr/>
        </p:nvPicPr>
        <p:blipFill>
          <a:blip r:embed="rId4"/>
          <a:stretch>
            <a:fillRect/>
          </a:stretch>
        </p:blipFill>
        <p:spPr>
          <a:xfrm>
            <a:off x="6392712" y="709886"/>
            <a:ext cx="4974101" cy="527208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962" y="3885005"/>
            <a:ext cx="3394334" cy="2851241"/>
          </a:xfrm>
          <a:prstGeom prst="rect">
            <a:avLst/>
          </a:prstGeom>
        </p:spPr>
      </p:pic>
    </p:spTree>
    <p:extLst>
      <p:ext uri="{BB962C8B-B14F-4D97-AF65-F5344CB8AC3E}">
        <p14:creationId xmlns:p14="http://schemas.microsoft.com/office/powerpoint/2010/main" val="161169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and Economic Burden</a:t>
            </a:r>
          </a:p>
        </p:txBody>
      </p:sp>
      <p:sp>
        <p:nvSpPr>
          <p:cNvPr id="3" name="Content Placeholder 2"/>
          <p:cNvSpPr>
            <a:spLocks noGrp="1"/>
          </p:cNvSpPr>
          <p:nvPr>
            <p:ph idx="1"/>
          </p:nvPr>
        </p:nvSpPr>
        <p:spPr>
          <a:xfrm>
            <a:off x="677334" y="1672716"/>
            <a:ext cx="8702868" cy="4175993"/>
          </a:xfrm>
        </p:spPr>
        <p:txBody>
          <a:bodyPr>
            <a:noAutofit/>
          </a:bodyPr>
          <a:lstStyle/>
          <a:p>
            <a:r>
              <a:rPr lang="en-US" sz="2400" dirty="0">
                <a:highlight>
                  <a:srgbClr val="FFFF00"/>
                </a:highlight>
              </a:rPr>
              <a:t>Fifth leading cause of death in the US</a:t>
            </a:r>
            <a:r>
              <a:rPr lang="en-US" sz="2400" dirty="0"/>
              <a:t>, killing more than 130,000 Americans each year – that’s 1 of every 20 deaths</a:t>
            </a:r>
          </a:p>
          <a:p>
            <a:r>
              <a:rPr lang="en-US" sz="2400" dirty="0"/>
              <a:t>Someone in the US has a stroke every 40 seconds; every four minutes, someone dies</a:t>
            </a:r>
          </a:p>
          <a:p>
            <a:r>
              <a:rPr lang="en-US" sz="2400" dirty="0"/>
              <a:t>Every year, about 795,000 people in the US have a stroke</a:t>
            </a:r>
          </a:p>
          <a:p>
            <a:r>
              <a:rPr lang="en-US" sz="2400" dirty="0"/>
              <a:t>Costs the nation </a:t>
            </a:r>
            <a:r>
              <a:rPr lang="en-US" sz="2400" dirty="0">
                <a:highlight>
                  <a:srgbClr val="FFFF00"/>
                </a:highlight>
              </a:rPr>
              <a:t>$33 billion annually </a:t>
            </a:r>
          </a:p>
          <a:p>
            <a:r>
              <a:rPr lang="en-US" sz="2400" dirty="0"/>
              <a:t>A leading cause of serious long-term disability</a:t>
            </a:r>
          </a:p>
        </p:txBody>
      </p:sp>
      <p:sp>
        <p:nvSpPr>
          <p:cNvPr id="6" name="Footer Placeholder 3"/>
          <p:cNvSpPr>
            <a:spLocks noGrp="1"/>
          </p:cNvSpPr>
          <p:nvPr>
            <p:ph type="ftr" sz="quarter" idx="11"/>
          </p:nvPr>
        </p:nvSpPr>
        <p:spPr>
          <a:xfrm>
            <a:off x="949435" y="5848709"/>
            <a:ext cx="3382381" cy="754271"/>
          </a:xfrm>
        </p:spPr>
        <p:txBody>
          <a:bodyPr/>
          <a:lstStyle/>
          <a:p>
            <a:r>
              <a:rPr lang="en-US" sz="1600" dirty="0"/>
              <a:t>cdc.gov</a:t>
            </a:r>
          </a:p>
        </p:txBody>
      </p:sp>
    </p:spTree>
    <p:extLst>
      <p:ext uri="{BB962C8B-B14F-4D97-AF65-F5344CB8AC3E}">
        <p14:creationId xmlns:p14="http://schemas.microsoft.com/office/powerpoint/2010/main" val="325044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Stroke by Age and Gender</a:t>
            </a:r>
          </a:p>
        </p:txBody>
      </p:sp>
      <p:sp>
        <p:nvSpPr>
          <p:cNvPr id="7" name="Content Placeholder 6"/>
          <p:cNvSpPr>
            <a:spLocks noGrp="1"/>
          </p:cNvSpPr>
          <p:nvPr>
            <p:ph idx="1"/>
          </p:nvPr>
        </p:nvSpPr>
        <p:spPr/>
        <p:txBody>
          <a:bodyPr/>
          <a:lstStyle/>
          <a:p>
            <a:endParaRPr lang="en-US" dirty="0"/>
          </a:p>
        </p:txBody>
      </p:sp>
      <p:pic>
        <p:nvPicPr>
          <p:cNvPr id="10" name="Picture 9"/>
          <p:cNvPicPr>
            <a:picLocks noChangeAspect="1"/>
          </p:cNvPicPr>
          <p:nvPr/>
        </p:nvPicPr>
        <p:blipFill>
          <a:blip r:embed="rId3"/>
          <a:stretch>
            <a:fillRect/>
          </a:stretch>
        </p:blipFill>
        <p:spPr>
          <a:xfrm>
            <a:off x="766212" y="1278972"/>
            <a:ext cx="8124798" cy="5579028"/>
          </a:xfrm>
          <a:prstGeom prst="rect">
            <a:avLst/>
          </a:prstGeom>
        </p:spPr>
      </p:pic>
      <p:sp>
        <p:nvSpPr>
          <p:cNvPr id="11" name="Footer Placeholder 10"/>
          <p:cNvSpPr>
            <a:spLocks noGrp="1"/>
          </p:cNvSpPr>
          <p:nvPr>
            <p:ph type="ftr" sz="quarter" idx="11"/>
          </p:nvPr>
        </p:nvSpPr>
        <p:spPr>
          <a:xfrm>
            <a:off x="542423" y="6492875"/>
            <a:ext cx="6297612" cy="365125"/>
          </a:xfrm>
        </p:spPr>
        <p:txBody>
          <a:bodyPr/>
          <a:lstStyle/>
          <a:p>
            <a:r>
              <a:rPr lang="en-US" sz="1600" dirty="0"/>
              <a:t>NHANES 2011-2014</a:t>
            </a:r>
          </a:p>
        </p:txBody>
      </p:sp>
      <p:sp>
        <p:nvSpPr>
          <p:cNvPr id="12" name="Slide Number Placeholder 11"/>
          <p:cNvSpPr>
            <a:spLocks noGrp="1"/>
          </p:cNvSpPr>
          <p:nvPr>
            <p:ph type="sldNum" sz="quarter" idx="12"/>
          </p:nvPr>
        </p:nvSpPr>
        <p:spPr/>
        <p:txBody>
          <a:bodyPr/>
          <a:lstStyle/>
          <a:p>
            <a:fld id="{0A0E965D-013B-4784-A493-B6490DE35B0A}" type="slidenum">
              <a:rPr lang="en-US" smtClean="0"/>
              <a:t>43</a:t>
            </a:fld>
            <a:endParaRPr lang="en-US"/>
          </a:p>
        </p:txBody>
      </p:sp>
    </p:spTree>
    <p:extLst>
      <p:ext uri="{BB962C8B-B14F-4D97-AF65-F5344CB8AC3E}">
        <p14:creationId xmlns:p14="http://schemas.microsoft.com/office/powerpoint/2010/main" val="3862031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Stroke Statistics: Race</a:t>
            </a:r>
          </a:p>
        </p:txBody>
      </p:sp>
      <p:sp>
        <p:nvSpPr>
          <p:cNvPr id="3" name="Content Placeholder 2"/>
          <p:cNvSpPr>
            <a:spLocks noGrp="1"/>
          </p:cNvSpPr>
          <p:nvPr>
            <p:ph idx="1"/>
          </p:nvPr>
        </p:nvSpPr>
        <p:spPr>
          <a:xfrm>
            <a:off x="677334" y="1518249"/>
            <a:ext cx="8596668" cy="4523113"/>
          </a:xfrm>
        </p:spPr>
        <p:txBody>
          <a:bodyPr>
            <a:normAutofit/>
          </a:bodyPr>
          <a:lstStyle/>
          <a:p>
            <a:r>
              <a:rPr lang="en-US" sz="2400" dirty="0"/>
              <a:t>Risk is twice as high for African Americans as for whites, and African Americans are more likely to die following a stroke than whites</a:t>
            </a:r>
          </a:p>
          <a:p>
            <a:r>
              <a:rPr lang="en-US" sz="2400" dirty="0"/>
              <a:t>Hispanic’s risk for stroke falls between that of whites and blacks</a:t>
            </a:r>
          </a:p>
          <a:p>
            <a:r>
              <a:rPr lang="en-US" sz="2400" dirty="0"/>
              <a:t>American Indians, Alaska Natives and blacks are more likely to have a stroke than are other groups</a:t>
            </a:r>
          </a:p>
        </p:txBody>
      </p:sp>
    </p:spTree>
    <p:extLst>
      <p:ext uri="{BB962C8B-B14F-4D97-AF65-F5344CB8AC3E}">
        <p14:creationId xmlns:p14="http://schemas.microsoft.com/office/powerpoint/2010/main" val="329184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Stroke Death Rates by Race/Ethnicity</a:t>
            </a:r>
          </a:p>
        </p:txBody>
      </p:sp>
      <p:sp>
        <p:nvSpPr>
          <p:cNvPr id="3" name="Content Placeholder 2"/>
          <p:cNvSpPr>
            <a:spLocks noGrp="1"/>
          </p:cNvSpPr>
          <p:nvPr>
            <p:ph idx="1"/>
          </p:nvPr>
        </p:nvSpPr>
        <p:spPr/>
        <p:txBody>
          <a:bodyPr/>
          <a:lstStyle/>
          <a:p>
            <a:endParaRPr lang="en-US"/>
          </a:p>
        </p:txBody>
      </p:sp>
      <p:sp>
        <p:nvSpPr>
          <p:cNvPr id="6" name="Footer Placeholder 3"/>
          <p:cNvSpPr>
            <a:spLocks noGrp="1"/>
          </p:cNvSpPr>
          <p:nvPr>
            <p:ph type="ftr" sz="quarter" idx="11"/>
          </p:nvPr>
        </p:nvSpPr>
        <p:spPr>
          <a:xfrm>
            <a:off x="949435" y="6041362"/>
            <a:ext cx="1239129" cy="561618"/>
          </a:xfrm>
        </p:spPr>
        <p:txBody>
          <a:bodyPr/>
          <a:lstStyle/>
          <a:p>
            <a:r>
              <a:rPr lang="en-US" sz="1600" dirty="0"/>
              <a:t>cdc.gov</a:t>
            </a:r>
          </a:p>
        </p:txBody>
      </p:sp>
      <p:pic>
        <p:nvPicPr>
          <p:cNvPr id="7" name="Picture 6"/>
          <p:cNvPicPr>
            <a:picLocks noChangeAspect="1"/>
          </p:cNvPicPr>
          <p:nvPr/>
        </p:nvPicPr>
        <p:blipFill>
          <a:blip r:embed="rId3"/>
          <a:stretch>
            <a:fillRect/>
          </a:stretch>
        </p:blipFill>
        <p:spPr>
          <a:xfrm>
            <a:off x="968202" y="1394084"/>
            <a:ext cx="8113952" cy="5248015"/>
          </a:xfrm>
          <a:prstGeom prst="rect">
            <a:avLst/>
          </a:prstGeom>
        </p:spPr>
      </p:pic>
    </p:spTree>
    <p:extLst>
      <p:ext uri="{BB962C8B-B14F-4D97-AF65-F5344CB8AC3E}">
        <p14:creationId xmlns:p14="http://schemas.microsoft.com/office/powerpoint/2010/main" val="84083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Stroke Death Rates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077777" y="1549313"/>
            <a:ext cx="6721449" cy="5053667"/>
          </a:xfrm>
          <a:prstGeom prst="rect">
            <a:avLst/>
          </a:prstGeom>
        </p:spPr>
      </p:pic>
      <p:sp>
        <p:nvSpPr>
          <p:cNvPr id="6" name="Footer Placeholder 3"/>
          <p:cNvSpPr>
            <a:spLocks noGrp="1"/>
          </p:cNvSpPr>
          <p:nvPr>
            <p:ph type="ftr" sz="quarter" idx="11"/>
          </p:nvPr>
        </p:nvSpPr>
        <p:spPr>
          <a:xfrm>
            <a:off x="949435" y="6041362"/>
            <a:ext cx="1239129" cy="561618"/>
          </a:xfrm>
        </p:spPr>
        <p:txBody>
          <a:bodyPr/>
          <a:lstStyle/>
          <a:p>
            <a:r>
              <a:rPr lang="en-US" sz="1600" dirty="0"/>
              <a:t>cdc.gov</a:t>
            </a:r>
          </a:p>
        </p:txBody>
      </p:sp>
    </p:spTree>
    <p:extLst>
      <p:ext uri="{BB962C8B-B14F-4D97-AF65-F5344CB8AC3E}">
        <p14:creationId xmlns:p14="http://schemas.microsoft.com/office/powerpoint/2010/main" val="2555503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BP on Cardiovascular Mortality (</a:t>
            </a:r>
            <a:r>
              <a:rPr lang="en-US" dirty="0" err="1"/>
              <a:t>Lewington</a:t>
            </a:r>
            <a:r>
              <a:rPr lang="en-US" dirty="0"/>
              <a:t> et al 2002)</a:t>
            </a:r>
          </a:p>
        </p:txBody>
      </p:sp>
      <p:sp>
        <p:nvSpPr>
          <p:cNvPr id="3" name="Content Placeholder 2"/>
          <p:cNvSpPr>
            <a:spLocks noGrp="1"/>
          </p:cNvSpPr>
          <p:nvPr>
            <p:ph idx="1"/>
          </p:nvPr>
        </p:nvSpPr>
        <p:spPr/>
        <p:txBody>
          <a:bodyPr>
            <a:normAutofit/>
          </a:bodyPr>
          <a:lstStyle/>
          <a:p>
            <a:r>
              <a:rPr lang="en-US" sz="2400" dirty="0"/>
              <a:t>Meta-Analysis of cohort studies with more than 1 million adults</a:t>
            </a:r>
          </a:p>
          <a:p>
            <a:r>
              <a:rPr lang="en-US" sz="2400" dirty="0"/>
              <a:t>An increase of 20 mmHg in SPB increased CAD &amp; stroke death rates by:</a:t>
            </a:r>
          </a:p>
        </p:txBody>
      </p:sp>
      <p:graphicFrame>
        <p:nvGraphicFramePr>
          <p:cNvPr id="7" name="Table 6"/>
          <p:cNvGraphicFramePr>
            <a:graphicFrameLocks noGrp="1"/>
          </p:cNvGraphicFramePr>
          <p:nvPr>
            <p:extLst>
              <p:ext uri="{D42A27DB-BD31-4B8C-83A1-F6EECF244321}">
                <p14:modId xmlns:p14="http://schemas.microsoft.com/office/powerpoint/2010/main" val="3882866538"/>
              </p:ext>
            </p:extLst>
          </p:nvPr>
        </p:nvGraphicFramePr>
        <p:xfrm>
          <a:off x="677334" y="4071667"/>
          <a:ext cx="8379588" cy="2404422"/>
        </p:xfrm>
        <a:graphic>
          <a:graphicData uri="http://schemas.openxmlformats.org/drawingml/2006/table">
            <a:tbl>
              <a:tblPr firstRow="1" bandRow="1">
                <a:tableStyleId>{5C22544A-7EE6-4342-B048-85BDC9FD1C3A}</a:tableStyleId>
              </a:tblPr>
              <a:tblGrid>
                <a:gridCol w="2793196">
                  <a:extLst>
                    <a:ext uri="{9D8B030D-6E8A-4147-A177-3AD203B41FA5}">
                      <a16:colId xmlns:a16="http://schemas.microsoft.com/office/drawing/2014/main" val="1201838022"/>
                    </a:ext>
                  </a:extLst>
                </a:gridCol>
                <a:gridCol w="2793196">
                  <a:extLst>
                    <a:ext uri="{9D8B030D-6E8A-4147-A177-3AD203B41FA5}">
                      <a16:colId xmlns:a16="http://schemas.microsoft.com/office/drawing/2014/main" val="4033652780"/>
                    </a:ext>
                  </a:extLst>
                </a:gridCol>
                <a:gridCol w="2793196">
                  <a:extLst>
                    <a:ext uri="{9D8B030D-6E8A-4147-A177-3AD203B41FA5}">
                      <a16:colId xmlns:a16="http://schemas.microsoft.com/office/drawing/2014/main" val="2480421196"/>
                    </a:ext>
                  </a:extLst>
                </a:gridCol>
              </a:tblGrid>
              <a:tr h="400737">
                <a:tc>
                  <a:txBody>
                    <a:bodyPr/>
                    <a:lstStyle/>
                    <a:p>
                      <a:pPr algn="ctr"/>
                      <a:r>
                        <a:rPr lang="en-US" dirty="0"/>
                        <a:t>AGE</a:t>
                      </a:r>
                    </a:p>
                  </a:txBody>
                  <a:tcPr/>
                </a:tc>
                <a:tc>
                  <a:txBody>
                    <a:bodyPr/>
                    <a:lstStyle/>
                    <a:p>
                      <a:pPr algn="ctr"/>
                      <a:r>
                        <a:rPr lang="en-US" dirty="0"/>
                        <a:t>CAD DEATH RATE</a:t>
                      </a:r>
                    </a:p>
                  </a:txBody>
                  <a:tcPr/>
                </a:tc>
                <a:tc>
                  <a:txBody>
                    <a:bodyPr/>
                    <a:lstStyle/>
                    <a:p>
                      <a:pPr algn="ctr"/>
                      <a:r>
                        <a:rPr lang="en-US" dirty="0"/>
                        <a:t>STROKE DEATH RATE</a:t>
                      </a:r>
                    </a:p>
                  </a:txBody>
                  <a:tcPr/>
                </a:tc>
                <a:extLst>
                  <a:ext uri="{0D108BD9-81ED-4DB2-BD59-A6C34878D82A}">
                    <a16:rowId xmlns:a16="http://schemas.microsoft.com/office/drawing/2014/main" val="2450733450"/>
                  </a:ext>
                </a:extLst>
              </a:tr>
              <a:tr h="400737">
                <a:tc>
                  <a:txBody>
                    <a:bodyPr/>
                    <a:lstStyle/>
                    <a:p>
                      <a:pPr algn="ctr"/>
                      <a:r>
                        <a:rPr lang="en-US" dirty="0"/>
                        <a:t>40-49</a:t>
                      </a:r>
                    </a:p>
                  </a:txBody>
                  <a:tcPr/>
                </a:tc>
                <a:tc>
                  <a:txBody>
                    <a:bodyPr/>
                    <a:lstStyle/>
                    <a:p>
                      <a:pPr algn="ctr"/>
                      <a:r>
                        <a:rPr lang="en-US" dirty="0"/>
                        <a:t>100%</a:t>
                      </a:r>
                    </a:p>
                  </a:txBody>
                  <a:tcPr/>
                </a:tc>
                <a:tc>
                  <a:txBody>
                    <a:bodyPr/>
                    <a:lstStyle/>
                    <a:p>
                      <a:pPr algn="ctr"/>
                      <a:r>
                        <a:rPr lang="en-US" dirty="0"/>
                        <a:t>180%</a:t>
                      </a:r>
                    </a:p>
                  </a:txBody>
                  <a:tcPr/>
                </a:tc>
                <a:extLst>
                  <a:ext uri="{0D108BD9-81ED-4DB2-BD59-A6C34878D82A}">
                    <a16:rowId xmlns:a16="http://schemas.microsoft.com/office/drawing/2014/main" val="4059271795"/>
                  </a:ext>
                </a:extLst>
              </a:tr>
              <a:tr h="400737">
                <a:tc>
                  <a:txBody>
                    <a:bodyPr/>
                    <a:lstStyle/>
                    <a:p>
                      <a:pPr algn="ctr"/>
                      <a:r>
                        <a:rPr lang="en-US" dirty="0"/>
                        <a:t>50-59</a:t>
                      </a:r>
                    </a:p>
                  </a:txBody>
                  <a:tcPr/>
                </a:tc>
                <a:tc>
                  <a:txBody>
                    <a:bodyPr/>
                    <a:lstStyle/>
                    <a:p>
                      <a:pPr algn="ctr"/>
                      <a:r>
                        <a:rPr lang="en-US" dirty="0"/>
                        <a:t>100%</a:t>
                      </a:r>
                    </a:p>
                  </a:txBody>
                  <a:tcPr/>
                </a:tc>
                <a:tc>
                  <a:txBody>
                    <a:bodyPr/>
                    <a:lstStyle/>
                    <a:p>
                      <a:pPr algn="ctr"/>
                      <a:r>
                        <a:rPr lang="en-US" dirty="0"/>
                        <a:t>160%</a:t>
                      </a:r>
                    </a:p>
                  </a:txBody>
                  <a:tcPr/>
                </a:tc>
                <a:extLst>
                  <a:ext uri="{0D108BD9-81ED-4DB2-BD59-A6C34878D82A}">
                    <a16:rowId xmlns:a16="http://schemas.microsoft.com/office/drawing/2014/main" val="1091668390"/>
                  </a:ext>
                </a:extLst>
              </a:tr>
              <a:tr h="400737">
                <a:tc>
                  <a:txBody>
                    <a:bodyPr/>
                    <a:lstStyle/>
                    <a:p>
                      <a:pPr algn="ctr"/>
                      <a:r>
                        <a:rPr lang="en-US" dirty="0"/>
                        <a:t>60-69</a:t>
                      </a:r>
                    </a:p>
                  </a:txBody>
                  <a:tcPr/>
                </a:tc>
                <a:tc>
                  <a:txBody>
                    <a:bodyPr/>
                    <a:lstStyle/>
                    <a:p>
                      <a:pPr algn="ctr"/>
                      <a:r>
                        <a:rPr lang="en-US" dirty="0"/>
                        <a:t>90%</a:t>
                      </a:r>
                    </a:p>
                  </a:txBody>
                  <a:tcPr/>
                </a:tc>
                <a:tc>
                  <a:txBody>
                    <a:bodyPr/>
                    <a:lstStyle/>
                    <a:p>
                      <a:pPr algn="ctr"/>
                      <a:r>
                        <a:rPr lang="en-US" dirty="0"/>
                        <a:t>130%</a:t>
                      </a:r>
                    </a:p>
                  </a:txBody>
                  <a:tcPr/>
                </a:tc>
                <a:extLst>
                  <a:ext uri="{0D108BD9-81ED-4DB2-BD59-A6C34878D82A}">
                    <a16:rowId xmlns:a16="http://schemas.microsoft.com/office/drawing/2014/main" val="2369298581"/>
                  </a:ext>
                </a:extLst>
              </a:tr>
              <a:tr h="400737">
                <a:tc>
                  <a:txBody>
                    <a:bodyPr/>
                    <a:lstStyle/>
                    <a:p>
                      <a:pPr algn="ctr"/>
                      <a:r>
                        <a:rPr lang="en-US" dirty="0"/>
                        <a:t>70-79</a:t>
                      </a:r>
                    </a:p>
                  </a:txBody>
                  <a:tcPr/>
                </a:tc>
                <a:tc>
                  <a:txBody>
                    <a:bodyPr/>
                    <a:lstStyle/>
                    <a:p>
                      <a:pPr algn="ctr"/>
                      <a:r>
                        <a:rPr lang="en-US" dirty="0"/>
                        <a:t>70%</a:t>
                      </a:r>
                    </a:p>
                  </a:txBody>
                  <a:tcPr/>
                </a:tc>
                <a:tc>
                  <a:txBody>
                    <a:bodyPr/>
                    <a:lstStyle/>
                    <a:p>
                      <a:pPr algn="ctr"/>
                      <a:r>
                        <a:rPr lang="en-US" dirty="0"/>
                        <a:t>100%</a:t>
                      </a:r>
                    </a:p>
                  </a:txBody>
                  <a:tcPr/>
                </a:tc>
                <a:extLst>
                  <a:ext uri="{0D108BD9-81ED-4DB2-BD59-A6C34878D82A}">
                    <a16:rowId xmlns:a16="http://schemas.microsoft.com/office/drawing/2014/main" val="2581662762"/>
                  </a:ext>
                </a:extLst>
              </a:tr>
              <a:tr h="400737">
                <a:tc>
                  <a:txBody>
                    <a:bodyPr/>
                    <a:lstStyle/>
                    <a:p>
                      <a:pPr algn="ctr"/>
                      <a:r>
                        <a:rPr lang="en-US" dirty="0"/>
                        <a:t>80-89</a:t>
                      </a:r>
                    </a:p>
                  </a:txBody>
                  <a:tcPr/>
                </a:tc>
                <a:tc>
                  <a:txBody>
                    <a:bodyPr/>
                    <a:lstStyle/>
                    <a:p>
                      <a:pPr algn="ctr"/>
                      <a:r>
                        <a:rPr lang="en-US" dirty="0"/>
                        <a:t>50%</a:t>
                      </a:r>
                    </a:p>
                  </a:txBody>
                  <a:tcPr/>
                </a:tc>
                <a:tc>
                  <a:txBody>
                    <a:bodyPr/>
                    <a:lstStyle/>
                    <a:p>
                      <a:pPr algn="ctr"/>
                      <a:r>
                        <a:rPr lang="en-US" dirty="0"/>
                        <a:t>50%</a:t>
                      </a:r>
                    </a:p>
                  </a:txBody>
                  <a:tcPr/>
                </a:tc>
                <a:extLst>
                  <a:ext uri="{0D108BD9-81ED-4DB2-BD59-A6C34878D82A}">
                    <a16:rowId xmlns:a16="http://schemas.microsoft.com/office/drawing/2014/main" val="599277481"/>
                  </a:ext>
                </a:extLst>
              </a:tr>
            </a:tbl>
          </a:graphicData>
        </a:graphic>
      </p:graphicFrame>
      <p:sp>
        <p:nvSpPr>
          <p:cNvPr id="8" name="Rectangle 7"/>
          <p:cNvSpPr/>
          <p:nvPr/>
        </p:nvSpPr>
        <p:spPr>
          <a:xfrm>
            <a:off x="6211019" y="4071667"/>
            <a:ext cx="2845903" cy="24044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22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Stroke: Risk Factors</a:t>
            </a:r>
          </a:p>
        </p:txBody>
      </p:sp>
      <p:sp>
        <p:nvSpPr>
          <p:cNvPr id="3" name="Content Placeholder 2"/>
          <p:cNvSpPr>
            <a:spLocks noGrp="1"/>
          </p:cNvSpPr>
          <p:nvPr>
            <p:ph idx="1"/>
          </p:nvPr>
        </p:nvSpPr>
        <p:spPr>
          <a:xfrm>
            <a:off x="677334" y="1518249"/>
            <a:ext cx="8596668" cy="5107403"/>
          </a:xfrm>
        </p:spPr>
        <p:txBody>
          <a:bodyPr>
            <a:normAutofit fontScale="92500" lnSpcReduction="20000"/>
          </a:bodyPr>
          <a:lstStyle/>
          <a:p>
            <a:r>
              <a:rPr lang="en-US" sz="2400" dirty="0">
                <a:solidFill>
                  <a:srgbClr val="FF0000"/>
                </a:solidFill>
              </a:rPr>
              <a:t>High BP</a:t>
            </a:r>
          </a:p>
          <a:p>
            <a:pPr lvl="1"/>
            <a:r>
              <a:rPr lang="en-US" sz="2200" dirty="0"/>
              <a:t>Median SBP declined 16 mmHg between 1959-2010 </a:t>
            </a:r>
            <a:r>
              <a:rPr lang="en-US" sz="2200" dirty="0">
                <a:sym typeface="Wingdings" panose="05000000000000000000" pitchFamily="2" charset="2"/>
              </a:rPr>
              <a:t> reductions in stroke mortality </a:t>
            </a:r>
          </a:p>
          <a:p>
            <a:pPr lvl="1"/>
            <a:r>
              <a:rPr lang="en-US" sz="2200" dirty="0">
                <a:sym typeface="Wingdings" panose="05000000000000000000" pitchFamily="2" charset="2"/>
              </a:rPr>
              <a:t>Antihypertensive therapy </a:t>
            </a:r>
            <a:endParaRPr lang="en-US" sz="2200" dirty="0"/>
          </a:p>
          <a:p>
            <a:r>
              <a:rPr lang="en-US" sz="2400" dirty="0"/>
              <a:t>Diabetes Mellitus</a:t>
            </a:r>
          </a:p>
          <a:p>
            <a:pPr lvl="1"/>
            <a:r>
              <a:rPr lang="en-US" sz="2200" dirty="0"/>
              <a:t>Increases risk of ischemic stroke incidence at all ages, but risk more prominent before 65 years in both whites and African Americans</a:t>
            </a:r>
          </a:p>
          <a:p>
            <a:r>
              <a:rPr lang="en-US" sz="2400" dirty="0"/>
              <a:t>Disorders of Heart Rhythm</a:t>
            </a:r>
          </a:p>
          <a:p>
            <a:r>
              <a:rPr lang="en-US" sz="2400" dirty="0"/>
              <a:t>High Cholesterol (and other lipids)</a:t>
            </a:r>
          </a:p>
          <a:p>
            <a:r>
              <a:rPr lang="en-US" sz="2400" dirty="0"/>
              <a:t>Smoking Use</a:t>
            </a:r>
          </a:p>
          <a:p>
            <a:r>
              <a:rPr lang="en-US" sz="2400" dirty="0"/>
              <a:t>Physical Inactivity</a:t>
            </a:r>
          </a:p>
          <a:p>
            <a:r>
              <a:rPr lang="en-US" sz="2400" dirty="0"/>
              <a:t>Nutrition</a:t>
            </a:r>
          </a:p>
          <a:p>
            <a:r>
              <a:rPr lang="en-US" sz="2400" dirty="0"/>
              <a:t>Chronic Kidney Disease</a:t>
            </a:r>
          </a:p>
          <a:p>
            <a:endParaRPr lang="en-US" sz="2400" dirty="0"/>
          </a:p>
          <a:p>
            <a:endParaRPr lang="en-US" sz="2400" dirty="0"/>
          </a:p>
        </p:txBody>
      </p:sp>
    </p:spTree>
    <p:extLst>
      <p:ext uri="{BB962C8B-B14F-4D97-AF65-F5344CB8AC3E}">
        <p14:creationId xmlns:p14="http://schemas.microsoft.com/office/powerpoint/2010/main" val="360206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Stroke: Complications and Recovery</a:t>
            </a:r>
          </a:p>
        </p:txBody>
      </p:sp>
      <p:sp>
        <p:nvSpPr>
          <p:cNvPr id="3" name="Content Placeholder 2"/>
          <p:cNvSpPr>
            <a:spLocks noGrp="1"/>
          </p:cNvSpPr>
          <p:nvPr>
            <p:ph idx="1"/>
          </p:nvPr>
        </p:nvSpPr>
        <p:spPr>
          <a:xfrm>
            <a:off x="677334" y="1518249"/>
            <a:ext cx="8596668" cy="4523113"/>
          </a:xfrm>
        </p:spPr>
        <p:txBody>
          <a:bodyPr>
            <a:normAutofit/>
          </a:bodyPr>
          <a:lstStyle/>
          <a:p>
            <a:r>
              <a:rPr lang="en-US" sz="2400" dirty="0">
                <a:highlight>
                  <a:srgbClr val="FFFF00"/>
                </a:highlight>
              </a:rPr>
              <a:t>Leading cause of serious long-term disability in the US</a:t>
            </a:r>
            <a:endParaRPr lang="en-US" sz="2200" dirty="0">
              <a:highlight>
                <a:srgbClr val="FFFF00"/>
              </a:highligh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729" y="2384205"/>
            <a:ext cx="3779083" cy="38826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697" y="2384205"/>
            <a:ext cx="5599309" cy="3947513"/>
          </a:xfrm>
          <a:prstGeom prst="rect">
            <a:avLst/>
          </a:prstGeom>
        </p:spPr>
      </p:pic>
    </p:spTree>
    <p:extLst>
      <p:ext uri="{BB962C8B-B14F-4D97-AF65-F5344CB8AC3E}">
        <p14:creationId xmlns:p14="http://schemas.microsoft.com/office/powerpoint/2010/main" val="136753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Blood Pressure Matters</a:t>
            </a:r>
          </a:p>
        </p:txBody>
      </p:sp>
      <p:sp>
        <p:nvSpPr>
          <p:cNvPr id="3" name="Content Placeholder 2"/>
          <p:cNvSpPr>
            <a:spLocks noGrp="1"/>
          </p:cNvSpPr>
          <p:nvPr>
            <p:ph idx="1"/>
          </p:nvPr>
        </p:nvSpPr>
        <p:spPr>
          <a:xfrm>
            <a:off x="677334" y="1514462"/>
            <a:ext cx="8596668" cy="4587316"/>
          </a:xfrm>
        </p:spPr>
        <p:txBody>
          <a:bodyPr>
            <a:normAutofit/>
          </a:bodyPr>
          <a:lstStyle/>
          <a:p>
            <a:r>
              <a:rPr lang="en-US" sz="2400" dirty="0"/>
              <a:t>More than 360,000 American deaths in 2013 included high blood pressure as a primary or contributing cause</a:t>
            </a:r>
          </a:p>
          <a:p>
            <a:r>
              <a:rPr lang="en-US" sz="2400" dirty="0"/>
              <a:t>Increases your risk for other health conditions:</a:t>
            </a:r>
          </a:p>
        </p:txBody>
      </p:sp>
      <p:pic>
        <p:nvPicPr>
          <p:cNvPr id="5" name="Picture 4"/>
          <p:cNvPicPr>
            <a:picLocks noChangeAspect="1"/>
          </p:cNvPicPr>
          <p:nvPr/>
        </p:nvPicPr>
        <p:blipFill>
          <a:blip r:embed="rId2"/>
          <a:stretch>
            <a:fillRect/>
          </a:stretch>
        </p:blipFill>
        <p:spPr>
          <a:xfrm>
            <a:off x="448575" y="2981567"/>
            <a:ext cx="6855220" cy="3332969"/>
          </a:xfrm>
          <a:prstGeom prst="rect">
            <a:avLst/>
          </a:prstGeom>
        </p:spPr>
      </p:pic>
      <p:pic>
        <p:nvPicPr>
          <p:cNvPr id="6" name="Picture 5"/>
          <p:cNvPicPr>
            <a:picLocks noChangeAspect="1"/>
          </p:cNvPicPr>
          <p:nvPr/>
        </p:nvPicPr>
        <p:blipFill>
          <a:blip r:embed="rId3"/>
          <a:stretch>
            <a:fillRect/>
          </a:stretch>
        </p:blipFill>
        <p:spPr>
          <a:xfrm>
            <a:off x="7764905" y="2794601"/>
            <a:ext cx="4247213" cy="3038851"/>
          </a:xfrm>
          <a:prstGeom prst="rect">
            <a:avLst/>
          </a:prstGeom>
        </p:spPr>
      </p:pic>
    </p:spTree>
    <p:extLst>
      <p:ext uri="{BB962C8B-B14F-4D97-AF65-F5344CB8AC3E}">
        <p14:creationId xmlns:p14="http://schemas.microsoft.com/office/powerpoint/2010/main" val="21565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Stroke: Prevention</a:t>
            </a:r>
          </a:p>
        </p:txBody>
      </p:sp>
      <p:sp>
        <p:nvSpPr>
          <p:cNvPr id="3" name="Content Placeholder 2"/>
          <p:cNvSpPr>
            <a:spLocks noGrp="1"/>
          </p:cNvSpPr>
          <p:nvPr>
            <p:ph idx="1"/>
          </p:nvPr>
        </p:nvSpPr>
        <p:spPr>
          <a:xfrm>
            <a:off x="677334" y="1755855"/>
            <a:ext cx="8596668" cy="3880773"/>
          </a:xfrm>
        </p:spPr>
        <p:txBody>
          <a:bodyPr>
            <a:normAutofit/>
          </a:bodyPr>
          <a:lstStyle/>
          <a:p>
            <a:r>
              <a:rPr lang="en-US" sz="2400" dirty="0"/>
              <a:t>A review of recent clinical trials identified the benefit of intense BP reduction, which reduced risks of stroke outcomes</a:t>
            </a:r>
          </a:p>
          <a:p>
            <a:r>
              <a:rPr lang="en-US" sz="2400" dirty="0"/>
              <a:t>Adherence to a Mediterranean-style diet that was higher in nuts and olive oil was associated with a reduced risk of stroke </a:t>
            </a:r>
          </a:p>
        </p:txBody>
      </p:sp>
      <p:sp>
        <p:nvSpPr>
          <p:cNvPr id="4" name="Footer Placeholder 3"/>
          <p:cNvSpPr>
            <a:spLocks noGrp="1"/>
          </p:cNvSpPr>
          <p:nvPr>
            <p:ph type="ftr" sz="quarter" idx="11"/>
          </p:nvPr>
        </p:nvSpPr>
        <p:spPr/>
        <p:txBody>
          <a:bodyPr/>
          <a:lstStyle/>
          <a:p>
            <a:r>
              <a:rPr lang="en-US"/>
              <a:t>http://circ.ahajournals.org/content</a:t>
            </a:r>
          </a:p>
        </p:txBody>
      </p:sp>
    </p:spTree>
    <p:extLst>
      <p:ext uri="{BB962C8B-B14F-4D97-AF65-F5344CB8AC3E}">
        <p14:creationId xmlns:p14="http://schemas.microsoft.com/office/powerpoint/2010/main" val="312676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Stroke is Treatable</a:t>
            </a:r>
          </a:p>
        </p:txBody>
      </p:sp>
      <p:sp>
        <p:nvSpPr>
          <p:cNvPr id="3" name="Content Placeholder 2"/>
          <p:cNvSpPr>
            <a:spLocks noGrp="1"/>
          </p:cNvSpPr>
          <p:nvPr>
            <p:ph idx="1"/>
          </p:nvPr>
        </p:nvSpPr>
        <p:spPr>
          <a:xfrm>
            <a:off x="677334" y="1755855"/>
            <a:ext cx="8596668" cy="3880773"/>
          </a:xfrm>
        </p:spPr>
        <p:txBody>
          <a:bodyPr>
            <a:normAutofit/>
          </a:bodyPr>
          <a:lstStyle/>
          <a:p>
            <a:r>
              <a:rPr lang="en-US" sz="2400" dirty="0"/>
              <a:t>Learn the signs of stroke</a:t>
            </a:r>
          </a:p>
          <a:p>
            <a:r>
              <a:rPr lang="en-US" sz="2400" dirty="0"/>
              <a:t>Getting fast treatment is important in preventing death and disability from stroke</a:t>
            </a:r>
          </a:p>
          <a:p>
            <a:r>
              <a:rPr lang="en-US" sz="2400" dirty="0"/>
              <a:t>Public Health England’s act FAST campaign </a:t>
            </a:r>
          </a:p>
          <a:p>
            <a:pPr lvl="1"/>
            <a:r>
              <a:rPr lang="en-US" sz="2200" dirty="0">
                <a:hlinkClick r:id="rId2"/>
              </a:rPr>
              <a:t>https://www.youtube.com/watch?v=WYHaSyN5eeg</a:t>
            </a:r>
            <a:endParaRPr lang="en-US" sz="2200" dirty="0"/>
          </a:p>
          <a:p>
            <a:r>
              <a:rPr lang="en-US" sz="2400" dirty="0"/>
              <a:t>Canadian Heart &amp; Stroke</a:t>
            </a:r>
          </a:p>
          <a:p>
            <a:pPr lvl="1"/>
            <a:r>
              <a:rPr lang="en-US" sz="2200" dirty="0">
                <a:hlinkClick r:id="rId3"/>
              </a:rPr>
              <a:t>https://www.youtube.com/watch?v=1i3nMJHXk5A</a:t>
            </a:r>
            <a:endParaRPr lang="en-US" sz="2200" dirty="0"/>
          </a:p>
        </p:txBody>
      </p:sp>
    </p:spTree>
    <p:extLst>
      <p:ext uri="{BB962C8B-B14F-4D97-AF65-F5344CB8AC3E}">
        <p14:creationId xmlns:p14="http://schemas.microsoft.com/office/powerpoint/2010/main" val="79509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Stroke: Treatment</a:t>
            </a:r>
          </a:p>
        </p:txBody>
      </p:sp>
      <p:sp>
        <p:nvSpPr>
          <p:cNvPr id="3" name="Content Placeholder 2"/>
          <p:cNvSpPr>
            <a:spLocks noGrp="1"/>
          </p:cNvSpPr>
          <p:nvPr>
            <p:ph idx="1"/>
          </p:nvPr>
        </p:nvSpPr>
        <p:spPr>
          <a:xfrm>
            <a:off x="572403" y="1605954"/>
            <a:ext cx="8596668" cy="4794847"/>
          </a:xfrm>
        </p:spPr>
        <p:txBody>
          <a:bodyPr>
            <a:normAutofit fontScale="70000" lnSpcReduction="20000"/>
          </a:bodyPr>
          <a:lstStyle/>
          <a:p>
            <a:r>
              <a:rPr lang="en-US" sz="3200" dirty="0"/>
              <a:t>If you arrive to the hospital within 3 hours of the first symptoms of an ischemic stroke</a:t>
            </a:r>
          </a:p>
          <a:p>
            <a:pPr lvl="1"/>
            <a:r>
              <a:rPr lang="en-US" sz="2900" dirty="0">
                <a:solidFill>
                  <a:srgbClr val="FF0000"/>
                </a:solidFill>
              </a:rPr>
              <a:t>Tissue plasminogen activator (</a:t>
            </a:r>
            <a:r>
              <a:rPr lang="en-US" sz="2900" dirty="0" err="1">
                <a:solidFill>
                  <a:srgbClr val="FF0000"/>
                </a:solidFill>
              </a:rPr>
              <a:t>tPA</a:t>
            </a:r>
            <a:r>
              <a:rPr lang="en-US" sz="2900" dirty="0"/>
              <a:t>) </a:t>
            </a:r>
            <a:r>
              <a:rPr lang="en-US" sz="2900" dirty="0">
                <a:sym typeface="Wingdings" panose="05000000000000000000" pitchFamily="2" charset="2"/>
              </a:rPr>
              <a:t> break up clots</a:t>
            </a:r>
          </a:p>
          <a:p>
            <a:pPr lvl="1"/>
            <a:r>
              <a:rPr lang="en-US" sz="2900" dirty="0" err="1">
                <a:sym typeface="Wingdings" panose="05000000000000000000" pitchFamily="2" charset="2"/>
              </a:rPr>
              <a:t>tPA</a:t>
            </a:r>
            <a:r>
              <a:rPr lang="en-US" sz="2900" dirty="0">
                <a:sym typeface="Wingdings" panose="05000000000000000000" pitchFamily="2" charset="2"/>
              </a:rPr>
              <a:t> improved chances of recovering  less disability and less likely to need long-term care in a nursing home</a:t>
            </a:r>
          </a:p>
          <a:p>
            <a:pPr lvl="1"/>
            <a:endParaRPr lang="en-US" sz="2200" dirty="0"/>
          </a:p>
          <a:p>
            <a:r>
              <a:rPr lang="en-US" sz="2900" b="1" dirty="0"/>
              <a:t>Hemorrhagic Stroke:</a:t>
            </a:r>
          </a:p>
          <a:p>
            <a:pPr lvl="1"/>
            <a:r>
              <a:rPr lang="en-US" sz="2600" dirty="0"/>
              <a:t>Endovascular procedures</a:t>
            </a:r>
          </a:p>
          <a:p>
            <a:pPr lvl="2"/>
            <a:r>
              <a:rPr lang="en-US" sz="2600" dirty="0"/>
              <a:t>Long tube thru a major artery in the leg or arm and guide the tube to the weak spot or break in a blood vessel </a:t>
            </a:r>
          </a:p>
          <a:p>
            <a:pPr lvl="2"/>
            <a:r>
              <a:rPr lang="en-US" sz="2600" dirty="0"/>
              <a:t>Coil is placed</a:t>
            </a:r>
          </a:p>
          <a:p>
            <a:pPr lvl="1"/>
            <a:r>
              <a:rPr lang="en-US" sz="2600" dirty="0"/>
              <a:t>Surgical Treatment</a:t>
            </a:r>
          </a:p>
          <a:p>
            <a:pPr lvl="2"/>
            <a:r>
              <a:rPr lang="en-US" sz="2600" dirty="0"/>
              <a:t>If bleeding is caused by ruptured aneurysm, a metal clip ma be put in place to stop the blood loss</a:t>
            </a:r>
          </a:p>
          <a:p>
            <a:endParaRPr lang="en-US" sz="2200" dirty="0"/>
          </a:p>
          <a:p>
            <a:endParaRPr lang="en-US" sz="2200" dirty="0"/>
          </a:p>
        </p:txBody>
      </p:sp>
    </p:spTree>
    <p:extLst>
      <p:ext uri="{BB962C8B-B14F-4D97-AF65-F5344CB8AC3E}">
        <p14:creationId xmlns:p14="http://schemas.microsoft.com/office/powerpoint/2010/main" val="344811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403" y="3672590"/>
            <a:ext cx="8136882" cy="2668576"/>
          </a:xfrm>
        </p:spPr>
        <p:txBody>
          <a:bodyPr>
            <a:normAutofit/>
          </a:bodyPr>
          <a:lstStyle/>
          <a:p>
            <a:r>
              <a:rPr lang="en-US" sz="2200" dirty="0"/>
              <a:t>2-year randomized control trial with 206 ischemic stroke patients</a:t>
            </a:r>
          </a:p>
          <a:p>
            <a:pPr lvl="1"/>
            <a:r>
              <a:rPr lang="en-US" sz="2000" dirty="0"/>
              <a:t>Medical therapy + Endovascular therapy OR medical therapy alone (control)</a:t>
            </a:r>
          </a:p>
          <a:p>
            <a:r>
              <a:rPr lang="en-US" sz="2200" dirty="0"/>
              <a:t>Stent retriever thrombectomy reduced the severity of post-stoke disability and increased rate of functional independence </a:t>
            </a:r>
          </a:p>
        </p:txBody>
      </p:sp>
      <p:pic>
        <p:nvPicPr>
          <p:cNvPr id="6" name="Picture 5"/>
          <p:cNvPicPr>
            <a:picLocks noChangeAspect="1"/>
          </p:cNvPicPr>
          <p:nvPr/>
        </p:nvPicPr>
        <p:blipFill>
          <a:blip r:embed="rId2"/>
          <a:stretch>
            <a:fillRect/>
          </a:stretch>
        </p:blipFill>
        <p:spPr>
          <a:xfrm>
            <a:off x="779489" y="272747"/>
            <a:ext cx="7929795" cy="3399844"/>
          </a:xfrm>
          <a:prstGeom prst="rect">
            <a:avLst/>
          </a:prstGeom>
        </p:spPr>
      </p:pic>
      <p:sp>
        <p:nvSpPr>
          <p:cNvPr id="7" name="Footer Placeholder 6"/>
          <p:cNvSpPr>
            <a:spLocks noGrp="1"/>
          </p:cNvSpPr>
          <p:nvPr>
            <p:ph type="ftr" sz="quarter" idx="11"/>
          </p:nvPr>
        </p:nvSpPr>
        <p:spPr>
          <a:xfrm>
            <a:off x="779489" y="6341166"/>
            <a:ext cx="6297612" cy="365125"/>
          </a:xfrm>
        </p:spPr>
        <p:txBody>
          <a:bodyPr/>
          <a:lstStyle/>
          <a:p>
            <a:r>
              <a:rPr lang="pt-BR"/>
              <a:t>N Engl J Med 2015;372:2296-306. DOI: 10.1056/NEJMoa1503780</a:t>
            </a:r>
            <a:endParaRPr lang="en-US"/>
          </a:p>
        </p:txBody>
      </p:sp>
    </p:spTree>
    <p:extLst>
      <p:ext uri="{BB962C8B-B14F-4D97-AF65-F5344CB8AC3E}">
        <p14:creationId xmlns:p14="http://schemas.microsoft.com/office/powerpoint/2010/main" val="59281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729D5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77333" y="609600"/>
            <a:ext cx="8211833" cy="1320800"/>
          </a:xfrm>
        </p:spPr>
        <p:txBody>
          <a:bodyPr>
            <a:noAutofit/>
          </a:bodyPr>
          <a:lstStyle/>
          <a:p>
            <a:r>
              <a:rPr lang="en-US" sz="6600" dirty="0">
                <a:solidFill>
                  <a:schemeClr val="bg1"/>
                </a:solidFill>
              </a:rPr>
              <a:t>PSA</a:t>
            </a:r>
          </a:p>
        </p:txBody>
      </p:sp>
    </p:spTree>
    <p:extLst>
      <p:ext uri="{BB962C8B-B14F-4D97-AF65-F5344CB8AC3E}">
        <p14:creationId xmlns:p14="http://schemas.microsoft.com/office/powerpoint/2010/main" val="973830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2912" y="111930"/>
            <a:ext cx="6395492" cy="2131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465" y="2273000"/>
            <a:ext cx="3978523" cy="328631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932" y="1533149"/>
            <a:ext cx="2517631" cy="35593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47" y="4586249"/>
            <a:ext cx="4563884" cy="2008109"/>
          </a:xfrm>
          <a:prstGeom prst="rect">
            <a:avLst/>
          </a:prstGeom>
        </p:spPr>
      </p:pic>
      <p:pic>
        <p:nvPicPr>
          <p:cNvPr id="5" name="Content Placeholder 4"/>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8327601" y="1930400"/>
            <a:ext cx="3706605" cy="4555006"/>
          </a:xfrm>
        </p:spPr>
      </p:pic>
    </p:spTree>
    <p:extLst>
      <p:ext uri="{BB962C8B-B14F-4D97-AF65-F5344CB8AC3E}">
        <p14:creationId xmlns:p14="http://schemas.microsoft.com/office/powerpoint/2010/main" val="564396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729D5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77333" y="609600"/>
            <a:ext cx="8211833" cy="1320800"/>
          </a:xfrm>
        </p:spPr>
        <p:txBody>
          <a:bodyPr>
            <a:noAutofit/>
          </a:bodyPr>
          <a:lstStyle/>
          <a:p>
            <a:r>
              <a:rPr lang="en-US" sz="6600" dirty="0">
                <a:solidFill>
                  <a:schemeClr val="bg1"/>
                </a:solidFill>
              </a:rPr>
              <a:t>QUESTIONS?</a:t>
            </a:r>
          </a:p>
        </p:txBody>
      </p:sp>
    </p:spTree>
    <p:extLst>
      <p:ext uri="{BB962C8B-B14F-4D97-AF65-F5344CB8AC3E}">
        <p14:creationId xmlns:p14="http://schemas.microsoft.com/office/powerpoint/2010/main" val="1681106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29D5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77333" y="609600"/>
            <a:ext cx="8211833" cy="1320800"/>
          </a:xfrm>
        </p:spPr>
        <p:txBody>
          <a:bodyPr>
            <a:noAutofit/>
          </a:bodyPr>
          <a:lstStyle/>
          <a:p>
            <a:r>
              <a:rPr lang="en-US" sz="6600" dirty="0">
                <a:solidFill>
                  <a:schemeClr val="bg1"/>
                </a:solidFill>
              </a:rPr>
              <a:t>DEFINITION</a:t>
            </a:r>
          </a:p>
        </p:txBody>
      </p:sp>
    </p:spTree>
    <p:extLst>
      <p:ext uri="{BB962C8B-B14F-4D97-AF65-F5344CB8AC3E}">
        <p14:creationId xmlns:p14="http://schemas.microsoft.com/office/powerpoint/2010/main" val="304523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high blood pressure?	</a:t>
            </a:r>
          </a:p>
        </p:txBody>
      </p:sp>
      <p:sp>
        <p:nvSpPr>
          <p:cNvPr id="3" name="Content Placeholder 2"/>
          <p:cNvSpPr>
            <a:spLocks noGrp="1"/>
          </p:cNvSpPr>
          <p:nvPr>
            <p:ph idx="1"/>
          </p:nvPr>
        </p:nvSpPr>
        <p:spPr>
          <a:xfrm>
            <a:off x="911933" y="1795645"/>
            <a:ext cx="8362069" cy="2656433"/>
          </a:xfrm>
        </p:spPr>
        <p:txBody>
          <a:bodyPr>
            <a:noAutofit/>
          </a:bodyPr>
          <a:lstStyle/>
          <a:p>
            <a:r>
              <a:rPr lang="en-US" sz="2400" dirty="0"/>
              <a:t>Force of blood pushing against the walls of the larger, low resistance arteries as the heart pumps blood </a:t>
            </a:r>
          </a:p>
          <a:p>
            <a:r>
              <a:rPr lang="en-US" sz="2400" b="1" u="sng" dirty="0">
                <a:highlight>
                  <a:srgbClr val="FFFF00"/>
                </a:highlight>
              </a:rPr>
              <a:t>Systolic pressure</a:t>
            </a:r>
            <a:r>
              <a:rPr lang="en-US" sz="2400" b="1" u="sng" dirty="0"/>
              <a:t>: </a:t>
            </a:r>
            <a:r>
              <a:rPr lang="en-US" sz="2400" dirty="0"/>
              <a:t>blood pressure when the heart beats while pumping blood</a:t>
            </a:r>
          </a:p>
          <a:p>
            <a:r>
              <a:rPr lang="en-US" sz="2400" b="1" u="sng" dirty="0">
                <a:highlight>
                  <a:srgbClr val="FFFF00"/>
                </a:highlight>
              </a:rPr>
              <a:t>Diastolic pressure: </a:t>
            </a:r>
            <a:r>
              <a:rPr lang="en-US" sz="2400" dirty="0"/>
              <a:t>blood pressure when the heart is at rest between beats</a:t>
            </a:r>
          </a:p>
        </p:txBody>
      </p:sp>
      <p:sp>
        <p:nvSpPr>
          <p:cNvPr id="6" name="TextBox 5"/>
          <p:cNvSpPr txBox="1"/>
          <p:nvPr/>
        </p:nvSpPr>
        <p:spPr>
          <a:xfrm>
            <a:off x="828264" y="4893010"/>
            <a:ext cx="8529406" cy="1846659"/>
          </a:xfrm>
          <a:prstGeom prst="rect">
            <a:avLst/>
          </a:prstGeom>
          <a:noFill/>
        </p:spPr>
        <p:txBody>
          <a:bodyPr wrap="square" rtlCol="0">
            <a:spAutoFit/>
          </a:bodyPr>
          <a:lstStyle/>
          <a:p>
            <a:pPr algn="ctr"/>
            <a:r>
              <a:rPr lang="en-US" sz="3200" dirty="0">
                <a:solidFill>
                  <a:srgbClr val="729D51"/>
                </a:solidFill>
                <a:latin typeface="Impact" panose="020B0806030902050204" pitchFamily="34" charset="0"/>
              </a:rPr>
              <a:t>Known as the “silent killer” because there are no warning signs or symptoms and many people do not know they have it</a:t>
            </a:r>
          </a:p>
          <a:p>
            <a:endParaRPr lang="en-US" dirty="0">
              <a:solidFill>
                <a:srgbClr val="729D51"/>
              </a:solidFill>
            </a:endParaRPr>
          </a:p>
        </p:txBody>
      </p:sp>
    </p:spTree>
    <p:extLst>
      <p:ext uri="{BB962C8B-B14F-4D97-AF65-F5344CB8AC3E}">
        <p14:creationId xmlns:p14="http://schemas.microsoft.com/office/powerpoint/2010/main" val="332122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blood pressure classified?</a:t>
            </a:r>
          </a:p>
        </p:txBody>
      </p:sp>
      <p:sp>
        <p:nvSpPr>
          <p:cNvPr id="10" name="TextBox 9"/>
          <p:cNvSpPr txBox="1"/>
          <p:nvPr/>
        </p:nvSpPr>
        <p:spPr>
          <a:xfrm>
            <a:off x="1218378" y="5118032"/>
            <a:ext cx="7875638" cy="1846659"/>
          </a:xfrm>
          <a:prstGeom prst="rect">
            <a:avLst/>
          </a:prstGeom>
          <a:noFill/>
        </p:spPr>
        <p:txBody>
          <a:bodyPr wrap="square" rtlCol="0">
            <a:spAutoFit/>
          </a:bodyPr>
          <a:lstStyle/>
          <a:p>
            <a:pPr algn="ctr"/>
            <a:r>
              <a:rPr lang="en-US" sz="3200" dirty="0">
                <a:solidFill>
                  <a:srgbClr val="729D51"/>
                </a:solidFill>
                <a:latin typeface="Impact" panose="020B0806030902050204" pitchFamily="34" charset="0"/>
              </a:rPr>
              <a:t>People with diabetes or chronic kidney disease should keep their blood pressure below 130/80 mmHg</a:t>
            </a:r>
          </a:p>
          <a:p>
            <a:endParaRPr lang="en-US" dirty="0"/>
          </a:p>
        </p:txBody>
      </p:sp>
      <p:sp>
        <p:nvSpPr>
          <p:cNvPr id="12" name="Content Placeholder 11"/>
          <p:cNvSpPr>
            <a:spLocks noGrp="1"/>
          </p:cNvSpPr>
          <p:nvPr>
            <p:ph idx="1"/>
          </p:nvPr>
        </p:nvSpPr>
        <p:spPr/>
        <p:txBody>
          <a:bodyPr/>
          <a:lstStyle/>
          <a:p>
            <a:endParaRPr lang="en-US" dirty="0"/>
          </a:p>
        </p:txBody>
      </p:sp>
      <p:pic>
        <p:nvPicPr>
          <p:cNvPr id="13" name="Picture 12"/>
          <p:cNvPicPr>
            <a:picLocks noChangeAspect="1"/>
          </p:cNvPicPr>
          <p:nvPr/>
        </p:nvPicPr>
        <p:blipFill>
          <a:blip r:embed="rId3"/>
          <a:stretch>
            <a:fillRect/>
          </a:stretch>
        </p:blipFill>
        <p:spPr>
          <a:xfrm>
            <a:off x="677334" y="1565535"/>
            <a:ext cx="8957727" cy="3224221"/>
          </a:xfrm>
          <a:prstGeom prst="rect">
            <a:avLst/>
          </a:prstGeom>
        </p:spPr>
      </p:pic>
    </p:spTree>
    <p:extLst>
      <p:ext uri="{BB962C8B-B14F-4D97-AF65-F5344CB8AC3E}">
        <p14:creationId xmlns:p14="http://schemas.microsoft.com/office/powerpoint/2010/main" val="94941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Measure Blood Pressure:</a:t>
            </a:r>
          </a:p>
        </p:txBody>
      </p:sp>
      <p:pic>
        <p:nvPicPr>
          <p:cNvPr id="5" name="Picture 4"/>
          <p:cNvPicPr>
            <a:picLocks noChangeAspect="1"/>
          </p:cNvPicPr>
          <p:nvPr/>
        </p:nvPicPr>
        <p:blipFill>
          <a:blip r:embed="rId2"/>
          <a:stretch>
            <a:fillRect/>
          </a:stretch>
        </p:blipFill>
        <p:spPr>
          <a:xfrm>
            <a:off x="677334" y="1431325"/>
            <a:ext cx="9321105" cy="4365216"/>
          </a:xfrm>
          <a:prstGeom prst="rect">
            <a:avLst/>
          </a:prstGeom>
        </p:spPr>
      </p:pic>
      <p:sp>
        <p:nvSpPr>
          <p:cNvPr id="6" name="Footer Placeholder 5"/>
          <p:cNvSpPr>
            <a:spLocks noGrp="1"/>
          </p:cNvSpPr>
          <p:nvPr>
            <p:ph type="ftr" sz="quarter" idx="11"/>
          </p:nvPr>
        </p:nvSpPr>
        <p:spPr/>
        <p:txBody>
          <a:bodyPr/>
          <a:lstStyle/>
          <a:p>
            <a:r>
              <a:rPr lang="en-US" sz="1600" dirty="0"/>
              <a:t>https://www.nhlbi.nih.gov/files/docs/guidelines/phycard.pdf</a:t>
            </a:r>
          </a:p>
        </p:txBody>
      </p:sp>
    </p:spTree>
    <p:extLst>
      <p:ext uri="{BB962C8B-B14F-4D97-AF65-F5344CB8AC3E}">
        <p14:creationId xmlns:p14="http://schemas.microsoft.com/office/powerpoint/2010/main" val="276956124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945</TotalTime>
  <Words>2108</Words>
  <Application>Microsoft Office PowerPoint</Application>
  <PresentationFormat>Widescreen</PresentationFormat>
  <Paragraphs>288</Paragraphs>
  <Slides>56</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ＭＳ Ｐゴシック</vt:lpstr>
      <vt:lpstr>Arial</vt:lpstr>
      <vt:lpstr>Calibri</vt:lpstr>
      <vt:lpstr>Helvetica</vt:lpstr>
      <vt:lpstr>Impact</vt:lpstr>
      <vt:lpstr>Trebuchet MS</vt:lpstr>
      <vt:lpstr>Wingdings</vt:lpstr>
      <vt:lpstr>Wingdings 3</vt:lpstr>
      <vt:lpstr>Facet</vt:lpstr>
      <vt:lpstr>Hypertension and Stroke</vt:lpstr>
      <vt:lpstr>Objectives</vt:lpstr>
      <vt:lpstr>BACKGROUND</vt:lpstr>
      <vt:lpstr>Incidence and Economic Burden</vt:lpstr>
      <vt:lpstr>Why Blood Pressure Matters</vt:lpstr>
      <vt:lpstr>DEFINITION</vt:lpstr>
      <vt:lpstr>What is high blood pressure? </vt:lpstr>
      <vt:lpstr>How is blood pressure classified?</vt:lpstr>
      <vt:lpstr>How to Measure Blood Pressure:</vt:lpstr>
      <vt:lpstr>PATHOPHYSIOLOGY</vt:lpstr>
      <vt:lpstr>Pathophysiology</vt:lpstr>
      <vt:lpstr>PREVALENCE</vt:lpstr>
      <vt:lpstr>Prevalence: Sex and Age</vt:lpstr>
      <vt:lpstr>Prevalence: Sex and Race</vt:lpstr>
      <vt:lpstr>Prevalence: Geographic Location</vt:lpstr>
      <vt:lpstr>Prevalence: Time Trends</vt:lpstr>
      <vt:lpstr>RISK FACTORS</vt:lpstr>
      <vt:lpstr>Risk Factors: Nonmodifiable vs. Modifiable </vt:lpstr>
      <vt:lpstr>NONMODIFIABLE RISK FACTORS</vt:lpstr>
      <vt:lpstr>Risk Factors: Race and Ethnicity</vt:lpstr>
      <vt:lpstr>Risk Factors: Age and Gender</vt:lpstr>
      <vt:lpstr>Risk Factors: Genetic Factors</vt:lpstr>
      <vt:lpstr>MODIFIABLE RISK FACTORS</vt:lpstr>
      <vt:lpstr>Risk Factors: Obesity</vt:lpstr>
      <vt:lpstr>Risk Factors: Salt Intake</vt:lpstr>
      <vt:lpstr>Risk Factors: Alcohol Intake</vt:lpstr>
      <vt:lpstr>Risk Factors: Physical Activity</vt:lpstr>
      <vt:lpstr>PREVENTION</vt:lpstr>
      <vt:lpstr>Primary Prevention: Lifestyle Modifications</vt:lpstr>
      <vt:lpstr>Primary Prevention: Lifestyle Modifications</vt:lpstr>
      <vt:lpstr>Secondary Prevention: Screening</vt:lpstr>
      <vt:lpstr>PowerPoint Presentation</vt:lpstr>
      <vt:lpstr>Tertiary Prevention: Pharmacological Treatment</vt:lpstr>
      <vt:lpstr>Pharmacological Treatment</vt:lpstr>
      <vt:lpstr>Pharmacological Treatment</vt:lpstr>
      <vt:lpstr>PowerPoint Presentation</vt:lpstr>
      <vt:lpstr>PowerPoint Presentation</vt:lpstr>
      <vt:lpstr>CONSEQUENCES</vt:lpstr>
      <vt:lpstr>CONSEQUENCES</vt:lpstr>
      <vt:lpstr>STROKE</vt:lpstr>
      <vt:lpstr>What is a stroke?</vt:lpstr>
      <vt:lpstr>Incidence and Economic Burden</vt:lpstr>
      <vt:lpstr>Prevalence of Stroke by Age and Gender</vt:lpstr>
      <vt:lpstr>Stroke Statistics: Race</vt:lpstr>
      <vt:lpstr>Stroke Death Rates by Race/Ethnicity</vt:lpstr>
      <vt:lpstr>Stroke Death Rates</vt:lpstr>
      <vt:lpstr>Effect of BP on Cardiovascular Mortality (Lewington et al 2002)</vt:lpstr>
      <vt:lpstr>Stroke: Risk Factors</vt:lpstr>
      <vt:lpstr>Stroke: Complications and Recovery</vt:lpstr>
      <vt:lpstr>Stroke: Prevention</vt:lpstr>
      <vt:lpstr>Stroke is Treatable</vt:lpstr>
      <vt:lpstr>Stroke: Treatment</vt:lpstr>
      <vt:lpstr>PowerPoint Presentation</vt:lpstr>
      <vt:lpstr>PSA</vt:lpstr>
      <vt:lpstr>PSA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Hypertension and Stroke</dc:title>
  <dc:creator>Emily Godbout</dc:creator>
  <cp:lastModifiedBy>Christopher Buttery</cp:lastModifiedBy>
  <cp:revision>29</cp:revision>
  <dcterms:created xsi:type="dcterms:W3CDTF">2017-03-18T00:37:33Z</dcterms:created>
  <dcterms:modified xsi:type="dcterms:W3CDTF">2017-03-18T17:25:49Z</dcterms:modified>
</cp:coreProperties>
</file>