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257" r:id="rId4"/>
    <p:sldId id="259" r:id="rId5"/>
    <p:sldId id="283" r:id="rId6"/>
    <p:sldId id="260" r:id="rId7"/>
    <p:sldId id="286" r:id="rId8"/>
    <p:sldId id="261" r:id="rId9"/>
    <p:sldId id="287" r:id="rId10"/>
    <p:sldId id="263" r:id="rId11"/>
    <p:sldId id="281" r:id="rId12"/>
    <p:sldId id="288" r:id="rId13"/>
    <p:sldId id="278" r:id="rId14"/>
    <p:sldId id="280" r:id="rId15"/>
    <p:sldId id="279" r:id="rId16"/>
    <p:sldId id="284" r:id="rId17"/>
    <p:sldId id="285" r:id="rId18"/>
    <p:sldId id="262" r:id="rId19"/>
    <p:sldId id="289" r:id="rId20"/>
    <p:sldId id="290" r:id="rId21"/>
    <p:sldId id="291" r:id="rId22"/>
    <p:sldId id="292" r:id="rId23"/>
    <p:sldId id="293" r:id="rId24"/>
    <p:sldId id="295" r:id="rId25"/>
    <p:sldId id="296" r:id="rId26"/>
    <p:sldId id="297" r:id="rId27"/>
    <p:sldId id="298" r:id="rId28"/>
    <p:sldId id="300" r:id="rId29"/>
    <p:sldId id="299" r:id="rId30"/>
    <p:sldId id="301" r:id="rId31"/>
    <p:sldId id="302" r:id="rId32"/>
    <p:sldId id="303" r:id="rId33"/>
    <p:sldId id="304" r:id="rId34"/>
    <p:sldId id="294" r:id="rId35"/>
    <p:sldId id="305" r:id="rId36"/>
    <p:sldId id="307" r:id="rId37"/>
    <p:sldId id="30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198" autoAdjust="0"/>
  </p:normalViewPr>
  <p:slideViewPr>
    <p:cSldViewPr>
      <p:cViewPr>
        <p:scale>
          <a:sx n="95" d="100"/>
          <a:sy n="95" d="100"/>
        </p:scale>
        <p:origin x="-55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21C49-B96C-4604-A2A4-316A89792B3C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45C7A-5EB7-46C2-BE98-D20BBCDF5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0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10464-D7B6-4A97-BD45-1E5B9EC756A9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3CD58-A3E8-4081-AD35-08314CD6EE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8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Treatments/therapy</a:t>
            </a:r>
            <a:r>
              <a:rPr lang="en-US" baseline="0" dirty="0" smtClean="0"/>
              <a:t> related to maintaining or regaining function to live as independently as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main</a:t>
            </a:r>
            <a:r>
              <a:rPr lang="en-US" baseline="0" dirty="0" smtClean="0"/>
              <a:t> cause of SCI is trauma, prevalence/incidence depends on activity as well as chance.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28600" indent="-228600">
              <a:buNone/>
            </a:pPr>
            <a:r>
              <a:rPr lang="en-US" dirty="0" smtClean="0"/>
              <a:t>Most</a:t>
            </a:r>
            <a:r>
              <a:rPr lang="en-US" baseline="0" dirty="0" smtClean="0"/>
              <a:t> research on CP is in the bench phases. It is difficult to perform research in this area as it begins most of the time in the womb.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-It is a descriptive term for a collection of symptoms that can be caused</a:t>
            </a:r>
            <a:r>
              <a:rPr lang="en-US" baseline="0" dirty="0" smtClean="0"/>
              <a:t> by a number of disorders that affect the brain</a:t>
            </a:r>
          </a:p>
          <a:p>
            <a:r>
              <a:rPr lang="en-US" baseline="0" dirty="0" smtClean="0"/>
              <a:t>-the above listed diseases are all diseases that can cause symptoms of dementia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-other things they have identified include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reactions to medications, metabolic problems and endocrine abnormalities, nutritional deficiencies, infections, poisoning, brain tumors, anoxia or hypoxia (conditions in which the brain’s oxygen supply is either reduced/cut off entirely), and heart and lung problems.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464FB-F856-4F53-83DB-98B843EFDC8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-can affect an individuals ability to carry</a:t>
            </a:r>
            <a:r>
              <a:rPr lang="en-US" baseline="0" dirty="0" smtClean="0"/>
              <a:t> out daily </a:t>
            </a:r>
            <a:r>
              <a:rPr lang="en-US" baseline="0" dirty="0" err="1" smtClean="0"/>
              <a:t>activites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464FB-F856-4F53-83DB-98B843EFDC8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-neurons are the nerve</a:t>
            </a:r>
            <a:r>
              <a:rPr lang="en-US" baseline="0" dirty="0" smtClean="0"/>
              <a:t> cells that are affected in which they die or are not working properly, the production of dopamine</a:t>
            </a:r>
          </a:p>
          <a:p>
            <a:r>
              <a:rPr lang="en-US" baseline="0" dirty="0" smtClean="0"/>
              <a:t>-normally dopamine sends signals to help coordinate movements but no one know what actually damages the cells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464FB-F856-4F53-83DB-98B843EFDC8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-the individual may also lose their ability to solve problems and maintain emotional control,</a:t>
            </a:r>
            <a:r>
              <a:rPr lang="en-US" baseline="0" dirty="0" smtClean="0"/>
              <a:t> and they could have personality changes and behavioral problems such as agitations delusions and hallucinations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464FB-F856-4F53-83DB-98B843EFDC8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Genetics:</a:t>
            </a:r>
          </a:p>
          <a:p>
            <a:r>
              <a:rPr lang="en-US" dirty="0" smtClean="0"/>
              <a:t>Development: Spina bifidia</a:t>
            </a:r>
          </a:p>
          <a:p>
            <a:r>
              <a:rPr lang="en-US" dirty="0" smtClean="0"/>
              <a:t>Degenerative: Alzheimer’s,</a:t>
            </a:r>
            <a:r>
              <a:rPr lang="en-US" baseline="0" dirty="0" smtClean="0"/>
              <a:t> Parkinson's</a:t>
            </a:r>
          </a:p>
          <a:p>
            <a:r>
              <a:rPr lang="en-US" baseline="0" dirty="0" smtClean="0"/>
              <a:t>Vascular: Stroke</a:t>
            </a:r>
          </a:p>
          <a:p>
            <a:r>
              <a:rPr lang="en-US" baseline="0" dirty="0" smtClean="0"/>
              <a:t>Trauma: SCI, TBI</a:t>
            </a:r>
          </a:p>
          <a:p>
            <a:r>
              <a:rPr lang="en-US" baseline="0" dirty="0" smtClean="0"/>
              <a:t>Seizure: Epilepsy</a:t>
            </a:r>
          </a:p>
          <a:p>
            <a:r>
              <a:rPr lang="en-US" baseline="0" dirty="0" smtClean="0"/>
              <a:t>Infection: Meningitis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-especially</a:t>
            </a:r>
            <a:r>
              <a:rPr lang="en-US" baseline="0" dirty="0" smtClean="0"/>
              <a:t> forgetting recently learned information</a:t>
            </a:r>
          </a:p>
          <a:p>
            <a:r>
              <a:rPr lang="en-US" baseline="0" dirty="0" smtClean="0"/>
              <a:t>-changes in ability to develop and follow a plan or working with numbers (trouble following recipe or monthly bills)</a:t>
            </a:r>
          </a:p>
          <a:p>
            <a:r>
              <a:rPr lang="en-US" baseline="0" dirty="0" smtClean="0"/>
              <a:t>-hard to complete daily tasks (driving to familiar place, rules of a favorite game)</a:t>
            </a:r>
          </a:p>
          <a:p>
            <a:r>
              <a:rPr lang="en-US" baseline="0" dirty="0" smtClean="0"/>
              <a:t>-lose track of dates seasons and passage of time</a:t>
            </a:r>
          </a:p>
          <a:p>
            <a:r>
              <a:rPr lang="en-US" baseline="0" dirty="0" smtClean="0"/>
              <a:t>-vision problems, difficulty reading, judging distance determine color or contrast</a:t>
            </a:r>
          </a:p>
          <a:p>
            <a:r>
              <a:rPr lang="en-US" baseline="0" dirty="0" smtClean="0"/>
              <a:t>-trouble following or joining a conversation</a:t>
            </a:r>
          </a:p>
          <a:p>
            <a:r>
              <a:rPr lang="en-US" baseline="0" dirty="0" smtClean="0"/>
              <a:t>-put things in unusual places</a:t>
            </a:r>
          </a:p>
          <a:p>
            <a:r>
              <a:rPr lang="en-US" baseline="0" dirty="0" smtClean="0"/>
              <a:t>-changes in judgment or decision making</a:t>
            </a:r>
          </a:p>
          <a:p>
            <a:r>
              <a:rPr lang="en-US" baseline="0" dirty="0" smtClean="0"/>
              <a:t>-start removing self from hobbies, social activities, work projects or sports</a:t>
            </a:r>
          </a:p>
          <a:p>
            <a:r>
              <a:rPr lang="en-US" baseline="0" dirty="0" smtClean="0"/>
              <a:t>-confused, suspicious, depressed, fearful, anxious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Tremor: trembling hands, arms, legs, jaw and face</a:t>
            </a:r>
          </a:p>
          <a:p>
            <a:r>
              <a:rPr lang="en-US" dirty="0" smtClean="0"/>
              <a:t>Rigidity:</a:t>
            </a:r>
            <a:r>
              <a:rPr lang="en-US" baseline="0" dirty="0" smtClean="0"/>
              <a:t> stiffness of the limbs and trunk</a:t>
            </a:r>
          </a:p>
          <a:p>
            <a:r>
              <a:rPr lang="en-US" baseline="0" dirty="0" err="1" smtClean="0"/>
              <a:t>Bradykinesia</a:t>
            </a:r>
            <a:r>
              <a:rPr lang="en-US" baseline="0" dirty="0" smtClean="0"/>
              <a:t>: slowness of movement</a:t>
            </a:r>
          </a:p>
          <a:p>
            <a:r>
              <a:rPr lang="en-US" baseline="0" dirty="0" smtClean="0"/>
              <a:t>Postural instability: impaired balance and coordination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-other symptoms include depression and other emotional changes</a:t>
            </a:r>
          </a:p>
          <a:p>
            <a:r>
              <a:rPr lang="en-US" baseline="0" dirty="0" smtClean="0"/>
              <a:t>-difficulty swallowing, chewing, and speaking</a:t>
            </a:r>
          </a:p>
          <a:p>
            <a:r>
              <a:rPr lang="en-US" baseline="0" dirty="0" smtClean="0"/>
              <a:t>-urinary problems or constipation</a:t>
            </a:r>
          </a:p>
          <a:p>
            <a:r>
              <a:rPr lang="en-US" baseline="0" dirty="0" smtClean="0"/>
              <a:t>-skin problems and sleep disruptions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 there is a high prevalence of dementia and</a:t>
            </a:r>
            <a:r>
              <a:rPr lang="en-US" baseline="0" dirty="0" smtClean="0"/>
              <a:t> other diseases it is not a normal part of aging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-Family history is another risk factor</a:t>
            </a:r>
          </a:p>
          <a:p>
            <a:r>
              <a:rPr lang="en-US" dirty="0" smtClean="0"/>
              <a:t>-Researchers are exploring genetics, education, diet and environment</a:t>
            </a:r>
            <a:r>
              <a:rPr lang="en-US" baseline="0" dirty="0" smtClean="0"/>
              <a:t> to learn what role they could potentially play in the disease</a:t>
            </a:r>
          </a:p>
          <a:p>
            <a:r>
              <a:rPr lang="en-US" baseline="0" dirty="0" smtClean="0"/>
              <a:t>-some risk factors for heart disease and stroke like high blood pressure high cholesterol and low levels of vitamin </a:t>
            </a:r>
            <a:r>
              <a:rPr lang="en-US" baseline="0" dirty="0" err="1" smtClean="0"/>
              <a:t>folate</a:t>
            </a:r>
            <a:r>
              <a:rPr lang="en-US" baseline="0" dirty="0" smtClean="0"/>
              <a:t> may increase risk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-deterioration occurs in the </a:t>
            </a:r>
            <a:r>
              <a:rPr lang="en-US" dirty="0" err="1" smtClean="0"/>
              <a:t>substantia</a:t>
            </a:r>
            <a:r>
              <a:rPr lang="en-US" dirty="0" smtClean="0"/>
              <a:t> </a:t>
            </a:r>
            <a:r>
              <a:rPr lang="en-US" dirty="0" err="1" smtClean="0"/>
              <a:t>nigra</a:t>
            </a:r>
            <a:r>
              <a:rPr lang="en-US" dirty="0" smtClean="0"/>
              <a:t> area of the brain</a:t>
            </a:r>
          </a:p>
          <a:p>
            <a:r>
              <a:rPr lang="en-US" dirty="0" smtClean="0"/>
              <a:t>-normally the neurons produce dopamine</a:t>
            </a:r>
            <a:r>
              <a:rPr lang="en-US" baseline="0" dirty="0" smtClean="0"/>
              <a:t> which is a chemical messenger allowing communication between the </a:t>
            </a:r>
            <a:r>
              <a:rPr lang="en-US" baseline="0" dirty="0" err="1" smtClean="0"/>
              <a:t>substantia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nigra</a:t>
            </a:r>
            <a:r>
              <a:rPr lang="en-US" baseline="0" dirty="0" smtClean="0"/>
              <a:t> and the corpus striatum portion of the brain</a:t>
            </a:r>
          </a:p>
          <a:p>
            <a:r>
              <a:rPr lang="en-US" baseline="0" dirty="0" smtClean="0"/>
              <a:t>-this communication coordinates smooth and balanced muscle movement, when there is a lack of dopamine there is abnormal nerve functioning which causes a loss in the ability to control body movements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consist</a:t>
            </a:r>
            <a:r>
              <a:rPr lang="en-US" baseline="0" dirty="0" smtClean="0"/>
              <a:t> of things such as blood tests and brain imaging to rule out other causes of dementia-like symptoms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-also the use of</a:t>
            </a:r>
            <a:r>
              <a:rPr lang="en-US" baseline="0" dirty="0" smtClean="0"/>
              <a:t> brain scans</a:t>
            </a:r>
          </a:p>
          <a:p>
            <a:r>
              <a:rPr lang="en-US" baseline="0" dirty="0" smtClean="0"/>
              <a:t>-only during an autopsy can </a:t>
            </a:r>
            <a:r>
              <a:rPr lang="en-US" baseline="0" dirty="0" err="1" smtClean="0"/>
              <a:t>Lewy</a:t>
            </a:r>
            <a:r>
              <a:rPr lang="en-US" baseline="0" dirty="0" smtClean="0"/>
              <a:t> bodies (microscopic brain structures) be seen and are considered a hallmark of </a:t>
            </a:r>
            <a:r>
              <a:rPr lang="en-US" baseline="0" dirty="0" err="1" smtClean="0"/>
              <a:t>Parkinsons</a:t>
            </a:r>
            <a:endParaRPr lang="en-US" baseline="0" dirty="0" smtClean="0"/>
          </a:p>
          <a:p>
            <a:r>
              <a:rPr lang="en-US" baseline="0" dirty="0" smtClean="0"/>
              <a:t>-autopsies have revealed </a:t>
            </a:r>
            <a:r>
              <a:rPr lang="en-US" baseline="0" dirty="0" err="1" smtClean="0"/>
              <a:t>Lewy</a:t>
            </a:r>
            <a:r>
              <a:rPr lang="en-US" baseline="0" dirty="0" smtClean="0"/>
              <a:t> bodies in many older persons who were not diagnosed with Parkinson’s: 8% of people over 50, 13% of people over 70, and about 16% of those over 80 according to one study</a:t>
            </a:r>
          </a:p>
          <a:p>
            <a:r>
              <a:rPr lang="en-US" baseline="0" dirty="0" smtClean="0"/>
              <a:t>-some researchers believed that the disease is an “iceberg phenomenon” meaning it lurks undetected in as many as 20 people for each known patient</a:t>
            </a:r>
          </a:p>
          <a:p>
            <a:r>
              <a:rPr lang="en-US" baseline="0" dirty="0" smtClean="0"/>
              <a:t>-some researchers believe that almost everyone would develop the disease if they lived long enough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$140 billion in costs to </a:t>
            </a:r>
            <a:r>
              <a:rPr lang="en-US" dirty="0" err="1" smtClean="0"/>
              <a:t>medicare</a:t>
            </a:r>
            <a:r>
              <a:rPr lang="en-US" dirty="0" smtClean="0"/>
              <a:t> and </a:t>
            </a:r>
            <a:r>
              <a:rPr lang="en-US" dirty="0" err="1" smtClean="0"/>
              <a:t>medicaid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Protective factors include physical</a:t>
            </a:r>
            <a:r>
              <a:rPr lang="en-US" baseline="0" dirty="0" smtClean="0"/>
              <a:t>, mental, and social </a:t>
            </a:r>
            <a:r>
              <a:rPr lang="en-US" baseline="0" dirty="0" err="1" smtClean="0"/>
              <a:t>acitivites</a:t>
            </a:r>
            <a:r>
              <a:rPr lang="en-US" baseline="0" dirty="0" smtClean="0"/>
              <a:t> such as mnemonic, computerized recall devices, and note taking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May not improve quality of life but can ease burden on caregivers, or delay admission to nursing home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Alzheimer’s: 5% of age</a:t>
            </a:r>
            <a:r>
              <a:rPr lang="en-US" baseline="0" dirty="0" smtClean="0"/>
              <a:t> </a:t>
            </a:r>
            <a:r>
              <a:rPr lang="en-US" dirty="0" smtClean="0"/>
              <a:t>57-74  have it.</a:t>
            </a:r>
            <a:r>
              <a:rPr lang="en-US" baseline="0" dirty="0" smtClean="0"/>
              <a:t> Half of those over the age </a:t>
            </a:r>
            <a:r>
              <a:rPr lang="en-US" baseline="0" dirty="0" err="1" smtClean="0"/>
              <a:t>fo</a:t>
            </a:r>
            <a:r>
              <a:rPr lang="en-US" baseline="0" dirty="0" smtClean="0"/>
              <a:t> 85 have the disease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Jessica will be/has covering/covered the diseases characterized</a:t>
            </a:r>
            <a:r>
              <a:rPr lang="en-US" baseline="0" dirty="0" smtClean="0"/>
              <a:t> by mental/cognitive decline and I will be covering the diseases characterized largely by peripheral effects.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SCI:</a:t>
            </a:r>
            <a:r>
              <a:rPr lang="en-US" baseline="0" dirty="0" smtClean="0"/>
              <a:t> traumatic and non traumatic, and disorders such as cauda equina and brown-sequard syndrome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-Alzheimer’s 6</a:t>
            </a:r>
            <a:r>
              <a:rPr lang="en-US" baseline="30000" dirty="0" smtClean="0"/>
              <a:t>th</a:t>
            </a:r>
            <a:r>
              <a:rPr lang="en-US" baseline="0" dirty="0" smtClean="0"/>
              <a:t> leading cause of death among </a:t>
            </a:r>
            <a:r>
              <a:rPr lang="en-US" baseline="0" dirty="0" err="1" smtClean="0"/>
              <a:t>american</a:t>
            </a:r>
            <a:r>
              <a:rPr lang="en-US" baseline="0" dirty="0" smtClean="0"/>
              <a:t> adults and 5</a:t>
            </a:r>
            <a:r>
              <a:rPr lang="en-US" baseline="30000" dirty="0" smtClean="0"/>
              <a:t>th</a:t>
            </a:r>
            <a:r>
              <a:rPr lang="en-US" baseline="0" dirty="0" smtClean="0"/>
              <a:t> leading cause of death for adults aged 65 years and older</a:t>
            </a:r>
          </a:p>
          <a:p>
            <a:r>
              <a:rPr lang="en-US" baseline="0" dirty="0" smtClean="0"/>
              <a:t>-Mortality rates are on the rise unlike the other leading diseases such as heart disease and cancer which rates are declining</a:t>
            </a:r>
          </a:p>
          <a:p>
            <a:r>
              <a:rPr lang="en-US" baseline="0" dirty="0" smtClean="0"/>
              <a:t>-There was a 4.6% increase in deaths attributable to </a:t>
            </a:r>
            <a:r>
              <a:rPr lang="en-US" baseline="0" dirty="0" err="1" smtClean="0"/>
              <a:t>parkinsons</a:t>
            </a:r>
            <a:r>
              <a:rPr lang="en-US" baseline="0" dirty="0" smtClean="0"/>
              <a:t> in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-Believe</a:t>
            </a:r>
            <a:r>
              <a:rPr lang="en-US" baseline="0" dirty="0" smtClean="0"/>
              <a:t> that social connections are important found that physical and mental stimulation appeared to decrease the Alzheimer’s pathologies and support new nerve cell growth and better cell-to-cell communication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-technology could allow doctors to see the connections between neurons that are lost in AD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Toxins</a:t>
            </a:r>
            <a:r>
              <a:rPr lang="en-US" baseline="0" dirty="0" smtClean="0"/>
              <a:t> that may trigger the disorder and genetic factors to determine how defective genes play a role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Also conducting research examining sociocultural factors the examine racial and ethnic differences in PD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Cause:</a:t>
            </a:r>
            <a:r>
              <a:rPr lang="en-US" baseline="0" dirty="0" smtClean="0"/>
              <a:t> 5-10% of cases linked with inherited defect in SOD1 gene</a:t>
            </a:r>
          </a:p>
          <a:p>
            <a:r>
              <a:rPr lang="en-US" baseline="0" dirty="0" smtClean="0"/>
              <a:t>Other genes may be at play, but the disease appears to have no risk factors at present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occur at a younger or</a:t>
            </a:r>
            <a:r>
              <a:rPr lang="en-US" baseline="0" dirty="0" smtClean="0"/>
              <a:t> older age (Lou Gehrig was in his 30s)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cases will not have a definitive</a:t>
            </a:r>
            <a:r>
              <a:rPr lang="en-US" baseline="0" dirty="0" smtClean="0"/>
              <a:t> cause</a:t>
            </a:r>
          </a:p>
          <a:p>
            <a:r>
              <a:rPr lang="en-US" baseline="0" dirty="0" smtClean="0"/>
              <a:t>Treatments are geared toward helping the person live a more “normal” life and reducing symptoms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all symptoms</a:t>
            </a:r>
            <a:r>
              <a:rPr lang="en-US" baseline="0" dirty="0" smtClean="0"/>
              <a:t> are experienced by all patients</a:t>
            </a:r>
          </a:p>
          <a:p>
            <a:r>
              <a:rPr lang="en-US" baseline="0" dirty="0" smtClean="0"/>
              <a:t>Can range from mild to severe</a:t>
            </a:r>
          </a:p>
          <a:p>
            <a:r>
              <a:rPr lang="en-US" baseline="0" dirty="0" smtClean="0"/>
              <a:t>Treatment is again to reduce symptoms</a:t>
            </a:r>
          </a:p>
          <a:p>
            <a:r>
              <a:rPr lang="en-US" baseline="0" dirty="0" smtClean="0"/>
              <a:t>Cycles of relapse/remission occur in many cases (beta interferon)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 affects whites more than blacks, although blacks appear to become disabled earlier, suggesting more destructive tissue injury in blacks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Duchenne affects boys more than girls (X-linked)</a:t>
            </a:r>
          </a:p>
          <a:p>
            <a:r>
              <a:rPr lang="en-US" dirty="0" smtClean="0"/>
              <a:t>Dystrophin: vital part of a protein complex that connects the cytoskeleton of a muscle fiber to the surrounding extracellular matrix through the cell membrane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3CD58-A3E8-4081-AD35-08314CD6EE2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EB17F8-02F7-4009-B5A1-4742CDAF8FE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887B20-80C9-4C5B-B3CC-72D4E9EF4F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inds.nih.gov/disorders/sci/sci.htm" TargetMode="External"/><Relationship Id="rId3" Type="http://schemas.openxmlformats.org/officeDocument/2006/relationships/hyperlink" Target="http://www.ninds.nih.gov/disorders/amyotrophiclateralsclerosis/ALS.htm" TargetMode="External"/><Relationship Id="rId7" Type="http://schemas.openxmlformats.org/officeDocument/2006/relationships/hyperlink" Target="http://www.clevelandclinicmeded.com/medicalpubs/diseasemanagement/neurology/multiple_sclerosis/" TargetMode="External"/><Relationship Id="rId12" Type="http://schemas.openxmlformats.org/officeDocument/2006/relationships/hyperlink" Target="http://info.biotech-calendar.com/bid/83382/Anschutz-Medical-Launches-New-MS-Translational-Research-Laboratory" TargetMode="External"/><Relationship Id="rId2" Type="http://schemas.openxmlformats.org/officeDocument/2006/relationships/hyperlink" Target="http://www.nlm.nih.gov/medlineplus/neurologicdiseas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erebralpalsy.org/about-cerebral-palsy/prevalence-of-cerebral-palsy/" TargetMode="External"/><Relationship Id="rId11" Type="http://schemas.openxmlformats.org/officeDocument/2006/relationships/hyperlink" Target="https://www.cpregistry.org/index.php" TargetMode="External"/><Relationship Id="rId5" Type="http://schemas.openxmlformats.org/officeDocument/2006/relationships/hyperlink" Target="http://www.ncbi.nlm.nih.gov/pubmedhealth/PMH0001734/" TargetMode="External"/><Relationship Id="rId10" Type="http://schemas.openxmlformats.org/officeDocument/2006/relationships/hyperlink" Target="http://www.alsa.org/news/archive/2012-research-awards.html" TargetMode="External"/><Relationship Id="rId4" Type="http://schemas.openxmlformats.org/officeDocument/2006/relationships/hyperlink" Target="http://www.ninds.nih.gov/disorders/cerebral_palsy/cerebral_palsy.htm" TargetMode="External"/><Relationship Id="rId9" Type="http://schemas.openxmlformats.org/officeDocument/2006/relationships/hyperlink" Target="http://www.christopherreeve.org/site/c.mtKZKgMWKwG/b.5184255/k.6D74/Prevalence_of_Paralysis.ht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aging/caregiving/alzheimer.htm" TargetMode="External"/><Relationship Id="rId2" Type="http://schemas.openxmlformats.org/officeDocument/2006/relationships/hyperlink" Target="http://www.ninds.nih.gov/disorders/alzheimersdisease/alzheimersdisease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inds.nih.gov/disorders/parkinsons_disease/parkinsons_disease.htm" TargetMode="External"/><Relationship Id="rId5" Type="http://schemas.openxmlformats.org/officeDocument/2006/relationships/hyperlink" Target="http://www.ncbi.nlm.nih.gov/pubmedhealth/PMH0001762/" TargetMode="External"/><Relationship Id="rId4" Type="http://schemas.openxmlformats.org/officeDocument/2006/relationships/hyperlink" Target="http://www.alz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Dementias and Neurological Diseases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EPID 691 Spring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Muscular Dystrophy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8458200" cy="5486399"/>
          </a:xfrm>
        </p:spPr>
        <p:txBody>
          <a:bodyPr>
            <a:normAutofit/>
          </a:bodyPr>
          <a:lstStyle/>
          <a:p>
            <a:r>
              <a:rPr lang="en-US" dirty="0" smtClean="0"/>
              <a:t>Genetic diseases (30+)</a:t>
            </a:r>
          </a:p>
          <a:p>
            <a:pPr lvl="1"/>
            <a:r>
              <a:rPr lang="en-US" dirty="0" smtClean="0"/>
              <a:t>Duchenne (children)</a:t>
            </a:r>
          </a:p>
          <a:p>
            <a:pPr lvl="1"/>
            <a:r>
              <a:rPr lang="en-US" dirty="0" smtClean="0"/>
              <a:t>Facioscapulohumeral (teens)</a:t>
            </a:r>
          </a:p>
          <a:p>
            <a:pPr lvl="1"/>
            <a:r>
              <a:rPr lang="en-US" dirty="0" smtClean="0"/>
              <a:t>Myotonic (adults)</a:t>
            </a:r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Muscle weakness/wasting</a:t>
            </a:r>
          </a:p>
          <a:p>
            <a:pPr lvl="1"/>
            <a:r>
              <a:rPr lang="en-US" dirty="0" smtClean="0"/>
              <a:t>Paralysis </a:t>
            </a:r>
          </a:p>
          <a:p>
            <a:pPr lvl="1"/>
            <a:r>
              <a:rPr lang="en-US" dirty="0" smtClean="0"/>
              <a:t>Muscle spasms</a:t>
            </a:r>
          </a:p>
          <a:p>
            <a:r>
              <a:rPr lang="en-US" dirty="0" smtClean="0"/>
              <a:t>No current cure</a:t>
            </a:r>
            <a:endParaRPr lang="en-US" b="1" dirty="0" smtClean="0">
              <a:solidFill>
                <a:schemeClr val="accent6"/>
              </a:solidFill>
            </a:endParaRPr>
          </a:p>
          <a:p>
            <a:pPr lvl="2" algn="r">
              <a:buNone/>
            </a:pPr>
            <a:r>
              <a:rPr lang="en-US" i="1" dirty="0" smtClean="0"/>
              <a:t>NINDS/NIH, 2011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Spinal Cord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Cause</a:t>
            </a:r>
          </a:p>
          <a:p>
            <a:pPr lvl="1"/>
            <a:r>
              <a:rPr lang="en-US" dirty="0" smtClean="0"/>
              <a:t>Trauma</a:t>
            </a:r>
          </a:p>
          <a:p>
            <a:pPr lvl="1"/>
            <a:r>
              <a:rPr lang="en-US" dirty="0" smtClean="0"/>
              <a:t>Inadequate blood flow</a:t>
            </a:r>
          </a:p>
          <a:p>
            <a:pPr lvl="1"/>
            <a:r>
              <a:rPr lang="en-US" dirty="0" smtClean="0"/>
              <a:t>Infection</a:t>
            </a:r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Paralysis</a:t>
            </a:r>
          </a:p>
          <a:p>
            <a:pPr lvl="1"/>
            <a:r>
              <a:rPr lang="en-US" dirty="0" smtClean="0"/>
              <a:t>Numbness, tingling</a:t>
            </a:r>
          </a:p>
          <a:p>
            <a:pPr lvl="1"/>
            <a:r>
              <a:rPr lang="en-US" dirty="0" smtClean="0"/>
              <a:t>Respiratory complications</a:t>
            </a:r>
          </a:p>
          <a:p>
            <a:pPr lvl="1"/>
            <a:r>
              <a:rPr lang="en-US" dirty="0" smtClean="0"/>
              <a:t>Incontinence</a:t>
            </a:r>
          </a:p>
          <a:p>
            <a:r>
              <a:rPr lang="en-US" dirty="0" smtClean="0"/>
              <a:t>No current cure</a:t>
            </a:r>
          </a:p>
          <a:p>
            <a:pPr lvl="2" algn="r">
              <a:buNone/>
            </a:pPr>
            <a:r>
              <a:rPr lang="en-US" i="1" dirty="0" smtClean="0"/>
              <a:t>NINDS/NIH, 2012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992" y="152400"/>
            <a:ext cx="7739208" cy="6553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419600" y="6473279"/>
            <a:ext cx="475880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i="1" dirty="0" smtClean="0"/>
              <a:t>Christopher and Dana Reeve Foundation, 2009</a:t>
            </a:r>
            <a:endParaRPr lang="en-US" sz="19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Research: 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75191"/>
            <a:ext cx="8229600" cy="4854209"/>
          </a:xfrm>
        </p:spPr>
        <p:txBody>
          <a:bodyPr>
            <a:normAutofit/>
          </a:bodyPr>
          <a:lstStyle/>
          <a:p>
            <a:r>
              <a:rPr lang="en-US" dirty="0" smtClean="0"/>
              <a:t>ALS Association</a:t>
            </a:r>
          </a:p>
          <a:p>
            <a:pPr lvl="1"/>
            <a:r>
              <a:rPr lang="en-US" dirty="0" smtClean="0"/>
              <a:t>TREAT ALS (Translational Research Advancing Therapies for ALS)</a:t>
            </a:r>
          </a:p>
          <a:p>
            <a:pPr lvl="1"/>
            <a:r>
              <a:rPr lang="en-US" dirty="0" smtClean="0"/>
              <a:t>Identification of genetic links</a:t>
            </a:r>
          </a:p>
          <a:p>
            <a:pPr lvl="1"/>
            <a:r>
              <a:rPr lang="en-US" dirty="0" smtClean="0"/>
              <a:t>Identification of biomarkers</a:t>
            </a:r>
          </a:p>
          <a:p>
            <a:pPr lvl="1"/>
            <a:r>
              <a:rPr lang="en-US" dirty="0" smtClean="0"/>
              <a:t>Clinical treatments</a:t>
            </a:r>
          </a:p>
          <a:p>
            <a:pPr lvl="1"/>
            <a:r>
              <a:rPr lang="en-US" dirty="0" smtClean="0"/>
              <a:t>Stem cell transplantation</a:t>
            </a:r>
          </a:p>
          <a:p>
            <a:pPr lvl="2" algn="r">
              <a:buNone/>
            </a:pPr>
            <a:endParaRPr lang="en-US" i="1" dirty="0" smtClean="0"/>
          </a:p>
          <a:p>
            <a:pPr lvl="2" algn="r">
              <a:buNone/>
            </a:pPr>
            <a:r>
              <a:rPr lang="en-US" i="1" dirty="0" smtClean="0"/>
              <a:t>ALS Association,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Research: Cerebral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Cerebral Palsy Research Registry</a:t>
            </a:r>
          </a:p>
          <a:p>
            <a:pPr lvl="1"/>
            <a:r>
              <a:rPr lang="en-US" dirty="0" smtClean="0"/>
              <a:t>Collaboration between Northwestern University, University of Chicago, and the Rehabilitation Institute of Chicago</a:t>
            </a:r>
          </a:p>
          <a:p>
            <a:pPr lvl="1"/>
            <a:r>
              <a:rPr lang="en-US" dirty="0" smtClean="0"/>
              <a:t>Reviews surveillance data on aging, treatments, and outcomes with the goal of improving care</a:t>
            </a:r>
          </a:p>
          <a:p>
            <a:pPr lvl="2"/>
            <a:endParaRPr lang="en-US" dirty="0" smtClean="0"/>
          </a:p>
          <a:p>
            <a:pPr lvl="2" algn="r">
              <a:buNone/>
            </a:pPr>
            <a:r>
              <a:rPr lang="en-US" i="1" dirty="0" smtClean="0"/>
              <a:t>Cerebral Palsy Research Registry, 2012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Research: 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Multiple Sclerosis Research Center of New York (MSRCNY)</a:t>
            </a:r>
          </a:p>
          <a:p>
            <a:pPr lvl="1"/>
            <a:r>
              <a:rPr lang="en-US" dirty="0" smtClean="0"/>
              <a:t>Pharmaceutical development for treatment of symptoms</a:t>
            </a:r>
          </a:p>
          <a:p>
            <a:pPr lvl="1"/>
            <a:r>
              <a:rPr lang="en-US" dirty="0" smtClean="0"/>
              <a:t>Biomarker investigation for diagnosis and treatment</a:t>
            </a:r>
          </a:p>
          <a:p>
            <a:r>
              <a:rPr lang="en-US" dirty="0" smtClean="0"/>
              <a:t>University of Colorado Medical Center</a:t>
            </a:r>
          </a:p>
          <a:p>
            <a:pPr lvl="1"/>
            <a:r>
              <a:rPr lang="en-US" dirty="0" smtClean="0"/>
              <a:t>New translational research center for MS (announced 4/10/2012)</a:t>
            </a:r>
          </a:p>
          <a:p>
            <a:pPr lvl="1"/>
            <a:r>
              <a:rPr lang="en-US" dirty="0" smtClean="0"/>
              <a:t>Research will focus on treatments</a:t>
            </a:r>
          </a:p>
          <a:p>
            <a:pPr lvl="2" algn="r">
              <a:buNone/>
            </a:pPr>
            <a:r>
              <a:rPr lang="en-US" i="1" dirty="0" smtClean="0"/>
              <a:t>MSRCNY, 2012</a:t>
            </a:r>
          </a:p>
          <a:p>
            <a:pPr lvl="2" algn="r">
              <a:buNone/>
            </a:pPr>
            <a:r>
              <a:rPr lang="en-US" i="1" dirty="0" smtClean="0"/>
              <a:t>Biotechnology Calendar, Inc, 2012</a:t>
            </a:r>
            <a:endParaRPr lang="en-US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Research: MD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Muscular Dystrophy Association (MDA)</a:t>
            </a:r>
          </a:p>
          <a:p>
            <a:pPr lvl="1"/>
            <a:r>
              <a:rPr lang="en-US" dirty="0" smtClean="0"/>
              <a:t>Over 100 active studies investigating pharmaceutical intervention for symptoms and causes of MD diseases</a:t>
            </a:r>
          </a:p>
          <a:p>
            <a:pPr lvl="1"/>
            <a:r>
              <a:rPr lang="en-US" dirty="0" smtClean="0"/>
              <a:t>Duchenne’s appears to be a main focus</a:t>
            </a:r>
          </a:p>
          <a:p>
            <a:pPr lvl="1"/>
            <a:r>
              <a:rPr lang="en-US" dirty="0" smtClean="0"/>
              <a:t>Most bench research conducted to determine cause of faulty (or absent) dystrophin)</a:t>
            </a:r>
          </a:p>
          <a:p>
            <a:pPr lvl="1"/>
            <a:endParaRPr lang="en-US" dirty="0"/>
          </a:p>
          <a:p>
            <a:pPr lvl="2" algn="r">
              <a:buNone/>
            </a:pPr>
            <a:r>
              <a:rPr lang="en-US" i="1" dirty="0" smtClean="0"/>
              <a:t>MDA, 2012</a:t>
            </a:r>
          </a:p>
          <a:p>
            <a:pPr lvl="2" algn="r">
              <a:buNone/>
            </a:pPr>
            <a:r>
              <a:rPr lang="en-US" i="1" dirty="0" smtClean="0"/>
              <a:t>ClinicalTrials.gov, 2012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Research: SCI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Veterans Affairs Hospital (Richmond location)</a:t>
            </a:r>
          </a:p>
          <a:p>
            <a:pPr lvl="1"/>
            <a:r>
              <a:rPr lang="en-US" dirty="0" smtClean="0"/>
              <a:t>Exercise to Reduce Obesity</a:t>
            </a:r>
          </a:p>
          <a:p>
            <a:pPr lvl="1"/>
            <a:r>
              <a:rPr lang="en-US" dirty="0" smtClean="0"/>
              <a:t>Body Composition</a:t>
            </a:r>
          </a:p>
          <a:p>
            <a:pPr lvl="1"/>
            <a:r>
              <a:rPr lang="en-US" dirty="0" smtClean="0"/>
              <a:t>Catheter studies</a:t>
            </a:r>
          </a:p>
          <a:p>
            <a:pPr lvl="1"/>
            <a:r>
              <a:rPr lang="en-US" dirty="0" smtClean="0"/>
              <a:t>Walking study</a:t>
            </a:r>
          </a:p>
          <a:p>
            <a:pPr lvl="1"/>
            <a:r>
              <a:rPr lang="en-US" dirty="0" smtClean="0"/>
              <a:t>Fertility studies</a:t>
            </a:r>
          </a:p>
          <a:p>
            <a:r>
              <a:rPr lang="en-US" dirty="0" smtClean="0"/>
              <a:t>Sheltering Arms</a:t>
            </a:r>
          </a:p>
          <a:p>
            <a:pPr lvl="1"/>
            <a:r>
              <a:rPr lang="en-US" dirty="0" smtClean="0"/>
              <a:t>Richmond, VA</a:t>
            </a:r>
          </a:p>
          <a:p>
            <a:pPr lvl="1"/>
            <a:r>
              <a:rPr lang="en-US" dirty="0" smtClean="0"/>
              <a:t>Main focus: restoration of limb use through manual and other therapies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/>
              <a:t>MedlinePlus, Definition of neurologic disease. Available at </a:t>
            </a:r>
            <a:r>
              <a:rPr lang="en-US" sz="1600" dirty="0" smtClean="0">
                <a:hlinkClick r:id="rId2"/>
              </a:rPr>
              <a:t>http://www.nlm.nih.gov/medlineplus/neurologicdiseases.html</a:t>
            </a:r>
            <a:endParaRPr lang="en-US" sz="1600" dirty="0"/>
          </a:p>
          <a:p>
            <a:r>
              <a:rPr lang="en-US" sz="1600" dirty="0" smtClean="0"/>
              <a:t>National Institute of Neurologic Disorders and Stroke, ALS fact sheet. Available at </a:t>
            </a:r>
            <a:r>
              <a:rPr lang="en-US" sz="1600" dirty="0" smtClean="0">
                <a:hlinkClick r:id="rId3"/>
              </a:rPr>
              <a:t>http://www.ninds.nih.gov/disorders/amyotrophiclateralsclerosis/ALS.htm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National Institute of Neurologic Disorders and Stroke, cerebral palsy information sheet. Available at </a:t>
            </a:r>
            <a:r>
              <a:rPr lang="en-US" sz="1600" dirty="0" smtClean="0">
                <a:hlinkClick r:id="rId4"/>
              </a:rPr>
              <a:t>http://www.ninds.nih.gov/disorders/cerebral_palsy/cerebral_palsy.htm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National Center for Biotechnology Information, A.D.A.M. Medical Encyclopedia entry on cerebral palsy. Available at </a:t>
            </a:r>
            <a:r>
              <a:rPr lang="en-US" sz="1600" dirty="0" smtClean="0">
                <a:hlinkClick r:id="rId5"/>
              </a:rPr>
              <a:t>http://www.ncbi.nlm.nih.gov/pubmedhealth/PMH0001734/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Prevalence and incidence information for cerebral palsy from cerebralpalsy.org. Available at </a:t>
            </a:r>
            <a:r>
              <a:rPr lang="en-US" sz="1600" dirty="0" smtClean="0">
                <a:hlinkClick r:id="rId6"/>
              </a:rPr>
              <a:t>http://cerebralpalsy.org/about-cerebral-palsy/prevalence-of-cerebral-palsy/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Prevalence and incidence information for multiple sclerosis from the Cleveland Clinic. Available at </a:t>
            </a:r>
            <a:r>
              <a:rPr lang="en-US" sz="1600" dirty="0" smtClean="0">
                <a:hlinkClick r:id="rId7"/>
              </a:rPr>
              <a:t>http://www.clevelandclinicmeded.com/medicalpubs/diseasemanagement/neurology/multiple_sclerosis/#s0015</a:t>
            </a:r>
            <a:endParaRPr lang="en-US" sz="1600" dirty="0" smtClean="0"/>
          </a:p>
          <a:p>
            <a:r>
              <a:rPr lang="en-US" sz="1600" dirty="0" smtClean="0"/>
              <a:t>National Institute of Neurologic Disorders and Stroke, Spinal cord injury fact sheet. Available at </a:t>
            </a:r>
            <a:r>
              <a:rPr lang="en-US" sz="1600" dirty="0" smtClean="0">
                <a:hlinkClick r:id="rId8"/>
              </a:rPr>
              <a:t>http://www.ninds.nih.gov/disorders/sci/sci.htm</a:t>
            </a:r>
            <a:endParaRPr lang="en-US" sz="1600" dirty="0" smtClean="0"/>
          </a:p>
          <a:p>
            <a:r>
              <a:rPr lang="en-US" sz="1600" dirty="0" smtClean="0"/>
              <a:t>Spinal cord injury statistics from the Christopher and Dana Reeve Foundation. Available at </a:t>
            </a:r>
            <a:r>
              <a:rPr lang="en-US" sz="1600" dirty="0" smtClean="0">
                <a:hlinkClick r:id="rId9"/>
              </a:rPr>
              <a:t>http://www.christopherreeve.org/site/c.mtKZKgMWKwG/b.5184255/k.6D74/Prevalence_of_Paralysis.htm#</a:t>
            </a:r>
            <a:endParaRPr lang="en-US" sz="1600" dirty="0" smtClean="0"/>
          </a:p>
          <a:p>
            <a:r>
              <a:rPr lang="en-US" sz="1600" dirty="0" smtClean="0"/>
              <a:t>ALS research available at </a:t>
            </a:r>
            <a:r>
              <a:rPr lang="en-US" sz="1600" dirty="0" smtClean="0">
                <a:hlinkClick r:id="rId10"/>
              </a:rPr>
              <a:t>http://www.alsa.org/news/archive/2012-research-awards.html</a:t>
            </a:r>
            <a:endParaRPr lang="en-US" sz="1600" dirty="0" smtClean="0"/>
          </a:p>
          <a:p>
            <a:r>
              <a:rPr lang="en-US" sz="1600" dirty="0" smtClean="0"/>
              <a:t>Cerebral palsy research available at </a:t>
            </a:r>
            <a:r>
              <a:rPr lang="en-US" sz="1600" dirty="0" smtClean="0">
                <a:hlinkClick r:id="rId11"/>
              </a:rPr>
              <a:t>https://www.cpregistry.org/index.php</a:t>
            </a:r>
            <a:endParaRPr lang="en-US" sz="1600" dirty="0" smtClean="0"/>
          </a:p>
          <a:p>
            <a:r>
              <a:rPr lang="en-US" sz="1600" dirty="0" smtClean="0"/>
              <a:t> MS Translational Research Center newsfeed. Available at </a:t>
            </a:r>
            <a:r>
              <a:rPr lang="en-US" sz="1600" dirty="0" smtClean="0">
                <a:hlinkClick r:id="rId12"/>
              </a:rPr>
              <a:t>http://info.biotech-calendar.com/bid/83382/Anschutz-Medical-Launches-New-MS-Translational-Research-Laboratory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Dementia is not a specific disease</a:t>
            </a:r>
          </a:p>
          <a:p>
            <a:r>
              <a:rPr lang="en-US" dirty="0" smtClean="0"/>
              <a:t>Alzheimer’s disease, vascular dementia, </a:t>
            </a:r>
            <a:r>
              <a:rPr lang="en-US" dirty="0" err="1" smtClean="0"/>
              <a:t>Lewy</a:t>
            </a:r>
            <a:r>
              <a:rPr lang="en-US" dirty="0" smtClean="0"/>
              <a:t> body dementia, </a:t>
            </a:r>
            <a:r>
              <a:rPr lang="en-US" dirty="0" err="1" smtClean="0"/>
              <a:t>frontotemporal</a:t>
            </a:r>
            <a:r>
              <a:rPr lang="en-US" dirty="0" smtClean="0"/>
              <a:t> dementia, Huntington’s disease, and Creutzfeldt-Jakob disease</a:t>
            </a:r>
          </a:p>
          <a:p>
            <a:r>
              <a:rPr lang="en-US" dirty="0" smtClean="0"/>
              <a:t>Doctors have identified other conditions that can cause dementia or dementia-like symptoms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Constitutes a Neurologic Disease?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Neurologic Disease</a:t>
            </a:r>
          </a:p>
          <a:p>
            <a:pPr lvl="1"/>
            <a:r>
              <a:rPr lang="en-US" dirty="0" smtClean="0"/>
              <a:t>Neurologic diseases are disorders of the brain, spinal cord, and nerves</a:t>
            </a:r>
          </a:p>
          <a:p>
            <a:pPr lvl="1"/>
            <a:r>
              <a:rPr lang="en-US" dirty="0" smtClean="0"/>
              <a:t>Caused by:</a:t>
            </a:r>
          </a:p>
          <a:p>
            <a:pPr lvl="2"/>
            <a:r>
              <a:rPr lang="en-US" dirty="0" smtClean="0"/>
              <a:t>Genetics</a:t>
            </a:r>
          </a:p>
          <a:p>
            <a:pPr lvl="2"/>
            <a:r>
              <a:rPr lang="en-US" dirty="0" smtClean="0"/>
              <a:t>Improper development of nervous system</a:t>
            </a:r>
          </a:p>
          <a:p>
            <a:pPr lvl="2"/>
            <a:r>
              <a:rPr lang="en-US" dirty="0" smtClean="0"/>
              <a:t>Degenerative diseases</a:t>
            </a:r>
          </a:p>
          <a:p>
            <a:pPr lvl="2"/>
            <a:r>
              <a:rPr lang="en-US" dirty="0" smtClean="0"/>
              <a:t>Vascular disease impacting vessels that supply the nervous system</a:t>
            </a:r>
          </a:p>
          <a:p>
            <a:pPr lvl="2"/>
            <a:r>
              <a:rPr lang="en-US" dirty="0" smtClean="0"/>
              <a:t>Trauma</a:t>
            </a:r>
          </a:p>
          <a:p>
            <a:pPr lvl="2"/>
            <a:r>
              <a:rPr lang="en-US" dirty="0" smtClean="0"/>
              <a:t>Seizure disorders</a:t>
            </a:r>
          </a:p>
          <a:p>
            <a:pPr lvl="2"/>
            <a:r>
              <a:rPr lang="en-US" dirty="0" smtClean="0"/>
              <a:t>Cancer</a:t>
            </a:r>
          </a:p>
          <a:p>
            <a:pPr lvl="2"/>
            <a:r>
              <a:rPr lang="en-US" dirty="0" smtClean="0"/>
              <a:t>Infection </a:t>
            </a:r>
          </a:p>
          <a:p>
            <a:pPr lvl="2" algn="r">
              <a:buNone/>
            </a:pPr>
            <a:r>
              <a:rPr lang="en-US" i="1" dirty="0" smtClean="0"/>
              <a:t>National Library of Medicine/NIH,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Alzheimer’s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Most common form of dementia among older adults</a:t>
            </a:r>
          </a:p>
          <a:p>
            <a:r>
              <a:rPr lang="en-US" dirty="0" smtClean="0"/>
              <a:t>Involves the portion of the brain that controls thought, memory, and language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Parkinson’s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disease that affects cells in the portion of the brain that controls muscle movement</a:t>
            </a:r>
          </a:p>
          <a:p>
            <a:r>
              <a:rPr lang="en-US" dirty="0" smtClean="0"/>
              <a:t>Leads to shaking (tremors) and difficulty with walking, movement, and coordination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Signs and Symptoms of 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Significantly impaired intellectual functioning that interferes with normal activities and relationships</a:t>
            </a:r>
          </a:p>
          <a:p>
            <a:r>
              <a:rPr lang="en-US" dirty="0" smtClean="0"/>
              <a:t>Memory loss is a common symptom, but memory loss by itself does not mean an individual has dementia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Signs and Symptoms of Alzheimer’s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10 warning signs:</a:t>
            </a:r>
          </a:p>
          <a:p>
            <a:pPr lvl="1"/>
            <a:r>
              <a:rPr lang="en-US" dirty="0" smtClean="0"/>
              <a:t>Memory loss that disrupts daily life</a:t>
            </a:r>
          </a:p>
          <a:p>
            <a:pPr lvl="1"/>
            <a:r>
              <a:rPr lang="en-US" dirty="0" smtClean="0"/>
              <a:t>Challenges in planning and solving problems</a:t>
            </a:r>
          </a:p>
          <a:p>
            <a:pPr lvl="1"/>
            <a:r>
              <a:rPr lang="en-US" dirty="0" smtClean="0"/>
              <a:t>Difficulty completing familiar tasks at home/work/leisure</a:t>
            </a:r>
          </a:p>
          <a:p>
            <a:pPr lvl="1"/>
            <a:r>
              <a:rPr lang="en-US" dirty="0" smtClean="0"/>
              <a:t>Confusion with time or place</a:t>
            </a:r>
          </a:p>
          <a:p>
            <a:pPr lvl="1"/>
            <a:r>
              <a:rPr lang="en-US" dirty="0" smtClean="0"/>
              <a:t>Trouble understanding visual/spatial images</a:t>
            </a:r>
          </a:p>
          <a:p>
            <a:pPr lvl="1"/>
            <a:r>
              <a:rPr lang="en-US" dirty="0" smtClean="0"/>
              <a:t>Problems with words</a:t>
            </a:r>
          </a:p>
          <a:p>
            <a:pPr lvl="1"/>
            <a:r>
              <a:rPr lang="en-US" dirty="0" smtClean="0"/>
              <a:t>Misplacing things</a:t>
            </a:r>
          </a:p>
          <a:p>
            <a:pPr lvl="1"/>
            <a:r>
              <a:rPr lang="en-US" dirty="0" smtClean="0"/>
              <a:t>Decreased/poor judgment</a:t>
            </a:r>
          </a:p>
          <a:p>
            <a:pPr lvl="1"/>
            <a:r>
              <a:rPr lang="en-US" dirty="0" smtClean="0"/>
              <a:t>Withdrawal</a:t>
            </a:r>
          </a:p>
          <a:p>
            <a:pPr lvl="1"/>
            <a:r>
              <a:rPr lang="en-US" dirty="0" smtClean="0"/>
              <a:t>Changes in mood personality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Signs and Symptoms of Parkinson’s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Four primary symptoms</a:t>
            </a:r>
          </a:p>
          <a:p>
            <a:pPr lvl="1"/>
            <a:r>
              <a:rPr lang="en-US" dirty="0" smtClean="0"/>
              <a:t>Tremor</a:t>
            </a:r>
          </a:p>
          <a:p>
            <a:pPr lvl="1"/>
            <a:r>
              <a:rPr lang="en-US" dirty="0" smtClean="0"/>
              <a:t>Rigidity</a:t>
            </a:r>
          </a:p>
          <a:p>
            <a:pPr lvl="1"/>
            <a:r>
              <a:rPr lang="en-US" dirty="0" err="1" smtClean="0"/>
              <a:t>Bradykinesia</a:t>
            </a:r>
            <a:endParaRPr lang="en-US" dirty="0" smtClean="0"/>
          </a:p>
          <a:p>
            <a:pPr lvl="1"/>
            <a:r>
              <a:rPr lang="en-US" dirty="0" smtClean="0"/>
              <a:t>Postural instability</a:t>
            </a:r>
          </a:p>
          <a:p>
            <a:r>
              <a:rPr lang="en-US" dirty="0" smtClean="0"/>
              <a:t>As symptoms advance individual may have troubles walking, talking, or completing simple tasks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at risk?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Begin after age 60</a:t>
            </a:r>
          </a:p>
          <a:p>
            <a:r>
              <a:rPr lang="en-US" dirty="0" smtClean="0"/>
              <a:t>Risk increases as age increases</a:t>
            </a:r>
          </a:p>
          <a:p>
            <a:r>
              <a:rPr lang="en-US" dirty="0" smtClean="0"/>
              <a:t>Parkinson’s is more common in men than in women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Alzheimer’s?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Exact cause is unknown</a:t>
            </a:r>
          </a:p>
          <a:p>
            <a:r>
              <a:rPr lang="en-US" dirty="0" smtClean="0"/>
              <a:t>Most likely several factors that affect each individual differently</a:t>
            </a:r>
          </a:p>
          <a:p>
            <a:r>
              <a:rPr lang="en-US" dirty="0" smtClean="0"/>
              <a:t>Age is the most important known risk factor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Parkinson’s?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Progressive impairment of the deterioration of the neurons</a:t>
            </a:r>
            <a:endParaRPr lang="en-US" dirty="0"/>
          </a:p>
        </p:txBody>
      </p:sp>
      <p:pic>
        <p:nvPicPr>
          <p:cNvPr id="2050" name="Picture 2" descr="Parkinson's Dise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209800"/>
            <a:ext cx="3962400" cy="4217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of Alzheimer’s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 single test can reveal if a person has the disease</a:t>
            </a:r>
          </a:p>
          <a:p>
            <a:r>
              <a:rPr lang="en-US" dirty="0" smtClean="0"/>
              <a:t>Requires a medical evaluation including:</a:t>
            </a:r>
          </a:p>
          <a:p>
            <a:pPr lvl="1"/>
            <a:r>
              <a:rPr lang="en-US" dirty="0" smtClean="0"/>
              <a:t>Thorough medical history</a:t>
            </a:r>
          </a:p>
          <a:p>
            <a:pPr lvl="1"/>
            <a:r>
              <a:rPr lang="en-US" dirty="0" smtClean="0"/>
              <a:t>Mental status testing</a:t>
            </a:r>
          </a:p>
          <a:p>
            <a:pPr lvl="1"/>
            <a:r>
              <a:rPr lang="en-US" dirty="0" smtClean="0"/>
              <a:t>Physical and neurological exam</a:t>
            </a:r>
          </a:p>
          <a:p>
            <a:pPr lvl="1"/>
            <a:r>
              <a:rPr lang="en-US" dirty="0" smtClean="0"/>
              <a:t>tests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of Parkinson’s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Diagnosed by a neurologist</a:t>
            </a:r>
          </a:p>
          <a:p>
            <a:r>
              <a:rPr lang="en-US" dirty="0" smtClean="0"/>
              <a:t>No test that can clearly identify it</a:t>
            </a:r>
          </a:p>
          <a:p>
            <a:r>
              <a:rPr lang="en-US" dirty="0" smtClean="0"/>
              <a:t>Given anti-Parkinson’s drugs to see if the individual responds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Neurologic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dirty="0" smtClean="0"/>
              <a:t>Amyotrophic Lateral Sclerosis (ALS)/Lou Gehrig’s Disease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dirty="0" smtClean="0"/>
              <a:t>Cerebral Palsy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dirty="0" smtClean="0"/>
              <a:t>Multiple Sclerosis (MS)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dirty="0" smtClean="0"/>
              <a:t>Muscular Dystrophy (MD)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dirty="0" smtClean="0"/>
              <a:t>Spinal Cord Injury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Economic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Medicare and Medicaid estimated to be $130 billion in 2011 for those with Alzheimer’s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Average person with Medicare payments for Alzheimer’s and other dementias is 3 times higher than those without these conditions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Medicaid spending for older adults with the Alzheimer’s and other dementias is 9 times higher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$200 billion is the estimated direct cost of caring for those with dementias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and 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 cure but there are drugs to improve symptoms</a:t>
            </a:r>
          </a:p>
          <a:p>
            <a:endParaRPr lang="en-US" dirty="0" smtClean="0"/>
          </a:p>
          <a:p>
            <a:r>
              <a:rPr lang="en-US" dirty="0" smtClean="0"/>
              <a:t>Alzheimer’s:  protective factors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Alzheimer’s</a:t>
            </a:r>
          </a:p>
          <a:p>
            <a:pPr lvl="1"/>
            <a:r>
              <a:rPr lang="en-US" dirty="0" smtClean="0"/>
              <a:t>5.4 million Americans</a:t>
            </a:r>
          </a:p>
          <a:p>
            <a:pPr lvl="1"/>
            <a:r>
              <a:rPr lang="en-US" dirty="0" smtClean="0"/>
              <a:t>Doubled since 1980</a:t>
            </a:r>
          </a:p>
          <a:p>
            <a:pPr lvl="1"/>
            <a:r>
              <a:rPr lang="en-US" dirty="0" smtClean="0"/>
              <a:t>Estimated 16 million in 2050</a:t>
            </a:r>
          </a:p>
          <a:p>
            <a:r>
              <a:rPr lang="en-US" dirty="0" smtClean="0"/>
              <a:t>Parkinson’s</a:t>
            </a:r>
          </a:p>
          <a:p>
            <a:pPr lvl="1"/>
            <a:r>
              <a:rPr lang="en-US" dirty="0" smtClean="0"/>
              <a:t>500,000 Americans</a:t>
            </a:r>
          </a:p>
          <a:p>
            <a:pPr lvl="1"/>
            <a:r>
              <a:rPr lang="en-US" dirty="0" smtClean="0"/>
              <a:t>50,000 new cases annually</a:t>
            </a:r>
          </a:p>
          <a:p>
            <a:r>
              <a:rPr lang="en-US" dirty="0" smtClean="0"/>
              <a:t>Prevalence and incidence increase with age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Alzheimer’s is one of the top ten causes of death in the U.S.</a:t>
            </a:r>
          </a:p>
          <a:p>
            <a:endParaRPr lang="en-US" dirty="0" smtClean="0"/>
          </a:p>
          <a:p>
            <a:r>
              <a:rPr lang="en-US" dirty="0" smtClean="0"/>
              <a:t>Parkinson’s is the 14</a:t>
            </a:r>
            <a:r>
              <a:rPr lang="en-US" baseline="30000" dirty="0" smtClean="0"/>
              <a:t>th</a:t>
            </a:r>
            <a:r>
              <a:rPr lang="en-US" dirty="0" smtClean="0"/>
              <a:t> leading cause of death in the U.S.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lz.org/national/images/Facts_2012_Change_death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92732"/>
            <a:ext cx="6781800" cy="36079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Research: Alzheimer’s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Animal studies: Alzheimer’s Association</a:t>
            </a:r>
          </a:p>
          <a:p>
            <a:pPr lvl="1"/>
            <a:r>
              <a:rPr lang="en-US" dirty="0" smtClean="0"/>
              <a:t>Impact of physical activity and enriched environment</a:t>
            </a:r>
          </a:p>
          <a:p>
            <a:r>
              <a:rPr lang="en-US" dirty="0" smtClean="0"/>
              <a:t>Analysis of brain tissue: Stanford</a:t>
            </a:r>
          </a:p>
          <a:p>
            <a:pPr lvl="1"/>
            <a:r>
              <a:rPr lang="en-US" dirty="0" smtClean="0"/>
              <a:t>New approach for obtaining 3D images of brain tissue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Research: Parkinson’s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NINDS</a:t>
            </a:r>
          </a:p>
          <a:p>
            <a:pPr marL="742950" lvl="2" indent="-342900"/>
            <a:r>
              <a:rPr lang="en-US" dirty="0" smtClean="0"/>
              <a:t>Examine environmental and genetic factors</a:t>
            </a:r>
          </a:p>
          <a:p>
            <a:r>
              <a:rPr lang="en-US" dirty="0" smtClean="0"/>
              <a:t>Protective drugs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National Institute of Neurological Disorders and Stroke</a:t>
            </a:r>
          </a:p>
          <a:p>
            <a:pPr>
              <a:buNone/>
            </a:pPr>
            <a:r>
              <a:rPr lang="en-US" sz="1800" dirty="0" smtClean="0">
                <a:hlinkClick r:id="rId2"/>
              </a:rPr>
              <a:t>http://www.ninds.nih.gov/disorders/alzheimersdisease/alzheimersdisease.htm</a:t>
            </a:r>
            <a:endParaRPr lang="en-US" sz="1800" dirty="0" smtClean="0"/>
          </a:p>
          <a:p>
            <a:pPr>
              <a:buNone/>
            </a:pPr>
            <a:r>
              <a:rPr lang="en-US" sz="1800" dirty="0" err="1" smtClean="0"/>
              <a:t>Caregiving</a:t>
            </a:r>
            <a:r>
              <a:rPr lang="en-US" sz="1800" dirty="0" smtClean="0"/>
              <a:t> for Alzheimer’s Disease or other Dementia</a:t>
            </a:r>
          </a:p>
          <a:p>
            <a:pPr>
              <a:buNone/>
            </a:pPr>
            <a:r>
              <a:rPr lang="en-US" sz="1800" dirty="0" smtClean="0">
                <a:hlinkClick r:id="rId3"/>
              </a:rPr>
              <a:t>http://www.cdc.gov/aging/caregiving/alzheimer.htm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Alzheimer’s Association</a:t>
            </a:r>
          </a:p>
          <a:p>
            <a:pPr>
              <a:buNone/>
            </a:pPr>
            <a:r>
              <a:rPr lang="en-US" sz="1800" dirty="0" smtClean="0">
                <a:hlinkClick r:id="rId4"/>
              </a:rPr>
              <a:t>http://www.alz.org/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Parkinson’s Disease</a:t>
            </a:r>
          </a:p>
          <a:p>
            <a:pPr>
              <a:buNone/>
            </a:pPr>
            <a:r>
              <a:rPr lang="en-US" sz="1800" dirty="0" smtClean="0">
                <a:hlinkClick r:id="rId5"/>
              </a:rPr>
              <a:t>http://www.ncbi.nlm.nih.gov/pubmedhealth/PMH0001762/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National Institute of Neurological Disorders and Stroke</a:t>
            </a:r>
          </a:p>
          <a:p>
            <a:pPr>
              <a:buNone/>
            </a:pPr>
            <a:r>
              <a:rPr lang="en-US" sz="1800" dirty="0" smtClean="0">
                <a:hlinkClick r:id="rId6"/>
              </a:rPr>
              <a:t>http://www.ninds.nih.gov/disorders/parkinsons_disease/parkinsons_disease.htm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Amyotrophic Lateral Sclerosis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1"/>
            <a:ext cx="8229600" cy="5410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Unknown cause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Symptoms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Loss of voluntary muscular function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Cognitive function preserved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Diaphragm affected in late stages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No current cure</a:t>
            </a:r>
          </a:p>
          <a:p>
            <a:pPr lvl="2" algn="r">
              <a:spcAft>
                <a:spcPts val="1200"/>
              </a:spcAft>
              <a:buNone/>
            </a:pPr>
            <a:r>
              <a:rPr lang="en-US" i="1" dirty="0" smtClean="0"/>
              <a:t>National Institute of Neurological Disorders and Stroke (NINDS)/NIH, 2012</a:t>
            </a:r>
          </a:p>
          <a:p>
            <a:pPr lvl="2">
              <a:spcAft>
                <a:spcPts val="1200"/>
              </a:spcAft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295400"/>
            <a:ext cx="21812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Amyotrophic Lateral Sclerosis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Prevalence/Incidence</a:t>
            </a:r>
          </a:p>
          <a:p>
            <a:pPr lvl="1"/>
            <a:r>
              <a:rPr lang="en-US" dirty="0" smtClean="0"/>
              <a:t>20,000-30,000 in the US</a:t>
            </a:r>
          </a:p>
          <a:p>
            <a:pPr lvl="1"/>
            <a:r>
              <a:rPr lang="en-US" dirty="0" smtClean="0"/>
              <a:t>One of the most common neuromuscular diseases worldwide</a:t>
            </a:r>
          </a:p>
          <a:p>
            <a:pPr lvl="1"/>
            <a:r>
              <a:rPr lang="en-US" dirty="0" smtClean="0"/>
              <a:t>Affects all races/ethnicities</a:t>
            </a:r>
          </a:p>
          <a:p>
            <a:pPr lvl="1"/>
            <a:r>
              <a:rPr lang="en-US" dirty="0" smtClean="0"/>
              <a:t>Men diagnosed more than women</a:t>
            </a:r>
          </a:p>
          <a:p>
            <a:pPr lvl="1"/>
            <a:r>
              <a:rPr lang="en-US" dirty="0" smtClean="0"/>
              <a:t>Onset: 40-60 years of age</a:t>
            </a:r>
          </a:p>
          <a:p>
            <a:r>
              <a:rPr lang="en-US" dirty="0" smtClean="0"/>
              <a:t>National Registry</a:t>
            </a:r>
          </a:p>
          <a:p>
            <a:pPr lvl="1"/>
            <a:r>
              <a:rPr lang="en-US" dirty="0" smtClean="0"/>
              <a:t>Agency for Toxic Substances and Disease Registry (CDC)</a:t>
            </a:r>
          </a:p>
          <a:p>
            <a:pPr lvl="2" algn="r">
              <a:buNone/>
            </a:pPr>
            <a:endParaRPr lang="en-US" dirty="0" smtClean="0"/>
          </a:p>
          <a:p>
            <a:pPr lvl="2" algn="r">
              <a:buNone/>
            </a:pPr>
            <a:r>
              <a:rPr lang="en-US" sz="2200" i="1" dirty="0" smtClean="0"/>
              <a:t>NINDS/NIH, 2012</a:t>
            </a:r>
          </a:p>
          <a:p>
            <a:pPr lvl="2" algn="r">
              <a:buNone/>
            </a:pPr>
            <a:r>
              <a:rPr lang="en-US" sz="2200" i="1" dirty="0" smtClean="0"/>
              <a:t>Agency for Toxic Substances and Disease Registry (ATSDR)/CDC, 2011</a:t>
            </a:r>
          </a:p>
          <a:p>
            <a:pPr lvl="2" algn="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Cerebral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1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Causes</a:t>
            </a:r>
          </a:p>
          <a:p>
            <a:pPr lvl="1"/>
            <a:r>
              <a:rPr lang="en-US" dirty="0" smtClean="0"/>
              <a:t>Abnormalities in development</a:t>
            </a:r>
          </a:p>
          <a:p>
            <a:pPr lvl="1"/>
            <a:r>
              <a:rPr lang="en-US" dirty="0" smtClean="0"/>
              <a:t>Injury</a:t>
            </a:r>
          </a:p>
          <a:p>
            <a:pPr lvl="1"/>
            <a:r>
              <a:rPr lang="en-US" dirty="0" smtClean="0"/>
              <a:t>Infection</a:t>
            </a:r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Paralysis, spasticity, weakness</a:t>
            </a:r>
          </a:p>
          <a:p>
            <a:pPr lvl="1"/>
            <a:r>
              <a:rPr lang="en-US" dirty="0" smtClean="0"/>
              <a:t>Contractures</a:t>
            </a:r>
          </a:p>
          <a:p>
            <a:pPr lvl="1"/>
            <a:r>
              <a:rPr lang="en-US" dirty="0" smtClean="0"/>
              <a:t>Present on one or both sides</a:t>
            </a:r>
          </a:p>
          <a:p>
            <a:pPr lvl="1"/>
            <a:r>
              <a:rPr lang="en-US" dirty="0" smtClean="0"/>
              <a:t>Seizures</a:t>
            </a:r>
          </a:p>
          <a:p>
            <a:pPr lvl="1"/>
            <a:r>
              <a:rPr lang="en-US" dirty="0" smtClean="0"/>
              <a:t>Speech impairments</a:t>
            </a:r>
          </a:p>
          <a:p>
            <a:r>
              <a:rPr lang="en-US" dirty="0" smtClean="0"/>
              <a:t>No current cure</a:t>
            </a:r>
          </a:p>
          <a:p>
            <a:pPr lvl="1">
              <a:buNone/>
            </a:pPr>
            <a:endParaRPr lang="en-US" dirty="0" smtClean="0"/>
          </a:p>
          <a:p>
            <a:pPr lvl="2" algn="r">
              <a:buNone/>
            </a:pPr>
            <a:r>
              <a:rPr lang="en-US" i="1" dirty="0" smtClean="0"/>
              <a:t>National Center for Biotechnology/NLM/NIH, 2009</a:t>
            </a:r>
          </a:p>
          <a:p>
            <a:pPr lvl="2" algn="r">
              <a:buNone/>
            </a:pPr>
            <a:r>
              <a:rPr lang="en-US" i="1" dirty="0" smtClean="0"/>
              <a:t>NINDS/NIH, 2011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Cerebral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Prevalence/Incidence</a:t>
            </a:r>
          </a:p>
          <a:p>
            <a:pPr lvl="1"/>
            <a:r>
              <a:rPr lang="en-US" dirty="0" smtClean="0"/>
              <a:t>Onset in infancy or early childhood</a:t>
            </a:r>
          </a:p>
          <a:p>
            <a:pPr lvl="1"/>
            <a:r>
              <a:rPr lang="en-US" dirty="0" smtClean="0"/>
              <a:t>764,000 adults and children in the US currently have CP</a:t>
            </a:r>
          </a:p>
          <a:p>
            <a:pPr lvl="1"/>
            <a:r>
              <a:rPr lang="en-US" dirty="0" smtClean="0"/>
              <a:t>8,000-10,000 babies and infants are diagnosed in the US each year</a:t>
            </a:r>
          </a:p>
          <a:p>
            <a:pPr lvl="1"/>
            <a:r>
              <a:rPr lang="en-US" dirty="0" smtClean="0"/>
              <a:t>1,200-1,500 preschool-aged children are diagnosed in the US each year</a:t>
            </a:r>
          </a:p>
          <a:p>
            <a:pPr lvl="2" algn="r">
              <a:buNone/>
            </a:pPr>
            <a:r>
              <a:rPr lang="en-US" i="1" dirty="0" smtClean="0"/>
              <a:t>CerebralPalsy.org, 2011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Sclerosis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828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Debated cause; possible auto-immune disease</a:t>
            </a:r>
          </a:p>
          <a:p>
            <a:r>
              <a:rPr lang="en-US" dirty="0" smtClean="0"/>
              <a:t>Occurs when nerves are demyelinated</a:t>
            </a:r>
          </a:p>
          <a:p>
            <a:r>
              <a:rPr lang="en-US" dirty="0" smtClean="0"/>
              <a:t>Symptoms</a:t>
            </a:r>
          </a:p>
          <a:p>
            <a:pPr lvl="1"/>
            <a:r>
              <a:rPr lang="en-US" dirty="0" smtClean="0"/>
              <a:t>Blurred vision</a:t>
            </a:r>
          </a:p>
          <a:p>
            <a:pPr lvl="1"/>
            <a:r>
              <a:rPr lang="en-US" dirty="0" smtClean="0"/>
              <a:t>Hearing loss</a:t>
            </a:r>
          </a:p>
          <a:p>
            <a:pPr lvl="1"/>
            <a:r>
              <a:rPr lang="en-US" dirty="0" smtClean="0"/>
              <a:t>Muscle weakness</a:t>
            </a:r>
          </a:p>
          <a:p>
            <a:pPr lvl="1"/>
            <a:r>
              <a:rPr lang="en-US" dirty="0" smtClean="0"/>
              <a:t>Poor coordination, balance</a:t>
            </a:r>
          </a:p>
          <a:p>
            <a:pPr lvl="1"/>
            <a:r>
              <a:rPr lang="en-US" dirty="0" smtClean="0"/>
              <a:t>Numbness, tingling</a:t>
            </a:r>
          </a:p>
          <a:p>
            <a:pPr lvl="1"/>
            <a:r>
              <a:rPr lang="en-US" dirty="0" smtClean="0"/>
              <a:t>Paralysis</a:t>
            </a:r>
          </a:p>
          <a:p>
            <a:r>
              <a:rPr lang="en-US" dirty="0" smtClean="0"/>
              <a:t>No current cure</a:t>
            </a:r>
          </a:p>
          <a:p>
            <a:pPr lvl="2" algn="r">
              <a:spcBef>
                <a:spcPts val="0"/>
              </a:spcBef>
              <a:spcAft>
                <a:spcPts val="600"/>
              </a:spcAft>
              <a:buNone/>
            </a:pPr>
            <a:r>
              <a:rPr lang="en-US" i="1" dirty="0" smtClean="0"/>
              <a:t>NINDS/NIH,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Sclerosis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Prevalence/Incidence</a:t>
            </a:r>
          </a:p>
          <a:p>
            <a:pPr lvl="1"/>
            <a:r>
              <a:rPr lang="en-US" dirty="0" smtClean="0"/>
              <a:t>Onset 20-40 years of age</a:t>
            </a:r>
          </a:p>
          <a:p>
            <a:pPr lvl="1"/>
            <a:r>
              <a:rPr lang="en-US" dirty="0" smtClean="0"/>
              <a:t>35,000 affected in US</a:t>
            </a:r>
          </a:p>
          <a:p>
            <a:pPr lvl="1"/>
            <a:r>
              <a:rPr lang="en-US" dirty="0" smtClean="0"/>
              <a:t>2.5 million globally</a:t>
            </a:r>
          </a:p>
          <a:p>
            <a:pPr lvl="1"/>
            <a:r>
              <a:rPr lang="en-US" dirty="0" smtClean="0"/>
              <a:t>Women twice as likely to develop MS</a:t>
            </a:r>
          </a:p>
          <a:p>
            <a:pPr lvl="1"/>
            <a:r>
              <a:rPr lang="en-US" dirty="0" smtClean="0"/>
              <a:t>Whites more likely to develop MS than blacks</a:t>
            </a:r>
          </a:p>
          <a:p>
            <a:pPr lvl="1">
              <a:buNone/>
            </a:pPr>
            <a:endParaRPr lang="en-US" dirty="0" smtClean="0"/>
          </a:p>
          <a:p>
            <a:pPr lvl="2" algn="r">
              <a:buNone/>
            </a:pPr>
            <a:r>
              <a:rPr lang="en-US" i="1" dirty="0" smtClean="0"/>
              <a:t>Cleveland Clinic, 2010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1561</TotalTime>
  <Words>2464</Words>
  <Application>Microsoft Office PowerPoint</Application>
  <PresentationFormat>On-screen Show (4:3)</PresentationFormat>
  <Paragraphs>398</Paragraphs>
  <Slides>37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Median</vt:lpstr>
      <vt:lpstr>Dementias and Neurological Diseases</vt:lpstr>
      <vt:lpstr>What Constitutes a Neurologic Disease?</vt:lpstr>
      <vt:lpstr>Neurologic Conditions</vt:lpstr>
      <vt:lpstr>Amyotrophic Lateral Sclerosis</vt:lpstr>
      <vt:lpstr>Amyotrophic Lateral Sclerosis</vt:lpstr>
      <vt:lpstr>Cerebral Palsy</vt:lpstr>
      <vt:lpstr>Cerebral Palsy</vt:lpstr>
      <vt:lpstr>Multiple Sclerosis</vt:lpstr>
      <vt:lpstr>Multiple Sclerosis</vt:lpstr>
      <vt:lpstr>Muscular Dystrophy</vt:lpstr>
      <vt:lpstr>Spinal Cord Injury</vt:lpstr>
      <vt:lpstr>PowerPoint Presentation</vt:lpstr>
      <vt:lpstr>Current Research: ALS</vt:lpstr>
      <vt:lpstr>Current Research: Cerebral Palsy</vt:lpstr>
      <vt:lpstr>Current Research: MS </vt:lpstr>
      <vt:lpstr>Current Research: MD </vt:lpstr>
      <vt:lpstr>Current Research: SCI</vt:lpstr>
      <vt:lpstr>References</vt:lpstr>
      <vt:lpstr>Defining Dementia</vt:lpstr>
      <vt:lpstr>Defining Alzheimer’s Disease</vt:lpstr>
      <vt:lpstr>Defining Parkinson’s Disease</vt:lpstr>
      <vt:lpstr>Signs and Symptoms of Dementia</vt:lpstr>
      <vt:lpstr>Signs and Symptoms of Alzheimer’s Disease</vt:lpstr>
      <vt:lpstr>Signs and Symptoms of Parkinson’s Disease</vt:lpstr>
      <vt:lpstr>Who is at risk?</vt:lpstr>
      <vt:lpstr>What causes Alzheimer’s?</vt:lpstr>
      <vt:lpstr>What causes Parkinson’s?</vt:lpstr>
      <vt:lpstr>Diagnosis of Alzheimer’s</vt:lpstr>
      <vt:lpstr>Diagnosis of Parkinson’s</vt:lpstr>
      <vt:lpstr>Economic Consequences</vt:lpstr>
      <vt:lpstr>Treatment and Prevention</vt:lpstr>
      <vt:lpstr>Prevalence</vt:lpstr>
      <vt:lpstr>Mortality</vt:lpstr>
      <vt:lpstr>PowerPoint Presentation</vt:lpstr>
      <vt:lpstr>Current Research: Alzheimer’s</vt:lpstr>
      <vt:lpstr>Current Research: Parkinson’s</vt:lpstr>
      <vt:lpstr>References</vt:lpstr>
    </vt:vector>
  </TitlesOfParts>
  <Company>Booz Allen Hamilton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Allie</dc:creator>
  <cp:lastModifiedBy>C hris</cp:lastModifiedBy>
  <cp:revision>64</cp:revision>
  <dcterms:created xsi:type="dcterms:W3CDTF">2012-03-18T18:18:48Z</dcterms:created>
  <dcterms:modified xsi:type="dcterms:W3CDTF">2012-04-16T20:04:03Z</dcterms:modified>
</cp:coreProperties>
</file>