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51"/>
  </p:notesMasterIdLst>
  <p:sldIdLst>
    <p:sldId id="256" r:id="rId2"/>
    <p:sldId id="258" r:id="rId3"/>
    <p:sldId id="296" r:id="rId4"/>
    <p:sldId id="257" r:id="rId5"/>
    <p:sldId id="297" r:id="rId6"/>
    <p:sldId id="302" r:id="rId7"/>
    <p:sldId id="286" r:id="rId8"/>
    <p:sldId id="303" r:id="rId9"/>
    <p:sldId id="287" r:id="rId10"/>
    <p:sldId id="295" r:id="rId11"/>
    <p:sldId id="304" r:id="rId12"/>
    <p:sldId id="299" r:id="rId13"/>
    <p:sldId id="300" r:id="rId14"/>
    <p:sldId id="301" r:id="rId15"/>
    <p:sldId id="259" r:id="rId16"/>
    <p:sldId id="260" r:id="rId17"/>
    <p:sldId id="261" r:id="rId18"/>
    <p:sldId id="305" r:id="rId19"/>
    <p:sldId id="262" r:id="rId20"/>
    <p:sldId id="298" r:id="rId21"/>
    <p:sldId id="290" r:id="rId22"/>
    <p:sldId id="264" r:id="rId23"/>
    <p:sldId id="263" r:id="rId24"/>
    <p:sldId id="265" r:id="rId25"/>
    <p:sldId id="288" r:id="rId26"/>
    <p:sldId id="289" r:id="rId27"/>
    <p:sldId id="267" r:id="rId28"/>
    <p:sldId id="266" r:id="rId29"/>
    <p:sldId id="268" r:id="rId30"/>
    <p:sldId id="291" r:id="rId31"/>
    <p:sldId id="272" r:id="rId32"/>
    <p:sldId id="273" r:id="rId33"/>
    <p:sldId id="271" r:id="rId34"/>
    <p:sldId id="270" r:id="rId35"/>
    <p:sldId id="279" r:id="rId36"/>
    <p:sldId id="293" r:id="rId37"/>
    <p:sldId id="280" r:id="rId38"/>
    <p:sldId id="292" r:id="rId39"/>
    <p:sldId id="269" r:id="rId40"/>
    <p:sldId id="275" r:id="rId41"/>
    <p:sldId id="276" r:id="rId42"/>
    <p:sldId id="277" r:id="rId43"/>
    <p:sldId id="278" r:id="rId44"/>
    <p:sldId id="281" r:id="rId45"/>
    <p:sldId id="294" r:id="rId46"/>
    <p:sldId id="282" r:id="rId47"/>
    <p:sldId id="283" r:id="rId48"/>
    <p:sldId id="284" r:id="rId49"/>
    <p:sldId id="285" r:id="rId5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71" autoAdjust="0"/>
  </p:normalViewPr>
  <p:slideViewPr>
    <p:cSldViewPr>
      <p:cViewPr varScale="1">
        <p:scale>
          <a:sx n="100" d="100"/>
          <a:sy n="100" d="100"/>
        </p:scale>
        <p:origin x="40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1006279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ayoclinic.org/diseases-conditions/seo/basics/risk-factors/con-2003439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2145395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 sz="1000" dirty="0" smtClean="0">
                <a:solidFill>
                  <a:srgbClr val="333333"/>
                </a:solidFill>
              </a:rPr>
              <a:t>-</a:t>
            </a:r>
            <a:r>
              <a:rPr lang="en-US" sz="1000" dirty="0" smtClean="0"/>
              <a:t>The number of vaccine antigens has decreased in recent years</a:t>
            </a:r>
          </a:p>
          <a:p>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-Although the routine childhood vaccine immunization schedule in 2013 contains more vaccines than the schedule in the late 1990s, the maximum number of vaccine antigens that a child would be exposed to by 2 years of age in 2013 is 315, compared with several thousand in the late 1990s</a:t>
            </a:r>
          </a:p>
          <a:p>
            <a:endParaRPr lang="en-US" sz="1000" dirty="0" smtClean="0"/>
          </a:p>
          <a:p>
            <a:endParaRPr lang="en-US" sz="1000" dirty="0" smtClean="0">
              <a:solidFill>
                <a:srgbClr val="333333"/>
              </a:solidFill>
            </a:endParaRPr>
          </a:p>
          <a:p>
            <a:r>
              <a:rPr lang="en-US" sz="1000" dirty="0" smtClean="0">
                <a:solidFill>
                  <a:srgbClr val="333333"/>
                </a:solidFill>
              </a:rPr>
              <a:t>http://www.cdc.gov/vaccinesafety/Concerns/Autism/antigens.html</a:t>
            </a:r>
            <a:endParaRPr lang="en" sz="1000" dirty="0">
              <a:solidFill>
                <a:srgbClr val="333333"/>
              </a:solidFill>
            </a:endParaRPr>
          </a:p>
        </p:txBody>
      </p:sp>
    </p:spTree>
    <p:extLst>
      <p:ext uri="{BB962C8B-B14F-4D97-AF65-F5344CB8AC3E}">
        <p14:creationId xmlns:p14="http://schemas.microsoft.com/office/powerpoint/2010/main" val="252809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 sz="1000" dirty="0" smtClean="0">
                <a:solidFill>
                  <a:srgbClr val="333333"/>
                </a:solidFill>
              </a:rPr>
              <a:t>-</a:t>
            </a:r>
            <a:r>
              <a:rPr lang="en-US" sz="1000" dirty="0" smtClean="0"/>
              <a:t>The number of vaccine antigens has decreased in recent years</a:t>
            </a:r>
          </a:p>
          <a:p>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-Although the routine childhood vaccine immunization schedule in 2013 contains more vaccines than the schedule in the late 1990s, the maximum number of vaccine antigens that a child would be exposed to by 2 years of age in 2013 is 315, compared with several thousand in the late 1990s</a:t>
            </a:r>
          </a:p>
          <a:p>
            <a:endParaRPr lang="en-US" sz="1000" dirty="0" smtClean="0"/>
          </a:p>
          <a:p>
            <a:endParaRPr lang="en-US" sz="1000" dirty="0" smtClean="0">
              <a:solidFill>
                <a:srgbClr val="333333"/>
              </a:solidFill>
            </a:endParaRPr>
          </a:p>
          <a:p>
            <a:r>
              <a:rPr lang="en-US" sz="1000" dirty="0" smtClean="0">
                <a:solidFill>
                  <a:srgbClr val="333333"/>
                </a:solidFill>
              </a:rPr>
              <a:t>http://www.cdc.gov/vaccinesafety/Concerns/Autism/antigens.html</a:t>
            </a:r>
            <a:endParaRPr lang="en" sz="1000" dirty="0">
              <a:solidFill>
                <a:srgbClr val="333333"/>
              </a:solidFill>
            </a:endParaRPr>
          </a:p>
        </p:txBody>
      </p:sp>
    </p:spTree>
    <p:extLst>
      <p:ext uri="{BB962C8B-B14F-4D97-AF65-F5344CB8AC3E}">
        <p14:creationId xmlns:p14="http://schemas.microsoft.com/office/powerpoint/2010/main" val="982609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sz="1000" dirty="0">
              <a:solidFill>
                <a:srgbClr val="333333"/>
              </a:solidFill>
            </a:endParaRPr>
          </a:p>
        </p:txBody>
      </p:sp>
    </p:spTree>
    <p:extLst>
      <p:ext uri="{BB962C8B-B14F-4D97-AF65-F5344CB8AC3E}">
        <p14:creationId xmlns:p14="http://schemas.microsoft.com/office/powerpoint/2010/main" val="1698179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sz="1000" dirty="0">
              <a:solidFill>
                <a:srgbClr val="333333"/>
              </a:solidFill>
            </a:endParaRPr>
          </a:p>
        </p:txBody>
      </p:sp>
    </p:spTree>
    <p:extLst>
      <p:ext uri="{BB962C8B-B14F-4D97-AF65-F5344CB8AC3E}">
        <p14:creationId xmlns:p14="http://schemas.microsoft.com/office/powerpoint/2010/main" val="3930059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sz="1000" dirty="0">
              <a:solidFill>
                <a:srgbClr val="333333"/>
              </a:solidFill>
            </a:endParaRPr>
          </a:p>
        </p:txBody>
      </p:sp>
    </p:spTree>
    <p:extLst>
      <p:ext uri="{BB962C8B-B14F-4D97-AF65-F5344CB8AC3E}">
        <p14:creationId xmlns:p14="http://schemas.microsoft.com/office/powerpoint/2010/main" val="4127375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200" dirty="0">
                <a:solidFill>
                  <a:srgbClr val="111111"/>
                </a:solidFill>
              </a:rPr>
              <a:t>- severely enough to interfere with daily functioning</a:t>
            </a:r>
          </a:p>
          <a:p>
            <a:pPr lvl="0" rtl="0">
              <a:buNone/>
            </a:pPr>
            <a:r>
              <a:rPr lang="en" sz="1200" dirty="0">
                <a:solidFill>
                  <a:srgbClr val="111111"/>
                </a:solidFill>
              </a:rPr>
              <a:t>-Dementia can make you confused and unable to remember people and names. You also may experience changes in personality and social behavior. However, some causes of dementia are treatable and even reversible</a:t>
            </a:r>
          </a:p>
          <a:p>
            <a:pPr lvl="0" rtl="0">
              <a:buNone/>
            </a:pPr>
            <a:r>
              <a:rPr lang="en" sz="1200" dirty="0">
                <a:solidFill>
                  <a:srgbClr val="111111"/>
                </a:solidFill>
              </a:rPr>
              <a:t>http://www.mayoclinic.org/diseases-conditions/seo/basics/causes/con-20034399</a:t>
            </a:r>
          </a:p>
          <a:p>
            <a:endParaRPr lang="en" sz="1200" dirty="0">
              <a:solidFill>
                <a:srgbClr val="111111"/>
              </a:solidFill>
            </a:endParaRPr>
          </a:p>
        </p:txBody>
      </p:sp>
    </p:spTree>
    <p:extLst>
      <p:ext uri="{BB962C8B-B14F-4D97-AF65-F5344CB8AC3E}">
        <p14:creationId xmlns:p14="http://schemas.microsoft.com/office/powerpoint/2010/main" val="2379077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u="sng" dirty="0">
                <a:solidFill>
                  <a:schemeClr val="hlink"/>
                </a:solidFill>
                <a:hlinkClick r:id="rId3"/>
              </a:rPr>
              <a:t>http://www.mayoclinic.org/diseases-conditions/seo/basics/risk-factors/con-20034399</a:t>
            </a:r>
          </a:p>
          <a:p>
            <a:endParaRPr lang="en" u="sng" dirty="0">
              <a:solidFill>
                <a:schemeClr val="hlink"/>
              </a:solidFill>
              <a:hlinkClick r:id="rId3"/>
            </a:endParaRPr>
          </a:p>
        </p:txBody>
      </p:sp>
    </p:spTree>
    <p:extLst>
      <p:ext uri="{BB962C8B-B14F-4D97-AF65-F5344CB8AC3E}">
        <p14:creationId xmlns:p14="http://schemas.microsoft.com/office/powerpoint/2010/main" val="1648983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http://www.mayoclinic.org/diseases-conditions/seo/basics/causes/con-20034399</a:t>
            </a:r>
          </a:p>
        </p:txBody>
      </p:sp>
    </p:spTree>
    <p:extLst>
      <p:ext uri="{BB962C8B-B14F-4D97-AF65-F5344CB8AC3E}">
        <p14:creationId xmlns:p14="http://schemas.microsoft.com/office/powerpoint/2010/main" val="3829627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http://www.mayoclinic.org/diseases-conditions/seo/basics/causes/con-20034399</a:t>
            </a:r>
          </a:p>
        </p:txBody>
      </p:sp>
    </p:spTree>
    <p:extLst>
      <p:ext uri="{BB962C8B-B14F-4D97-AF65-F5344CB8AC3E}">
        <p14:creationId xmlns:p14="http://schemas.microsoft.com/office/powerpoint/2010/main" val="1086806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900" dirty="0">
                <a:solidFill>
                  <a:srgbClr val="333333"/>
                </a:solidFill>
              </a:rPr>
              <a:t>-One in 10 adults will have a seizure sometime during their life</a:t>
            </a:r>
          </a:p>
          <a:p>
            <a:pPr lvl="0" rtl="0">
              <a:buNone/>
            </a:pPr>
            <a:r>
              <a:rPr lang="en" sz="900" dirty="0">
                <a:solidFill>
                  <a:srgbClr val="333333"/>
                </a:solidFill>
              </a:rPr>
              <a:t>-They can have many symptoms, from convulsions and loss of consciousness to some that are not always recognized as seizures by the person experiencing them or by health care professionals: blank staring, lip smacking, or jerking movements of arms and legs.</a:t>
            </a:r>
          </a:p>
          <a:p>
            <a:pPr>
              <a:buNone/>
            </a:pPr>
            <a:r>
              <a:rPr lang="en" sz="900" dirty="0">
                <a:solidFill>
                  <a:srgbClr val="333333"/>
                </a:solidFill>
              </a:rPr>
              <a:t>http://www.epilepsyfoundation.org/aboutepilepsy/whatisepilepsy</a:t>
            </a:r>
            <a:r>
              <a:rPr lang="en" sz="900" dirty="0" smtClean="0">
                <a:solidFill>
                  <a:srgbClr val="333333"/>
                </a:solidFill>
              </a:rPr>
              <a:t>/</a:t>
            </a:r>
          </a:p>
          <a:p>
            <a:pPr>
              <a:buNone/>
            </a:pPr>
            <a:endParaRPr lang="en" sz="900" dirty="0" smtClean="0">
              <a:solidFill>
                <a:srgbClr val="333333"/>
              </a:solidFill>
            </a:endParaRPr>
          </a:p>
          <a:p>
            <a:pPr>
              <a:buNone/>
            </a:pPr>
            <a:r>
              <a:rPr lang="en-US" sz="900" dirty="0" smtClean="0">
                <a:solidFill>
                  <a:srgbClr val="333333"/>
                </a:solidFill>
              </a:rPr>
              <a:t>http://www.epilepsyfoundation.org/aboutepilepsy/whatisepilepsy/statistics.cfm</a:t>
            </a:r>
            <a:endParaRPr lang="en" sz="900" dirty="0">
              <a:solidFill>
                <a:srgbClr val="333333"/>
              </a:solidFill>
            </a:endParaRPr>
          </a:p>
        </p:txBody>
      </p:sp>
    </p:spTree>
    <p:extLst>
      <p:ext uri="{BB962C8B-B14F-4D97-AF65-F5344CB8AC3E}">
        <p14:creationId xmlns:p14="http://schemas.microsoft.com/office/powerpoint/2010/main" val="134966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000" dirty="0">
                <a:solidFill>
                  <a:srgbClr val="333333"/>
                </a:solidFill>
              </a:rPr>
              <a:t> When something goes wrong with a part of your nervous system, you can have trouble moving, speaking, swallowing, breathing, or learning. You can also have problems with your memory, senses, or </a:t>
            </a:r>
            <a:r>
              <a:rPr lang="en" sz="1000" dirty="0" smtClean="0">
                <a:solidFill>
                  <a:srgbClr val="333333"/>
                </a:solidFill>
              </a:rPr>
              <a:t>mood</a:t>
            </a:r>
          </a:p>
          <a:p>
            <a:pPr lvl="0" rtl="0">
              <a:buNone/>
            </a:pPr>
            <a:endParaRPr lang="en" sz="1000" dirty="0" smtClean="0">
              <a:solidFill>
                <a:srgbClr val="333333"/>
              </a:solidFill>
            </a:endParaRPr>
          </a:p>
          <a:p>
            <a:pPr lvl="0" rtl="0">
              <a:buNone/>
            </a:pPr>
            <a:r>
              <a:rPr lang="en" sz="1000" dirty="0" smtClean="0">
                <a:solidFill>
                  <a:srgbClr val="333333"/>
                </a:solidFill>
              </a:rPr>
              <a:t>-</a:t>
            </a:r>
            <a:r>
              <a:rPr lang="en-US" sz="1000" dirty="0" smtClean="0">
                <a:solidFill>
                  <a:srgbClr val="333333"/>
                </a:solidFill>
              </a:rPr>
              <a:t>http://www.nlm.nih.gov/medlineplus/neurologicdiseases.html</a:t>
            </a:r>
            <a:endParaRPr lang="en" sz="1000" dirty="0">
              <a:solidFill>
                <a:srgbClr val="333333"/>
              </a:solidFill>
            </a:endParaRPr>
          </a:p>
          <a:p>
            <a:endParaRPr lang="en" sz="1000" dirty="0">
              <a:solidFill>
                <a:srgbClr val="333333"/>
              </a:solidFill>
            </a:endParaRPr>
          </a:p>
          <a:p>
            <a:endParaRPr lang="en" sz="1000" dirty="0">
              <a:solidFill>
                <a:srgbClr val="333333"/>
              </a:solidFill>
            </a:endParaRPr>
          </a:p>
        </p:txBody>
      </p:sp>
    </p:spTree>
    <p:extLst>
      <p:ext uri="{BB962C8B-B14F-4D97-AF65-F5344CB8AC3E}">
        <p14:creationId xmlns:p14="http://schemas.microsoft.com/office/powerpoint/2010/main" val="71718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endParaRPr lang="en" sz="900" dirty="0" smtClean="0">
              <a:solidFill>
                <a:srgbClr val="333333"/>
              </a:solidFill>
            </a:endParaRPr>
          </a:p>
          <a:p>
            <a:pPr>
              <a:buNone/>
            </a:pPr>
            <a:r>
              <a:rPr lang="en-US" sz="900" dirty="0" smtClean="0">
                <a:solidFill>
                  <a:srgbClr val="333333"/>
                </a:solidFill>
              </a:rPr>
              <a:t>http://www.cdc.gov/chronicdisease/resources/publications/aag/epilepsy.htm </a:t>
            </a:r>
            <a:endParaRPr lang="en" sz="900" dirty="0">
              <a:solidFill>
                <a:srgbClr val="333333"/>
              </a:solidFill>
            </a:endParaRPr>
          </a:p>
        </p:txBody>
      </p:sp>
    </p:spTree>
    <p:extLst>
      <p:ext uri="{BB962C8B-B14F-4D97-AF65-F5344CB8AC3E}">
        <p14:creationId xmlns:p14="http://schemas.microsoft.com/office/powerpoint/2010/main" val="2047117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900">
                <a:solidFill>
                  <a:srgbClr val="333333"/>
                </a:solidFill>
              </a:rPr>
              <a:t>-One in 10 adults will have a seizure sometime during their life</a:t>
            </a:r>
          </a:p>
          <a:p>
            <a:pPr lvl="0" rtl="0">
              <a:buNone/>
            </a:pPr>
            <a:r>
              <a:rPr lang="en" sz="900">
                <a:solidFill>
                  <a:srgbClr val="333333"/>
                </a:solidFill>
              </a:rPr>
              <a:t>-They can have many symptoms, from convulsions and loss of consciousness to some that are not always recognized as seizures by the person experiencing them or by health care professionals: blank staring, lip smacking, or jerking movements of arms and legs.</a:t>
            </a:r>
          </a:p>
          <a:p>
            <a:pPr>
              <a:buNone/>
            </a:pPr>
            <a:r>
              <a:rPr lang="en" sz="900">
                <a:solidFill>
                  <a:srgbClr val="333333"/>
                </a:solidFill>
              </a:rPr>
              <a:t>http://www.epilepsyfoundation.org/aboutepilepsy/whatisepilepsy/</a:t>
            </a:r>
          </a:p>
        </p:txBody>
      </p:sp>
    </p:spTree>
    <p:extLst>
      <p:ext uri="{BB962C8B-B14F-4D97-AF65-F5344CB8AC3E}">
        <p14:creationId xmlns:p14="http://schemas.microsoft.com/office/powerpoint/2010/main" val="1666082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3341532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128383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313209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227448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322385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dirty="0"/>
              <a:t>http://www.commed.vcu.edu/Chronic_Disease/neurologic/2014/Comorbidity_EpilepsyUS2010.pdf</a:t>
            </a:r>
          </a:p>
        </p:txBody>
      </p:sp>
    </p:spTree>
    <p:extLst>
      <p:ext uri="{BB962C8B-B14F-4D97-AF65-F5344CB8AC3E}">
        <p14:creationId xmlns:p14="http://schemas.microsoft.com/office/powerpoint/2010/main" val="1262910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954945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http://www.commed.vcu.edu/Chronic_Disease/neurologic/2014/Comorbidity_EpilepsyUS2010.pdf</a:t>
            </a:r>
          </a:p>
        </p:txBody>
      </p:sp>
    </p:spTree>
    <p:extLst>
      <p:ext uri="{BB962C8B-B14F-4D97-AF65-F5344CB8AC3E}">
        <p14:creationId xmlns:p14="http://schemas.microsoft.com/office/powerpoint/2010/main" val="47333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sz="1000" dirty="0">
              <a:solidFill>
                <a:srgbClr val="333333"/>
              </a:solidFill>
            </a:endParaRPr>
          </a:p>
          <a:p>
            <a:r>
              <a:rPr lang="en-US" sz="1000" dirty="0" smtClean="0">
                <a:solidFill>
                  <a:srgbClr val="333333"/>
                </a:solidFill>
              </a:rPr>
              <a:t>http://www.who.int/features/qa/55/en/</a:t>
            </a:r>
            <a:endParaRPr lang="en" sz="1000" dirty="0">
              <a:solidFill>
                <a:srgbClr val="333333"/>
              </a:solidFill>
            </a:endParaRPr>
          </a:p>
        </p:txBody>
      </p:sp>
    </p:spTree>
    <p:extLst>
      <p:ext uri="{BB962C8B-B14F-4D97-AF65-F5344CB8AC3E}">
        <p14:creationId xmlns:p14="http://schemas.microsoft.com/office/powerpoint/2010/main" val="4131886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http://www.epilepsyfoundation.org/aboutepilepsy/whatisepilepsy/statistics.cfm</a:t>
            </a:r>
            <a:endParaRPr dirty="0"/>
          </a:p>
        </p:txBody>
      </p:sp>
    </p:spTree>
    <p:extLst>
      <p:ext uri="{BB962C8B-B14F-4D97-AF65-F5344CB8AC3E}">
        <p14:creationId xmlns:p14="http://schemas.microsoft.com/office/powerpoint/2010/main" val="2273422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3797388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1371598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4266292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dirty="0"/>
          </a:p>
          <a:p>
            <a:endParaRPr lang="en" dirty="0"/>
          </a:p>
          <a:p>
            <a:pPr>
              <a:buNone/>
            </a:pPr>
            <a:r>
              <a:rPr lang="en" dirty="0"/>
              <a:t>https://www.alz.org/braintour/tangles.asp</a:t>
            </a:r>
          </a:p>
        </p:txBody>
      </p:sp>
    </p:spTree>
    <p:extLst>
      <p:ext uri="{BB962C8B-B14F-4D97-AF65-F5344CB8AC3E}">
        <p14:creationId xmlns:p14="http://schemas.microsoft.com/office/powerpoint/2010/main" val="3730986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601072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1716376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3559361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23490602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sz="900">
                <a:solidFill>
                  <a:schemeClr val="dk1"/>
                </a:solidFill>
                <a:latin typeface="Verdana"/>
                <a:ea typeface="Verdana"/>
                <a:cs typeface="Verdana"/>
                <a:sym typeface="Verdana"/>
              </a:rPr>
              <a:t>Alzheimer's destroys brain cells, causing problems with memory, thinking and behavior severe enough to affect work, lifelong hobbies or social life. </a:t>
            </a:r>
          </a:p>
        </p:txBody>
      </p:sp>
    </p:spTree>
    <p:extLst>
      <p:ext uri="{BB962C8B-B14F-4D97-AF65-F5344CB8AC3E}">
        <p14:creationId xmlns:p14="http://schemas.microsoft.com/office/powerpoint/2010/main" val="2378414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 sz="1000" dirty="0" smtClean="0">
                <a:solidFill>
                  <a:srgbClr val="333333"/>
                </a:solidFill>
              </a:rPr>
              <a:t>-</a:t>
            </a:r>
            <a:r>
              <a:rPr lang="en-US" sz="1100" b="0" i="0" kern="1200" dirty="0" smtClean="0">
                <a:solidFill>
                  <a:schemeClr val="tx1"/>
                </a:solidFill>
                <a:effectLst/>
                <a:latin typeface="+mn-lt"/>
                <a:ea typeface="+mn-ea"/>
                <a:cs typeface="+mn-cs"/>
              </a:rPr>
              <a:t>second most common neurodegenerative disorder and the most common movement disorder</a:t>
            </a:r>
          </a:p>
          <a:p>
            <a:endParaRPr lang="en-US" sz="1100" b="0" i="0" kern="1200" dirty="0" smtClean="0">
              <a:solidFill>
                <a:schemeClr val="tx1"/>
              </a:solidFill>
              <a:effectLst/>
              <a:latin typeface="+mn-lt"/>
              <a:ea typeface="+mn-ea"/>
              <a:cs typeface="+mn-cs"/>
            </a:endParaRPr>
          </a:p>
          <a:p>
            <a:r>
              <a:rPr lang="en-US" sz="1000" dirty="0" smtClean="0">
                <a:solidFill>
                  <a:srgbClr val="333333"/>
                </a:solidFill>
              </a:rPr>
              <a:t>http://www.medicinenet.com/parkinsons_disease/page6.htm</a:t>
            </a:r>
            <a:endParaRPr lang="en" sz="1000" dirty="0">
              <a:solidFill>
                <a:srgbClr val="333333"/>
              </a:solidFill>
            </a:endParaRPr>
          </a:p>
        </p:txBody>
      </p:sp>
    </p:spTree>
    <p:extLst>
      <p:ext uri="{BB962C8B-B14F-4D97-AF65-F5344CB8AC3E}">
        <p14:creationId xmlns:p14="http://schemas.microsoft.com/office/powerpoint/2010/main" val="17418047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sz="1000" dirty="0" smtClean="0">
                <a:solidFill>
                  <a:schemeClr val="dk1"/>
                </a:solidFill>
                <a:latin typeface="Verdana"/>
                <a:ea typeface="Verdana"/>
                <a:cs typeface="Verdana"/>
                <a:sym typeface="Verdana"/>
              </a:rPr>
              <a:t>-Completeness </a:t>
            </a:r>
            <a:r>
              <a:rPr lang="en" sz="1000" dirty="0">
                <a:solidFill>
                  <a:schemeClr val="dk1"/>
                </a:solidFill>
                <a:latin typeface="Verdana"/>
                <a:ea typeface="Verdana"/>
                <a:cs typeface="Verdana"/>
                <a:sym typeface="Verdana"/>
              </a:rPr>
              <a:t>may be undermined when hospitals and nursing homes fail to report data, and hospital charts do not record dementia </a:t>
            </a:r>
            <a:r>
              <a:rPr lang="en" sz="1000" dirty="0" smtClean="0">
                <a:solidFill>
                  <a:schemeClr val="dk1"/>
                </a:solidFill>
                <a:latin typeface="Verdana"/>
                <a:ea typeface="Verdana"/>
                <a:cs typeface="Verdana"/>
                <a:sym typeface="Verdana"/>
              </a:rPr>
              <a:t>diagnoses</a:t>
            </a:r>
          </a:p>
          <a:p>
            <a:pPr marL="171450" indent="-171450">
              <a:buFontTx/>
              <a:buChar char="-"/>
            </a:pPr>
            <a:r>
              <a:rPr lang="en" sz="1000" dirty="0" smtClean="0">
                <a:solidFill>
                  <a:schemeClr val="dk1"/>
                </a:solidFill>
                <a:latin typeface="Verdana"/>
                <a:ea typeface="Verdana"/>
                <a:cs typeface="Verdana"/>
                <a:sym typeface="Verdana"/>
              </a:rPr>
              <a:t>Dementia </a:t>
            </a:r>
            <a:r>
              <a:rPr lang="en" sz="1000" dirty="0">
                <a:solidFill>
                  <a:schemeClr val="dk1"/>
                </a:solidFill>
                <a:latin typeface="Verdana"/>
                <a:ea typeface="Verdana"/>
                <a:cs typeface="Verdana"/>
                <a:sym typeface="Verdana"/>
              </a:rPr>
              <a:t>is well recorded in nursing home data because care planning requires frequent resident </a:t>
            </a:r>
            <a:r>
              <a:rPr lang="en" sz="1000" dirty="0" smtClean="0">
                <a:solidFill>
                  <a:schemeClr val="dk1"/>
                </a:solidFill>
                <a:latin typeface="Verdana"/>
                <a:ea typeface="Verdana"/>
                <a:cs typeface="Verdana"/>
                <a:sym typeface="Verdana"/>
              </a:rPr>
              <a:t>evaluations</a:t>
            </a:r>
            <a:endParaRPr lang="en" sz="100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1698673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2383305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10156958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http://www.healthypeople.gov/2020/topicsobjectives2020/overview.aspx?topicId=7</a:t>
            </a:r>
            <a:endParaRPr dirty="0"/>
          </a:p>
        </p:txBody>
      </p:sp>
    </p:spTree>
    <p:extLst>
      <p:ext uri="{BB962C8B-B14F-4D97-AF65-F5344CB8AC3E}">
        <p14:creationId xmlns:p14="http://schemas.microsoft.com/office/powerpoint/2010/main" val="15869925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http://neurology.stanford.edu/memory/research.html</a:t>
            </a:r>
            <a:endParaRPr dirty="0"/>
          </a:p>
        </p:txBody>
      </p:sp>
    </p:spTree>
    <p:extLst>
      <p:ext uri="{BB962C8B-B14F-4D97-AF65-F5344CB8AC3E}">
        <p14:creationId xmlns:p14="http://schemas.microsoft.com/office/powerpoint/2010/main" val="42122188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http://neurology.stanford.edu/memory/research.html</a:t>
            </a:r>
            <a:endParaRPr dirty="0"/>
          </a:p>
        </p:txBody>
      </p:sp>
    </p:spTree>
    <p:extLst>
      <p:ext uri="{BB962C8B-B14F-4D97-AF65-F5344CB8AC3E}">
        <p14:creationId xmlns:p14="http://schemas.microsoft.com/office/powerpoint/2010/main" val="28539837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37485685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http://www.commed.vcu.edu/Chronic_Disease/neurologic/2013/medicalorMe</a:t>
            </a:r>
          </a:p>
          <a:p>
            <a:endParaRPr lang="en-US" dirty="0" smtClean="0"/>
          </a:p>
          <a:p>
            <a:pPr marL="361950" lvl="0" indent="-171450">
              <a:buFontTx/>
              <a:buChar char="-"/>
            </a:pPr>
            <a:r>
              <a:rPr lang="en-US" sz="1100" dirty="0" smtClean="0"/>
              <a:t>disorders of the mind are rooted in dysfunction of the brain</a:t>
            </a:r>
          </a:p>
          <a:p>
            <a:pPr marL="361950" lvl="0" indent="-171450">
              <a:buFontTx/>
              <a:buChar char="-"/>
            </a:pPr>
            <a:r>
              <a:rPr lang="en-US" sz="1100" dirty="0" smtClean="0"/>
              <a:t>neurological disorders interact strongly with psychological and social factors and often cause psychological symptoms</a:t>
            </a:r>
            <a:endParaRPr lang="en" sz="1100" dirty="0" smtClean="0"/>
          </a:p>
          <a:p>
            <a:r>
              <a:rPr lang="en-US" dirty="0" smtClean="0"/>
              <a:t>ntal.pdf</a:t>
            </a:r>
            <a:endParaRPr dirty="0"/>
          </a:p>
        </p:txBody>
      </p:sp>
    </p:spTree>
    <p:extLst>
      <p:ext uri="{BB962C8B-B14F-4D97-AF65-F5344CB8AC3E}">
        <p14:creationId xmlns:p14="http://schemas.microsoft.com/office/powerpoint/2010/main" val="3989880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26214220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76488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sz="1100" b="0" i="0" kern="1200" dirty="0" smtClean="0">
              <a:solidFill>
                <a:schemeClr val="tx1"/>
              </a:solidFill>
              <a:effectLst/>
              <a:latin typeface="+mn-lt"/>
              <a:ea typeface="+mn-ea"/>
              <a:cs typeface="+mn-cs"/>
            </a:endParaRPr>
          </a:p>
          <a:p>
            <a:r>
              <a:rPr lang="en-US" sz="1000" dirty="0" smtClean="0">
                <a:solidFill>
                  <a:srgbClr val="333333"/>
                </a:solidFill>
              </a:rPr>
              <a:t>http://www.medicinenet.com/parkinsons_disease/page6.htm</a:t>
            </a:r>
          </a:p>
          <a:p>
            <a:r>
              <a:rPr lang="en-US" sz="1000" dirty="0" smtClean="0">
                <a:solidFill>
                  <a:srgbClr val="333333"/>
                </a:solidFill>
              </a:rPr>
              <a:t>http://www.pdf.org/en/parkinson_statistics</a:t>
            </a:r>
            <a:endParaRPr lang="en" sz="1000" dirty="0">
              <a:solidFill>
                <a:srgbClr val="333333"/>
              </a:solidFill>
            </a:endParaRPr>
          </a:p>
        </p:txBody>
      </p:sp>
    </p:spTree>
    <p:extLst>
      <p:ext uri="{BB962C8B-B14F-4D97-AF65-F5344CB8AC3E}">
        <p14:creationId xmlns:p14="http://schemas.microsoft.com/office/powerpoint/2010/main" val="1782752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sz="1100" b="0" i="0" kern="1200" dirty="0" smtClean="0">
              <a:solidFill>
                <a:schemeClr val="tx1"/>
              </a:solidFill>
              <a:effectLst/>
              <a:latin typeface="+mn-lt"/>
              <a:ea typeface="+mn-ea"/>
              <a:cs typeface="+mn-cs"/>
            </a:endParaRPr>
          </a:p>
          <a:p>
            <a:r>
              <a:rPr lang="en-US" sz="1000" dirty="0" smtClean="0">
                <a:solidFill>
                  <a:srgbClr val="333333"/>
                </a:solidFill>
              </a:rPr>
              <a:t>http://www.medicinenet.com/parkinsons_disease/page6.htm</a:t>
            </a:r>
          </a:p>
          <a:p>
            <a:r>
              <a:rPr lang="en-US" sz="1000" dirty="0" smtClean="0">
                <a:solidFill>
                  <a:srgbClr val="333333"/>
                </a:solidFill>
              </a:rPr>
              <a:t>http://www.pdf.org/en/parkinson_statistics</a:t>
            </a:r>
            <a:endParaRPr lang="en" sz="1000" dirty="0">
              <a:solidFill>
                <a:srgbClr val="333333"/>
              </a:solidFill>
            </a:endParaRPr>
          </a:p>
        </p:txBody>
      </p:sp>
    </p:spTree>
    <p:extLst>
      <p:ext uri="{BB962C8B-B14F-4D97-AF65-F5344CB8AC3E}">
        <p14:creationId xmlns:p14="http://schemas.microsoft.com/office/powerpoint/2010/main" val="389840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000" dirty="0" smtClean="0">
                <a:solidFill>
                  <a:srgbClr val="333333"/>
                </a:solidFill>
              </a:rPr>
              <a:t>http://www.webmd.com/brain/understanding-cerebral-palsy-basic-information?page=2</a:t>
            </a:r>
          </a:p>
          <a:p>
            <a:r>
              <a:rPr lang="en-US" sz="1000" dirty="0" smtClean="0">
                <a:solidFill>
                  <a:srgbClr val="333333"/>
                </a:solidFill>
              </a:rPr>
              <a:t>http://cerebralpalsy.org/</a:t>
            </a:r>
            <a:endParaRPr lang="en" sz="1000" dirty="0">
              <a:solidFill>
                <a:srgbClr val="333333"/>
              </a:solidFill>
            </a:endParaRPr>
          </a:p>
        </p:txBody>
      </p:sp>
    </p:spTree>
    <p:extLst>
      <p:ext uri="{BB962C8B-B14F-4D97-AF65-F5344CB8AC3E}">
        <p14:creationId xmlns:p14="http://schemas.microsoft.com/office/powerpoint/2010/main" val="3354121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000" dirty="0" smtClean="0">
                <a:solidFill>
                  <a:srgbClr val="333333"/>
                </a:solidFill>
              </a:rPr>
              <a:t>http://www.webmd.com/brain/understanding-cerebral-palsy-basic-information?page=2</a:t>
            </a:r>
          </a:p>
          <a:p>
            <a:r>
              <a:rPr lang="en-US" sz="1000" dirty="0" smtClean="0">
                <a:solidFill>
                  <a:srgbClr val="333333"/>
                </a:solidFill>
              </a:rPr>
              <a:t>http://cerebralpalsy.org/</a:t>
            </a:r>
            <a:endParaRPr lang="en" sz="1000" dirty="0">
              <a:solidFill>
                <a:srgbClr val="333333"/>
              </a:solidFill>
            </a:endParaRPr>
          </a:p>
        </p:txBody>
      </p:sp>
    </p:spTree>
    <p:extLst>
      <p:ext uri="{BB962C8B-B14F-4D97-AF65-F5344CB8AC3E}">
        <p14:creationId xmlns:p14="http://schemas.microsoft.com/office/powerpoint/2010/main" val="779615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000" dirty="0" smtClean="0">
                <a:solidFill>
                  <a:srgbClr val="333333"/>
                </a:solidFill>
              </a:rPr>
              <a:t>http://www.cdc.gov/ncbddd/autism/facts</a:t>
            </a:r>
          </a:p>
          <a:p>
            <a:r>
              <a:rPr lang="en-US" sz="1000" dirty="0" smtClean="0">
                <a:solidFill>
                  <a:srgbClr val="333333"/>
                </a:solidFill>
              </a:rPr>
              <a:t>http://www.autism-society.org/about-autism/facts-and-statistics.html</a:t>
            </a:r>
          </a:p>
          <a:p>
            <a:endParaRPr lang="en-US" sz="1000" dirty="0" smtClean="0">
              <a:solidFill>
                <a:srgbClr val="333333"/>
              </a:solidFill>
            </a:endParaRPr>
          </a:p>
          <a:p>
            <a:r>
              <a:rPr lang="en-US" sz="1100" b="0" i="0" kern="1200" dirty="0" smtClean="0">
                <a:solidFill>
                  <a:schemeClr val="tx1"/>
                </a:solidFill>
                <a:effectLst/>
                <a:latin typeface="+mn-lt"/>
                <a:ea typeface="+mn-ea"/>
                <a:cs typeface="+mn-cs"/>
              </a:rPr>
              <a:t>6. Autism Society estimates based on UK study by </a:t>
            </a:r>
            <a:r>
              <a:rPr lang="en-US" sz="1100" b="0" i="0" kern="1200" dirty="0" err="1" smtClean="0">
                <a:solidFill>
                  <a:schemeClr val="tx1"/>
                </a:solidFill>
                <a:effectLst/>
                <a:latin typeface="+mn-lt"/>
                <a:ea typeface="+mn-ea"/>
                <a:cs typeface="+mn-cs"/>
              </a:rPr>
              <a:t>Jarbrink</a:t>
            </a:r>
            <a:r>
              <a:rPr lang="en-US" sz="1100" b="0" i="0" kern="1200" dirty="0" smtClean="0">
                <a:solidFill>
                  <a:schemeClr val="tx1"/>
                </a:solidFill>
                <a:effectLst/>
                <a:latin typeface="+mn-lt"/>
                <a:ea typeface="+mn-ea"/>
                <a:cs typeface="+mn-cs"/>
              </a:rPr>
              <a:t> K, Knapp M, 2001, London School of Economics: "The economic impact on autism in </a:t>
            </a:r>
            <a:r>
              <a:rPr lang="en-US" sz="1100" b="0" i="0" kern="1200" dirty="0" err="1" smtClean="0">
                <a:solidFill>
                  <a:schemeClr val="tx1"/>
                </a:solidFill>
                <a:effectLst/>
                <a:latin typeface="+mn-lt"/>
                <a:ea typeface="+mn-ea"/>
                <a:cs typeface="+mn-cs"/>
              </a:rPr>
              <a:t>Britain,"</a:t>
            </a:r>
            <a:r>
              <a:rPr lang="en-US" sz="1100" b="0" i="1" kern="1200" dirty="0" err="1" smtClean="0">
                <a:solidFill>
                  <a:schemeClr val="tx1"/>
                </a:solidFill>
                <a:effectLst/>
                <a:latin typeface="+mn-lt"/>
                <a:ea typeface="+mn-ea"/>
                <a:cs typeface="+mn-cs"/>
              </a:rPr>
              <a:t>Autism</a:t>
            </a:r>
            <a:r>
              <a:rPr lang="en-US" sz="1100" b="0" i="0" kern="1200" dirty="0" smtClean="0">
                <a:solidFill>
                  <a:schemeClr val="tx1"/>
                </a:solidFill>
                <a:effectLst/>
                <a:latin typeface="+mn-lt"/>
                <a:ea typeface="+mn-ea"/>
                <a:cs typeface="+mn-cs"/>
              </a:rPr>
              <a:t>, 5 (1): 7-22.</a:t>
            </a:r>
            <a:r>
              <a:rPr lang="en-US" sz="1000" dirty="0" smtClean="0">
                <a:solidFill>
                  <a:srgbClr val="333333"/>
                </a:solidFill>
              </a:rPr>
              <a:t>html</a:t>
            </a:r>
          </a:p>
          <a:p>
            <a:endParaRPr lang="en-US" sz="1000" dirty="0" smtClean="0">
              <a:solidFill>
                <a:srgbClr val="333333"/>
              </a:solidFill>
            </a:endParaRPr>
          </a:p>
          <a:p>
            <a:r>
              <a:rPr lang="en-US" sz="1100" b="0" i="0" kern="1200" dirty="0" smtClean="0">
                <a:solidFill>
                  <a:schemeClr val="tx1"/>
                </a:solidFill>
                <a:effectLst/>
                <a:latin typeface="+mn-lt"/>
                <a:ea typeface="+mn-ea"/>
                <a:cs typeface="+mn-cs"/>
              </a:rPr>
              <a:t> Autism Society estimate, using Government Accounting Office Report on Autism 2007.</a:t>
            </a:r>
          </a:p>
          <a:p>
            <a:endParaRPr lang="en-US" sz="1100" b="0" i="0" kern="1200" dirty="0" smtClean="0">
              <a:solidFill>
                <a:schemeClr val="tx1"/>
              </a:solidFill>
              <a:effectLst/>
              <a:latin typeface="+mn-lt"/>
              <a:ea typeface="+mn-ea"/>
              <a:cs typeface="+mn-cs"/>
            </a:endParaRPr>
          </a:p>
          <a:p>
            <a:r>
              <a:rPr lang="en-US" sz="1000" dirty="0" smtClean="0">
                <a:solidFill>
                  <a:srgbClr val="333333"/>
                </a:solidFill>
              </a:rPr>
              <a:t>http://www.commed.vcu.edu/Chronic_Disease/neurologic/2014/autism%20update.pdf</a:t>
            </a:r>
            <a:endParaRPr lang="en" sz="1000" dirty="0">
              <a:solidFill>
                <a:srgbClr val="333333"/>
              </a:solidFill>
            </a:endParaRPr>
          </a:p>
        </p:txBody>
      </p:sp>
    </p:spTree>
    <p:extLst>
      <p:ext uri="{BB962C8B-B14F-4D97-AF65-F5344CB8AC3E}">
        <p14:creationId xmlns:p14="http://schemas.microsoft.com/office/powerpoint/2010/main" val="2461554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3/17/2014</a:t>
            </a:fld>
            <a:endParaRPr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3/17/2014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4686302"/>
            <a:ext cx="2209800" cy="273844"/>
          </a:xfrm>
        </p:spPr>
        <p:txBody>
          <a:bodyPr/>
          <a:lstStyle/>
          <a:p>
            <a:fld id="{23A271A1-F6D6-438B-A432-4747EE7ECD40}" type="datetimeFigureOut">
              <a:rPr lang="en-US" smtClean="0"/>
              <a:pPr/>
              <a:t>3/17/2014</a:t>
            </a:fld>
            <a:endParaRPr lang="en-US" dirty="0"/>
          </a:p>
        </p:txBody>
      </p:sp>
      <p:sp>
        <p:nvSpPr>
          <p:cNvPr id="5" name="Footer Placeholder 4"/>
          <p:cNvSpPr>
            <a:spLocks noGrp="1"/>
          </p:cNvSpPr>
          <p:nvPr>
            <p:ph type="ftr" sz="quarter" idx="11"/>
          </p:nvPr>
        </p:nvSpPr>
        <p:spPr>
          <a:xfrm>
            <a:off x="457202" y="4686156"/>
            <a:ext cx="5573483" cy="273844"/>
          </a:xfrm>
        </p:spPr>
        <p:txBody>
          <a:bodyPr/>
          <a:lstStyle/>
          <a:p>
            <a:endParaRPr kumimoji="0" lang="en-US" dirty="0"/>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6056313" y="77787"/>
            <a:ext cx="400050" cy="244476"/>
          </a:xfrm>
        </p:spPr>
        <p:txBody>
          <a:bodyPr/>
          <a:lstStyle/>
          <a:p>
            <a:fld id="{F0C94032-CD4C-4C25-B0C2-CEC720522D92}"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155628"/>
            <a:ext cx="8229600" cy="10445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1" name="Shape 61"/>
          <p:cNvSpPr txBox="1">
            <a:spLocks noGrp="1"/>
          </p:cNvSpPr>
          <p:nvPr>
            <p:ph type="body" idx="1"/>
          </p:nvPr>
        </p:nvSpPr>
        <p:spPr>
          <a:xfrm>
            <a:off x="457200" y="1297780"/>
            <a:ext cx="8229600" cy="36279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3/17/2014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3A271A1-F6D6-438B-A432-4747EE7ECD40}" type="datetimeFigureOut">
              <a:rPr lang="en-US" smtClean="0"/>
              <a:pPr/>
              <a:t>3/17/2014</a:t>
            </a:fld>
            <a:endParaRPr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3A271A1-F6D6-438B-A432-4747EE7ECD40}" type="datetimeFigureOut">
              <a:rPr lang="en-US" smtClean="0"/>
              <a:pPr/>
              <a:t>3/17/2014</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3A271A1-F6D6-438B-A432-4747EE7ECD40}" type="datetimeFigureOut">
              <a:rPr lang="en-US" smtClean="0"/>
              <a:pPr/>
              <a:t>3/17/2014</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271A1-F6D6-438B-A432-4747EE7ECD40}" type="datetimeFigureOut">
              <a:rPr lang="en-US" smtClean="0"/>
              <a:pPr/>
              <a:t>3/17/2014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3/17/2014</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pPr/>
              <a:t>3/17/2014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4686300"/>
            <a:ext cx="2667000" cy="273844"/>
          </a:xfrm>
        </p:spPr>
        <p:txBody>
          <a:bodyPr rtlCol="0"/>
          <a:lstStyle/>
          <a:p>
            <a:fld id="{23A271A1-F6D6-438B-A432-4747EE7ECD40}" type="datetimeFigureOut">
              <a:rPr lang="en-US" smtClean="0"/>
              <a:pPr/>
              <a:t>3/17/2014</a:t>
            </a:fld>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4686155"/>
            <a:ext cx="4572000" cy="273844"/>
          </a:xfrm>
        </p:spPr>
        <p:txBody>
          <a:bodyPr rtlCol="0"/>
          <a:lstStyle/>
          <a:p>
            <a:endParaRPr kumimoji="0" lang="en-US" dirty="0"/>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pPr/>
              <a:t>3/17/2014</a:t>
            </a:fld>
            <a:endParaRPr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685800" y="912425"/>
            <a:ext cx="7772400" cy="1830900"/>
          </a:xfrm>
          <a:prstGeom prst="rect">
            <a:avLst/>
          </a:prstGeom>
          <a:noFill/>
        </p:spPr>
        <p:txBody>
          <a:bodyPr lIns="91425" tIns="91425" rIns="91425" bIns="91425" anchor="b" anchorCtr="0">
            <a:noAutofit/>
          </a:bodyPr>
          <a:lstStyle/>
          <a:p>
            <a:pPr>
              <a:buNone/>
            </a:pPr>
            <a:r>
              <a:rPr lang="en" dirty="0">
                <a:solidFill>
                  <a:schemeClr val="tx1"/>
                </a:solidFill>
              </a:rPr>
              <a:t>Dementias &amp; Neurological Diseases</a:t>
            </a:r>
          </a:p>
        </p:txBody>
      </p:sp>
      <p:sp>
        <p:nvSpPr>
          <p:cNvPr id="105" name="Shape 105"/>
          <p:cNvSpPr txBox="1">
            <a:spLocks noGrp="1"/>
          </p:cNvSpPr>
          <p:nvPr>
            <p:ph type="subTitle" idx="1"/>
          </p:nvPr>
        </p:nvSpPr>
        <p:spPr>
          <a:xfrm>
            <a:off x="729525" y="3216247"/>
            <a:ext cx="7812900" cy="1475400"/>
          </a:xfrm>
          <a:prstGeom prst="rect">
            <a:avLst/>
          </a:prstGeom>
        </p:spPr>
        <p:txBody>
          <a:bodyPr lIns="91425" tIns="91425" rIns="91425" bIns="91425" anchor="t" anchorCtr="0">
            <a:noAutofit/>
          </a:bodyPr>
          <a:lstStyle/>
          <a:p>
            <a:pPr lvl="0" rtl="0">
              <a:buNone/>
            </a:pPr>
            <a:r>
              <a:rPr lang="en" i="0">
                <a:latin typeface="Times New Roman"/>
                <a:ea typeface="Times New Roman"/>
                <a:cs typeface="Times New Roman"/>
                <a:sym typeface="Times New Roman"/>
              </a:rPr>
              <a:t>Prachi Desai</a:t>
            </a:r>
          </a:p>
          <a:p>
            <a:pPr>
              <a:buNone/>
            </a:pPr>
            <a:r>
              <a:rPr lang="en" i="0">
                <a:latin typeface="Times New Roman"/>
                <a:ea typeface="Times New Roman"/>
                <a:cs typeface="Times New Roman"/>
                <a:sym typeface="Times New Roman"/>
              </a:rPr>
              <a:t>Epidemiology of Chronic Diseases</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85800" y="209550"/>
            <a:ext cx="7620000" cy="603624"/>
          </a:xfrm>
          <a:prstGeom prst="rect">
            <a:avLst/>
          </a:prstGeom>
        </p:spPr>
        <p:txBody>
          <a:bodyPr lIns="91425" tIns="91425" rIns="91425" bIns="91425" anchor="b" anchorCtr="0">
            <a:noAutofit/>
          </a:bodyPr>
          <a:lstStyle/>
          <a:p>
            <a:pPr lvl="0" algn="ctr" rtl="0">
              <a:buNone/>
            </a:pPr>
            <a:r>
              <a:rPr lang="en" sz="2400" dirty="0">
                <a:solidFill>
                  <a:schemeClr val="tx1"/>
                </a:solidFill>
              </a:rPr>
              <a:t>Neurological/Nervous System </a:t>
            </a:r>
            <a:r>
              <a:rPr lang="en" sz="2400" dirty="0" smtClean="0">
                <a:solidFill>
                  <a:schemeClr val="tx1"/>
                </a:solidFill>
              </a:rPr>
              <a:t>Diseases</a:t>
            </a:r>
            <a:endParaRPr lang="en" sz="2400" dirty="0"/>
          </a:p>
        </p:txBody>
      </p:sp>
      <p:sp>
        <p:nvSpPr>
          <p:cNvPr id="111" name="Shape 111"/>
          <p:cNvSpPr txBox="1">
            <a:spLocks noGrp="1"/>
          </p:cNvSpPr>
          <p:nvPr>
            <p:ph type="body" idx="1"/>
          </p:nvPr>
        </p:nvSpPr>
        <p:spPr>
          <a:xfrm>
            <a:off x="457200" y="1123950"/>
            <a:ext cx="8229600" cy="3886200"/>
          </a:xfrm>
          <a:prstGeom prst="rect">
            <a:avLst/>
          </a:prstGeom>
        </p:spPr>
        <p:txBody>
          <a:bodyPr lIns="91425" tIns="91425" rIns="91425" bIns="91425" anchor="t" anchorCtr="0">
            <a:noAutofit/>
          </a:bodyPr>
          <a:lstStyle/>
          <a:p>
            <a:pPr marL="0" indent="0">
              <a:buNone/>
            </a:pPr>
            <a:r>
              <a:rPr lang="en-US" sz="1200" dirty="0" smtClean="0">
                <a:solidFill>
                  <a:schemeClr val="tx1"/>
                </a:solidFill>
              </a:rPr>
              <a:t>		</a:t>
            </a:r>
            <a:r>
              <a:rPr lang="en-US" sz="1200" b="1" dirty="0" smtClean="0">
                <a:solidFill>
                  <a:srgbClr val="7030A0"/>
                </a:solidFill>
              </a:rPr>
              <a:t>Autism </a:t>
            </a:r>
            <a:r>
              <a:rPr lang="en-US" sz="1200" b="1" dirty="0">
                <a:solidFill>
                  <a:srgbClr val="7030A0"/>
                </a:solidFill>
              </a:rPr>
              <a:t>spectrum </a:t>
            </a:r>
            <a:r>
              <a:rPr lang="en-US" sz="1200" b="1" dirty="0" smtClean="0">
                <a:solidFill>
                  <a:srgbClr val="7030A0"/>
                </a:solidFill>
              </a:rPr>
              <a:t>disorders and Vaccines Safety:</a:t>
            </a:r>
          </a:p>
          <a:p>
            <a:pPr marL="320040" lvl="1" indent="0"/>
            <a:r>
              <a:rPr lang="en-US" sz="900" dirty="0" smtClean="0">
                <a:solidFill>
                  <a:schemeClr val="tx1"/>
                </a:solidFill>
                <a:latin typeface="Georgia" panose="02040502050405020303" pitchFamily="18" charset="0"/>
              </a:rPr>
              <a:t>Research:</a:t>
            </a:r>
          </a:p>
          <a:p>
            <a:pPr marL="0" lvl="0" indent="0"/>
            <a:r>
              <a:rPr lang="en-US" sz="1200" dirty="0" smtClean="0">
                <a:solidFill>
                  <a:schemeClr val="tx1"/>
                </a:solidFill>
                <a:latin typeface="Georgia" panose="02040502050405020303" pitchFamily="18" charset="0"/>
              </a:rPr>
              <a:t>Antigens </a:t>
            </a:r>
            <a:r>
              <a:rPr lang="en-US" sz="1200" dirty="0">
                <a:solidFill>
                  <a:schemeClr val="tx1"/>
                </a:solidFill>
                <a:latin typeface="Georgia" panose="02040502050405020303" pitchFamily="18" charset="0"/>
              </a:rPr>
              <a:t>are substances in vaccines that cause the body’s immune system to produce antibodies to fight </a:t>
            </a:r>
            <a:r>
              <a:rPr lang="en-US" sz="1200" dirty="0" smtClean="0">
                <a:solidFill>
                  <a:schemeClr val="tx1"/>
                </a:solidFill>
                <a:latin typeface="Georgia" panose="02040502050405020303" pitchFamily="18" charset="0"/>
              </a:rPr>
              <a:t>disease</a:t>
            </a:r>
          </a:p>
          <a:p>
            <a:pPr marL="0" lvl="0" indent="0">
              <a:buNone/>
            </a:pPr>
            <a:r>
              <a:rPr lang="en-US" sz="1200" dirty="0">
                <a:solidFill>
                  <a:schemeClr val="tx1"/>
                </a:solidFill>
                <a:latin typeface="Georgia" panose="02040502050405020303" pitchFamily="18" charset="0"/>
              </a:rPr>
              <a:t>	</a:t>
            </a:r>
            <a:r>
              <a:rPr lang="en-US" sz="1200" dirty="0" smtClean="0">
                <a:solidFill>
                  <a:schemeClr val="tx1"/>
                </a:solidFill>
                <a:latin typeface="Georgia" panose="02040502050405020303" pitchFamily="18" charset="0"/>
              </a:rPr>
              <a:t> -no </a:t>
            </a:r>
            <a:r>
              <a:rPr lang="en-US" sz="1200" dirty="0">
                <a:solidFill>
                  <a:schemeClr val="tx1"/>
                </a:solidFill>
                <a:latin typeface="Georgia" panose="02040502050405020303" pitchFamily="18" charset="0"/>
              </a:rPr>
              <a:t>connection to the development of autism spectrum disorder (ASD) in </a:t>
            </a:r>
            <a:r>
              <a:rPr lang="en-US" sz="1200" dirty="0" smtClean="0">
                <a:solidFill>
                  <a:schemeClr val="tx1"/>
                </a:solidFill>
                <a:latin typeface="Georgia" panose="02040502050405020303" pitchFamily="18" charset="0"/>
              </a:rPr>
              <a:t>children</a:t>
            </a:r>
            <a:r>
              <a:rPr lang="en-US" sz="1200" dirty="0">
                <a:solidFill>
                  <a:schemeClr val="tx1"/>
                </a:solidFill>
                <a:latin typeface="Georgia" panose="02040502050405020303" pitchFamily="18" charset="0"/>
              </a:rPr>
              <a:t> </a:t>
            </a:r>
            <a:r>
              <a:rPr lang="en-US" sz="1200" dirty="0" smtClean="0">
                <a:solidFill>
                  <a:schemeClr val="tx1"/>
                </a:solidFill>
                <a:latin typeface="Georgia" panose="02040502050405020303" pitchFamily="18" charset="0"/>
              </a:rPr>
              <a:t>with the amount of 	antigens in all the vaccination in the first 2 years</a:t>
            </a:r>
          </a:p>
          <a:p>
            <a:pPr marL="320040" lvl="1" indent="0"/>
            <a:r>
              <a:rPr lang="en-US" sz="900" dirty="0" smtClean="0">
                <a:solidFill>
                  <a:schemeClr val="tx1"/>
                </a:solidFill>
                <a:latin typeface="Georgia" panose="02040502050405020303" pitchFamily="18" charset="0"/>
              </a:rPr>
              <a:t>Study Results:</a:t>
            </a:r>
          </a:p>
          <a:p>
            <a:pPr marL="0" lvl="0" indent="0"/>
            <a:r>
              <a:rPr lang="en-US" sz="1200" dirty="0">
                <a:solidFill>
                  <a:schemeClr val="tx1"/>
                </a:solidFill>
                <a:latin typeface="Georgia" panose="02040502050405020303" pitchFamily="18" charset="0"/>
              </a:rPr>
              <a:t> 256 children with ASD compared with 752 children without </a:t>
            </a:r>
            <a:r>
              <a:rPr lang="en-US" sz="1200" dirty="0" smtClean="0">
                <a:solidFill>
                  <a:schemeClr val="tx1"/>
                </a:solidFill>
                <a:latin typeface="Georgia" panose="02040502050405020303" pitchFamily="18" charset="0"/>
              </a:rPr>
              <a:t>ASD</a:t>
            </a:r>
          </a:p>
          <a:p>
            <a:pPr marL="0" lvl="0" indent="0"/>
            <a:r>
              <a:rPr lang="en-US" sz="1200" dirty="0" smtClean="0">
                <a:solidFill>
                  <a:schemeClr val="tx1"/>
                </a:solidFill>
                <a:latin typeface="Georgia" panose="02040502050405020303" pitchFamily="18" charset="0"/>
              </a:rPr>
              <a:t>The </a:t>
            </a:r>
            <a:r>
              <a:rPr lang="en-US" sz="1200" dirty="0">
                <a:solidFill>
                  <a:schemeClr val="tx1"/>
                </a:solidFill>
                <a:latin typeface="Georgia" panose="02040502050405020303" pitchFamily="18" charset="0"/>
              </a:rPr>
              <a:t>total amount of antigens from vaccines received was the same </a:t>
            </a:r>
            <a:r>
              <a:rPr lang="en-US" sz="1200" dirty="0" smtClean="0">
                <a:solidFill>
                  <a:schemeClr val="tx1"/>
                </a:solidFill>
                <a:latin typeface="Georgia" panose="02040502050405020303" pitchFamily="18" charset="0"/>
              </a:rPr>
              <a:t>in both groups</a:t>
            </a:r>
          </a:p>
          <a:p>
            <a:pPr marL="0" lvl="0" indent="0"/>
            <a:r>
              <a:rPr lang="en-US" sz="1200" dirty="0" smtClean="0">
                <a:solidFill>
                  <a:schemeClr val="tx1"/>
                </a:solidFill>
                <a:latin typeface="Georgia" panose="02040502050405020303" pitchFamily="18" charset="0"/>
              </a:rPr>
              <a:t>Children </a:t>
            </a:r>
            <a:r>
              <a:rPr lang="en-US" sz="1200" dirty="0">
                <a:solidFill>
                  <a:schemeClr val="tx1"/>
                </a:solidFill>
                <a:latin typeface="Georgia" panose="02040502050405020303" pitchFamily="18" charset="0"/>
              </a:rPr>
              <a:t>with ASD with regression (the loss of developmental skills during the second year of life) did not receive an increased number of vaccine antigens when compared to children without ASD with </a:t>
            </a:r>
            <a:r>
              <a:rPr lang="en-US" sz="1200" dirty="0" smtClean="0">
                <a:solidFill>
                  <a:schemeClr val="tx1"/>
                </a:solidFill>
                <a:latin typeface="Georgia" panose="02040502050405020303" pitchFamily="18" charset="0"/>
              </a:rPr>
              <a:t>regression</a:t>
            </a:r>
          </a:p>
          <a:p>
            <a:pPr marL="0" lvl="0" indent="0"/>
            <a:r>
              <a:rPr lang="en-US" sz="1200" dirty="0" smtClean="0">
                <a:solidFill>
                  <a:schemeClr val="tx1"/>
                </a:solidFill>
                <a:latin typeface="Georgia" panose="02040502050405020303" pitchFamily="18" charset="0"/>
              </a:rPr>
              <a:t>More vaccination currently BUT decreased amount of antigens than in 1990</a:t>
            </a:r>
          </a:p>
          <a:p>
            <a:pPr marL="0" lvl="0" indent="0"/>
            <a:endParaRPr lang="en-US" sz="1200" dirty="0">
              <a:solidFill>
                <a:schemeClr val="tx1"/>
              </a:solidFill>
            </a:endParaRPr>
          </a:p>
          <a:p>
            <a:endParaRPr lang="en" sz="1200" dirty="0">
              <a:solidFill>
                <a:schemeClr val="tx1"/>
              </a:solidFill>
              <a:latin typeface="Times New Roman"/>
              <a:ea typeface="Times New Roman"/>
              <a:cs typeface="Times New Roman"/>
              <a:sym typeface="Times New Roma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0475" y="275653"/>
            <a:ext cx="1406944" cy="1229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0847184"/>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85800" y="209550"/>
            <a:ext cx="7620000" cy="603624"/>
          </a:xfrm>
          <a:prstGeom prst="rect">
            <a:avLst/>
          </a:prstGeom>
        </p:spPr>
        <p:txBody>
          <a:bodyPr lIns="91425" tIns="91425" rIns="91425" bIns="91425" anchor="b" anchorCtr="0">
            <a:noAutofit/>
          </a:bodyPr>
          <a:lstStyle/>
          <a:p>
            <a:pPr lvl="0" algn="ctr" rtl="0">
              <a:buNone/>
            </a:pPr>
            <a:r>
              <a:rPr lang="en" sz="2400" dirty="0">
                <a:solidFill>
                  <a:schemeClr val="tx1"/>
                </a:solidFill>
              </a:rPr>
              <a:t>Neurological/Nervous System </a:t>
            </a:r>
            <a:r>
              <a:rPr lang="en" sz="2400" dirty="0" smtClean="0">
                <a:solidFill>
                  <a:schemeClr val="tx1"/>
                </a:solidFill>
              </a:rPr>
              <a:t>Diseases</a:t>
            </a:r>
            <a:endParaRPr lang="en" sz="2400" dirty="0"/>
          </a:p>
        </p:txBody>
      </p:sp>
      <p:sp>
        <p:nvSpPr>
          <p:cNvPr id="111" name="Shape 111"/>
          <p:cNvSpPr txBox="1">
            <a:spLocks noGrp="1"/>
          </p:cNvSpPr>
          <p:nvPr>
            <p:ph type="body" idx="1"/>
          </p:nvPr>
        </p:nvSpPr>
        <p:spPr>
          <a:xfrm>
            <a:off x="457200" y="1123950"/>
            <a:ext cx="8229600" cy="3886200"/>
          </a:xfrm>
          <a:prstGeom prst="rect">
            <a:avLst/>
          </a:prstGeom>
        </p:spPr>
        <p:txBody>
          <a:bodyPr lIns="91425" tIns="91425" rIns="91425" bIns="91425" anchor="t" anchorCtr="0">
            <a:noAutofit/>
          </a:bodyPr>
          <a:lstStyle/>
          <a:p>
            <a:pPr marL="0" lvl="0" indent="0"/>
            <a:endParaRPr lang="en-US" sz="1200" dirty="0">
              <a:solidFill>
                <a:schemeClr val="tx1"/>
              </a:solidFill>
            </a:endParaRPr>
          </a:p>
          <a:p>
            <a:endParaRPr lang="en" sz="1200" dirty="0">
              <a:solidFill>
                <a:schemeClr val="tx1"/>
              </a:solidFill>
              <a:latin typeface="Times New Roman"/>
              <a:ea typeface="Times New Roman"/>
              <a:cs typeface="Times New Roman"/>
              <a:sym typeface="Times New Roma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0475" y="275653"/>
            <a:ext cx="1406944" cy="1229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00150"/>
            <a:ext cx="64770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1808471"/>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85800" y="209550"/>
            <a:ext cx="7620000" cy="603624"/>
          </a:xfrm>
          <a:prstGeom prst="rect">
            <a:avLst/>
          </a:prstGeom>
        </p:spPr>
        <p:txBody>
          <a:bodyPr lIns="91425" tIns="91425" rIns="91425" bIns="91425" anchor="b" anchorCtr="0">
            <a:noAutofit/>
          </a:bodyPr>
          <a:lstStyle/>
          <a:p>
            <a:pPr lvl="0" algn="ctr" rtl="0">
              <a:buNone/>
            </a:pPr>
            <a:r>
              <a:rPr lang="en" sz="2400" dirty="0">
                <a:solidFill>
                  <a:schemeClr val="tx1"/>
                </a:solidFill>
              </a:rPr>
              <a:t>Neurological/Nervous System Diseases</a:t>
            </a:r>
            <a:r>
              <a:rPr lang="en" sz="2400" dirty="0"/>
              <a:t>(</a:t>
            </a:r>
            <a:r>
              <a:rPr lang="en" sz="2400" dirty="0">
                <a:solidFill>
                  <a:srgbClr val="6AA84F"/>
                </a:solidFill>
              </a:rPr>
              <a:t>Table 17.1</a:t>
            </a:r>
            <a:r>
              <a:rPr lang="en" sz="2400" dirty="0"/>
              <a:t>)</a:t>
            </a:r>
          </a:p>
        </p:txBody>
      </p:sp>
      <p:sp>
        <p:nvSpPr>
          <p:cNvPr id="111" name="Shape 111"/>
          <p:cNvSpPr txBox="1">
            <a:spLocks noGrp="1"/>
          </p:cNvSpPr>
          <p:nvPr>
            <p:ph type="body" idx="1"/>
          </p:nvPr>
        </p:nvSpPr>
        <p:spPr>
          <a:xfrm>
            <a:off x="457200" y="1123950"/>
            <a:ext cx="8229600" cy="3886200"/>
          </a:xfrm>
          <a:prstGeom prst="rect">
            <a:avLst/>
          </a:prstGeom>
        </p:spPr>
        <p:txBody>
          <a:bodyPr lIns="91425" tIns="91425" rIns="91425" bIns="91425" numCol="2" anchor="t" anchorCtr="0">
            <a:noAutofit/>
          </a:bodyPr>
          <a:lstStyle/>
          <a:p>
            <a:pPr marL="0" lvl="1" indent="0" algn="ctr">
              <a:spcBef>
                <a:spcPts val="700"/>
              </a:spcBef>
              <a:buClr>
                <a:schemeClr val="accent2"/>
              </a:buClr>
              <a:buSzPct val="60000"/>
              <a:buNone/>
            </a:pPr>
            <a:r>
              <a:rPr lang="en-US" sz="1600" b="1" dirty="0" smtClean="0">
                <a:solidFill>
                  <a:srgbClr val="7030A0"/>
                </a:solidFill>
                <a:latin typeface="Georgia" panose="02040502050405020303" pitchFamily="18" charset="0"/>
              </a:rPr>
              <a:t>ADHD-</a:t>
            </a:r>
            <a:r>
              <a:rPr lang="en-US" sz="1600" b="1" dirty="0">
                <a:solidFill>
                  <a:srgbClr val="7030A0"/>
                </a:solidFill>
              </a:rPr>
              <a:t>Attention deficit hyperactivity disorder</a:t>
            </a:r>
            <a:r>
              <a:rPr lang="en-US" sz="900" dirty="0"/>
              <a:t> </a:t>
            </a:r>
            <a:endParaRPr lang="en-US" sz="900" dirty="0">
              <a:latin typeface="Georgia" panose="02040502050405020303" pitchFamily="18" charset="0"/>
            </a:endParaRPr>
          </a:p>
          <a:p>
            <a:pPr marL="0" indent="0" algn="ctr">
              <a:buNone/>
            </a:pPr>
            <a:endParaRPr lang="en-US" sz="1200" b="1" dirty="0" smtClean="0">
              <a:solidFill>
                <a:srgbClr val="7030A0"/>
              </a:solidFill>
              <a:latin typeface="Georgia" panose="02040502050405020303" pitchFamily="18" charset="0"/>
            </a:endParaRPr>
          </a:p>
          <a:p>
            <a:pPr marL="0" lvl="0" indent="0"/>
            <a:r>
              <a:rPr lang="en-US" sz="1200" dirty="0" smtClean="0">
                <a:latin typeface="Georgia" panose="02040502050405020303" pitchFamily="18" charset="0"/>
              </a:rPr>
              <a:t>ADHD is one of the most common neurodevelopment disorders of childhood</a:t>
            </a:r>
          </a:p>
          <a:p>
            <a:pPr marL="0" indent="0"/>
            <a:r>
              <a:rPr lang="en-US" sz="1200" b="1" dirty="0" smtClean="0">
                <a:latin typeface="Georgia" panose="02040502050405020303" pitchFamily="18" charset="0"/>
              </a:rPr>
              <a:t>Signs and Symptoms:</a:t>
            </a:r>
          </a:p>
          <a:p>
            <a:pPr marL="320040" lvl="1" indent="0"/>
            <a:r>
              <a:rPr lang="en-US" sz="1200" dirty="0" smtClean="0">
                <a:latin typeface="Georgia" panose="02040502050405020303" pitchFamily="18" charset="0"/>
              </a:rPr>
              <a:t>daydream a lot</a:t>
            </a:r>
          </a:p>
          <a:p>
            <a:pPr marL="320040" lvl="1" indent="0"/>
            <a:r>
              <a:rPr lang="en-US" sz="1200" dirty="0" smtClean="0">
                <a:latin typeface="Georgia" panose="02040502050405020303" pitchFamily="18" charset="0"/>
              </a:rPr>
              <a:t>forget or lose things a lot</a:t>
            </a:r>
          </a:p>
          <a:p>
            <a:pPr marL="320040" lvl="1" indent="0"/>
            <a:r>
              <a:rPr lang="en-US" sz="1200" dirty="0" smtClean="0">
                <a:latin typeface="Georgia" panose="02040502050405020303" pitchFamily="18" charset="0"/>
              </a:rPr>
              <a:t>squirm or fidget</a:t>
            </a:r>
          </a:p>
          <a:p>
            <a:pPr marL="320040" lvl="1" indent="0"/>
            <a:r>
              <a:rPr lang="en-US" sz="1200" dirty="0" smtClean="0">
                <a:latin typeface="Georgia" panose="02040502050405020303" pitchFamily="18" charset="0"/>
              </a:rPr>
              <a:t>talk too much</a:t>
            </a:r>
          </a:p>
          <a:p>
            <a:pPr marL="320040" lvl="1" indent="0"/>
            <a:r>
              <a:rPr lang="en-US" sz="1200" b="1" dirty="0" smtClean="0">
                <a:latin typeface="Georgia" panose="02040502050405020303" pitchFamily="18" charset="0"/>
              </a:rPr>
              <a:t>Types: </a:t>
            </a:r>
          </a:p>
          <a:p>
            <a:pPr lvl="1"/>
            <a:r>
              <a:rPr lang="en-US" sz="1200" dirty="0" smtClean="0">
                <a:latin typeface="Georgia" panose="02040502050405020303" pitchFamily="18" charset="0"/>
              </a:rPr>
              <a:t>Predominantly Inattentive Presentation</a:t>
            </a:r>
          </a:p>
          <a:p>
            <a:pPr lvl="1"/>
            <a:r>
              <a:rPr lang="en-US" sz="1200" dirty="0" smtClean="0">
                <a:latin typeface="Georgia" panose="02040502050405020303" pitchFamily="18" charset="0"/>
              </a:rPr>
              <a:t>Predominantly Hyperactive-Impulsive Presentation</a:t>
            </a:r>
          </a:p>
          <a:p>
            <a:pPr lvl="1"/>
            <a:r>
              <a:rPr lang="en-US" sz="1200" dirty="0" smtClean="0">
                <a:latin typeface="Georgia" panose="02040502050405020303" pitchFamily="18" charset="0"/>
              </a:rPr>
              <a:t>Combined Presentation</a:t>
            </a:r>
          </a:p>
          <a:p>
            <a:endParaRPr lang="en-US" sz="1200" dirty="0" smtClean="0">
              <a:latin typeface="Georgia" panose="02040502050405020303" pitchFamily="18" charset="0"/>
            </a:endParaRPr>
          </a:p>
          <a:p>
            <a:endParaRPr lang="en-US" sz="1200" b="1" dirty="0" smtClean="0">
              <a:latin typeface="Georgia" panose="02040502050405020303" pitchFamily="18" charset="0"/>
            </a:endParaRPr>
          </a:p>
          <a:p>
            <a:endParaRPr lang="en-US" sz="1200" b="1" dirty="0" smtClean="0">
              <a:latin typeface="Georgia" panose="02040502050405020303" pitchFamily="18" charset="0"/>
            </a:endParaRPr>
          </a:p>
          <a:p>
            <a:endParaRPr lang="en-US" sz="1200" b="1" dirty="0" smtClean="0">
              <a:latin typeface="Georgia" panose="02040502050405020303" pitchFamily="18" charset="0"/>
            </a:endParaRPr>
          </a:p>
          <a:p>
            <a:r>
              <a:rPr lang="en-US" sz="1200" b="1" dirty="0" smtClean="0">
                <a:latin typeface="Georgia" panose="02040502050405020303" pitchFamily="18" charset="0"/>
              </a:rPr>
              <a:t>Cause:</a:t>
            </a:r>
          </a:p>
          <a:p>
            <a:pPr lvl="1"/>
            <a:r>
              <a:rPr lang="en-US" sz="1200" dirty="0" smtClean="0">
                <a:latin typeface="Georgia" panose="02040502050405020303" pitchFamily="18" charset="0"/>
              </a:rPr>
              <a:t>Brain injury</a:t>
            </a:r>
          </a:p>
          <a:p>
            <a:pPr lvl="1"/>
            <a:r>
              <a:rPr lang="en-US" sz="1200" dirty="0" smtClean="0">
                <a:latin typeface="Georgia" panose="02040502050405020303" pitchFamily="18" charset="0"/>
              </a:rPr>
              <a:t>Environmental exposures (e.g., lead)</a:t>
            </a:r>
          </a:p>
          <a:p>
            <a:pPr lvl="1"/>
            <a:r>
              <a:rPr lang="en-US" sz="1200" dirty="0" smtClean="0">
                <a:latin typeface="Georgia" panose="02040502050405020303" pitchFamily="18" charset="0"/>
              </a:rPr>
              <a:t>Alcohol and tobacco use during pregnancy</a:t>
            </a:r>
          </a:p>
          <a:p>
            <a:pPr lvl="1"/>
            <a:r>
              <a:rPr lang="en-US" sz="1200" dirty="0" smtClean="0">
                <a:latin typeface="Georgia" panose="02040502050405020303" pitchFamily="18" charset="0"/>
              </a:rPr>
              <a:t>Premature delivery</a:t>
            </a:r>
          </a:p>
          <a:p>
            <a:pPr lvl="1"/>
            <a:r>
              <a:rPr lang="en-US" sz="1200" dirty="0" smtClean="0">
                <a:latin typeface="Georgia" panose="02040502050405020303" pitchFamily="18" charset="0"/>
              </a:rPr>
              <a:t>Low birth weight</a:t>
            </a:r>
          </a:p>
          <a:p>
            <a:endParaRPr lang="en-US" sz="1200" dirty="0" smtClean="0">
              <a:latin typeface="Georgia" panose="02040502050405020303" pitchFamily="18" charset="0"/>
            </a:endParaRPr>
          </a:p>
          <a:p>
            <a:r>
              <a:rPr lang="en-US" sz="1200" b="1" dirty="0" smtClean="0">
                <a:latin typeface="Georgia" panose="02040502050405020303" pitchFamily="18" charset="0"/>
              </a:rPr>
              <a:t>Treatment:</a:t>
            </a:r>
          </a:p>
          <a:p>
            <a:pPr lvl="1"/>
            <a:r>
              <a:rPr lang="en-US" sz="1200" dirty="0" smtClean="0">
                <a:latin typeface="Georgia" panose="02040502050405020303" pitchFamily="18" charset="0"/>
              </a:rPr>
              <a:t>medication </a:t>
            </a:r>
          </a:p>
          <a:p>
            <a:pPr lvl="1"/>
            <a:r>
              <a:rPr lang="en-US" sz="1200" dirty="0" smtClean="0">
                <a:latin typeface="Georgia" panose="02040502050405020303" pitchFamily="18" charset="0"/>
              </a:rPr>
              <a:t>behavior therapy</a:t>
            </a:r>
            <a:endParaRPr lang="en-US" sz="1200" b="1" dirty="0" smtClean="0">
              <a:latin typeface="Georgia" panose="02040502050405020303" pitchFamily="18" charset="0"/>
            </a:endParaRPr>
          </a:p>
          <a:p>
            <a:endParaRPr lang="en-US" sz="1200" dirty="0" smtClean="0">
              <a:latin typeface="Georgia" panose="02040502050405020303" pitchFamily="18" charset="0"/>
            </a:endParaRPr>
          </a:p>
          <a:p>
            <a:pPr>
              <a:buNone/>
            </a:pPr>
            <a:r>
              <a:rPr lang="en-US" sz="1200" dirty="0" smtClean="0">
                <a:latin typeface="Georgia" panose="02040502050405020303" pitchFamily="18" charset="0"/>
              </a:rPr>
              <a:t> </a:t>
            </a:r>
          </a:p>
          <a:p>
            <a:pPr marL="0" indent="0"/>
            <a:endParaRPr lang="en-US" sz="1200" dirty="0" smtClean="0">
              <a:latin typeface="Georgia" panose="02040502050405020303" pitchFamily="18" charset="0"/>
            </a:endParaRPr>
          </a:p>
          <a:p>
            <a:pPr marL="0" lvl="0" indent="0"/>
            <a:endParaRPr lang="en-US" sz="1200" dirty="0">
              <a:latin typeface="Georgia" panose="02040502050405020303" pitchFamily="18" charset="0"/>
            </a:endParaRPr>
          </a:p>
          <a:p>
            <a:endParaRPr lang="en" sz="1200" dirty="0">
              <a:latin typeface="Georgia" panose="02040502050405020303" pitchFamily="18" charset="0"/>
              <a:ea typeface="Times New Roman"/>
              <a:cs typeface="Times New Roman"/>
              <a:sym typeface="Times New Roman"/>
            </a:endParaRPr>
          </a:p>
        </p:txBody>
      </p:sp>
    </p:spTree>
    <p:extLst>
      <p:ext uri="{BB962C8B-B14F-4D97-AF65-F5344CB8AC3E}">
        <p14:creationId xmlns:p14="http://schemas.microsoft.com/office/powerpoint/2010/main" val="1238153278"/>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85800" y="209550"/>
            <a:ext cx="7620000" cy="603624"/>
          </a:xfrm>
          <a:prstGeom prst="rect">
            <a:avLst/>
          </a:prstGeom>
        </p:spPr>
        <p:txBody>
          <a:bodyPr lIns="91425" tIns="91425" rIns="91425" bIns="91425" anchor="b" anchorCtr="0">
            <a:noAutofit/>
          </a:bodyPr>
          <a:lstStyle/>
          <a:p>
            <a:pPr lvl="0" algn="ctr" rtl="0">
              <a:buNone/>
            </a:pPr>
            <a:r>
              <a:rPr lang="en" sz="2400" dirty="0">
                <a:solidFill>
                  <a:schemeClr val="tx1"/>
                </a:solidFill>
              </a:rPr>
              <a:t>Neurological/Nervous System Diseases</a:t>
            </a:r>
            <a:r>
              <a:rPr lang="en" sz="2400" dirty="0"/>
              <a:t>(</a:t>
            </a:r>
            <a:r>
              <a:rPr lang="en" sz="2400" dirty="0">
                <a:solidFill>
                  <a:srgbClr val="6AA84F"/>
                </a:solidFill>
              </a:rPr>
              <a:t>Table 17.1</a:t>
            </a:r>
            <a:r>
              <a:rPr lang="en" sz="2400" dirty="0"/>
              <a:t>)</a:t>
            </a:r>
          </a:p>
        </p:txBody>
      </p:sp>
      <p:sp>
        <p:nvSpPr>
          <p:cNvPr id="111" name="Shape 111"/>
          <p:cNvSpPr txBox="1">
            <a:spLocks noGrp="1"/>
          </p:cNvSpPr>
          <p:nvPr>
            <p:ph type="body" idx="1"/>
          </p:nvPr>
        </p:nvSpPr>
        <p:spPr>
          <a:xfrm>
            <a:off x="457200" y="1123950"/>
            <a:ext cx="8229600" cy="3886200"/>
          </a:xfrm>
          <a:prstGeom prst="rect">
            <a:avLst/>
          </a:prstGeom>
        </p:spPr>
        <p:txBody>
          <a:bodyPr lIns="91425" tIns="91425" rIns="91425" bIns="91425" numCol="1" anchor="t" anchorCtr="0">
            <a:noAutofit/>
          </a:bodyPr>
          <a:lstStyle/>
          <a:p>
            <a:r>
              <a:rPr lang="en-US" sz="1200" dirty="0" smtClean="0">
                <a:solidFill>
                  <a:schemeClr val="tx1"/>
                </a:solidFill>
                <a:latin typeface="Georgia" panose="02040502050405020303" pitchFamily="18" charset="0"/>
              </a:rPr>
              <a:t>Approximately 11% of children 4-17 years of age (6.4 million have been diagnosed with ADHD as of 2011)</a:t>
            </a:r>
          </a:p>
          <a:p>
            <a:r>
              <a:rPr lang="en-US" sz="1200" dirty="0" smtClean="0">
                <a:solidFill>
                  <a:schemeClr val="tx1"/>
                </a:solidFill>
                <a:latin typeface="Georgia" panose="02040502050405020303" pitchFamily="18" charset="0"/>
              </a:rPr>
              <a:t>Boys (13.2%) were more likely than girls (5.6%) to be diagnosed with ADHD</a:t>
            </a:r>
          </a:p>
          <a:p>
            <a:r>
              <a:rPr lang="en-US" sz="1200" dirty="0" smtClean="0">
                <a:solidFill>
                  <a:schemeClr val="tx1"/>
                </a:solidFill>
                <a:latin typeface="Georgia" panose="02040502050405020303" pitchFamily="18" charset="0"/>
              </a:rPr>
              <a:t>The percentage of children with an ADHD diagnosis </a:t>
            </a:r>
            <a:r>
              <a:rPr lang="en-US" sz="1200" dirty="0">
                <a:latin typeface="Georgia" panose="02040502050405020303" pitchFamily="18" charset="0"/>
              </a:rPr>
              <a:t> in </a:t>
            </a:r>
            <a:r>
              <a:rPr lang="en-US" sz="1200" dirty="0" smtClean="0">
                <a:latin typeface="Georgia" panose="02040502050405020303" pitchFamily="18" charset="0"/>
              </a:rPr>
              <a:t>2003 was </a:t>
            </a:r>
            <a:r>
              <a:rPr lang="en-US" sz="1200" dirty="0">
                <a:latin typeface="Georgia" panose="02040502050405020303" pitchFamily="18" charset="0"/>
              </a:rPr>
              <a:t>7.8% </a:t>
            </a:r>
            <a:r>
              <a:rPr lang="en-US" sz="1200" dirty="0" smtClean="0">
                <a:solidFill>
                  <a:schemeClr val="tx1"/>
                </a:solidFill>
                <a:latin typeface="Georgia" panose="02040502050405020303" pitchFamily="18" charset="0"/>
              </a:rPr>
              <a:t>to 9.5% in 2007 and to 11.0% in 2011</a:t>
            </a:r>
          </a:p>
          <a:p>
            <a:endParaRPr lang="en-US" sz="1200" dirty="0" smtClean="0">
              <a:solidFill>
                <a:schemeClr val="tx1"/>
              </a:solidFill>
              <a:latin typeface="Georgia" panose="02040502050405020303" pitchFamily="18" charset="0"/>
            </a:endParaRPr>
          </a:p>
          <a:p>
            <a:r>
              <a:rPr lang="en-US" sz="1200" b="1" dirty="0" smtClean="0">
                <a:solidFill>
                  <a:schemeClr val="tx1"/>
                </a:solidFill>
                <a:latin typeface="Georgia" panose="02040502050405020303" pitchFamily="18" charset="0"/>
              </a:rPr>
              <a:t>Economic Cost:</a:t>
            </a:r>
          </a:p>
          <a:p>
            <a:r>
              <a:rPr lang="en-US" sz="1200" dirty="0" smtClean="0">
                <a:solidFill>
                  <a:schemeClr val="tx1"/>
                </a:solidFill>
                <a:latin typeface="Georgia" panose="02040502050405020303" pitchFamily="18" charset="0"/>
              </a:rPr>
              <a:t>ADHD is estimated to be between $36 and $52 billion, in 2005</a:t>
            </a:r>
          </a:p>
          <a:p>
            <a:pPr lvl="1"/>
            <a:r>
              <a:rPr lang="en-US" sz="1200" dirty="0">
                <a:latin typeface="Georgia" panose="02040502050405020303" pitchFamily="18" charset="0"/>
              </a:rPr>
              <a:t>E</a:t>
            </a:r>
            <a:r>
              <a:rPr lang="en-US" sz="1200" dirty="0" smtClean="0">
                <a:solidFill>
                  <a:schemeClr val="tx1"/>
                </a:solidFill>
                <a:latin typeface="Georgia" panose="02040502050405020303" pitchFamily="18" charset="0"/>
              </a:rPr>
              <a:t>stimated  between $12,005 and $17,458 annually per individual</a:t>
            </a:r>
          </a:p>
          <a:p>
            <a:r>
              <a:rPr lang="en-US" sz="1200" dirty="0" smtClean="0">
                <a:solidFill>
                  <a:schemeClr val="tx1"/>
                </a:solidFill>
                <a:latin typeface="Georgia" panose="02040502050405020303" pitchFamily="18" charset="0"/>
              </a:rPr>
              <a:t>The total excess cost of ADHD in the US in 2000 was $31.6 billion</a:t>
            </a:r>
          </a:p>
          <a:p>
            <a:pPr lvl="1"/>
            <a:r>
              <a:rPr lang="en-US" sz="1200" dirty="0" smtClean="0">
                <a:solidFill>
                  <a:schemeClr val="tx1"/>
                </a:solidFill>
                <a:latin typeface="Georgia" panose="02040502050405020303" pitchFamily="18" charset="0"/>
              </a:rPr>
              <a:t>$1.6 billion was for the treatment of patients</a:t>
            </a:r>
          </a:p>
          <a:p>
            <a:pPr lvl="1"/>
            <a:r>
              <a:rPr lang="en-US" sz="1200" dirty="0" smtClean="0">
                <a:solidFill>
                  <a:schemeClr val="tx1"/>
                </a:solidFill>
                <a:latin typeface="Georgia" panose="02040502050405020303" pitchFamily="18" charset="0"/>
              </a:rPr>
              <a:t>$12.1 billion was for all other health care costs of persons with ADHD</a:t>
            </a:r>
          </a:p>
          <a:p>
            <a:pPr lvl="1"/>
            <a:r>
              <a:rPr lang="en-US" sz="1200" dirty="0" smtClean="0">
                <a:solidFill>
                  <a:schemeClr val="tx1"/>
                </a:solidFill>
                <a:latin typeface="Georgia" panose="02040502050405020303" pitchFamily="18" charset="0"/>
              </a:rPr>
              <a:t>$14.2 billion was for all other health care costs of family members with ADHD</a:t>
            </a:r>
          </a:p>
          <a:p>
            <a:pPr lvl="1"/>
            <a:r>
              <a:rPr lang="en-US" sz="1200" dirty="0" smtClean="0">
                <a:solidFill>
                  <a:schemeClr val="tx1"/>
                </a:solidFill>
                <a:latin typeface="Georgia" panose="02040502050405020303" pitchFamily="18" charset="0"/>
              </a:rPr>
              <a:t> $3.7 billion was for the work loss cost of adults with ADHD and adult family members of persons with ADHD</a:t>
            </a:r>
          </a:p>
          <a:p>
            <a:endParaRPr lang="en-US" sz="1200" dirty="0" smtClean="0">
              <a:latin typeface="Georgia" panose="02040502050405020303" pitchFamily="18" charset="0"/>
            </a:endParaRPr>
          </a:p>
          <a:p>
            <a:endParaRPr lang="en-US" sz="1200" b="1" dirty="0" smtClean="0">
              <a:latin typeface="Georgia" panose="02040502050405020303" pitchFamily="18" charset="0"/>
            </a:endParaRPr>
          </a:p>
          <a:p>
            <a:endParaRPr lang="en-US" sz="1200" b="1" dirty="0" smtClean="0">
              <a:latin typeface="Georgia" panose="02040502050405020303" pitchFamily="18" charset="0"/>
            </a:endParaRPr>
          </a:p>
          <a:p>
            <a:endParaRPr lang="en-US" sz="1200" b="1" dirty="0" smtClean="0">
              <a:latin typeface="Georgia" panose="02040502050405020303" pitchFamily="18" charset="0"/>
            </a:endParaRPr>
          </a:p>
          <a:p>
            <a:endParaRPr lang="en-US" sz="1200" dirty="0" smtClean="0">
              <a:latin typeface="Georgia" panose="02040502050405020303" pitchFamily="18" charset="0"/>
            </a:endParaRPr>
          </a:p>
          <a:p>
            <a:pPr marL="0" indent="0"/>
            <a:endParaRPr lang="en-US" sz="1200" dirty="0" smtClean="0">
              <a:latin typeface="Georgia" panose="02040502050405020303" pitchFamily="18" charset="0"/>
            </a:endParaRPr>
          </a:p>
          <a:p>
            <a:pPr marL="0" lvl="0" indent="0"/>
            <a:endParaRPr lang="en-US" sz="1200" dirty="0">
              <a:latin typeface="Georgia" panose="02040502050405020303" pitchFamily="18" charset="0"/>
            </a:endParaRPr>
          </a:p>
          <a:p>
            <a:endParaRPr lang="en" sz="1200" dirty="0">
              <a:latin typeface="Georgia" panose="02040502050405020303" pitchFamily="18" charset="0"/>
              <a:ea typeface="Times New Roman"/>
              <a:cs typeface="Times New Roman"/>
              <a:sym typeface="Times New Roman"/>
            </a:endParaRPr>
          </a:p>
        </p:txBody>
      </p:sp>
    </p:spTree>
    <p:extLst>
      <p:ext uri="{BB962C8B-B14F-4D97-AF65-F5344CB8AC3E}">
        <p14:creationId xmlns:p14="http://schemas.microsoft.com/office/powerpoint/2010/main" val="1238153278"/>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85800" y="209550"/>
            <a:ext cx="7620000" cy="603624"/>
          </a:xfrm>
          <a:prstGeom prst="rect">
            <a:avLst/>
          </a:prstGeom>
        </p:spPr>
        <p:txBody>
          <a:bodyPr lIns="91425" tIns="91425" rIns="91425" bIns="91425" anchor="b" anchorCtr="0">
            <a:noAutofit/>
          </a:bodyPr>
          <a:lstStyle/>
          <a:p>
            <a:pPr lvl="0" algn="ctr" rtl="0">
              <a:buNone/>
            </a:pPr>
            <a:r>
              <a:rPr lang="en" sz="2400" dirty="0">
                <a:solidFill>
                  <a:schemeClr val="tx1"/>
                </a:solidFill>
              </a:rPr>
              <a:t>Neurological/Nervous System Diseases</a:t>
            </a:r>
            <a:r>
              <a:rPr lang="en" sz="2400" dirty="0"/>
              <a:t>(</a:t>
            </a:r>
            <a:r>
              <a:rPr lang="en" sz="2400" dirty="0">
                <a:solidFill>
                  <a:srgbClr val="6AA84F"/>
                </a:solidFill>
              </a:rPr>
              <a:t>Table 17.1</a:t>
            </a:r>
            <a:r>
              <a:rPr lang="en" sz="2400" dirty="0"/>
              <a:t>)</a:t>
            </a:r>
          </a:p>
        </p:txBody>
      </p:sp>
      <p:sp>
        <p:nvSpPr>
          <p:cNvPr id="111" name="Shape 111"/>
          <p:cNvSpPr txBox="1">
            <a:spLocks noGrp="1"/>
          </p:cNvSpPr>
          <p:nvPr>
            <p:ph type="body" idx="1"/>
          </p:nvPr>
        </p:nvSpPr>
        <p:spPr>
          <a:xfrm>
            <a:off x="457200" y="1123950"/>
            <a:ext cx="8229600" cy="3886200"/>
          </a:xfrm>
          <a:prstGeom prst="rect">
            <a:avLst/>
          </a:prstGeom>
        </p:spPr>
        <p:txBody>
          <a:bodyPr lIns="91425" tIns="91425" rIns="91425" bIns="91425" numCol="1" anchor="t" anchorCtr="0">
            <a:noAutofit/>
          </a:bodyPr>
          <a:lstStyle/>
          <a:p>
            <a:endParaRPr lang="en-US" sz="1200" dirty="0" smtClean="0">
              <a:latin typeface="Georgia" panose="02040502050405020303" pitchFamily="18" charset="0"/>
            </a:endParaRPr>
          </a:p>
          <a:p>
            <a:endParaRPr lang="en-US" sz="1200" b="1" dirty="0" smtClean="0">
              <a:latin typeface="Georgia" panose="02040502050405020303" pitchFamily="18" charset="0"/>
            </a:endParaRPr>
          </a:p>
          <a:p>
            <a:endParaRPr lang="en-US" sz="1200" b="1" dirty="0" smtClean="0">
              <a:latin typeface="Georgia" panose="02040502050405020303" pitchFamily="18" charset="0"/>
            </a:endParaRPr>
          </a:p>
          <a:p>
            <a:endParaRPr lang="en-US" sz="1200" b="1" dirty="0" smtClean="0">
              <a:latin typeface="Georgia" panose="02040502050405020303" pitchFamily="18" charset="0"/>
            </a:endParaRPr>
          </a:p>
          <a:p>
            <a:endParaRPr lang="en-US" sz="1200" dirty="0" smtClean="0">
              <a:latin typeface="Georgia" panose="02040502050405020303" pitchFamily="18" charset="0"/>
            </a:endParaRPr>
          </a:p>
          <a:p>
            <a:pPr marL="0" indent="0"/>
            <a:endParaRPr lang="en-US" sz="1200" dirty="0" smtClean="0">
              <a:latin typeface="Georgia" panose="02040502050405020303" pitchFamily="18" charset="0"/>
            </a:endParaRPr>
          </a:p>
          <a:p>
            <a:pPr marL="0" lvl="0" indent="0"/>
            <a:endParaRPr lang="en-US" sz="1200" dirty="0">
              <a:latin typeface="Georgia" panose="02040502050405020303" pitchFamily="18" charset="0"/>
            </a:endParaRPr>
          </a:p>
          <a:p>
            <a:endParaRPr lang="en" sz="1200" dirty="0">
              <a:latin typeface="Georgia" panose="02040502050405020303" pitchFamily="18" charset="0"/>
              <a:ea typeface="Times New Roman"/>
              <a:cs typeface="Times New Roman"/>
              <a:sym typeface="Times New Roma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23950"/>
            <a:ext cx="6977062" cy="382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068370"/>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57150"/>
            <a:ext cx="8229600" cy="1066877"/>
          </a:xfrm>
          <a:prstGeom prst="rect">
            <a:avLst/>
          </a:prstGeom>
        </p:spPr>
        <p:txBody>
          <a:bodyPr lIns="91425" tIns="91425" rIns="91425" bIns="91425" anchor="b" anchorCtr="0">
            <a:noAutofit/>
          </a:bodyPr>
          <a:lstStyle/>
          <a:p>
            <a:pPr algn="ctr"/>
            <a:r>
              <a:rPr lang="en" sz="3600" dirty="0">
                <a:solidFill>
                  <a:schemeClr val="tx1"/>
                </a:solidFill>
              </a:rPr>
              <a:t>Neurological/Nervous System Diseases</a:t>
            </a:r>
            <a:r>
              <a:rPr lang="en" sz="3600" dirty="0"/>
              <a:t>(</a:t>
            </a:r>
            <a:r>
              <a:rPr lang="en" sz="3600" dirty="0">
                <a:solidFill>
                  <a:srgbClr val="6AA84F"/>
                </a:solidFill>
              </a:rPr>
              <a:t>Table 17.1</a:t>
            </a:r>
            <a:r>
              <a:rPr lang="en" sz="3600" dirty="0"/>
              <a:t>)</a:t>
            </a:r>
            <a:endParaRPr lang="en" sz="3600" dirty="0">
              <a:solidFill>
                <a:srgbClr val="000000"/>
              </a:solidFill>
            </a:endParaRPr>
          </a:p>
        </p:txBody>
      </p:sp>
      <p:sp>
        <p:nvSpPr>
          <p:cNvPr id="123" name="Shape 123"/>
          <p:cNvSpPr txBox="1">
            <a:spLocks noGrp="1"/>
          </p:cNvSpPr>
          <p:nvPr>
            <p:ph type="body" idx="1"/>
          </p:nvPr>
        </p:nvSpPr>
        <p:spPr>
          <a:xfrm>
            <a:off x="457200" y="1297780"/>
            <a:ext cx="8229600" cy="3559970"/>
          </a:xfrm>
          <a:prstGeom prst="rect">
            <a:avLst/>
          </a:prstGeom>
        </p:spPr>
        <p:txBody>
          <a:bodyPr lIns="91425" tIns="91425" rIns="91425" bIns="91425" numCol="1" anchor="t" anchorCtr="0">
            <a:noAutofit/>
          </a:bodyPr>
          <a:lstStyle/>
          <a:p>
            <a:pPr lvl="0" algn="just" rtl="0">
              <a:buNone/>
            </a:pPr>
            <a:r>
              <a:rPr lang="en" sz="1200" dirty="0" smtClean="0">
                <a:solidFill>
                  <a:schemeClr val="tx1"/>
                </a:solidFill>
                <a:latin typeface="Georgia" panose="02040502050405020303" pitchFamily="18" charset="0"/>
                <a:ea typeface="Times New Roman"/>
                <a:cs typeface="Times New Roman"/>
                <a:sym typeface="Times New Roman"/>
              </a:rPr>
              <a:t>					</a:t>
            </a:r>
            <a:r>
              <a:rPr lang="en" sz="2000" dirty="0" smtClean="0">
                <a:solidFill>
                  <a:schemeClr val="tx1"/>
                </a:solidFill>
                <a:latin typeface="Georgia" panose="02040502050405020303" pitchFamily="18" charset="0"/>
                <a:ea typeface="Times New Roman"/>
                <a:cs typeface="Times New Roman"/>
                <a:sym typeface="Times New Roman"/>
              </a:rPr>
              <a:t>Dementia </a:t>
            </a:r>
          </a:p>
          <a:p>
            <a:pPr lvl="0" algn="just" rtl="0">
              <a:buNone/>
            </a:pPr>
            <a:r>
              <a:rPr lang="en" sz="1200" dirty="0" smtClean="0">
                <a:solidFill>
                  <a:schemeClr val="tx1"/>
                </a:solidFill>
                <a:latin typeface="Georgia" panose="02040502050405020303" pitchFamily="18" charset="0"/>
                <a:ea typeface="Times New Roman"/>
                <a:cs typeface="Times New Roman"/>
                <a:sym typeface="Times New Roman"/>
              </a:rPr>
              <a:t>Loss </a:t>
            </a:r>
            <a:r>
              <a:rPr lang="en" sz="1200" dirty="0">
                <a:solidFill>
                  <a:schemeClr val="tx1"/>
                </a:solidFill>
                <a:latin typeface="Georgia" panose="02040502050405020303" pitchFamily="18" charset="0"/>
                <a:ea typeface="Times New Roman"/>
                <a:cs typeface="Times New Roman"/>
                <a:sym typeface="Times New Roman"/>
              </a:rPr>
              <a:t>of memory and other mental </a:t>
            </a:r>
            <a:r>
              <a:rPr lang="en" sz="1200" dirty="0" smtClean="0">
                <a:solidFill>
                  <a:schemeClr val="tx1"/>
                </a:solidFill>
                <a:latin typeface="Georgia" panose="02040502050405020303" pitchFamily="18" charset="0"/>
                <a:ea typeface="Times New Roman"/>
                <a:cs typeface="Times New Roman"/>
                <a:sym typeface="Times New Roman"/>
              </a:rPr>
              <a:t>abilities caused </a:t>
            </a:r>
            <a:r>
              <a:rPr lang="en" sz="1200" dirty="0">
                <a:solidFill>
                  <a:schemeClr val="tx1"/>
                </a:solidFill>
                <a:latin typeface="Georgia" panose="02040502050405020303" pitchFamily="18" charset="0"/>
                <a:ea typeface="Times New Roman"/>
                <a:cs typeface="Times New Roman"/>
                <a:sym typeface="Times New Roman"/>
              </a:rPr>
              <a:t>by physical changes in the brain</a:t>
            </a:r>
          </a:p>
          <a:p>
            <a:pPr lvl="0" algn="just" rtl="0">
              <a:buNone/>
            </a:pPr>
            <a:r>
              <a:rPr lang="en" sz="1200" dirty="0" smtClean="0">
                <a:solidFill>
                  <a:schemeClr val="tx1"/>
                </a:solidFill>
                <a:latin typeface="Georgia" panose="02040502050405020303" pitchFamily="18" charset="0"/>
                <a:ea typeface="Times New Roman"/>
                <a:cs typeface="Times New Roman"/>
                <a:sym typeface="Times New Roman"/>
              </a:rPr>
              <a:t>Group </a:t>
            </a:r>
            <a:r>
              <a:rPr lang="en" sz="1200" dirty="0">
                <a:solidFill>
                  <a:schemeClr val="tx1"/>
                </a:solidFill>
                <a:latin typeface="Georgia" panose="02040502050405020303" pitchFamily="18" charset="0"/>
                <a:ea typeface="Times New Roman"/>
                <a:cs typeface="Times New Roman"/>
                <a:sym typeface="Times New Roman"/>
              </a:rPr>
              <a:t>of symptoms which affect areas of thinking and social </a:t>
            </a:r>
            <a:r>
              <a:rPr lang="en" sz="1200" dirty="0" smtClean="0">
                <a:solidFill>
                  <a:schemeClr val="tx1"/>
                </a:solidFill>
                <a:latin typeface="Georgia" panose="02040502050405020303" pitchFamily="18" charset="0"/>
                <a:ea typeface="Times New Roman"/>
                <a:cs typeface="Times New Roman"/>
                <a:sym typeface="Times New Roman"/>
              </a:rPr>
              <a:t>abilities</a:t>
            </a:r>
          </a:p>
          <a:p>
            <a:pPr lvl="0"/>
            <a:r>
              <a:rPr lang="en" sz="1200" b="1" dirty="0">
                <a:solidFill>
                  <a:schemeClr val="tx1"/>
                </a:solidFill>
                <a:latin typeface="Georgia" panose="02040502050405020303" pitchFamily="18" charset="0"/>
                <a:ea typeface="Times New Roman"/>
                <a:cs typeface="Times New Roman"/>
                <a:sym typeface="Times New Roman"/>
              </a:rPr>
              <a:t>Cause:</a:t>
            </a:r>
          </a:p>
          <a:p>
            <a:pPr lvl="0"/>
            <a:r>
              <a:rPr lang="en" sz="1200" dirty="0">
                <a:solidFill>
                  <a:schemeClr val="tx1"/>
                </a:solidFill>
                <a:latin typeface="Georgia" panose="02040502050405020303" pitchFamily="18" charset="0"/>
                <a:ea typeface="Times New Roman"/>
                <a:cs typeface="Times New Roman"/>
                <a:sym typeface="Times New Roman"/>
              </a:rPr>
              <a:t>Damage of nerve cells in the </a:t>
            </a:r>
            <a:r>
              <a:rPr lang="en" sz="1200" dirty="0" smtClean="0">
                <a:solidFill>
                  <a:schemeClr val="tx1"/>
                </a:solidFill>
                <a:latin typeface="Georgia" panose="02040502050405020303" pitchFamily="18" charset="0"/>
                <a:ea typeface="Times New Roman"/>
                <a:cs typeface="Times New Roman"/>
                <a:sym typeface="Times New Roman"/>
              </a:rPr>
              <a:t>brain, </a:t>
            </a:r>
            <a:r>
              <a:rPr lang="en-US" sz="1200" dirty="0" smtClean="0">
                <a:solidFill>
                  <a:schemeClr val="tx1"/>
                </a:solidFill>
                <a:latin typeface="Georgia" panose="02040502050405020303" pitchFamily="18" charset="0"/>
              </a:rPr>
              <a:t>nutritional deficiencies, toxic reactions(drugs/alcohol), head injury, </a:t>
            </a:r>
            <a:r>
              <a:rPr lang="en-US" sz="1200" dirty="0" err="1" smtClean="0">
                <a:solidFill>
                  <a:schemeClr val="tx1"/>
                </a:solidFill>
                <a:latin typeface="Georgia" panose="02040502050405020303" pitchFamily="18" charset="0"/>
              </a:rPr>
              <a:t>etc</a:t>
            </a:r>
            <a:r>
              <a:rPr lang="en-US" sz="1200" dirty="0" smtClean="0">
                <a:solidFill>
                  <a:schemeClr val="tx1"/>
                </a:solidFill>
                <a:latin typeface="Georgia" panose="02040502050405020303" pitchFamily="18" charset="0"/>
              </a:rPr>
              <a:t> </a:t>
            </a:r>
            <a:endParaRPr lang="en" sz="1200" dirty="0" smtClean="0">
              <a:solidFill>
                <a:schemeClr val="tx1"/>
              </a:solidFill>
              <a:latin typeface="Georgia" panose="02040502050405020303" pitchFamily="18" charset="0"/>
              <a:ea typeface="Times New Roman"/>
              <a:cs typeface="Times New Roman"/>
              <a:sym typeface="Times New Roman"/>
            </a:endParaRPr>
          </a:p>
          <a:p>
            <a:pPr lvl="0"/>
            <a:r>
              <a:rPr lang="en" sz="1200" b="1" dirty="0" smtClean="0">
                <a:solidFill>
                  <a:schemeClr val="tx1"/>
                </a:solidFill>
                <a:latin typeface="Georgia" panose="02040502050405020303" pitchFamily="18" charset="0"/>
                <a:ea typeface="Times New Roman"/>
                <a:cs typeface="Times New Roman"/>
                <a:sym typeface="Times New Roman"/>
              </a:rPr>
              <a:t>Symptoms :</a:t>
            </a:r>
          </a:p>
          <a:p>
            <a:pPr lvl="0" algn="just" rtl="0">
              <a:buNone/>
            </a:pPr>
            <a:r>
              <a:rPr lang="en" sz="1200" dirty="0" smtClean="0">
                <a:solidFill>
                  <a:schemeClr val="tx1"/>
                </a:solidFill>
                <a:latin typeface="Georgia" panose="02040502050405020303" pitchFamily="18" charset="0"/>
                <a:ea typeface="Times New Roman"/>
                <a:cs typeface="Times New Roman"/>
                <a:sym typeface="Times New Roman"/>
              </a:rPr>
              <a:t>-Memory Loss</a:t>
            </a:r>
          </a:p>
          <a:p>
            <a:pPr lvl="0" algn="just" rtl="0">
              <a:buNone/>
            </a:pPr>
            <a:r>
              <a:rPr lang="en" sz="1200" dirty="0" smtClean="0">
                <a:solidFill>
                  <a:schemeClr val="tx1"/>
                </a:solidFill>
                <a:latin typeface="Georgia" panose="02040502050405020303" pitchFamily="18" charset="0"/>
                <a:ea typeface="Times New Roman"/>
                <a:cs typeface="Times New Roman"/>
                <a:sym typeface="Times New Roman"/>
              </a:rPr>
              <a:t>-Difficulty in communication, planning, and organzation</a:t>
            </a:r>
          </a:p>
          <a:p>
            <a:pPr lvl="0" algn="just" rtl="0">
              <a:buNone/>
            </a:pPr>
            <a:r>
              <a:rPr lang="en" sz="1200" dirty="0" smtClean="0">
                <a:solidFill>
                  <a:schemeClr val="tx1"/>
                </a:solidFill>
                <a:latin typeface="Georgia" panose="02040502050405020303" pitchFamily="18" charset="0"/>
                <a:ea typeface="Times New Roman"/>
                <a:cs typeface="Times New Roman"/>
                <a:sym typeface="Times New Roman"/>
              </a:rPr>
              <a:t>-Personality changes</a:t>
            </a:r>
          </a:p>
          <a:p>
            <a:pPr lvl="0" algn="just" rtl="0">
              <a:buNone/>
            </a:pPr>
            <a:r>
              <a:rPr lang="en" sz="1200" dirty="0" smtClean="0">
                <a:solidFill>
                  <a:schemeClr val="tx1"/>
                </a:solidFill>
                <a:latin typeface="Georgia" panose="02040502050405020303" pitchFamily="18" charset="0"/>
                <a:ea typeface="Times New Roman"/>
                <a:cs typeface="Times New Roman"/>
                <a:sym typeface="Times New Roman"/>
              </a:rPr>
              <a:t>-Agitation/Anxiety</a:t>
            </a:r>
          </a:p>
          <a:p>
            <a:pPr lvl="0" algn="just" rtl="0">
              <a:buNone/>
            </a:pPr>
            <a:r>
              <a:rPr lang="en" sz="1200" dirty="0" smtClean="0">
                <a:solidFill>
                  <a:schemeClr val="tx1"/>
                </a:solidFill>
                <a:latin typeface="Georgia" panose="02040502050405020303" pitchFamily="18" charset="0"/>
                <a:ea typeface="Times New Roman"/>
                <a:cs typeface="Times New Roman"/>
                <a:sym typeface="Times New Roman"/>
              </a:rPr>
              <a:t>-Public show of inappropraite behavior</a:t>
            </a:r>
          </a:p>
          <a:p>
            <a:pPr lvl="0" algn="just" rtl="0">
              <a:buNone/>
            </a:pPr>
            <a:r>
              <a:rPr lang="en" sz="1200" dirty="0" smtClean="0">
                <a:solidFill>
                  <a:schemeClr val="tx1"/>
                </a:solidFill>
                <a:latin typeface="Georgia" panose="02040502050405020303" pitchFamily="18" charset="0"/>
                <a:ea typeface="Times New Roman"/>
                <a:cs typeface="Times New Roman"/>
                <a:sym typeface="Times New Roman"/>
              </a:rPr>
              <a:t>-Paranoia/Hallunication</a:t>
            </a:r>
          </a:p>
          <a:p>
            <a:pPr lvl="0" algn="just" rtl="0">
              <a:buNone/>
            </a:pPr>
            <a:endParaRPr lang="en" sz="1200" dirty="0" smtClean="0">
              <a:solidFill>
                <a:schemeClr val="tx1"/>
              </a:solidFill>
              <a:latin typeface="Georgia" panose="02040502050405020303" pitchFamily="18" charset="0"/>
              <a:ea typeface="Times New Roman"/>
              <a:cs typeface="Times New Roman"/>
              <a:sym typeface="Times New Roman"/>
            </a:endParaRPr>
          </a:p>
          <a:p>
            <a:pPr lvl="0" algn="just" rtl="0">
              <a:buNone/>
            </a:pPr>
            <a:endParaRPr lang="en" sz="1200" dirty="0">
              <a:solidFill>
                <a:schemeClr val="tx1"/>
              </a:solidFill>
              <a:latin typeface="Georgia" panose="02040502050405020303" pitchFamily="18" charset="0"/>
              <a:ea typeface="Times New Roman"/>
              <a:cs typeface="Times New Roman"/>
              <a:sym typeface="Times New Roman"/>
            </a:endParaRPr>
          </a:p>
          <a:p>
            <a:pPr algn="just"/>
            <a:endParaRPr lang="en" sz="1400" dirty="0">
              <a:solidFill>
                <a:schemeClr val="tx1"/>
              </a:solidFill>
              <a:latin typeface="Georgia" panose="02040502050405020303" pitchFamily="18" charset="0"/>
              <a:ea typeface="Times New Roman"/>
              <a:cs typeface="Times New Roman"/>
              <a:sym typeface="Times New Roman"/>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prstGeom prst="rect">
            <a:avLst/>
          </a:prstGeom>
        </p:spPr>
        <p:txBody>
          <a:bodyPr lIns="91425" tIns="91425" rIns="91425" bIns="91425" anchor="b" anchorCtr="0">
            <a:noAutofit/>
          </a:bodyPr>
          <a:lstStyle/>
          <a:p>
            <a:pPr algn="ctr">
              <a:buNone/>
            </a:pPr>
            <a:r>
              <a:rPr lang="en" dirty="0">
                <a:solidFill>
                  <a:srgbClr val="000000"/>
                </a:solidFill>
              </a:rPr>
              <a:t>Dementia</a:t>
            </a:r>
          </a:p>
        </p:txBody>
      </p:sp>
      <p:sp>
        <p:nvSpPr>
          <p:cNvPr id="130" name="Shape 130"/>
          <p:cNvSpPr txBox="1"/>
          <p:nvPr/>
        </p:nvSpPr>
        <p:spPr>
          <a:xfrm>
            <a:off x="304800" y="1276350"/>
            <a:ext cx="8277899" cy="3581400"/>
          </a:xfrm>
          <a:prstGeom prst="rect">
            <a:avLst/>
          </a:prstGeom>
        </p:spPr>
        <p:txBody>
          <a:bodyPr lIns="91425" tIns="91425" rIns="91425" bIns="91425" numCol="2" anchor="t" anchorCtr="0">
            <a:noAutofit/>
          </a:bodyPr>
          <a:lstStyle/>
          <a:p>
            <a:pPr lvl="0" rtl="0">
              <a:buNone/>
            </a:pPr>
            <a:r>
              <a:rPr lang="en" dirty="0">
                <a:latin typeface="Times New Roman"/>
                <a:ea typeface="Times New Roman"/>
                <a:cs typeface="Times New Roman"/>
                <a:sym typeface="Times New Roman"/>
              </a:rPr>
              <a:t>Risk Factors:</a:t>
            </a:r>
          </a:p>
          <a:p>
            <a:pPr lvl="0" indent="457200" rtl="0">
              <a:buNone/>
            </a:pPr>
            <a:r>
              <a:rPr lang="en" dirty="0">
                <a:latin typeface="Times New Roman"/>
                <a:ea typeface="Times New Roman"/>
                <a:cs typeface="Times New Roman"/>
                <a:sym typeface="Times New Roman"/>
              </a:rPr>
              <a:t>-Age</a:t>
            </a:r>
          </a:p>
          <a:p>
            <a:pPr lvl="0" indent="457200" rtl="0">
              <a:buNone/>
            </a:pPr>
            <a:r>
              <a:rPr lang="en" dirty="0">
                <a:latin typeface="Times New Roman"/>
                <a:ea typeface="Times New Roman"/>
                <a:cs typeface="Times New Roman"/>
                <a:sym typeface="Times New Roman"/>
              </a:rPr>
              <a:t>-Family History</a:t>
            </a:r>
          </a:p>
          <a:p>
            <a:pPr lvl="0" indent="457200" rtl="0">
              <a:buNone/>
            </a:pPr>
            <a:r>
              <a:rPr lang="en" dirty="0">
                <a:latin typeface="Times New Roman"/>
                <a:ea typeface="Times New Roman"/>
                <a:cs typeface="Times New Roman"/>
                <a:sym typeface="Times New Roman"/>
              </a:rPr>
              <a:t>-Down Syndrome </a:t>
            </a:r>
            <a:endParaRPr lang="en" dirty="0" smtClean="0">
              <a:latin typeface="Times New Roman"/>
              <a:ea typeface="Times New Roman"/>
              <a:cs typeface="Times New Roman"/>
              <a:sym typeface="Times New Roman"/>
            </a:endParaRPr>
          </a:p>
          <a:p>
            <a:pPr indent="457200"/>
            <a:r>
              <a:rPr lang="en" dirty="0">
                <a:latin typeface="Times New Roman"/>
                <a:ea typeface="Times New Roman"/>
                <a:cs typeface="Times New Roman"/>
                <a:sym typeface="Times New Roman"/>
              </a:rPr>
              <a:t>-Cholesterol </a:t>
            </a:r>
            <a:endParaRPr lang="en" dirty="0" smtClean="0">
              <a:latin typeface="Times New Roman"/>
              <a:ea typeface="Times New Roman"/>
              <a:cs typeface="Times New Roman"/>
              <a:sym typeface="Times New Roman"/>
            </a:endParaRPr>
          </a:p>
          <a:p>
            <a:pPr indent="457200"/>
            <a:r>
              <a:rPr lang="en" dirty="0">
                <a:latin typeface="Times New Roman"/>
                <a:ea typeface="Times New Roman"/>
                <a:cs typeface="Times New Roman"/>
                <a:sym typeface="Times New Roman"/>
              </a:rPr>
              <a:t>-Diabetes</a:t>
            </a:r>
          </a:p>
          <a:p>
            <a:pPr lvl="0" indent="457200" rtl="0">
              <a:buNone/>
            </a:pPr>
            <a:endParaRPr lang="en" dirty="0">
              <a:latin typeface="Times New Roman"/>
              <a:ea typeface="Times New Roman"/>
              <a:cs typeface="Times New Roman"/>
              <a:sym typeface="Times New Roman"/>
            </a:endParaRPr>
          </a:p>
          <a:p>
            <a:endParaRPr lang="en" dirty="0">
              <a:latin typeface="Times New Roman"/>
              <a:ea typeface="Times New Roman"/>
              <a:cs typeface="Times New Roman"/>
              <a:sym typeface="Times New Roman"/>
            </a:endParaRPr>
          </a:p>
          <a:p>
            <a:pPr lvl="0" rtl="0">
              <a:buNone/>
            </a:pPr>
            <a:r>
              <a:rPr lang="en" dirty="0">
                <a:latin typeface="Times New Roman"/>
                <a:ea typeface="Times New Roman"/>
                <a:cs typeface="Times New Roman"/>
                <a:sym typeface="Times New Roman"/>
              </a:rPr>
              <a:t>Risk Factors( can be altered): </a:t>
            </a:r>
          </a:p>
          <a:p>
            <a:pPr lvl="0" indent="457200" rtl="0">
              <a:buNone/>
            </a:pPr>
            <a:r>
              <a:rPr lang="en" dirty="0">
                <a:latin typeface="Times New Roman"/>
                <a:ea typeface="Times New Roman"/>
                <a:cs typeface="Times New Roman"/>
                <a:sym typeface="Times New Roman"/>
              </a:rPr>
              <a:t>-Alcohol use</a:t>
            </a:r>
          </a:p>
          <a:p>
            <a:pPr lvl="0" indent="457200" rtl="0">
              <a:buNone/>
            </a:pPr>
            <a:r>
              <a:rPr lang="en" dirty="0">
                <a:latin typeface="Times New Roman"/>
                <a:ea typeface="Times New Roman"/>
                <a:cs typeface="Times New Roman"/>
                <a:sym typeface="Times New Roman"/>
              </a:rPr>
              <a:t>-Blood Pressure</a:t>
            </a:r>
          </a:p>
          <a:p>
            <a:pPr lvl="0" indent="457200" rtl="0">
              <a:buNone/>
            </a:pPr>
            <a:r>
              <a:rPr lang="en" dirty="0">
                <a:latin typeface="Times New Roman"/>
                <a:ea typeface="Times New Roman"/>
                <a:cs typeface="Times New Roman"/>
                <a:sym typeface="Times New Roman"/>
              </a:rPr>
              <a:t>-Cholesterol </a:t>
            </a:r>
          </a:p>
          <a:p>
            <a:pPr lvl="0" indent="457200" rtl="0">
              <a:buNone/>
            </a:pPr>
            <a:r>
              <a:rPr lang="en" dirty="0">
                <a:latin typeface="Times New Roman"/>
                <a:ea typeface="Times New Roman"/>
                <a:cs typeface="Times New Roman"/>
                <a:sym typeface="Times New Roman"/>
              </a:rPr>
              <a:t>-Depression</a:t>
            </a:r>
          </a:p>
          <a:p>
            <a:pPr indent="457200">
              <a:buNone/>
            </a:pPr>
            <a:r>
              <a:rPr lang="en" dirty="0">
                <a:latin typeface="Times New Roman"/>
                <a:ea typeface="Times New Roman"/>
                <a:cs typeface="Times New Roman"/>
                <a:sym typeface="Times New Roman"/>
              </a:rPr>
              <a:t>-</a:t>
            </a:r>
            <a:r>
              <a:rPr lang="en" dirty="0" smtClean="0">
                <a:latin typeface="Times New Roman"/>
                <a:ea typeface="Times New Roman"/>
                <a:cs typeface="Times New Roman"/>
                <a:sym typeface="Times New Roman"/>
              </a:rPr>
              <a:t>Diabetes</a:t>
            </a:r>
          </a:p>
          <a:p>
            <a:pPr indent="457200">
              <a:buNone/>
            </a:pPr>
            <a:endParaRPr lang="en" dirty="0">
              <a:latin typeface="Times New Roman"/>
              <a:ea typeface="Times New Roman"/>
              <a:cs typeface="Times New Roman"/>
              <a:sym typeface="Times New Roma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424" y="2571750"/>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95250"/>
            <a:ext cx="8229600" cy="1044599"/>
          </a:xfrm>
          <a:prstGeom prst="rect">
            <a:avLst/>
          </a:prstGeom>
        </p:spPr>
        <p:txBody>
          <a:bodyPr lIns="91425" tIns="91425" rIns="91425" bIns="91425" anchor="b" anchorCtr="0">
            <a:noAutofit/>
          </a:bodyPr>
          <a:lstStyle/>
          <a:p>
            <a:pPr>
              <a:buNone/>
            </a:pPr>
            <a:r>
              <a:rPr lang="en" sz="4000" dirty="0" smtClean="0">
                <a:solidFill>
                  <a:schemeClr val="tx1"/>
                </a:solidFill>
              </a:rPr>
              <a:t>		Types </a:t>
            </a:r>
            <a:r>
              <a:rPr lang="en" sz="4000" dirty="0">
                <a:solidFill>
                  <a:schemeClr val="tx1"/>
                </a:solidFill>
              </a:rPr>
              <a:t>of Dementia</a:t>
            </a:r>
          </a:p>
        </p:txBody>
      </p:sp>
      <p:sp>
        <p:nvSpPr>
          <p:cNvPr id="136" name="Shape 136"/>
          <p:cNvSpPr txBox="1">
            <a:spLocks noGrp="1"/>
          </p:cNvSpPr>
          <p:nvPr>
            <p:ph type="body" idx="1"/>
          </p:nvPr>
        </p:nvSpPr>
        <p:spPr>
          <a:prstGeom prst="rect">
            <a:avLst/>
          </a:prstGeom>
        </p:spPr>
        <p:txBody>
          <a:bodyPr lIns="91425" tIns="91425" rIns="91425" bIns="91425" numCol="3" anchor="t" anchorCtr="0">
            <a:noAutofit/>
          </a:bodyPr>
          <a:lstStyle/>
          <a:p>
            <a:pPr lvl="0" rtl="0">
              <a:lnSpc>
                <a:spcPct val="100000"/>
              </a:lnSpc>
              <a:buClr>
                <a:schemeClr val="dk1"/>
              </a:buClr>
              <a:buSzPct val="78571"/>
              <a:buFont typeface="Arial"/>
              <a:buNone/>
            </a:pPr>
            <a:r>
              <a:rPr lang="en" sz="1400" b="1" dirty="0">
                <a:solidFill>
                  <a:schemeClr val="tx1"/>
                </a:solidFill>
                <a:latin typeface="Georgia" panose="02040502050405020303" pitchFamily="18" charset="0"/>
              </a:rPr>
              <a:t>Progressive Dementia(</a:t>
            </a:r>
            <a:r>
              <a:rPr lang="en" sz="1200" b="1" dirty="0">
                <a:solidFill>
                  <a:schemeClr val="tx1"/>
                </a:solidFill>
                <a:latin typeface="Georgia" panose="02040502050405020303" pitchFamily="18" charset="0"/>
                <a:ea typeface="Arial"/>
                <a:cs typeface="Arial"/>
                <a:sym typeface="Arial"/>
              </a:rPr>
              <a:t>worsen over time</a:t>
            </a:r>
            <a:r>
              <a:rPr lang="en" sz="1200" b="1" dirty="0" smtClean="0">
                <a:solidFill>
                  <a:schemeClr val="tx1"/>
                </a:solidFill>
                <a:latin typeface="Georgia" panose="02040502050405020303" pitchFamily="18" charset="0"/>
                <a:ea typeface="Arial"/>
                <a:cs typeface="Arial"/>
                <a:sym typeface="Arial"/>
              </a:rPr>
              <a:t>):</a:t>
            </a:r>
            <a:endParaRPr lang="en" sz="1200" b="1" dirty="0">
              <a:solidFill>
                <a:schemeClr val="tx1"/>
              </a:solidFill>
              <a:latin typeface="Georgia" panose="02040502050405020303" pitchFamily="18" charset="0"/>
              <a:ea typeface="Arial"/>
              <a:cs typeface="Arial"/>
              <a:sym typeface="Arial"/>
            </a:endParaRPr>
          </a:p>
          <a:p>
            <a:pPr lvl="0" rtl="0">
              <a:lnSpc>
                <a:spcPct val="100000"/>
              </a:lnSpc>
              <a:buClr>
                <a:schemeClr val="dk1"/>
              </a:buClr>
              <a:buSzPct val="91666"/>
              <a:buFont typeface="Arial"/>
              <a:buNone/>
            </a:pPr>
            <a:r>
              <a:rPr lang="en" sz="1200" b="1" dirty="0">
                <a:solidFill>
                  <a:srgbClr val="FF0000"/>
                </a:solidFill>
                <a:latin typeface="Georgia" panose="02040502050405020303" pitchFamily="18" charset="0"/>
                <a:ea typeface="Arial"/>
                <a:cs typeface="Arial"/>
                <a:sym typeface="Arial"/>
              </a:rPr>
              <a:t>-Alzheimer's </a:t>
            </a:r>
            <a:r>
              <a:rPr lang="en" sz="1200" b="1" dirty="0" smtClean="0">
                <a:solidFill>
                  <a:srgbClr val="FF0000"/>
                </a:solidFill>
                <a:latin typeface="Georgia" panose="02040502050405020303" pitchFamily="18" charset="0"/>
                <a:ea typeface="Arial"/>
                <a:cs typeface="Arial"/>
                <a:sym typeface="Arial"/>
              </a:rPr>
              <a:t>disease(50-60% cases)</a:t>
            </a:r>
            <a:endParaRPr lang="en" sz="1200" b="1" dirty="0">
              <a:solidFill>
                <a:srgbClr val="FF0000"/>
              </a:solidFill>
              <a:latin typeface="Georgia" panose="02040502050405020303" pitchFamily="18" charset="0"/>
              <a:ea typeface="Arial"/>
              <a:cs typeface="Arial"/>
              <a:sym typeface="Arial"/>
            </a:endParaRPr>
          </a:p>
          <a:p>
            <a:pPr lvl="0" rtl="0">
              <a:lnSpc>
                <a:spcPct val="100000"/>
              </a:lnSpc>
              <a:buClr>
                <a:schemeClr val="dk1"/>
              </a:buClr>
              <a:buSzPct val="91666"/>
              <a:buFont typeface="Arial"/>
              <a:buNone/>
            </a:pPr>
            <a:r>
              <a:rPr lang="en" sz="1200" dirty="0">
                <a:solidFill>
                  <a:srgbClr val="111111"/>
                </a:solidFill>
                <a:latin typeface="Georgia" panose="02040502050405020303" pitchFamily="18" charset="0"/>
                <a:ea typeface="Arial"/>
                <a:cs typeface="Arial"/>
                <a:sym typeface="Arial"/>
              </a:rPr>
              <a:t>-Lewy body dementia</a:t>
            </a:r>
          </a:p>
          <a:p>
            <a:pPr lvl="0" rtl="0">
              <a:lnSpc>
                <a:spcPct val="100000"/>
              </a:lnSpc>
              <a:buNone/>
            </a:pPr>
            <a:r>
              <a:rPr lang="en" sz="1200" dirty="0">
                <a:solidFill>
                  <a:srgbClr val="111111"/>
                </a:solidFill>
                <a:latin typeface="Georgia" panose="02040502050405020303" pitchFamily="18" charset="0"/>
                <a:ea typeface="Arial"/>
                <a:cs typeface="Arial"/>
                <a:sym typeface="Arial"/>
              </a:rPr>
              <a:t>-Vascular dementia</a:t>
            </a:r>
          </a:p>
          <a:p>
            <a:endParaRPr lang="en" sz="1400" b="1" dirty="0">
              <a:solidFill>
                <a:schemeClr val="tx1"/>
              </a:solidFill>
              <a:latin typeface="Georgia" panose="02040502050405020303" pitchFamily="18" charset="0"/>
              <a:ea typeface="Arial"/>
              <a:cs typeface="Arial"/>
              <a:sym typeface="Arial"/>
            </a:endParaRPr>
          </a:p>
          <a:p>
            <a:pPr lvl="0" rtl="0">
              <a:lnSpc>
                <a:spcPct val="100000"/>
              </a:lnSpc>
              <a:spcBef>
                <a:spcPts val="0"/>
              </a:spcBef>
              <a:spcAft>
                <a:spcPts val="900"/>
              </a:spcAft>
              <a:buNone/>
            </a:pPr>
            <a:r>
              <a:rPr lang="en" sz="1400" b="1" dirty="0">
                <a:solidFill>
                  <a:schemeClr val="tx1"/>
                </a:solidFill>
                <a:latin typeface="Georgia" panose="02040502050405020303" pitchFamily="18" charset="0"/>
                <a:ea typeface="Arial"/>
                <a:cs typeface="Arial"/>
                <a:sym typeface="Arial"/>
              </a:rPr>
              <a:t>Disorders linked to </a:t>
            </a:r>
            <a:r>
              <a:rPr lang="en" sz="1400" b="1" dirty="0" smtClean="0">
                <a:solidFill>
                  <a:schemeClr val="tx1"/>
                </a:solidFill>
                <a:latin typeface="Georgia" panose="02040502050405020303" pitchFamily="18" charset="0"/>
                <a:ea typeface="Arial"/>
                <a:cs typeface="Arial"/>
                <a:sym typeface="Arial"/>
              </a:rPr>
              <a:t>dementia:</a:t>
            </a:r>
            <a:endParaRPr lang="en" sz="1400" b="1" dirty="0">
              <a:solidFill>
                <a:schemeClr val="tx1"/>
              </a:solidFill>
              <a:latin typeface="Georgia" panose="02040502050405020303" pitchFamily="18" charset="0"/>
              <a:ea typeface="Arial"/>
              <a:cs typeface="Arial"/>
              <a:sym typeface="Arial"/>
            </a:endParaRPr>
          </a:p>
          <a:p>
            <a:pPr lvl="0" rtl="0">
              <a:lnSpc>
                <a:spcPct val="100000"/>
              </a:lnSpc>
              <a:spcBef>
                <a:spcPts val="0"/>
              </a:spcBef>
              <a:spcAft>
                <a:spcPts val="900"/>
              </a:spcAft>
              <a:buNone/>
            </a:pPr>
            <a:r>
              <a:rPr lang="en" sz="1200" dirty="0" smtClean="0">
                <a:solidFill>
                  <a:srgbClr val="111111"/>
                </a:solidFill>
                <a:latin typeface="Georgia" panose="02040502050405020303" pitchFamily="18" charset="0"/>
                <a:ea typeface="Arial"/>
                <a:cs typeface="Arial"/>
                <a:sym typeface="Arial"/>
              </a:rPr>
              <a:t>-Huntington's </a:t>
            </a:r>
            <a:r>
              <a:rPr lang="en" sz="1200" dirty="0">
                <a:solidFill>
                  <a:srgbClr val="111111"/>
                </a:solidFill>
                <a:latin typeface="Georgia" panose="02040502050405020303" pitchFamily="18" charset="0"/>
                <a:ea typeface="Arial"/>
                <a:cs typeface="Arial"/>
                <a:sym typeface="Arial"/>
              </a:rPr>
              <a:t>disease</a:t>
            </a:r>
          </a:p>
          <a:p>
            <a:pPr lvl="0" rtl="0">
              <a:lnSpc>
                <a:spcPct val="100000"/>
              </a:lnSpc>
              <a:buNone/>
            </a:pPr>
            <a:r>
              <a:rPr lang="en" sz="1200" dirty="0" smtClean="0">
                <a:solidFill>
                  <a:srgbClr val="111111"/>
                </a:solidFill>
                <a:latin typeface="Georgia" panose="02040502050405020303" pitchFamily="18" charset="0"/>
                <a:ea typeface="Arial"/>
                <a:cs typeface="Arial"/>
                <a:sym typeface="Arial"/>
              </a:rPr>
              <a:t>-Traumatic </a:t>
            </a:r>
            <a:r>
              <a:rPr lang="en" sz="1200" dirty="0">
                <a:solidFill>
                  <a:srgbClr val="111111"/>
                </a:solidFill>
                <a:latin typeface="Georgia" panose="02040502050405020303" pitchFamily="18" charset="0"/>
                <a:ea typeface="Arial"/>
                <a:cs typeface="Arial"/>
                <a:sym typeface="Arial"/>
              </a:rPr>
              <a:t>brain injury</a:t>
            </a:r>
          </a:p>
          <a:p>
            <a:pPr lvl="0" rtl="0">
              <a:lnSpc>
                <a:spcPct val="100000"/>
              </a:lnSpc>
              <a:buNone/>
            </a:pPr>
            <a:r>
              <a:rPr lang="en" sz="1200" dirty="0" smtClean="0">
                <a:solidFill>
                  <a:srgbClr val="111111"/>
                </a:solidFill>
                <a:latin typeface="Georgia" panose="02040502050405020303" pitchFamily="18" charset="0"/>
                <a:ea typeface="Arial"/>
                <a:cs typeface="Arial"/>
                <a:sym typeface="Arial"/>
              </a:rPr>
              <a:t>-HIV associated </a:t>
            </a:r>
            <a:r>
              <a:rPr lang="en" sz="1200" dirty="0">
                <a:solidFill>
                  <a:srgbClr val="111111"/>
                </a:solidFill>
                <a:latin typeface="Georgia" panose="02040502050405020303" pitchFamily="18" charset="0"/>
                <a:ea typeface="Arial"/>
                <a:cs typeface="Arial"/>
                <a:sym typeface="Arial"/>
              </a:rPr>
              <a:t>dementia</a:t>
            </a:r>
          </a:p>
          <a:p>
            <a:pPr lvl="0">
              <a:spcBef>
                <a:spcPts val="0"/>
              </a:spcBef>
              <a:spcAft>
                <a:spcPts val="900"/>
              </a:spcAft>
            </a:pPr>
            <a:endParaRPr lang="en" sz="1200" dirty="0" smtClean="0">
              <a:solidFill>
                <a:srgbClr val="54585A"/>
              </a:solidFill>
              <a:latin typeface="Georgia" panose="02040502050405020303" pitchFamily="18" charset="0"/>
              <a:ea typeface="Arial"/>
              <a:cs typeface="Arial"/>
              <a:sym typeface="Arial"/>
            </a:endParaRPr>
          </a:p>
          <a:p>
            <a:pPr lvl="0">
              <a:spcBef>
                <a:spcPts val="0"/>
              </a:spcBef>
              <a:spcAft>
                <a:spcPts val="900"/>
              </a:spcAft>
            </a:pPr>
            <a:endParaRPr lang="en" sz="1200" dirty="0">
              <a:solidFill>
                <a:srgbClr val="54585A"/>
              </a:solidFill>
              <a:latin typeface="Georgia" panose="02040502050405020303" pitchFamily="18" charset="0"/>
              <a:ea typeface="Arial"/>
              <a:cs typeface="Arial"/>
              <a:sym typeface="Arial"/>
            </a:endParaRPr>
          </a:p>
          <a:p>
            <a:pPr lvl="0">
              <a:spcBef>
                <a:spcPts val="0"/>
              </a:spcBef>
              <a:spcAft>
                <a:spcPts val="900"/>
              </a:spcAft>
            </a:pPr>
            <a:endParaRPr lang="en" sz="1200" dirty="0" smtClean="0">
              <a:solidFill>
                <a:srgbClr val="54585A"/>
              </a:solidFill>
              <a:latin typeface="Georgia" panose="02040502050405020303" pitchFamily="18" charset="0"/>
              <a:ea typeface="Arial"/>
              <a:cs typeface="Arial"/>
              <a:sym typeface="Arial"/>
            </a:endParaRPr>
          </a:p>
          <a:p>
            <a:pPr lvl="0">
              <a:spcBef>
                <a:spcPts val="0"/>
              </a:spcBef>
              <a:spcAft>
                <a:spcPts val="900"/>
              </a:spcAft>
            </a:pPr>
            <a:r>
              <a:rPr lang="en" sz="1400" b="1" dirty="0" smtClean="0">
                <a:solidFill>
                  <a:schemeClr val="tx1"/>
                </a:solidFill>
                <a:latin typeface="Georgia" panose="02040502050405020303" pitchFamily="18" charset="0"/>
                <a:ea typeface="Arial"/>
                <a:cs typeface="Arial"/>
                <a:sym typeface="Arial"/>
              </a:rPr>
              <a:t>Dementia </a:t>
            </a:r>
            <a:r>
              <a:rPr lang="en" sz="1400" b="1" dirty="0">
                <a:solidFill>
                  <a:schemeClr val="tx1"/>
                </a:solidFill>
                <a:latin typeface="Georgia" panose="02040502050405020303" pitchFamily="18" charset="0"/>
                <a:ea typeface="Arial"/>
                <a:cs typeface="Arial"/>
                <a:sym typeface="Arial"/>
              </a:rPr>
              <a:t>causes that </a:t>
            </a:r>
            <a:r>
              <a:rPr lang="en" sz="1400" b="1" dirty="0" smtClean="0">
                <a:solidFill>
                  <a:schemeClr val="tx1"/>
                </a:solidFill>
                <a:latin typeface="Georgia" panose="02040502050405020303" pitchFamily="18" charset="0"/>
                <a:ea typeface="Arial"/>
                <a:cs typeface="Arial"/>
                <a:sym typeface="Arial"/>
              </a:rPr>
              <a:t>can be reversed</a:t>
            </a:r>
            <a:r>
              <a:rPr lang="en" sz="1400" b="1" dirty="0" smtClean="0">
                <a:solidFill>
                  <a:srgbClr val="54585A"/>
                </a:solidFill>
                <a:latin typeface="Georgia" panose="02040502050405020303" pitchFamily="18" charset="0"/>
                <a:ea typeface="Arial"/>
                <a:cs typeface="Arial"/>
                <a:sym typeface="Arial"/>
              </a:rPr>
              <a:t>:</a:t>
            </a:r>
            <a:endParaRPr lang="en" sz="1400" b="1" dirty="0" smtClean="0">
              <a:solidFill>
                <a:srgbClr val="111111"/>
              </a:solidFill>
              <a:latin typeface="Georgia" panose="02040502050405020303" pitchFamily="18" charset="0"/>
              <a:ea typeface="Arial"/>
              <a:cs typeface="Arial"/>
              <a:sym typeface="Arial"/>
            </a:endParaRPr>
          </a:p>
          <a:p>
            <a:pPr lvl="0" rtl="0">
              <a:lnSpc>
                <a:spcPct val="100000"/>
              </a:lnSpc>
              <a:spcBef>
                <a:spcPts val="0"/>
              </a:spcBef>
              <a:spcAft>
                <a:spcPts val="900"/>
              </a:spcAft>
              <a:buNone/>
            </a:pPr>
            <a:r>
              <a:rPr lang="en" sz="1200" dirty="0" smtClean="0">
                <a:solidFill>
                  <a:srgbClr val="111111"/>
                </a:solidFill>
                <a:latin typeface="Georgia" panose="02040502050405020303" pitchFamily="18" charset="0"/>
                <a:ea typeface="Arial"/>
                <a:cs typeface="Arial"/>
                <a:sym typeface="Arial"/>
              </a:rPr>
              <a:t>-Infections </a:t>
            </a:r>
            <a:r>
              <a:rPr lang="en" sz="1200" dirty="0">
                <a:solidFill>
                  <a:srgbClr val="111111"/>
                </a:solidFill>
                <a:latin typeface="Georgia" panose="02040502050405020303" pitchFamily="18" charset="0"/>
                <a:ea typeface="Arial"/>
                <a:cs typeface="Arial"/>
                <a:sym typeface="Arial"/>
              </a:rPr>
              <a:t>and immune disorders</a:t>
            </a:r>
          </a:p>
          <a:p>
            <a:pPr lvl="0" rtl="0">
              <a:lnSpc>
                <a:spcPct val="100000"/>
              </a:lnSpc>
              <a:buNone/>
            </a:pPr>
            <a:r>
              <a:rPr lang="en" sz="1200" dirty="0" smtClean="0">
                <a:solidFill>
                  <a:srgbClr val="111111"/>
                </a:solidFill>
                <a:latin typeface="Georgia" panose="02040502050405020303" pitchFamily="18" charset="0"/>
                <a:ea typeface="Arial"/>
                <a:cs typeface="Arial"/>
                <a:sym typeface="Arial"/>
              </a:rPr>
              <a:t>-Nutritional </a:t>
            </a:r>
            <a:r>
              <a:rPr lang="en" sz="1200" dirty="0">
                <a:solidFill>
                  <a:srgbClr val="111111"/>
                </a:solidFill>
                <a:latin typeface="Georgia" panose="02040502050405020303" pitchFamily="18" charset="0"/>
                <a:ea typeface="Arial"/>
                <a:cs typeface="Arial"/>
                <a:sym typeface="Arial"/>
              </a:rPr>
              <a:t>deficiencies</a:t>
            </a:r>
          </a:p>
          <a:p>
            <a:pPr lvl="0">
              <a:lnSpc>
                <a:spcPct val="100000"/>
              </a:lnSpc>
              <a:buClr>
                <a:schemeClr val="dk1"/>
              </a:buClr>
              <a:buSzPct val="91666"/>
              <a:buFont typeface="Arial"/>
              <a:buNone/>
            </a:pPr>
            <a:r>
              <a:rPr lang="en" sz="1200" dirty="0" smtClean="0">
                <a:solidFill>
                  <a:srgbClr val="111111"/>
                </a:solidFill>
                <a:latin typeface="Georgia" panose="02040502050405020303" pitchFamily="18" charset="0"/>
                <a:ea typeface="Arial"/>
                <a:cs typeface="Arial"/>
                <a:sym typeface="Arial"/>
              </a:rPr>
              <a:t>-Reactions </a:t>
            </a:r>
            <a:r>
              <a:rPr lang="en" sz="1200" dirty="0">
                <a:solidFill>
                  <a:srgbClr val="111111"/>
                </a:solidFill>
                <a:latin typeface="Georgia" panose="02040502050405020303" pitchFamily="18" charset="0"/>
                <a:ea typeface="Arial"/>
                <a:cs typeface="Arial"/>
                <a:sym typeface="Arial"/>
              </a:rPr>
              <a:t>to </a:t>
            </a:r>
            <a:r>
              <a:rPr lang="en" sz="1200" dirty="0" smtClean="0">
                <a:solidFill>
                  <a:srgbClr val="111111"/>
                </a:solidFill>
                <a:latin typeface="Georgia" panose="02040502050405020303" pitchFamily="18" charset="0"/>
                <a:ea typeface="Arial"/>
                <a:cs typeface="Arial"/>
                <a:sym typeface="Arial"/>
              </a:rPr>
              <a:t>medications</a:t>
            </a:r>
          </a:p>
          <a:p>
            <a:pPr lvl="0">
              <a:lnSpc>
                <a:spcPct val="100000"/>
              </a:lnSpc>
              <a:buClr>
                <a:schemeClr val="dk1"/>
              </a:buClr>
              <a:buSzPct val="91666"/>
              <a:buFont typeface="Arial"/>
              <a:buNone/>
            </a:pPr>
            <a:r>
              <a:rPr lang="en" sz="1200" dirty="0" smtClean="0">
                <a:solidFill>
                  <a:srgbClr val="111111"/>
                </a:solidFill>
                <a:latin typeface="Georgia" panose="02040502050405020303" pitchFamily="18" charset="0"/>
                <a:ea typeface="Arial"/>
                <a:cs typeface="Arial"/>
                <a:sym typeface="Arial"/>
              </a:rPr>
              <a:t>-Tumors</a:t>
            </a:r>
            <a:endParaRPr lang="en" sz="1200" dirty="0">
              <a:solidFill>
                <a:srgbClr val="111111"/>
              </a:solidFill>
              <a:latin typeface="Georgia" panose="02040502050405020303" pitchFamily="18" charset="0"/>
              <a:ea typeface="Arial"/>
              <a:cs typeface="Arial"/>
              <a:sym typeface="Aria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885950"/>
            <a:ext cx="251460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95250"/>
            <a:ext cx="8229600" cy="1044599"/>
          </a:xfrm>
          <a:prstGeom prst="rect">
            <a:avLst/>
          </a:prstGeom>
        </p:spPr>
        <p:txBody>
          <a:bodyPr lIns="91425" tIns="91425" rIns="91425" bIns="91425" anchor="b" anchorCtr="0">
            <a:noAutofit/>
          </a:bodyPr>
          <a:lstStyle/>
          <a:p>
            <a:pPr>
              <a:buNone/>
            </a:pPr>
            <a:r>
              <a:rPr lang="en" sz="4000" dirty="0" smtClean="0">
                <a:solidFill>
                  <a:schemeClr val="tx1"/>
                </a:solidFill>
              </a:rPr>
              <a:t>			Dementia</a:t>
            </a:r>
            <a:endParaRPr lang="en" sz="4000" dirty="0">
              <a:solidFill>
                <a:schemeClr val="tx1"/>
              </a:solidFill>
            </a:endParaRPr>
          </a:p>
        </p:txBody>
      </p:sp>
      <p:sp>
        <p:nvSpPr>
          <p:cNvPr id="136" name="Shape 136"/>
          <p:cNvSpPr txBox="1">
            <a:spLocks noGrp="1"/>
          </p:cNvSpPr>
          <p:nvPr>
            <p:ph type="body" idx="1"/>
          </p:nvPr>
        </p:nvSpPr>
        <p:spPr>
          <a:prstGeom prst="rect">
            <a:avLst/>
          </a:prstGeom>
        </p:spPr>
        <p:txBody>
          <a:bodyPr lIns="91425" tIns="91425" rIns="91425" bIns="91425" numCol="3" anchor="t" anchorCtr="0">
            <a:noAutofit/>
          </a:bodyPr>
          <a:lstStyle/>
          <a:p>
            <a:pPr lvl="0">
              <a:spcBef>
                <a:spcPts val="0"/>
              </a:spcBef>
              <a:spcAft>
                <a:spcPts val="900"/>
              </a:spcAft>
            </a:pPr>
            <a:endParaRPr lang="en" sz="1200" dirty="0" smtClean="0">
              <a:solidFill>
                <a:srgbClr val="54585A"/>
              </a:solidFill>
              <a:latin typeface="Georgia" panose="02040502050405020303" pitchFamily="18" charset="0"/>
              <a:ea typeface="Arial"/>
              <a:cs typeface="Arial"/>
              <a:sym typeface="Arial"/>
            </a:endParaRPr>
          </a:p>
          <a:p>
            <a:pPr lvl="0">
              <a:spcBef>
                <a:spcPts val="0"/>
              </a:spcBef>
              <a:spcAft>
                <a:spcPts val="900"/>
              </a:spcAft>
            </a:pPr>
            <a:endParaRPr lang="en" sz="1200" dirty="0">
              <a:solidFill>
                <a:srgbClr val="54585A"/>
              </a:solidFill>
              <a:latin typeface="Georgia" panose="02040502050405020303" pitchFamily="18" charset="0"/>
              <a:ea typeface="Arial"/>
              <a:cs typeface="Arial"/>
              <a:sym typeface="Arial"/>
            </a:endParaRPr>
          </a:p>
          <a:p>
            <a:pPr lvl="0">
              <a:spcBef>
                <a:spcPts val="0"/>
              </a:spcBef>
              <a:spcAft>
                <a:spcPts val="900"/>
              </a:spcAft>
            </a:pPr>
            <a:endParaRPr lang="en" sz="1200" dirty="0" smtClean="0">
              <a:solidFill>
                <a:srgbClr val="54585A"/>
              </a:solidFill>
              <a:latin typeface="Georgia" panose="02040502050405020303" pitchFamily="18" charset="0"/>
              <a:ea typeface="Arial"/>
              <a:cs typeface="Arial"/>
              <a:sym typeface="Aria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23950"/>
            <a:ext cx="74676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2898625"/>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81000" y="0"/>
            <a:ext cx="8229600" cy="1044599"/>
          </a:xfrm>
          <a:prstGeom prst="rect">
            <a:avLst/>
          </a:prstGeom>
        </p:spPr>
        <p:txBody>
          <a:bodyPr lIns="91425" tIns="91425" rIns="91425" bIns="91425" anchor="b" anchorCtr="0">
            <a:noAutofit/>
          </a:bodyPr>
          <a:lstStyle/>
          <a:p>
            <a:pPr marL="3200400" indent="0" algn="l">
              <a:buNone/>
            </a:pPr>
            <a:r>
              <a:rPr lang="en" sz="3600" dirty="0">
                <a:solidFill>
                  <a:schemeClr val="dk1"/>
                </a:solidFill>
                <a:latin typeface="Times New Roman"/>
                <a:ea typeface="Times New Roman"/>
                <a:cs typeface="Times New Roman"/>
                <a:sym typeface="Times New Roman"/>
              </a:rPr>
              <a:t>Epilepsy</a:t>
            </a:r>
          </a:p>
        </p:txBody>
      </p:sp>
      <p:sp>
        <p:nvSpPr>
          <p:cNvPr id="142" name="Shape 142"/>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r>
              <a:rPr lang="en" sz="1200" dirty="0">
                <a:solidFill>
                  <a:schemeClr val="tx1"/>
                </a:solidFill>
                <a:latin typeface="Georgia" panose="02040502050405020303" pitchFamily="18" charset="0"/>
                <a:ea typeface="Times New Roman"/>
                <a:cs typeface="Times New Roman"/>
                <a:sym typeface="Times New Roman"/>
              </a:rPr>
              <a:t>-Having two or more unprovoked seizures, affecting mental and physical functions ( Epilepsy Foundation)</a:t>
            </a:r>
          </a:p>
          <a:p>
            <a:pPr lvl="0" rtl="0">
              <a:spcBef>
                <a:spcPts val="0"/>
              </a:spcBef>
              <a:buNone/>
            </a:pPr>
            <a:r>
              <a:rPr lang="en" sz="1200" dirty="0">
                <a:solidFill>
                  <a:schemeClr val="tx1"/>
                </a:solidFill>
                <a:latin typeface="Georgia" panose="02040502050405020303" pitchFamily="18" charset="0"/>
                <a:ea typeface="Times New Roman"/>
                <a:cs typeface="Times New Roman"/>
                <a:sym typeface="Times New Roman"/>
              </a:rPr>
              <a:t>-Seizures are forces of electrical activity in the brain, lasting  from a few seconds to a few minutes </a:t>
            </a:r>
          </a:p>
          <a:p>
            <a:endParaRPr lang="en" sz="1200" dirty="0">
              <a:solidFill>
                <a:schemeClr val="tx1"/>
              </a:solidFill>
              <a:latin typeface="Georgia" panose="02040502050405020303" pitchFamily="18" charset="0"/>
              <a:ea typeface="Times New Roman"/>
              <a:cs typeface="Times New Roman"/>
              <a:sym typeface="Times New Roman"/>
            </a:endParaRPr>
          </a:p>
          <a:p>
            <a:r>
              <a:rPr lang="en-US" sz="1200" b="1" dirty="0">
                <a:solidFill>
                  <a:schemeClr val="tx1"/>
                </a:solidFill>
                <a:latin typeface="Georgia" panose="02040502050405020303" pitchFamily="18" charset="0"/>
              </a:rPr>
              <a:t>Incidence </a:t>
            </a:r>
            <a:r>
              <a:rPr lang="en-US" sz="1200" b="1" dirty="0" smtClean="0">
                <a:solidFill>
                  <a:schemeClr val="tx1"/>
                </a:solidFill>
                <a:latin typeface="Georgia" panose="02040502050405020303" pitchFamily="18" charset="0"/>
              </a:rPr>
              <a:t>- </a:t>
            </a:r>
            <a:r>
              <a:rPr lang="en-US" sz="1200" b="1" dirty="0">
                <a:solidFill>
                  <a:schemeClr val="tx1"/>
                </a:solidFill>
                <a:latin typeface="Georgia" panose="02040502050405020303" pitchFamily="18" charset="0"/>
              </a:rPr>
              <a:t>Epilepsy</a:t>
            </a:r>
            <a:r>
              <a:rPr lang="en-US" sz="1200" b="1" dirty="0" smtClean="0">
                <a:solidFill>
                  <a:schemeClr val="tx1"/>
                </a:solidFill>
                <a:latin typeface="Georgia" panose="02040502050405020303" pitchFamily="18" charset="0"/>
              </a:rPr>
              <a:t>:</a:t>
            </a:r>
            <a:endParaRPr lang="en-US" sz="1200" dirty="0" smtClean="0">
              <a:solidFill>
                <a:schemeClr val="tx1"/>
              </a:solidFill>
              <a:latin typeface="Georgia" panose="02040502050405020303" pitchFamily="18" charset="0"/>
            </a:endParaRPr>
          </a:p>
          <a:p>
            <a:pPr lvl="1"/>
            <a:r>
              <a:rPr lang="en-US" sz="1200" dirty="0" smtClean="0">
                <a:solidFill>
                  <a:schemeClr val="tx1"/>
                </a:solidFill>
                <a:latin typeface="Georgia" panose="02040502050405020303" pitchFamily="18" charset="0"/>
              </a:rPr>
              <a:t>200,000 </a:t>
            </a:r>
            <a:r>
              <a:rPr lang="en-US" sz="1200" dirty="0">
                <a:solidFill>
                  <a:schemeClr val="tx1"/>
                </a:solidFill>
                <a:latin typeface="Georgia" panose="02040502050405020303" pitchFamily="18" charset="0"/>
              </a:rPr>
              <a:t>new cases of epilepsy are diagnosed each </a:t>
            </a:r>
            <a:r>
              <a:rPr lang="en-US" sz="1200" dirty="0" smtClean="0">
                <a:solidFill>
                  <a:schemeClr val="tx1"/>
                </a:solidFill>
                <a:latin typeface="Georgia" panose="02040502050405020303" pitchFamily="18" charset="0"/>
              </a:rPr>
              <a:t>year</a:t>
            </a:r>
          </a:p>
          <a:p>
            <a:pPr lvl="1"/>
            <a:r>
              <a:rPr lang="en-US" sz="1200" dirty="0" smtClean="0">
                <a:solidFill>
                  <a:schemeClr val="tx1"/>
                </a:solidFill>
                <a:latin typeface="Georgia" panose="02040502050405020303" pitchFamily="18" charset="0"/>
              </a:rPr>
              <a:t>highest </a:t>
            </a:r>
            <a:r>
              <a:rPr lang="en-US" sz="1200" dirty="0">
                <a:solidFill>
                  <a:schemeClr val="tx1"/>
                </a:solidFill>
                <a:latin typeface="Georgia" panose="02040502050405020303" pitchFamily="18" charset="0"/>
              </a:rPr>
              <a:t>under the age of 2 and over </a:t>
            </a:r>
            <a:r>
              <a:rPr lang="en-US" sz="1200" dirty="0" smtClean="0">
                <a:solidFill>
                  <a:schemeClr val="tx1"/>
                </a:solidFill>
                <a:latin typeface="Georgia" panose="02040502050405020303" pitchFamily="18" charset="0"/>
              </a:rPr>
              <a:t>65</a:t>
            </a:r>
          </a:p>
          <a:p>
            <a:pPr lvl="1"/>
            <a:r>
              <a:rPr lang="en-US" sz="1200" dirty="0" smtClean="0">
                <a:solidFill>
                  <a:schemeClr val="tx1"/>
                </a:solidFill>
                <a:latin typeface="Georgia" panose="02040502050405020303" pitchFamily="18" charset="0"/>
              </a:rPr>
              <a:t>Males </a:t>
            </a:r>
            <a:r>
              <a:rPr lang="en-US" sz="1200" dirty="0">
                <a:solidFill>
                  <a:schemeClr val="tx1"/>
                </a:solidFill>
                <a:latin typeface="Georgia" panose="02040502050405020303" pitchFamily="18" charset="0"/>
              </a:rPr>
              <a:t>are </a:t>
            </a:r>
            <a:r>
              <a:rPr lang="en-US" sz="1200" dirty="0" smtClean="0">
                <a:solidFill>
                  <a:schemeClr val="tx1"/>
                </a:solidFill>
                <a:latin typeface="Georgia" panose="02040502050405020303" pitchFamily="18" charset="0"/>
              </a:rPr>
              <a:t>more </a:t>
            </a:r>
            <a:r>
              <a:rPr lang="en-US" sz="1200" dirty="0">
                <a:solidFill>
                  <a:schemeClr val="tx1"/>
                </a:solidFill>
                <a:latin typeface="Georgia" panose="02040502050405020303" pitchFamily="18" charset="0"/>
              </a:rPr>
              <a:t>likely to develop epilepsy than </a:t>
            </a:r>
            <a:r>
              <a:rPr lang="en-US" sz="1200" dirty="0" smtClean="0">
                <a:solidFill>
                  <a:schemeClr val="tx1"/>
                </a:solidFill>
                <a:latin typeface="Georgia" panose="02040502050405020303" pitchFamily="18" charset="0"/>
              </a:rPr>
              <a:t>females</a:t>
            </a:r>
          </a:p>
          <a:p>
            <a:pPr lvl="1"/>
            <a:r>
              <a:rPr lang="en-US" sz="1200" dirty="0" smtClean="0">
                <a:solidFill>
                  <a:schemeClr val="tx1"/>
                </a:solidFill>
                <a:latin typeface="Georgia" panose="02040502050405020303" pitchFamily="18" charset="0"/>
              </a:rPr>
              <a:t>greater </a:t>
            </a:r>
            <a:r>
              <a:rPr lang="en-US" sz="1200" dirty="0">
                <a:solidFill>
                  <a:schemeClr val="tx1"/>
                </a:solidFill>
                <a:latin typeface="Georgia" panose="02040502050405020303" pitchFamily="18" charset="0"/>
              </a:rPr>
              <a:t>in African American and socially </a:t>
            </a:r>
            <a:r>
              <a:rPr lang="en-US" sz="1200" dirty="0" smtClean="0">
                <a:solidFill>
                  <a:schemeClr val="tx1"/>
                </a:solidFill>
                <a:latin typeface="Georgia" panose="02040502050405020303" pitchFamily="18" charset="0"/>
              </a:rPr>
              <a:t>disadvantaged</a:t>
            </a:r>
            <a:endParaRPr lang="en-US" sz="1200" b="1" dirty="0">
              <a:solidFill>
                <a:schemeClr val="tx1"/>
              </a:solidFill>
              <a:latin typeface="Georgia" panose="02040502050405020303" pitchFamily="18" charset="0"/>
            </a:endParaRPr>
          </a:p>
          <a:p>
            <a:r>
              <a:rPr lang="en-US" sz="1200" b="1" dirty="0">
                <a:solidFill>
                  <a:schemeClr val="tx1"/>
                </a:solidFill>
                <a:latin typeface="Georgia" panose="02040502050405020303" pitchFamily="18" charset="0"/>
              </a:rPr>
              <a:t>Prevalence </a:t>
            </a:r>
            <a:r>
              <a:rPr lang="en-US" sz="1200" b="1" dirty="0" smtClean="0">
                <a:solidFill>
                  <a:schemeClr val="tx1"/>
                </a:solidFill>
                <a:latin typeface="Georgia" panose="02040502050405020303" pitchFamily="18" charset="0"/>
              </a:rPr>
              <a:t>- </a:t>
            </a:r>
            <a:r>
              <a:rPr lang="en-US" sz="1200" b="1" dirty="0">
                <a:solidFill>
                  <a:schemeClr val="tx1"/>
                </a:solidFill>
                <a:latin typeface="Georgia" panose="02040502050405020303" pitchFamily="18" charset="0"/>
              </a:rPr>
              <a:t>Epilepsy:</a:t>
            </a:r>
          </a:p>
          <a:p>
            <a:pPr lvl="1" fontAlgn="base"/>
            <a:r>
              <a:rPr lang="en-US" sz="1200" dirty="0" smtClean="0">
                <a:solidFill>
                  <a:schemeClr val="tx1"/>
                </a:solidFill>
                <a:latin typeface="Georgia" panose="02040502050405020303" pitchFamily="18" charset="0"/>
              </a:rPr>
              <a:t>nearly </a:t>
            </a:r>
            <a:r>
              <a:rPr lang="en-US" sz="1200" dirty="0">
                <a:solidFill>
                  <a:schemeClr val="tx1"/>
                </a:solidFill>
                <a:latin typeface="Georgia" panose="02040502050405020303" pitchFamily="18" charset="0"/>
              </a:rPr>
              <a:t>3 million in the United </a:t>
            </a:r>
            <a:r>
              <a:rPr lang="en-US" sz="1200" dirty="0" smtClean="0">
                <a:solidFill>
                  <a:schemeClr val="tx1"/>
                </a:solidFill>
                <a:latin typeface="Georgia" panose="02040502050405020303" pitchFamily="18" charset="0"/>
              </a:rPr>
              <a:t>States</a:t>
            </a:r>
            <a:endParaRPr lang="en-US" sz="1200" dirty="0">
              <a:solidFill>
                <a:schemeClr val="tx1"/>
              </a:solidFill>
              <a:latin typeface="Georgia" panose="02040502050405020303" pitchFamily="18" charset="0"/>
            </a:endParaRPr>
          </a:p>
          <a:p>
            <a:pPr lvl="1" fontAlgn="base"/>
            <a:r>
              <a:rPr lang="en-US" sz="1200" dirty="0" smtClean="0">
                <a:solidFill>
                  <a:schemeClr val="tx1"/>
                </a:solidFill>
                <a:latin typeface="Georgia" panose="02040502050405020303" pitchFamily="18" charset="0"/>
              </a:rPr>
              <a:t>increase </a:t>
            </a:r>
            <a:r>
              <a:rPr lang="en-US" sz="1200" dirty="0">
                <a:solidFill>
                  <a:schemeClr val="tx1"/>
                </a:solidFill>
                <a:latin typeface="Georgia" panose="02040502050405020303" pitchFamily="18" charset="0"/>
              </a:rPr>
              <a:t>with </a:t>
            </a:r>
            <a:r>
              <a:rPr lang="en-US" sz="1200" dirty="0" smtClean="0">
                <a:solidFill>
                  <a:schemeClr val="tx1"/>
                </a:solidFill>
                <a:latin typeface="Georgia" panose="02040502050405020303" pitchFamily="18" charset="0"/>
              </a:rPr>
              <a:t>age</a:t>
            </a:r>
            <a:endParaRPr lang="en-US" sz="1200" dirty="0">
              <a:solidFill>
                <a:schemeClr val="tx1"/>
              </a:solidFill>
              <a:latin typeface="Georgia" panose="02040502050405020303" pitchFamily="18" charset="0"/>
            </a:endParaRPr>
          </a:p>
          <a:p>
            <a:pPr lvl="1" fontAlgn="base"/>
            <a:r>
              <a:rPr lang="en-US" sz="1200" dirty="0" smtClean="0">
                <a:solidFill>
                  <a:schemeClr val="tx1"/>
                </a:solidFill>
                <a:latin typeface="Georgia" panose="02040502050405020303" pitchFamily="18" charset="0"/>
              </a:rPr>
              <a:t>326,000 </a:t>
            </a:r>
            <a:r>
              <a:rPr lang="en-US" sz="1200" dirty="0">
                <a:solidFill>
                  <a:schemeClr val="tx1"/>
                </a:solidFill>
                <a:latin typeface="Georgia" panose="02040502050405020303" pitchFamily="18" charset="0"/>
              </a:rPr>
              <a:t>children through age 15 have </a:t>
            </a:r>
            <a:r>
              <a:rPr lang="en-US" sz="1200" dirty="0" smtClean="0">
                <a:solidFill>
                  <a:schemeClr val="tx1"/>
                </a:solidFill>
                <a:latin typeface="Georgia" panose="02040502050405020303" pitchFamily="18" charset="0"/>
              </a:rPr>
              <a:t>epilepsy</a:t>
            </a:r>
            <a:endParaRPr lang="en-US" sz="1200" dirty="0">
              <a:solidFill>
                <a:schemeClr val="tx1"/>
              </a:solidFill>
              <a:latin typeface="Georgia" panose="02040502050405020303" pitchFamily="18" charset="0"/>
            </a:endParaRPr>
          </a:p>
          <a:p>
            <a:pPr lvl="1" fontAlgn="base"/>
            <a:r>
              <a:rPr lang="en-US" sz="1200" dirty="0" smtClean="0">
                <a:solidFill>
                  <a:schemeClr val="tx1"/>
                </a:solidFill>
                <a:latin typeface="Georgia" panose="02040502050405020303" pitchFamily="18" charset="0"/>
              </a:rPr>
              <a:t>More </a:t>
            </a:r>
            <a:r>
              <a:rPr lang="en-US" sz="1200" dirty="0">
                <a:solidFill>
                  <a:schemeClr val="tx1"/>
                </a:solidFill>
                <a:latin typeface="Georgia" panose="02040502050405020303" pitchFamily="18" charset="0"/>
              </a:rPr>
              <a:t>than 300,000 </a:t>
            </a:r>
            <a:r>
              <a:rPr lang="en-US" sz="1200" dirty="0" smtClean="0">
                <a:solidFill>
                  <a:schemeClr val="tx1"/>
                </a:solidFill>
                <a:latin typeface="Georgia" panose="02040502050405020303" pitchFamily="18" charset="0"/>
              </a:rPr>
              <a:t>over </a:t>
            </a:r>
            <a:r>
              <a:rPr lang="en-US" sz="1200" dirty="0">
                <a:solidFill>
                  <a:schemeClr val="tx1"/>
                </a:solidFill>
                <a:latin typeface="Georgia" panose="02040502050405020303" pitchFamily="18" charset="0"/>
              </a:rPr>
              <a:t>the age of 65 have </a:t>
            </a:r>
            <a:r>
              <a:rPr lang="en-US" sz="1200" dirty="0" smtClean="0">
                <a:solidFill>
                  <a:schemeClr val="tx1"/>
                </a:solidFill>
                <a:latin typeface="Georgia" panose="02040502050405020303" pitchFamily="18" charset="0"/>
              </a:rPr>
              <a:t>epilepsy</a:t>
            </a:r>
            <a:endParaRPr lang="en-US" sz="1200" dirty="0">
              <a:solidFill>
                <a:schemeClr val="tx1"/>
              </a:solidFill>
              <a:latin typeface="Georgia" panose="02040502050405020303" pitchFamily="18" charset="0"/>
            </a:endParaRPr>
          </a:p>
          <a:p>
            <a:pPr lvl="1" fontAlgn="base"/>
            <a:r>
              <a:rPr lang="en-US" sz="1200" dirty="0" smtClean="0">
                <a:solidFill>
                  <a:schemeClr val="tx1"/>
                </a:solidFill>
                <a:latin typeface="Georgia" panose="02040502050405020303" pitchFamily="18" charset="0"/>
              </a:rPr>
              <a:t>Higher </a:t>
            </a:r>
            <a:r>
              <a:rPr lang="en-US" sz="1200" dirty="0">
                <a:solidFill>
                  <a:schemeClr val="tx1"/>
                </a:solidFill>
                <a:latin typeface="Georgia" panose="02040502050405020303" pitchFamily="18" charset="0"/>
              </a:rPr>
              <a:t>among racial minorities than among </a:t>
            </a:r>
            <a:r>
              <a:rPr lang="en-US" sz="1200" dirty="0" smtClean="0">
                <a:solidFill>
                  <a:schemeClr val="tx1"/>
                </a:solidFill>
                <a:latin typeface="Georgia" panose="02040502050405020303" pitchFamily="18" charset="0"/>
              </a:rPr>
              <a:t>Caucasians</a:t>
            </a:r>
            <a:endParaRPr lang="en-US" sz="1200" dirty="0">
              <a:solidFill>
                <a:schemeClr val="tx1"/>
              </a:solidFill>
              <a:latin typeface="Georgia" panose="02040502050405020303" pitchFamily="18" charset="0"/>
            </a:endParaRPr>
          </a:p>
          <a:p>
            <a:endParaRPr lang="en" sz="1200" dirty="0">
              <a:solidFill>
                <a:schemeClr val="tx1"/>
              </a:solidFill>
              <a:latin typeface="Georgia" panose="02040502050405020303" pitchFamily="18" charset="0"/>
              <a:ea typeface="Times New Roman"/>
              <a:cs typeface="Times New Roman"/>
              <a:sym typeface="Times New Roman"/>
            </a:endParaRPr>
          </a:p>
          <a:p>
            <a:endParaRPr lang="en" sz="1200" dirty="0">
              <a:solidFill>
                <a:schemeClr val="tx1"/>
              </a:solidFill>
              <a:latin typeface="Georgia" panose="02040502050405020303" pitchFamily="18" charset="0"/>
              <a:ea typeface="Times New Roman"/>
              <a:cs typeface="Times New Roman"/>
              <a:sym typeface="Times New Roman"/>
            </a:endParaRPr>
          </a:p>
          <a:p>
            <a:endParaRPr lang="en" sz="1200" dirty="0">
              <a:solidFill>
                <a:schemeClr val="tx1"/>
              </a:solidFill>
              <a:latin typeface="Georgia" panose="02040502050405020303" pitchFamily="18" charset="0"/>
              <a:ea typeface="Times New Roman"/>
              <a:cs typeface="Times New Roman"/>
              <a:sym typeface="Times New Roman"/>
            </a:endParaRPr>
          </a:p>
          <a:p>
            <a:endParaRPr lang="en" sz="1200" dirty="0">
              <a:solidFill>
                <a:schemeClr val="tx1"/>
              </a:solidFill>
              <a:latin typeface="Georgia" panose="02040502050405020303" pitchFamily="18" charset="0"/>
              <a:ea typeface="Times New Roman"/>
              <a:cs typeface="Times New Roman"/>
              <a:sym typeface="Times New Roman"/>
            </a:endParaRPr>
          </a:p>
          <a:p>
            <a:endParaRPr lang="en" sz="1200" dirty="0">
              <a:solidFill>
                <a:schemeClr val="tx1"/>
              </a:solidFill>
              <a:latin typeface="Georgia" panose="02040502050405020303" pitchFamily="18" charset="0"/>
              <a:ea typeface="Times New Roman"/>
              <a:cs typeface="Times New Roman"/>
              <a:sym typeface="Times New Roman"/>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867150"/>
            <a:ext cx="1690687" cy="112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0"/>
            <a:ext cx="8229600" cy="914397"/>
          </a:xfrm>
          <a:prstGeom prst="rect">
            <a:avLst/>
          </a:prstGeom>
        </p:spPr>
        <p:txBody>
          <a:bodyPr lIns="91425" tIns="91425" rIns="91425" bIns="91425" anchor="b" anchorCtr="0">
            <a:noAutofit/>
          </a:bodyPr>
          <a:lstStyle/>
          <a:p>
            <a:pPr lvl="0" algn="ctr" rtl="0">
              <a:buNone/>
            </a:pPr>
            <a:r>
              <a:rPr lang="en" sz="3000" dirty="0">
                <a:solidFill>
                  <a:schemeClr val="tx1"/>
                </a:solidFill>
              </a:rPr>
              <a:t>Neurological/Nervous System Diseases</a:t>
            </a:r>
            <a:r>
              <a:rPr lang="en" sz="3000" dirty="0"/>
              <a:t>(</a:t>
            </a:r>
            <a:r>
              <a:rPr lang="en" sz="3000" dirty="0">
                <a:solidFill>
                  <a:srgbClr val="6AA84F"/>
                </a:solidFill>
              </a:rPr>
              <a:t>Medline</a:t>
            </a:r>
            <a:r>
              <a:rPr lang="en" sz="3000" dirty="0">
                <a:solidFill>
                  <a:srgbClr val="0000FF"/>
                </a:solidFill>
              </a:rPr>
              <a:t>Plus</a:t>
            </a:r>
            <a:r>
              <a:rPr lang="en" sz="3000" dirty="0"/>
              <a:t>)</a:t>
            </a:r>
          </a:p>
        </p:txBody>
      </p:sp>
      <p:sp>
        <p:nvSpPr>
          <p:cNvPr id="117" name="Shape 117"/>
          <p:cNvSpPr txBox="1">
            <a:spLocks noGrp="1"/>
          </p:cNvSpPr>
          <p:nvPr>
            <p:ph type="body" idx="1"/>
          </p:nvPr>
        </p:nvSpPr>
        <p:spPr>
          <a:xfrm>
            <a:off x="457200" y="1244199"/>
            <a:ext cx="8229600" cy="3966000"/>
          </a:xfrm>
          <a:prstGeom prst="rect">
            <a:avLst/>
          </a:prstGeom>
        </p:spPr>
        <p:txBody>
          <a:bodyPr lIns="91425" tIns="91425" rIns="91425" bIns="91425" numCol="2" anchor="t" anchorCtr="0">
            <a:noAutofit/>
          </a:bodyPr>
          <a:lstStyle/>
          <a:p>
            <a:pPr marL="190500" lvl="0" indent="0" rtl="0"/>
            <a:r>
              <a:rPr lang="en" sz="1200" dirty="0" smtClean="0">
                <a:latin typeface="Georgia" panose="02040502050405020303" pitchFamily="18" charset="0"/>
                <a:ea typeface="Times New Roman"/>
                <a:cs typeface="Times New Roman"/>
                <a:sym typeface="Times New Roman"/>
              </a:rPr>
              <a:t>What </a:t>
            </a:r>
            <a:r>
              <a:rPr lang="en" sz="1200" dirty="0">
                <a:latin typeface="Georgia" panose="02040502050405020303" pitchFamily="18" charset="0"/>
                <a:ea typeface="Times New Roman"/>
                <a:cs typeface="Times New Roman"/>
                <a:sym typeface="Times New Roman"/>
              </a:rPr>
              <a:t>if effects?</a:t>
            </a:r>
          </a:p>
          <a:p>
            <a:pPr lvl="0" indent="0" rtl="0"/>
            <a:r>
              <a:rPr lang="en" sz="1200" dirty="0" smtClean="0">
                <a:latin typeface="Georgia" panose="02040502050405020303" pitchFamily="18" charset="0"/>
                <a:ea typeface="Times New Roman"/>
                <a:cs typeface="Times New Roman"/>
                <a:sym typeface="Times New Roman"/>
              </a:rPr>
              <a:t>Nervous </a:t>
            </a:r>
            <a:r>
              <a:rPr lang="en" sz="1200" dirty="0">
                <a:latin typeface="Georgia" panose="02040502050405020303" pitchFamily="18" charset="0"/>
                <a:ea typeface="Times New Roman"/>
                <a:cs typeface="Times New Roman"/>
                <a:sym typeface="Times New Roman"/>
              </a:rPr>
              <a:t>system</a:t>
            </a:r>
            <a:r>
              <a:rPr lang="en" sz="1200" dirty="0" smtClean="0">
                <a:latin typeface="Georgia" panose="02040502050405020303" pitchFamily="18" charset="0"/>
                <a:ea typeface="Times New Roman"/>
                <a:cs typeface="Times New Roman"/>
                <a:sym typeface="Times New Roman"/>
              </a:rPr>
              <a:t>: brain</a:t>
            </a:r>
            <a:r>
              <a:rPr lang="en" sz="1200" dirty="0">
                <a:latin typeface="Georgia" panose="02040502050405020303" pitchFamily="18" charset="0"/>
                <a:ea typeface="Times New Roman"/>
                <a:cs typeface="Times New Roman"/>
                <a:sym typeface="Times New Roman"/>
              </a:rPr>
              <a:t>, spinal cord, and nerves</a:t>
            </a:r>
          </a:p>
          <a:p>
            <a:pPr lvl="1" indent="0"/>
            <a:r>
              <a:rPr lang="en" sz="1200" dirty="0" smtClean="0">
                <a:latin typeface="Georgia" panose="02040502050405020303" pitchFamily="18" charset="0"/>
                <a:ea typeface="Times New Roman"/>
                <a:cs typeface="Times New Roman"/>
                <a:sym typeface="Times New Roman"/>
              </a:rPr>
              <a:t>Control </a:t>
            </a:r>
            <a:r>
              <a:rPr lang="en" sz="1200" dirty="0">
                <a:latin typeface="Georgia" panose="02040502050405020303" pitchFamily="18" charset="0"/>
                <a:ea typeface="Times New Roman"/>
                <a:cs typeface="Times New Roman"/>
                <a:sym typeface="Times New Roman"/>
              </a:rPr>
              <a:t>all the workings of the body</a:t>
            </a:r>
          </a:p>
          <a:p>
            <a:pPr lvl="1" indent="0">
              <a:spcBef>
                <a:spcPts val="0"/>
              </a:spcBef>
            </a:pPr>
            <a:r>
              <a:rPr lang="en" sz="1200" dirty="0" smtClean="0">
                <a:latin typeface="Georgia" panose="02040502050405020303" pitchFamily="18" charset="0"/>
                <a:ea typeface="Times New Roman"/>
                <a:cs typeface="Times New Roman"/>
                <a:sym typeface="Times New Roman"/>
              </a:rPr>
              <a:t>affects </a:t>
            </a:r>
            <a:r>
              <a:rPr lang="en" sz="1200" dirty="0">
                <a:latin typeface="Georgia" panose="02040502050405020303" pitchFamily="18" charset="0"/>
                <a:ea typeface="Times New Roman"/>
                <a:cs typeface="Times New Roman"/>
                <a:sym typeface="Times New Roman"/>
              </a:rPr>
              <a:t>moving, speaking, swallowing, breathing, learning memory, senses, or </a:t>
            </a:r>
            <a:r>
              <a:rPr lang="en" sz="1200" dirty="0" smtClean="0">
                <a:latin typeface="Georgia" panose="02040502050405020303" pitchFamily="18" charset="0"/>
                <a:ea typeface="Times New Roman"/>
                <a:cs typeface="Times New Roman"/>
                <a:sym typeface="Times New Roman"/>
              </a:rPr>
              <a:t>mood</a:t>
            </a:r>
          </a:p>
          <a:p>
            <a:pPr lvl="0" indent="0" rtl="0">
              <a:spcBef>
                <a:spcPts val="0"/>
              </a:spcBef>
            </a:pPr>
            <a:endParaRPr lang="en" sz="1200" dirty="0">
              <a:latin typeface="Georgia" panose="02040502050405020303" pitchFamily="18" charset="0"/>
              <a:ea typeface="Times New Roman"/>
              <a:cs typeface="Times New Roman"/>
              <a:sym typeface="Times New Roman"/>
            </a:endParaRPr>
          </a:p>
          <a:p>
            <a:pPr marL="0" lvl="0" indent="0" rtl="0">
              <a:spcBef>
                <a:spcPts val="0"/>
              </a:spcBef>
              <a:buClr>
                <a:schemeClr val="dk1"/>
              </a:buClr>
              <a:buSzPct val="78571"/>
            </a:pPr>
            <a:r>
              <a:rPr lang="en" sz="1200" dirty="0" smtClean="0">
                <a:latin typeface="Georgia" panose="02040502050405020303" pitchFamily="18" charset="0"/>
                <a:ea typeface="Times New Roman"/>
                <a:cs typeface="Times New Roman"/>
                <a:sym typeface="Times New Roman"/>
              </a:rPr>
              <a:t>600 </a:t>
            </a:r>
            <a:r>
              <a:rPr lang="en" sz="1200" dirty="0">
                <a:latin typeface="Georgia" panose="02040502050405020303" pitchFamily="18" charset="0"/>
                <a:ea typeface="Times New Roman"/>
                <a:cs typeface="Times New Roman"/>
                <a:sym typeface="Times New Roman"/>
              </a:rPr>
              <a:t>neurologic </a:t>
            </a:r>
            <a:r>
              <a:rPr lang="en" sz="1200" dirty="0" smtClean="0">
                <a:latin typeface="Georgia" panose="02040502050405020303" pitchFamily="18" charset="0"/>
                <a:ea typeface="Times New Roman"/>
                <a:cs typeface="Times New Roman"/>
                <a:sym typeface="Times New Roman"/>
              </a:rPr>
              <a:t>diseases</a:t>
            </a:r>
            <a:endParaRPr lang="en" sz="1200" dirty="0">
              <a:latin typeface="Georgia" panose="02040502050405020303" pitchFamily="18" charset="0"/>
              <a:ea typeface="Times New Roman"/>
              <a:cs typeface="Times New Roman"/>
              <a:sym typeface="Times New Roman"/>
            </a:endParaRPr>
          </a:p>
          <a:p>
            <a:pPr marL="0" lvl="0" indent="0" rtl="0">
              <a:buNone/>
            </a:pPr>
            <a:r>
              <a:rPr lang="en" sz="1200" b="1" dirty="0">
                <a:latin typeface="Georgia" panose="02040502050405020303" pitchFamily="18" charset="0"/>
                <a:ea typeface="Times New Roman"/>
                <a:cs typeface="Times New Roman"/>
                <a:sym typeface="Times New Roman"/>
              </a:rPr>
              <a:t>Major </a:t>
            </a:r>
            <a:r>
              <a:rPr lang="en" sz="1200" b="1" dirty="0" smtClean="0">
                <a:latin typeface="Georgia" panose="02040502050405020303" pitchFamily="18" charset="0"/>
                <a:ea typeface="Times New Roman"/>
                <a:cs typeface="Times New Roman"/>
                <a:sym typeface="Times New Roman"/>
              </a:rPr>
              <a:t>Diseases:</a:t>
            </a:r>
          </a:p>
          <a:p>
            <a:pPr marL="0" lvl="0" indent="0" rtl="0">
              <a:buNone/>
            </a:pPr>
            <a:r>
              <a:rPr lang="en" sz="1200" dirty="0" smtClean="0">
                <a:latin typeface="Georgia" panose="02040502050405020303" pitchFamily="18" charset="0"/>
                <a:ea typeface="Times New Roman"/>
                <a:cs typeface="Times New Roman"/>
                <a:sym typeface="Times New Roman"/>
              </a:rPr>
              <a:t>-Huntington's disease and muscular dystrophy</a:t>
            </a:r>
          </a:p>
          <a:p>
            <a:pPr marL="0" lvl="0" indent="0" rtl="0">
              <a:buNone/>
            </a:pPr>
            <a:r>
              <a:rPr lang="en" sz="1200" dirty="0" smtClean="0">
                <a:latin typeface="Georgia" panose="02040502050405020303" pitchFamily="18" charset="0"/>
                <a:ea typeface="Times New Roman"/>
                <a:cs typeface="Times New Roman"/>
                <a:sym typeface="Times New Roman"/>
              </a:rPr>
              <a:t>-Spina bifida</a:t>
            </a:r>
          </a:p>
          <a:p>
            <a:pPr marL="0" lvl="0" indent="0" rtl="0">
              <a:buNone/>
            </a:pPr>
            <a:r>
              <a:rPr lang="en" sz="1200" dirty="0" smtClean="0">
                <a:latin typeface="Georgia" panose="02040502050405020303" pitchFamily="18" charset="0"/>
                <a:ea typeface="Times New Roman"/>
                <a:cs typeface="Times New Roman"/>
                <a:sym typeface="Times New Roman"/>
              </a:rPr>
              <a:t>-Parkinson's disease and Alzheimer's disease</a:t>
            </a:r>
          </a:p>
          <a:p>
            <a:pPr marL="0" lvl="0" indent="0" rtl="0">
              <a:buNone/>
            </a:pPr>
            <a:r>
              <a:rPr lang="en" sz="1200" dirty="0" smtClean="0">
                <a:latin typeface="Georgia" panose="02040502050405020303" pitchFamily="18" charset="0"/>
                <a:ea typeface="Times New Roman"/>
                <a:cs typeface="Times New Roman"/>
                <a:sym typeface="Times New Roman"/>
              </a:rPr>
              <a:t>-Stroke</a:t>
            </a:r>
            <a:endParaRPr lang="en" sz="1200" dirty="0">
              <a:latin typeface="Georgia" panose="02040502050405020303" pitchFamily="18" charset="0"/>
              <a:ea typeface="Times New Roman"/>
              <a:cs typeface="Times New Roman"/>
              <a:sym typeface="Times New Roman"/>
            </a:endParaRPr>
          </a:p>
          <a:p>
            <a:pPr marL="0" lvl="0" indent="0" rtl="0">
              <a:buNone/>
            </a:pPr>
            <a:r>
              <a:rPr lang="en" sz="1200" dirty="0" smtClean="0">
                <a:latin typeface="Georgia" panose="02040502050405020303" pitchFamily="18" charset="0"/>
                <a:ea typeface="Times New Roman"/>
                <a:cs typeface="Times New Roman"/>
                <a:sym typeface="Times New Roman"/>
              </a:rPr>
              <a:t>-Injuries to the spinal cord and brain</a:t>
            </a:r>
          </a:p>
          <a:p>
            <a:pPr marL="0" lvl="0" indent="0" rtl="0">
              <a:buNone/>
            </a:pPr>
            <a:endParaRPr lang="en-US" sz="1200" dirty="0" smtClean="0">
              <a:latin typeface="Georgia" panose="02040502050405020303" pitchFamily="18" charset="0"/>
              <a:ea typeface="Times New Roman"/>
              <a:cs typeface="Times New Roman"/>
              <a:sym typeface="Times New Roman"/>
            </a:endParaRPr>
          </a:p>
          <a:p>
            <a:pPr marL="0" lvl="0" indent="0" rtl="0">
              <a:buNone/>
            </a:pPr>
            <a:endParaRPr lang="en-US" sz="1200" dirty="0">
              <a:latin typeface="Georgia" panose="02040502050405020303" pitchFamily="18" charset="0"/>
              <a:ea typeface="Times New Roman"/>
              <a:cs typeface="Times New Roman"/>
              <a:sym typeface="Times New Roman"/>
            </a:endParaRPr>
          </a:p>
          <a:p>
            <a:pPr marL="0" lvl="0" indent="0" rtl="0">
              <a:buNone/>
            </a:pPr>
            <a:endParaRPr lang="en-US" sz="1200" dirty="0" smtClean="0">
              <a:latin typeface="Georgia" panose="02040502050405020303" pitchFamily="18" charset="0"/>
              <a:ea typeface="Times New Roman"/>
              <a:cs typeface="Times New Roman"/>
              <a:sym typeface="Times New Roman"/>
            </a:endParaRPr>
          </a:p>
          <a:p>
            <a:pPr marL="0" lvl="0" indent="0" rtl="0">
              <a:buNone/>
            </a:pPr>
            <a:endParaRPr lang="en-US" sz="1200" dirty="0">
              <a:latin typeface="Georgia" panose="02040502050405020303" pitchFamily="18" charset="0"/>
              <a:ea typeface="Times New Roman"/>
              <a:cs typeface="Times New Roman"/>
              <a:sym typeface="Times New Roman"/>
            </a:endParaRPr>
          </a:p>
          <a:p>
            <a:pPr marL="0" lvl="0" indent="0" rtl="0">
              <a:buNone/>
            </a:pPr>
            <a:endParaRPr lang="en-US" sz="1200" dirty="0" smtClean="0">
              <a:latin typeface="Georgia" panose="02040502050405020303" pitchFamily="18" charset="0"/>
              <a:ea typeface="Times New Roman"/>
              <a:cs typeface="Times New Roman"/>
              <a:sym typeface="Times New Roman"/>
            </a:endParaRPr>
          </a:p>
          <a:p>
            <a:pPr marL="0" lvl="0" indent="0" rtl="0">
              <a:buNone/>
            </a:pPr>
            <a:endParaRPr lang="en-US" sz="1200" dirty="0">
              <a:latin typeface="Georgia" panose="02040502050405020303" pitchFamily="18" charset="0"/>
              <a:ea typeface="Times New Roman"/>
              <a:cs typeface="Times New Roman"/>
              <a:sym typeface="Times New Roman"/>
            </a:endParaRPr>
          </a:p>
          <a:p>
            <a:pPr marL="0" lvl="0" indent="0" rtl="0">
              <a:buNone/>
            </a:pPr>
            <a:endParaRPr lang="en-US" sz="1200" dirty="0" smtClean="0">
              <a:latin typeface="Georgia" panose="02040502050405020303" pitchFamily="18" charset="0"/>
              <a:ea typeface="Times New Roman"/>
              <a:cs typeface="Times New Roman"/>
              <a:sym typeface="Times New Roman"/>
            </a:endParaRPr>
          </a:p>
          <a:p>
            <a:pPr marL="0" lvl="0" indent="0" rtl="0">
              <a:buNone/>
            </a:pPr>
            <a:endParaRPr lang="en-US" sz="1200" dirty="0">
              <a:latin typeface="Georgia" panose="02040502050405020303" pitchFamily="18" charset="0"/>
              <a:ea typeface="Times New Roman"/>
              <a:cs typeface="Times New Roman"/>
              <a:sym typeface="Times New Roman"/>
            </a:endParaRPr>
          </a:p>
          <a:p>
            <a:pPr marL="0" lvl="0" indent="0" rtl="0">
              <a:buNone/>
            </a:pPr>
            <a:r>
              <a:rPr lang="en-US" sz="1200" dirty="0" smtClean="0">
                <a:latin typeface="Georgia" panose="02040502050405020303" pitchFamily="18" charset="0"/>
                <a:ea typeface="Times New Roman"/>
                <a:cs typeface="Times New Roman"/>
                <a:sym typeface="Times New Roman"/>
              </a:rPr>
              <a:t>-E</a:t>
            </a:r>
            <a:r>
              <a:rPr lang="en" sz="1200" dirty="0" smtClean="0">
                <a:latin typeface="Georgia" panose="02040502050405020303" pitchFamily="18" charset="0"/>
                <a:ea typeface="Times New Roman"/>
                <a:cs typeface="Times New Roman"/>
                <a:sym typeface="Times New Roman"/>
              </a:rPr>
              <a:t>pilepsy</a:t>
            </a:r>
            <a:endParaRPr lang="en" sz="1200" dirty="0">
              <a:latin typeface="Georgia" panose="02040502050405020303" pitchFamily="18" charset="0"/>
              <a:ea typeface="Times New Roman"/>
              <a:cs typeface="Times New Roman"/>
              <a:sym typeface="Times New Roman"/>
            </a:endParaRPr>
          </a:p>
          <a:p>
            <a:pPr marL="0" lvl="0" indent="0" rtl="0">
              <a:buNone/>
            </a:pPr>
            <a:r>
              <a:rPr lang="en" sz="1200" dirty="0" smtClean="0">
                <a:latin typeface="Georgia" panose="02040502050405020303" pitchFamily="18" charset="0"/>
                <a:ea typeface="Times New Roman"/>
                <a:cs typeface="Times New Roman"/>
                <a:sym typeface="Times New Roman"/>
              </a:rPr>
              <a:t>-Brain tumors</a:t>
            </a:r>
          </a:p>
          <a:p>
            <a:pPr marL="0" lvl="0" indent="0" rtl="0">
              <a:buNone/>
            </a:pPr>
            <a:r>
              <a:rPr lang="en" sz="1200" dirty="0" smtClean="0">
                <a:latin typeface="Georgia" panose="02040502050405020303" pitchFamily="18" charset="0"/>
                <a:ea typeface="Times New Roman"/>
                <a:cs typeface="Times New Roman"/>
                <a:sym typeface="Times New Roman"/>
              </a:rPr>
              <a:t>-Meningitis</a:t>
            </a:r>
          </a:p>
          <a:p>
            <a:endParaRPr lang="en" sz="1200" dirty="0">
              <a:latin typeface="Georgia" panose="02040502050405020303" pitchFamily="18" charset="0"/>
              <a:ea typeface="Times New Roman"/>
              <a:cs typeface="Times New Roman"/>
              <a:sym typeface="Times New Roman"/>
            </a:endParaRPr>
          </a:p>
          <a:p>
            <a:endParaRPr lang="en" sz="1200" dirty="0">
              <a:latin typeface="Georgia" panose="02040502050405020303" pitchFamily="18" charset="0"/>
              <a:ea typeface="Times New Roman"/>
              <a:cs typeface="Times New Roman"/>
              <a:sym typeface="Times New Roman"/>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0"/>
            <a:ext cx="8229600" cy="1044599"/>
          </a:xfrm>
          <a:prstGeom prst="rect">
            <a:avLst/>
          </a:prstGeom>
        </p:spPr>
        <p:txBody>
          <a:bodyPr lIns="91425" tIns="91425" rIns="91425" bIns="91425" anchor="b" anchorCtr="0">
            <a:noAutofit/>
          </a:bodyPr>
          <a:lstStyle/>
          <a:p>
            <a:pPr marL="3200400" indent="0" algn="l">
              <a:buNone/>
            </a:pPr>
            <a:r>
              <a:rPr lang="en" sz="3600" dirty="0">
                <a:solidFill>
                  <a:schemeClr val="dk1"/>
                </a:solidFill>
                <a:latin typeface="Times New Roman"/>
                <a:ea typeface="Times New Roman"/>
                <a:cs typeface="Times New Roman"/>
                <a:sym typeface="Times New Roman"/>
              </a:rPr>
              <a:t>Epilepsy</a:t>
            </a:r>
          </a:p>
        </p:txBody>
      </p:sp>
      <p:sp>
        <p:nvSpPr>
          <p:cNvPr id="142" name="Shape 142"/>
          <p:cNvSpPr txBox="1">
            <a:spLocks noGrp="1"/>
          </p:cNvSpPr>
          <p:nvPr>
            <p:ph type="body" idx="1"/>
          </p:nvPr>
        </p:nvSpPr>
        <p:spPr>
          <a:prstGeom prst="rect">
            <a:avLst/>
          </a:prstGeom>
        </p:spPr>
        <p:txBody>
          <a:bodyPr lIns="91425" tIns="91425" rIns="91425" bIns="91425" anchor="t" anchorCtr="0">
            <a:noAutofit/>
          </a:bodyPr>
          <a:lstStyle/>
          <a:p>
            <a:r>
              <a:rPr lang="en-US" sz="1200" b="1" dirty="0" smtClean="0">
                <a:solidFill>
                  <a:schemeClr val="tx1"/>
                </a:solidFill>
                <a:latin typeface="Georgia" pitchFamily="18" charset="0"/>
                <a:ea typeface="Times New Roman"/>
                <a:cs typeface="Gautami" pitchFamily="2" charset="0"/>
                <a:sym typeface="Times New Roman"/>
              </a:rPr>
              <a:t>Cause:</a:t>
            </a:r>
          </a:p>
          <a:p>
            <a:pPr lvl="1" fontAlgn="base"/>
            <a:r>
              <a:rPr lang="en-US" sz="1200" dirty="0" smtClean="0">
                <a:solidFill>
                  <a:schemeClr val="tx1"/>
                </a:solidFill>
                <a:latin typeface="Georgia" pitchFamily="18" charset="0"/>
                <a:cs typeface="Gautami" pitchFamily="2" charset="0"/>
              </a:rPr>
              <a:t>Newborns: Brain malformations, lack of oxygen during, low levels of blood sugar, and maternal drug use</a:t>
            </a:r>
          </a:p>
          <a:p>
            <a:pPr lvl="1" fontAlgn="base"/>
            <a:r>
              <a:rPr lang="en-US" sz="1200" dirty="0" smtClean="0">
                <a:solidFill>
                  <a:schemeClr val="tx1"/>
                </a:solidFill>
                <a:latin typeface="Georgia" pitchFamily="18" charset="0"/>
                <a:cs typeface="Gautami" pitchFamily="2" charset="0"/>
              </a:rPr>
              <a:t>Children and Adults: Congenital conditions, genetic factors , progressive brain disease, head trauma</a:t>
            </a:r>
          </a:p>
          <a:p>
            <a:pPr lvl="1" fontAlgn="base"/>
            <a:r>
              <a:rPr lang="en-US" sz="1200" dirty="0" smtClean="0">
                <a:solidFill>
                  <a:schemeClr val="tx1"/>
                </a:solidFill>
                <a:latin typeface="Georgia" pitchFamily="18" charset="0"/>
                <a:cs typeface="Gautami" pitchFamily="2" charset="0"/>
              </a:rPr>
              <a:t>Elderly: Stroke, Alzheimer's disease, head trauma</a:t>
            </a:r>
          </a:p>
          <a:p>
            <a:pPr fontAlgn="base"/>
            <a:r>
              <a:rPr lang="en-US" sz="1200" b="1" dirty="0" smtClean="0">
                <a:solidFill>
                  <a:schemeClr val="tx1"/>
                </a:solidFill>
                <a:latin typeface="Georgia" pitchFamily="18" charset="0"/>
                <a:cs typeface="Gautami" pitchFamily="2" charset="0"/>
              </a:rPr>
              <a:t>Genetic: </a:t>
            </a:r>
            <a:r>
              <a:rPr lang="en-US" sz="1200" dirty="0" smtClean="0">
                <a:solidFill>
                  <a:schemeClr val="tx1"/>
                </a:solidFill>
                <a:latin typeface="Georgia" pitchFamily="18" charset="0"/>
                <a:cs typeface="Gautami" pitchFamily="2" charset="0"/>
              </a:rPr>
              <a:t>family history, have an increased risk of developing seizures themselves </a:t>
            </a:r>
          </a:p>
          <a:p>
            <a:pPr fontAlgn="base"/>
            <a:r>
              <a:rPr lang="en-US" sz="1200" b="1" dirty="0" smtClean="0">
                <a:solidFill>
                  <a:schemeClr val="tx1"/>
                </a:solidFill>
                <a:latin typeface="Georgia" pitchFamily="18" charset="0"/>
                <a:cs typeface="Gautami" pitchFamily="2" charset="0"/>
              </a:rPr>
              <a:t> Treatment:  </a:t>
            </a:r>
            <a:r>
              <a:rPr lang="en-US" sz="1200" dirty="0" smtClean="0">
                <a:solidFill>
                  <a:schemeClr val="tx1"/>
                </a:solidFill>
                <a:latin typeface="Georgia" pitchFamily="18" charset="0"/>
                <a:cs typeface="Gautami" pitchFamily="2" charset="0"/>
              </a:rPr>
              <a:t>Medication or brain surgery </a:t>
            </a:r>
          </a:p>
          <a:p>
            <a:pPr fontAlgn="base"/>
            <a:r>
              <a:rPr lang="en-US" sz="1200" b="1" dirty="0" smtClean="0">
                <a:solidFill>
                  <a:schemeClr val="tx1"/>
                </a:solidFill>
                <a:latin typeface="Georgia" pitchFamily="18" charset="0"/>
                <a:cs typeface="Gautami" pitchFamily="2" charset="0"/>
              </a:rPr>
              <a:t>Age group</a:t>
            </a:r>
            <a:r>
              <a:rPr lang="en-US" sz="1200" dirty="0" smtClean="0">
                <a:solidFill>
                  <a:schemeClr val="tx1"/>
                </a:solidFill>
                <a:latin typeface="Georgia" pitchFamily="18" charset="0"/>
                <a:cs typeface="Gautami" pitchFamily="2" charset="0"/>
              </a:rPr>
              <a:t>: age 2 and adults older than age 65</a:t>
            </a:r>
          </a:p>
          <a:p>
            <a:pPr lvl="1" fontAlgn="base"/>
            <a:r>
              <a:rPr lang="en-US" sz="1200" dirty="0" smtClean="0">
                <a:solidFill>
                  <a:schemeClr val="tx1"/>
                </a:solidFill>
                <a:latin typeface="Georgia" pitchFamily="18" charset="0"/>
                <a:cs typeface="Gautami" pitchFamily="2" charset="0"/>
              </a:rPr>
              <a:t>10% of Americans will experience a seizure sometime during their lives</a:t>
            </a:r>
          </a:p>
          <a:p>
            <a:pPr fontAlgn="base"/>
            <a:r>
              <a:rPr lang="en-US" sz="1200" b="1" dirty="0" smtClean="0">
                <a:solidFill>
                  <a:schemeClr val="tx1"/>
                </a:solidFill>
                <a:latin typeface="Georgia" pitchFamily="18" charset="0"/>
                <a:cs typeface="Gautami" pitchFamily="2" charset="0"/>
              </a:rPr>
              <a:t>Cost:</a:t>
            </a:r>
          </a:p>
          <a:p>
            <a:pPr lvl="1" fontAlgn="base"/>
            <a:r>
              <a:rPr lang="en-US" sz="1200" dirty="0" smtClean="0">
                <a:solidFill>
                  <a:schemeClr val="tx1"/>
                </a:solidFill>
                <a:latin typeface="Georgia" pitchFamily="18" charset="0"/>
                <a:cs typeface="Gautami" pitchFamily="2" charset="0"/>
              </a:rPr>
              <a:t>$15.5 billion in direct costs (medical) and indirect costs (lost or reduced earnings and productivity)  yearly</a:t>
            </a:r>
          </a:p>
          <a:p>
            <a:pPr fontAlgn="base"/>
            <a:endParaRPr lang="en-US" sz="1200" dirty="0" smtClean="0">
              <a:solidFill>
                <a:schemeClr val="tx1"/>
              </a:solidFill>
              <a:latin typeface="Georgia" pitchFamily="18" charset="0"/>
              <a:cs typeface="Times New Roman" pitchFamily="18" charset="0"/>
            </a:endParaRPr>
          </a:p>
          <a:p>
            <a:endParaRPr lang="en" sz="1200" dirty="0">
              <a:solidFill>
                <a:schemeClr val="tx1"/>
              </a:solidFill>
              <a:latin typeface="Georgia" panose="02040502050405020303" pitchFamily="18" charset="0"/>
              <a:ea typeface="Times New Roman"/>
              <a:cs typeface="Times New Roman"/>
              <a:sym typeface="Times New Roman"/>
            </a:endParaRPr>
          </a:p>
          <a:p>
            <a:endParaRPr lang="en" sz="1200" dirty="0">
              <a:solidFill>
                <a:schemeClr val="tx1"/>
              </a:solidFill>
              <a:latin typeface="Georgia" panose="02040502050405020303" pitchFamily="18" charset="0"/>
              <a:ea typeface="Times New Roman"/>
              <a:cs typeface="Times New Roman"/>
              <a:sym typeface="Times New Roman"/>
            </a:endParaRPr>
          </a:p>
          <a:p>
            <a:endParaRPr lang="en" sz="1200" dirty="0">
              <a:solidFill>
                <a:schemeClr val="tx1"/>
              </a:solidFill>
              <a:latin typeface="Georgia" panose="02040502050405020303" pitchFamily="18" charset="0"/>
              <a:ea typeface="Times New Roman"/>
              <a:cs typeface="Times New Roman"/>
              <a:sym typeface="Times New Roman"/>
            </a:endParaRPr>
          </a:p>
          <a:p>
            <a:endParaRPr lang="en" sz="1200" dirty="0">
              <a:solidFill>
                <a:schemeClr val="tx1"/>
              </a:solidFill>
              <a:latin typeface="Georgia" panose="02040502050405020303" pitchFamily="18" charset="0"/>
              <a:ea typeface="Times New Roman"/>
              <a:cs typeface="Times New Roman"/>
              <a:sym typeface="Times New Roman"/>
            </a:endParaRPr>
          </a:p>
          <a:p>
            <a:endParaRPr lang="en" sz="1200" dirty="0">
              <a:solidFill>
                <a:schemeClr val="tx1"/>
              </a:solidFill>
              <a:latin typeface="Georgia" panose="02040502050405020303" pitchFamily="18" charset="0"/>
              <a:ea typeface="Times New Roman"/>
              <a:cs typeface="Times New Roman"/>
              <a:sym typeface="Times New Roma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262750"/>
            <a:ext cx="1690687" cy="112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09550"/>
            <a:ext cx="8229600" cy="838277"/>
          </a:xfrm>
          <a:prstGeom prst="rect">
            <a:avLst/>
          </a:prstGeom>
        </p:spPr>
        <p:txBody>
          <a:bodyPr lIns="91425" tIns="91425" rIns="91425" bIns="91425" anchor="b" anchorCtr="0">
            <a:noAutofit/>
          </a:bodyPr>
          <a:lstStyle/>
          <a:p>
            <a:pPr marL="3200400" indent="0" algn="l">
              <a:buNone/>
            </a:pPr>
            <a:r>
              <a:rPr lang="en" sz="3600" dirty="0">
                <a:solidFill>
                  <a:schemeClr val="dk1"/>
                </a:solidFill>
                <a:latin typeface="Times New Roman"/>
                <a:ea typeface="Times New Roman"/>
                <a:cs typeface="Times New Roman"/>
                <a:sym typeface="Times New Roman"/>
              </a:rPr>
              <a:t>Epilepsy</a:t>
            </a:r>
          </a:p>
        </p:txBody>
      </p:sp>
      <p:sp>
        <p:nvSpPr>
          <p:cNvPr id="142" name="Shape 142"/>
          <p:cNvSpPr txBox="1">
            <a:spLocks noGrp="1"/>
          </p:cNvSpPr>
          <p:nvPr>
            <p:ph type="body" idx="1"/>
          </p:nvPr>
        </p:nvSpPr>
        <p:spPr>
          <a:prstGeom prst="rect">
            <a:avLst/>
          </a:prstGeom>
        </p:spPr>
        <p:txBody>
          <a:bodyPr lIns="91425" tIns="91425" rIns="91425" bIns="91425" anchor="t" anchorCtr="0">
            <a:noAutofit/>
          </a:bodyPr>
          <a:lstStyle/>
          <a:p>
            <a:endParaRPr lang="en" sz="1200" dirty="0">
              <a:solidFill>
                <a:schemeClr val="tx1"/>
              </a:solidFill>
              <a:latin typeface="Georgia" panose="02040502050405020303" pitchFamily="18" charset="0"/>
              <a:ea typeface="Times New Roman"/>
              <a:cs typeface="Times New Roman"/>
              <a:sym typeface="Times New Roman"/>
            </a:endParaRPr>
          </a:p>
          <a:p>
            <a:pPr lvl="0" rtl="0">
              <a:spcBef>
                <a:spcPts val="0"/>
              </a:spcBef>
              <a:buClr>
                <a:schemeClr val="dk1"/>
              </a:buClr>
              <a:buSzPct val="78571"/>
              <a:buFont typeface="Arial"/>
              <a:buNone/>
            </a:pPr>
            <a:r>
              <a:rPr lang="en" sz="1400" i="1" dirty="0">
                <a:solidFill>
                  <a:schemeClr val="tx1"/>
                </a:solidFill>
                <a:latin typeface="Georgia" panose="02040502050405020303" pitchFamily="18" charset="0"/>
                <a:ea typeface="Times New Roman"/>
                <a:cs typeface="Times New Roman"/>
                <a:sym typeface="Times New Roman"/>
              </a:rPr>
              <a:t>Is epilepsy an important neurologic disease in the United States?</a:t>
            </a:r>
          </a:p>
          <a:p>
            <a:pPr lvl="0" rtl="0">
              <a:buNone/>
            </a:pPr>
            <a:r>
              <a:rPr lang="en" sz="1200" u="sng" dirty="0">
                <a:solidFill>
                  <a:schemeClr val="tx1"/>
                </a:solidFill>
                <a:latin typeface="Georgia" panose="02040502050405020303" pitchFamily="18" charset="0"/>
                <a:ea typeface="Times New Roman"/>
                <a:cs typeface="Times New Roman"/>
                <a:sym typeface="Times New Roman"/>
              </a:rPr>
              <a:t>Epilepsy in Adults and Access to Care — United States, 2010- CDC</a:t>
            </a:r>
          </a:p>
          <a:p>
            <a:endParaRPr lang="en" sz="1200" u="sng" dirty="0">
              <a:solidFill>
                <a:schemeClr val="tx1"/>
              </a:solidFill>
              <a:latin typeface="Georgia" panose="02040502050405020303" pitchFamily="18" charset="0"/>
              <a:ea typeface="Times New Roman"/>
              <a:cs typeface="Times New Roman"/>
              <a:sym typeface="Times New Roman"/>
            </a:endParaRPr>
          </a:p>
          <a:p>
            <a:pPr lvl="0" rtl="0">
              <a:buNone/>
            </a:pPr>
            <a:r>
              <a:rPr lang="en" sz="1200" dirty="0">
                <a:solidFill>
                  <a:schemeClr val="tx1"/>
                </a:solidFill>
                <a:latin typeface="Georgia" panose="02040502050405020303" pitchFamily="18" charset="0"/>
                <a:ea typeface="Times New Roman"/>
                <a:cs typeface="Times New Roman"/>
                <a:sym typeface="Times New Roman"/>
              </a:rPr>
              <a:t>-Overall prevalence of Epilepsy are “scant”</a:t>
            </a:r>
          </a:p>
          <a:p>
            <a:pPr lvl="0" rtl="0">
              <a:buNone/>
            </a:pPr>
            <a:r>
              <a:rPr lang="en" sz="1200" dirty="0">
                <a:solidFill>
                  <a:schemeClr val="tx1"/>
                </a:solidFill>
                <a:latin typeface="Georgia" panose="02040502050405020303" pitchFamily="18" charset="0"/>
                <a:ea typeface="Times New Roman"/>
                <a:cs typeface="Times New Roman"/>
                <a:sym typeface="Times New Roman"/>
              </a:rPr>
              <a:t>-National estimates of epilepsy prevalence using NHIS data have not been reported since 1994</a:t>
            </a:r>
          </a:p>
          <a:p>
            <a:pPr lvl="0" rtl="0">
              <a:buNone/>
            </a:pPr>
            <a:r>
              <a:rPr lang="en" sz="1200" dirty="0">
                <a:solidFill>
                  <a:schemeClr val="tx1"/>
                </a:solidFill>
                <a:latin typeface="Georgia" panose="02040502050405020303" pitchFamily="18" charset="0"/>
                <a:ea typeface="Times New Roman"/>
                <a:cs typeface="Times New Roman"/>
                <a:sym typeface="Times New Roman"/>
              </a:rPr>
              <a:t>-Limitations: </a:t>
            </a:r>
          </a:p>
          <a:p>
            <a:pPr lvl="0" rtl="0">
              <a:buNone/>
            </a:pPr>
            <a:r>
              <a:rPr lang="en" sz="1200" dirty="0">
                <a:solidFill>
                  <a:schemeClr val="tx1"/>
                </a:solidFill>
                <a:latin typeface="Georgia" panose="02040502050405020303" pitchFamily="18" charset="0"/>
                <a:ea typeface="Times New Roman"/>
                <a:cs typeface="Times New Roman"/>
                <a:sym typeface="Times New Roman"/>
              </a:rPr>
              <a:t>	-Based on self-reported data leading to reporting bias</a:t>
            </a:r>
          </a:p>
          <a:p>
            <a:pPr lvl="0" rtl="0">
              <a:buNone/>
            </a:pPr>
            <a:r>
              <a:rPr lang="en" sz="1200" dirty="0">
                <a:solidFill>
                  <a:schemeClr val="tx1"/>
                </a:solidFill>
                <a:latin typeface="Georgia" panose="02040502050405020303" pitchFamily="18" charset="0"/>
                <a:ea typeface="Times New Roman"/>
                <a:cs typeface="Times New Roman"/>
                <a:sym typeface="Times New Roman"/>
              </a:rPr>
              <a:t>	-Not classified by seizure type, </a:t>
            </a:r>
            <a:r>
              <a:rPr lang="en" sz="1200" dirty="0" smtClean="0">
                <a:solidFill>
                  <a:schemeClr val="tx1"/>
                </a:solidFill>
                <a:latin typeface="Georgia" panose="02040502050405020303" pitchFamily="18" charset="0"/>
                <a:ea typeface="Times New Roman"/>
                <a:cs typeface="Times New Roman"/>
                <a:sym typeface="Times New Roman"/>
              </a:rPr>
              <a:t>severity,or </a:t>
            </a:r>
            <a:r>
              <a:rPr lang="en" sz="1200" dirty="0">
                <a:solidFill>
                  <a:schemeClr val="tx1"/>
                </a:solidFill>
                <a:latin typeface="Georgia" panose="02040502050405020303" pitchFamily="18" charset="0"/>
                <a:ea typeface="Times New Roman"/>
                <a:cs typeface="Times New Roman"/>
                <a:sym typeface="Times New Roman"/>
              </a:rPr>
              <a:t>etiology</a:t>
            </a:r>
          </a:p>
          <a:p>
            <a:endParaRPr lang="en" sz="1200" dirty="0">
              <a:latin typeface="Georgia" panose="02040502050405020303" pitchFamily="18" charset="0"/>
              <a:ea typeface="Times New Roman"/>
              <a:cs typeface="Times New Roman"/>
              <a:sym typeface="Times New Roman"/>
            </a:endParaRPr>
          </a:p>
          <a:p>
            <a:endParaRPr lang="en" sz="1200" dirty="0">
              <a:latin typeface="Georgia" panose="02040502050405020303" pitchFamily="18" charset="0"/>
              <a:ea typeface="Times New Roman"/>
              <a:cs typeface="Times New Roman"/>
              <a:sym typeface="Times New Roman"/>
            </a:endParaRPr>
          </a:p>
          <a:p>
            <a:endParaRPr lang="en" sz="1200" dirty="0">
              <a:latin typeface="Georgia" panose="02040502050405020303" pitchFamily="18" charset="0"/>
              <a:ea typeface="Times New Roman"/>
              <a:cs typeface="Times New Roman"/>
              <a:sym typeface="Times New Roman"/>
            </a:endParaRPr>
          </a:p>
          <a:p>
            <a:endParaRPr lang="en" sz="1200" dirty="0">
              <a:latin typeface="Georgia" panose="02040502050405020303" pitchFamily="18" charset="0"/>
              <a:ea typeface="Times New Roman"/>
              <a:cs typeface="Times New Roman"/>
              <a:sym typeface="Times New Roman"/>
            </a:endParaRPr>
          </a:p>
          <a:p>
            <a:endParaRPr lang="en" sz="1200" dirty="0">
              <a:latin typeface="Georgia" panose="02040502050405020303" pitchFamily="18" charset="0"/>
              <a:ea typeface="Times New Roman"/>
              <a:cs typeface="Times New Roman"/>
              <a:sym typeface="Times New Roman"/>
            </a:endParaRPr>
          </a:p>
          <a:p>
            <a:endParaRPr lang="en" sz="1200" dirty="0">
              <a:latin typeface="Georgia" panose="02040502050405020303" pitchFamily="18" charset="0"/>
              <a:ea typeface="Times New Roman"/>
              <a:cs typeface="Times New Roman"/>
              <a:sym typeface="Times New Roman"/>
            </a:endParaRPr>
          </a:p>
        </p:txBody>
      </p:sp>
    </p:spTree>
    <p:extLst>
      <p:ext uri="{BB962C8B-B14F-4D97-AF65-F5344CB8AC3E}">
        <p14:creationId xmlns:p14="http://schemas.microsoft.com/office/powerpoint/2010/main" val="1837800555"/>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838200" y="186300"/>
            <a:ext cx="6553200" cy="892122"/>
          </a:xfrm>
          <a:prstGeom prst="rect">
            <a:avLst/>
          </a:prstGeom>
        </p:spPr>
        <p:txBody>
          <a:bodyPr lIns="91425" tIns="91425" rIns="91425" bIns="91425" anchor="b" anchorCtr="0">
            <a:noAutofit/>
          </a:bodyPr>
          <a:lstStyle/>
          <a:p>
            <a:r>
              <a:rPr lang="en-US" sz="1600" dirty="0">
                <a:solidFill>
                  <a:schemeClr val="tx1"/>
                </a:solidFill>
              </a:rPr>
              <a:t>Age-adjusted prevalence of active epilepsy, inactive epilepsy, and </a:t>
            </a:r>
            <a:r>
              <a:rPr lang="en-US" sz="1600" dirty="0" smtClean="0">
                <a:solidFill>
                  <a:schemeClr val="tx1"/>
                </a:solidFill>
              </a:rPr>
              <a:t>any epilepsy</a:t>
            </a:r>
            <a:r>
              <a:rPr lang="en-US" sz="1600" dirty="0">
                <a:solidFill>
                  <a:schemeClr val="tx1"/>
                </a:solidFill>
              </a:rPr>
              <a:t>, by selected characteristics — National Health Interview Survey, United </a:t>
            </a:r>
            <a:r>
              <a:rPr lang="en-US" sz="1600" dirty="0" smtClean="0">
                <a:solidFill>
                  <a:schemeClr val="tx1"/>
                </a:solidFill>
              </a:rPr>
              <a:t>States, 2010</a:t>
            </a:r>
            <a:endParaRPr lang="en" sz="16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07" y="1047750"/>
            <a:ext cx="3052762" cy="2617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5604" y="1078422"/>
            <a:ext cx="3424237" cy="24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5604" y="1346340"/>
            <a:ext cx="3424237" cy="2334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681326"/>
            <a:ext cx="3661654" cy="109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228600" y="0"/>
            <a:ext cx="8229600" cy="1044599"/>
          </a:xfrm>
          <a:prstGeom prst="rect">
            <a:avLst/>
          </a:prstGeom>
        </p:spPr>
        <p:txBody>
          <a:bodyPr lIns="91425" tIns="91425" rIns="91425" bIns="91425" anchor="b" anchorCtr="0">
            <a:noAutofit/>
          </a:bodyPr>
          <a:lstStyle/>
          <a:p>
            <a:pPr>
              <a:buNone/>
            </a:pPr>
            <a:r>
              <a:rPr lang="en" dirty="0" smtClean="0"/>
              <a:t>			</a:t>
            </a:r>
            <a:r>
              <a:rPr lang="en" sz="3600" dirty="0" smtClean="0">
                <a:latin typeface="Georgia" panose="02040502050405020303" pitchFamily="18" charset="0"/>
              </a:rPr>
              <a:t>Epilepsy- Table 1 </a:t>
            </a:r>
            <a:endParaRPr lang="en" sz="3600" dirty="0">
              <a:latin typeface="Georgia" panose="02040502050405020303" pitchFamily="18" charset="0"/>
            </a:endParaRPr>
          </a:p>
        </p:txBody>
      </p:sp>
      <p:sp>
        <p:nvSpPr>
          <p:cNvPr id="148" name="Shape 148"/>
          <p:cNvSpPr txBox="1">
            <a:spLocks noGrp="1"/>
          </p:cNvSpPr>
          <p:nvPr>
            <p:ph type="body" idx="1"/>
          </p:nvPr>
        </p:nvSpPr>
        <p:spPr>
          <a:xfrm>
            <a:off x="457200" y="1297774"/>
            <a:ext cx="8229600" cy="3559976"/>
          </a:xfrm>
          <a:prstGeom prst="rect">
            <a:avLst/>
          </a:prstGeom>
        </p:spPr>
        <p:txBody>
          <a:bodyPr lIns="91425" tIns="91425" rIns="91425" bIns="91425" anchor="t" anchorCtr="0">
            <a:noAutofit/>
          </a:bodyPr>
          <a:lstStyle/>
          <a:p>
            <a:pPr lvl="0" rtl="0">
              <a:buNone/>
            </a:pPr>
            <a:r>
              <a:rPr lang="en" sz="1200" dirty="0">
                <a:solidFill>
                  <a:schemeClr val="tx1"/>
                </a:solidFill>
                <a:latin typeface="Georgia" panose="02040502050405020303" pitchFamily="18" charset="0"/>
                <a:ea typeface="Times New Roman"/>
                <a:cs typeface="Times New Roman"/>
                <a:sym typeface="Times New Roman"/>
              </a:rPr>
              <a:t>-Of 27,139 adults </a:t>
            </a:r>
            <a:r>
              <a:rPr lang="en" sz="1200" dirty="0" smtClean="0">
                <a:solidFill>
                  <a:schemeClr val="tx1"/>
                </a:solidFill>
                <a:latin typeface="Georgia" panose="02040502050405020303" pitchFamily="18" charset="0"/>
                <a:ea typeface="Times New Roman"/>
                <a:cs typeface="Times New Roman"/>
                <a:sym typeface="Times New Roman"/>
              </a:rPr>
              <a:t>surveyed (approximately </a:t>
            </a:r>
            <a:r>
              <a:rPr lang="en" sz="1200" dirty="0">
                <a:solidFill>
                  <a:schemeClr val="tx1"/>
                </a:solidFill>
                <a:latin typeface="Georgia" panose="02040502050405020303" pitchFamily="18" charset="0"/>
                <a:ea typeface="Times New Roman"/>
                <a:cs typeface="Times New Roman"/>
                <a:sym typeface="Times New Roman"/>
              </a:rPr>
              <a:t>4.1 million adults) reported ever being told they had </a:t>
            </a:r>
            <a:r>
              <a:rPr lang="en" sz="1200" dirty="0" smtClean="0">
                <a:solidFill>
                  <a:schemeClr val="tx1"/>
                </a:solidFill>
                <a:latin typeface="Georgia" panose="02040502050405020303" pitchFamily="18" charset="0"/>
                <a:ea typeface="Times New Roman"/>
                <a:cs typeface="Times New Roman"/>
                <a:sym typeface="Times New Roman"/>
              </a:rPr>
              <a:t>epilepsy</a:t>
            </a:r>
          </a:p>
          <a:p>
            <a:pPr lvl="0" rtl="0">
              <a:buNone/>
            </a:pPr>
            <a:r>
              <a:rPr lang="en" sz="1200" dirty="0" smtClean="0">
                <a:solidFill>
                  <a:schemeClr val="tx1"/>
                </a:solidFill>
                <a:latin typeface="Georgia" panose="02040502050405020303" pitchFamily="18" charset="0"/>
                <a:ea typeface="Times New Roman"/>
                <a:cs typeface="Times New Roman"/>
                <a:sym typeface="Times New Roman"/>
              </a:rPr>
              <a:t> </a:t>
            </a:r>
          </a:p>
          <a:p>
            <a:pPr lvl="0" rtl="0">
              <a:buNone/>
            </a:pPr>
            <a:r>
              <a:rPr lang="en" sz="1200" dirty="0" smtClean="0">
                <a:solidFill>
                  <a:schemeClr val="tx1"/>
                </a:solidFill>
                <a:latin typeface="Georgia" panose="02040502050405020303" pitchFamily="18" charset="0"/>
                <a:ea typeface="Times New Roman"/>
                <a:cs typeface="Times New Roman"/>
                <a:sym typeface="Times New Roman"/>
              </a:rPr>
              <a:t>-275 (2.3 </a:t>
            </a:r>
            <a:r>
              <a:rPr lang="en" sz="1200" dirty="0">
                <a:solidFill>
                  <a:schemeClr val="tx1"/>
                </a:solidFill>
                <a:latin typeface="Georgia" panose="02040502050405020303" pitchFamily="18" charset="0"/>
                <a:ea typeface="Times New Roman"/>
                <a:cs typeface="Times New Roman"/>
                <a:sym typeface="Times New Roman"/>
              </a:rPr>
              <a:t>million adults) were classified as having active </a:t>
            </a:r>
            <a:r>
              <a:rPr lang="en" sz="1200" dirty="0" smtClean="0">
                <a:solidFill>
                  <a:schemeClr val="tx1"/>
                </a:solidFill>
                <a:latin typeface="Georgia" panose="02040502050405020303" pitchFamily="18" charset="0"/>
                <a:ea typeface="Times New Roman"/>
                <a:cs typeface="Times New Roman"/>
                <a:sym typeface="Times New Roman"/>
              </a:rPr>
              <a:t>epilepsy</a:t>
            </a:r>
          </a:p>
          <a:p>
            <a:pPr lvl="0" rtl="0">
              <a:buNone/>
            </a:pPr>
            <a:endParaRPr lang="en" sz="1200" dirty="0" smtClean="0">
              <a:solidFill>
                <a:schemeClr val="tx1"/>
              </a:solidFill>
              <a:latin typeface="Georgia" panose="02040502050405020303" pitchFamily="18" charset="0"/>
              <a:ea typeface="Times New Roman"/>
              <a:cs typeface="Times New Roman"/>
              <a:sym typeface="Times New Roman"/>
            </a:endParaRPr>
          </a:p>
          <a:p>
            <a:pPr lvl="0" rtl="0">
              <a:buNone/>
            </a:pPr>
            <a:r>
              <a:rPr lang="en" sz="1200" dirty="0">
                <a:solidFill>
                  <a:schemeClr val="tx1"/>
                </a:solidFill>
                <a:latin typeface="Georgia" panose="02040502050405020303" pitchFamily="18" charset="0"/>
                <a:ea typeface="Times New Roman"/>
                <a:cs typeface="Times New Roman"/>
                <a:sym typeface="Times New Roman"/>
              </a:rPr>
              <a:t>-</a:t>
            </a:r>
            <a:r>
              <a:rPr lang="en" sz="1200" dirty="0" smtClean="0">
                <a:solidFill>
                  <a:schemeClr val="tx1"/>
                </a:solidFill>
                <a:latin typeface="Georgia" panose="02040502050405020303" pitchFamily="18" charset="0"/>
                <a:ea typeface="Times New Roman"/>
                <a:cs typeface="Times New Roman"/>
                <a:sym typeface="Times New Roman"/>
              </a:rPr>
              <a:t>198 (1.7 </a:t>
            </a:r>
            <a:r>
              <a:rPr lang="en" sz="1200" dirty="0">
                <a:solidFill>
                  <a:schemeClr val="tx1"/>
                </a:solidFill>
                <a:latin typeface="Georgia" panose="02040502050405020303" pitchFamily="18" charset="0"/>
                <a:ea typeface="Times New Roman"/>
                <a:cs typeface="Times New Roman"/>
                <a:sym typeface="Times New Roman"/>
              </a:rPr>
              <a:t>million adults) as having inactive </a:t>
            </a:r>
            <a:r>
              <a:rPr lang="en" sz="1200" dirty="0" smtClean="0">
                <a:solidFill>
                  <a:schemeClr val="tx1"/>
                </a:solidFill>
                <a:latin typeface="Georgia" panose="02040502050405020303" pitchFamily="18" charset="0"/>
                <a:ea typeface="Times New Roman"/>
                <a:cs typeface="Times New Roman"/>
                <a:sym typeface="Times New Roman"/>
              </a:rPr>
              <a:t>epilepsy</a:t>
            </a:r>
          </a:p>
          <a:p>
            <a:pPr lvl="0" rtl="0">
              <a:buNone/>
            </a:pPr>
            <a:endParaRPr lang="en" sz="1200" dirty="0">
              <a:solidFill>
                <a:schemeClr val="tx1"/>
              </a:solidFill>
              <a:latin typeface="Georgia" panose="02040502050405020303" pitchFamily="18" charset="0"/>
              <a:ea typeface="Times New Roman"/>
              <a:cs typeface="Times New Roman"/>
              <a:sym typeface="Times New Roman"/>
            </a:endParaRPr>
          </a:p>
          <a:p>
            <a:pPr lvl="0" rtl="0">
              <a:buNone/>
            </a:pPr>
            <a:r>
              <a:rPr lang="en" sz="1200" dirty="0" smtClean="0">
                <a:solidFill>
                  <a:schemeClr val="tx1"/>
                </a:solidFill>
                <a:latin typeface="Georgia" panose="02040502050405020303" pitchFamily="18" charset="0"/>
                <a:ea typeface="Times New Roman"/>
                <a:cs typeface="Times New Roman"/>
                <a:sym typeface="Times New Roman"/>
              </a:rPr>
              <a:t>-The </a:t>
            </a:r>
            <a:r>
              <a:rPr lang="en" sz="1200" dirty="0">
                <a:solidFill>
                  <a:schemeClr val="tx1"/>
                </a:solidFill>
                <a:latin typeface="Georgia" panose="02040502050405020303" pitchFamily="18" charset="0"/>
                <a:ea typeface="Times New Roman"/>
                <a:cs typeface="Times New Roman"/>
                <a:sym typeface="Times New Roman"/>
              </a:rPr>
              <a:t>prevalence of any epilepsy and active epilepsy did not differ significantly by age, sex, or education </a:t>
            </a:r>
            <a:r>
              <a:rPr lang="en" sz="1200" dirty="0" smtClean="0">
                <a:solidFill>
                  <a:schemeClr val="tx1"/>
                </a:solidFill>
                <a:latin typeface="Georgia" panose="02040502050405020303" pitchFamily="18" charset="0"/>
                <a:ea typeface="Times New Roman"/>
                <a:cs typeface="Times New Roman"/>
                <a:sym typeface="Times New Roman"/>
              </a:rPr>
              <a:t>level</a:t>
            </a:r>
          </a:p>
          <a:p>
            <a:pPr lvl="0" rtl="0">
              <a:buNone/>
            </a:pPr>
            <a:endParaRPr lang="en" sz="1200" dirty="0">
              <a:solidFill>
                <a:schemeClr val="tx1"/>
              </a:solidFill>
              <a:latin typeface="Georgia" panose="02040502050405020303" pitchFamily="18" charset="0"/>
              <a:ea typeface="Times New Roman"/>
              <a:cs typeface="Times New Roman"/>
              <a:sym typeface="Times New Roman"/>
            </a:endParaRPr>
          </a:p>
          <a:p>
            <a:pPr lvl="0" rtl="0">
              <a:buNone/>
            </a:pPr>
            <a:r>
              <a:rPr lang="en" sz="1200" dirty="0" smtClean="0">
                <a:solidFill>
                  <a:schemeClr val="tx1"/>
                </a:solidFill>
                <a:latin typeface="Georgia" panose="02040502050405020303" pitchFamily="18" charset="0"/>
                <a:ea typeface="Times New Roman"/>
                <a:cs typeface="Times New Roman"/>
                <a:sym typeface="Times New Roman"/>
              </a:rPr>
              <a:t>-Those </a:t>
            </a:r>
            <a:r>
              <a:rPr lang="en" sz="1200" dirty="0">
                <a:solidFill>
                  <a:schemeClr val="tx1"/>
                </a:solidFill>
                <a:latin typeface="Georgia" panose="02040502050405020303" pitchFamily="18" charset="0"/>
                <a:ea typeface="Times New Roman"/>
                <a:cs typeface="Times New Roman"/>
                <a:sym typeface="Times New Roman"/>
              </a:rPr>
              <a:t>with a history of epilepsy or active epilepsy were significantly more likely to be white or black or live in families at </a:t>
            </a:r>
            <a:r>
              <a:rPr lang="en" sz="1200" dirty="0" smtClean="0">
                <a:solidFill>
                  <a:schemeClr val="tx1"/>
                </a:solidFill>
                <a:latin typeface="Georgia" panose="02040502050405020303" pitchFamily="18" charset="0"/>
                <a:ea typeface="Times New Roman"/>
                <a:cs typeface="Times New Roman"/>
                <a:sym typeface="Times New Roman"/>
              </a:rPr>
              <a:t>the lowest </a:t>
            </a:r>
            <a:r>
              <a:rPr lang="en" sz="1200" dirty="0">
                <a:solidFill>
                  <a:schemeClr val="tx1"/>
                </a:solidFill>
                <a:latin typeface="Georgia" panose="02040502050405020303" pitchFamily="18" charset="0"/>
                <a:ea typeface="Times New Roman"/>
                <a:cs typeface="Times New Roman"/>
                <a:sym typeface="Times New Roman"/>
              </a:rPr>
              <a:t>income </a:t>
            </a:r>
            <a:r>
              <a:rPr lang="en" sz="1200" dirty="0" smtClean="0">
                <a:solidFill>
                  <a:schemeClr val="tx1"/>
                </a:solidFill>
                <a:latin typeface="Georgia" panose="02040502050405020303" pitchFamily="18" charset="0"/>
                <a:ea typeface="Times New Roman"/>
                <a:cs typeface="Times New Roman"/>
                <a:sym typeface="Times New Roman"/>
              </a:rPr>
              <a:t>level</a:t>
            </a:r>
          </a:p>
          <a:p>
            <a:pPr lvl="0" rtl="0">
              <a:buNone/>
            </a:pPr>
            <a:endParaRPr lang="en" sz="1200" dirty="0" smtClean="0">
              <a:solidFill>
                <a:schemeClr val="tx1"/>
              </a:solidFill>
              <a:latin typeface="Georgia" panose="02040502050405020303" pitchFamily="18" charset="0"/>
              <a:ea typeface="Times New Roman"/>
              <a:cs typeface="Times New Roman"/>
              <a:sym typeface="Times New Roman"/>
            </a:endParaRPr>
          </a:p>
          <a:p>
            <a:pPr lvl="0" rtl="0">
              <a:buNone/>
            </a:pPr>
            <a:r>
              <a:rPr lang="en" sz="1200" dirty="0" smtClean="0">
                <a:solidFill>
                  <a:schemeClr val="tx1"/>
                </a:solidFill>
                <a:latin typeface="Georgia" panose="02040502050405020303" pitchFamily="18" charset="0"/>
                <a:ea typeface="Times New Roman"/>
                <a:cs typeface="Times New Roman"/>
                <a:sym typeface="Times New Roman"/>
              </a:rPr>
              <a:t>-Among </a:t>
            </a:r>
            <a:r>
              <a:rPr lang="en" sz="1200" dirty="0">
                <a:solidFill>
                  <a:schemeClr val="tx1"/>
                </a:solidFill>
                <a:latin typeface="Georgia" panose="02040502050405020303" pitchFamily="18" charset="0"/>
                <a:ea typeface="Times New Roman"/>
                <a:cs typeface="Times New Roman"/>
                <a:sym typeface="Times New Roman"/>
              </a:rPr>
              <a:t>those living in families with annual incomes of ≤$</a:t>
            </a:r>
            <a:r>
              <a:rPr lang="en" sz="1200" dirty="0" smtClean="0">
                <a:solidFill>
                  <a:schemeClr val="tx1"/>
                </a:solidFill>
                <a:latin typeface="Georgia" panose="02040502050405020303" pitchFamily="18" charset="0"/>
                <a:ea typeface="Times New Roman"/>
                <a:cs typeface="Times New Roman"/>
                <a:sym typeface="Times New Roman"/>
              </a:rPr>
              <a:t>34,999</a:t>
            </a:r>
          </a:p>
          <a:p>
            <a:pPr lvl="0" rtl="0">
              <a:buNone/>
            </a:pPr>
            <a:r>
              <a:rPr lang="en" sz="1200" dirty="0">
                <a:solidFill>
                  <a:schemeClr val="tx1"/>
                </a:solidFill>
                <a:latin typeface="Georgia" panose="02040502050405020303" pitchFamily="18" charset="0"/>
                <a:ea typeface="Times New Roman"/>
                <a:cs typeface="Times New Roman"/>
                <a:sym typeface="Times New Roman"/>
              </a:rPr>
              <a:t>	</a:t>
            </a:r>
            <a:r>
              <a:rPr lang="en" sz="1200" dirty="0" smtClean="0">
                <a:solidFill>
                  <a:schemeClr val="tx1"/>
                </a:solidFill>
                <a:latin typeface="Georgia" panose="02040502050405020303" pitchFamily="18" charset="0"/>
                <a:ea typeface="Times New Roman"/>
                <a:cs typeface="Times New Roman"/>
                <a:sym typeface="Times New Roman"/>
              </a:rPr>
              <a:t>	- </a:t>
            </a:r>
            <a:r>
              <a:rPr lang="en" sz="1200" dirty="0">
                <a:solidFill>
                  <a:schemeClr val="tx1"/>
                </a:solidFill>
                <a:latin typeface="Georgia" panose="02040502050405020303" pitchFamily="18" charset="0"/>
                <a:ea typeface="Times New Roman"/>
                <a:cs typeface="Times New Roman"/>
                <a:sym typeface="Times New Roman"/>
              </a:rPr>
              <a:t>1.9% had active epilepsy and 3.1% had any </a:t>
            </a:r>
            <a:r>
              <a:rPr lang="en" sz="1200" dirty="0" smtClean="0">
                <a:solidFill>
                  <a:schemeClr val="tx1"/>
                </a:solidFill>
                <a:latin typeface="Georgia" panose="02040502050405020303" pitchFamily="18" charset="0"/>
                <a:ea typeface="Times New Roman"/>
                <a:cs typeface="Times New Roman"/>
                <a:sym typeface="Times New Roman"/>
              </a:rPr>
              <a:t>epilepsy</a:t>
            </a:r>
            <a:endParaRPr lang="en" sz="1200" dirty="0">
              <a:solidFill>
                <a:schemeClr val="tx1"/>
              </a:solidFill>
              <a:latin typeface="Georgia" panose="02040502050405020303" pitchFamily="18" charset="0"/>
              <a:ea typeface="Times New Roman"/>
              <a:cs typeface="Times New Roman"/>
              <a:sym typeface="Times New Roman"/>
            </a:endParaRPr>
          </a:p>
          <a:p>
            <a:endParaRPr lang="en" sz="1200" dirty="0">
              <a:solidFill>
                <a:schemeClr val="tx1"/>
              </a:solidFill>
              <a:latin typeface="Georgia" panose="02040502050405020303" pitchFamily="18" charset="0"/>
              <a:ea typeface="Times New Roman"/>
              <a:cs typeface="Times New Roman"/>
              <a:sym typeface="Times New Roman"/>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lIns="91425" tIns="91425" rIns="91425" bIns="91425" anchor="b" anchorCtr="0">
            <a:noAutofit/>
          </a:bodyPr>
          <a:lstStyle/>
          <a:p>
            <a:r>
              <a:rPr lang="en-US" sz="1600" dirty="0">
                <a:solidFill>
                  <a:schemeClr val="tx1"/>
                </a:solidFill>
              </a:rPr>
              <a:t>Adjusted percentage of adults who visited a general </a:t>
            </a:r>
            <a:r>
              <a:rPr lang="en-US" sz="1600" b="1" dirty="0">
                <a:solidFill>
                  <a:srgbClr val="FF0000"/>
                </a:solidFill>
              </a:rPr>
              <a:t>doctor</a:t>
            </a:r>
            <a:r>
              <a:rPr lang="en-US" sz="1600" dirty="0">
                <a:solidFill>
                  <a:schemeClr val="tx1"/>
                </a:solidFill>
              </a:rPr>
              <a:t>, neurologist, or</a:t>
            </a:r>
            <a:br>
              <a:rPr lang="en-US" sz="1600" dirty="0">
                <a:solidFill>
                  <a:schemeClr val="tx1"/>
                </a:solidFill>
              </a:rPr>
            </a:br>
            <a:r>
              <a:rPr lang="en-US" sz="1600" dirty="0">
                <a:solidFill>
                  <a:schemeClr val="tx1"/>
                </a:solidFill>
              </a:rPr>
              <a:t>epilepsy specialist in the past 12 months, by epilepsy status and selected characteristics</a:t>
            </a:r>
            <a:br>
              <a:rPr lang="en-US" sz="1600" dirty="0">
                <a:solidFill>
                  <a:schemeClr val="tx1"/>
                </a:solidFill>
              </a:rPr>
            </a:br>
            <a:r>
              <a:rPr lang="en-US" sz="1600" dirty="0">
                <a:solidFill>
                  <a:schemeClr val="tx1"/>
                </a:solidFill>
              </a:rPr>
              <a:t>— National Health Interview Survey, United States, 2010</a:t>
            </a:r>
            <a:endParaRPr sz="1600" dirty="0">
              <a:solidFill>
                <a:schemeClr val="tx1"/>
              </a:solidFill>
            </a:endParaRPr>
          </a:p>
        </p:txBody>
      </p:sp>
      <p:sp>
        <p:nvSpPr>
          <p:cNvPr id="160" name="Shape 160"/>
          <p:cNvSpPr txBox="1">
            <a:spLocks noGrp="1"/>
          </p:cNvSpPr>
          <p:nvPr>
            <p:ph type="body" idx="1"/>
          </p:nvPr>
        </p:nvSpPr>
        <p:spPr>
          <a:prstGeom prst="rect">
            <a:avLst/>
          </a:prstGeom>
        </p:spPr>
        <p:txBody>
          <a:bodyPr lIns="91425" tIns="91425" rIns="91425" bIns="91425" anchor="t" anchorCtr="0">
            <a:noAutofit/>
          </a:bodyPr>
          <a:lstStyle/>
          <a:p>
            <a:endParaRP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52550"/>
            <a:ext cx="3200400" cy="3417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363371"/>
            <a:ext cx="3500437" cy="365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1" y="1728543"/>
            <a:ext cx="3500436" cy="1799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533400" y="0"/>
            <a:ext cx="8229600" cy="1044599"/>
          </a:xfrm>
          <a:prstGeom prst="rect">
            <a:avLst/>
          </a:prstGeom>
        </p:spPr>
        <p:txBody>
          <a:bodyPr lIns="91425" tIns="91425" rIns="91425" bIns="91425" anchor="b" anchorCtr="0">
            <a:noAutofit/>
          </a:bodyPr>
          <a:lstStyle/>
          <a:p>
            <a:pPr>
              <a:buNone/>
            </a:pPr>
            <a:r>
              <a:rPr lang="en" dirty="0" smtClean="0"/>
              <a:t>		</a:t>
            </a:r>
            <a:r>
              <a:rPr lang="en" sz="3600" dirty="0" smtClean="0">
                <a:latin typeface="Georgia" panose="02040502050405020303" pitchFamily="18" charset="0"/>
              </a:rPr>
              <a:t>Epilepsy- Table 2 </a:t>
            </a:r>
            <a:endParaRPr lang="en" sz="3600" dirty="0">
              <a:latin typeface="Georgia" panose="02040502050405020303" pitchFamily="18" charset="0"/>
            </a:endParaRPr>
          </a:p>
        </p:txBody>
      </p:sp>
      <p:sp>
        <p:nvSpPr>
          <p:cNvPr id="148" name="Shape 148"/>
          <p:cNvSpPr txBox="1">
            <a:spLocks noGrp="1"/>
          </p:cNvSpPr>
          <p:nvPr>
            <p:ph type="body" idx="1"/>
          </p:nvPr>
        </p:nvSpPr>
        <p:spPr>
          <a:xfrm>
            <a:off x="457200" y="1297774"/>
            <a:ext cx="8229600" cy="3331376"/>
          </a:xfrm>
          <a:prstGeom prst="rect">
            <a:avLst/>
          </a:prstGeom>
        </p:spPr>
        <p:txBody>
          <a:bodyPr lIns="91425" tIns="91425" rIns="91425" bIns="91425" anchor="t" anchorCtr="0">
            <a:noAutofit/>
          </a:bodyPr>
          <a:lstStyle/>
          <a:p>
            <a:pPr lvl="0" rtl="0">
              <a:buNone/>
            </a:pPr>
            <a:r>
              <a:rPr lang="en" sz="1200" dirty="0" smtClean="0">
                <a:solidFill>
                  <a:schemeClr val="tx1"/>
                </a:solidFill>
                <a:latin typeface="Georgia" panose="02040502050405020303" pitchFamily="18" charset="0"/>
                <a:ea typeface="Times New Roman"/>
                <a:cs typeface="Times New Roman"/>
                <a:sym typeface="Times New Roman"/>
              </a:rPr>
              <a:t>-Adults </a:t>
            </a:r>
            <a:r>
              <a:rPr lang="en" sz="1200" dirty="0">
                <a:solidFill>
                  <a:schemeClr val="tx1"/>
                </a:solidFill>
                <a:latin typeface="Georgia" panose="02040502050405020303" pitchFamily="18" charset="0"/>
                <a:ea typeface="Times New Roman"/>
                <a:cs typeface="Times New Roman"/>
                <a:sym typeface="Times New Roman"/>
              </a:rPr>
              <a:t>with active epilepsy (86.4%) or any epilepsy (76.6%) had visited a general doctor in the past 12 months than those without epilepsy (66.1%) </a:t>
            </a:r>
            <a:endParaRPr lang="en" sz="1200" dirty="0" smtClean="0">
              <a:solidFill>
                <a:schemeClr val="tx1"/>
              </a:solidFill>
              <a:latin typeface="Georgia" panose="02040502050405020303" pitchFamily="18" charset="0"/>
              <a:ea typeface="Times New Roman"/>
              <a:cs typeface="Times New Roman"/>
              <a:sym typeface="Times New Roman"/>
            </a:endParaRPr>
          </a:p>
          <a:p>
            <a:pPr lvl="0" rtl="0">
              <a:buNone/>
            </a:pPr>
            <a:endParaRPr lang="en" sz="1200" dirty="0">
              <a:solidFill>
                <a:schemeClr val="tx1"/>
              </a:solidFill>
              <a:latin typeface="Georgia" panose="02040502050405020303" pitchFamily="18" charset="0"/>
              <a:ea typeface="Times New Roman"/>
              <a:cs typeface="Times New Roman"/>
              <a:sym typeface="Times New Roman"/>
            </a:endParaRPr>
          </a:p>
          <a:p>
            <a:pPr lvl="0" rtl="0">
              <a:buNone/>
            </a:pPr>
            <a:r>
              <a:rPr lang="en" sz="1200" dirty="0">
                <a:solidFill>
                  <a:schemeClr val="tx1"/>
                </a:solidFill>
                <a:latin typeface="Georgia" panose="02040502050405020303" pitchFamily="18" charset="0"/>
                <a:ea typeface="Times New Roman"/>
                <a:cs typeface="Times New Roman"/>
                <a:sym typeface="Times New Roman"/>
              </a:rPr>
              <a:t>-</a:t>
            </a:r>
            <a:r>
              <a:rPr lang="en" sz="1200" dirty="0" smtClean="0">
                <a:solidFill>
                  <a:schemeClr val="tx1"/>
                </a:solidFill>
                <a:latin typeface="Georgia" panose="02040502050405020303" pitchFamily="18" charset="0"/>
                <a:ea typeface="Times New Roman"/>
                <a:cs typeface="Times New Roman"/>
                <a:sym typeface="Times New Roman"/>
              </a:rPr>
              <a:t>Person aged </a:t>
            </a:r>
            <a:r>
              <a:rPr lang="en" sz="1200" dirty="0">
                <a:solidFill>
                  <a:schemeClr val="tx1"/>
                </a:solidFill>
                <a:latin typeface="Georgia" panose="02040502050405020303" pitchFamily="18" charset="0"/>
                <a:ea typeface="Times New Roman"/>
                <a:cs typeface="Times New Roman"/>
                <a:sym typeface="Times New Roman"/>
              </a:rPr>
              <a:t>≥65 years with any epilepsy (93.1%) saw a general doctor than those aged 18– 34 years with any epilepsy (65.7</a:t>
            </a:r>
            <a:r>
              <a:rPr lang="en" sz="1200" dirty="0" smtClean="0">
                <a:solidFill>
                  <a:schemeClr val="tx1"/>
                </a:solidFill>
                <a:latin typeface="Georgia" panose="02040502050405020303" pitchFamily="18" charset="0"/>
                <a:ea typeface="Times New Roman"/>
                <a:cs typeface="Times New Roman"/>
                <a:sym typeface="Times New Roman"/>
              </a:rPr>
              <a:t>%)</a:t>
            </a:r>
          </a:p>
          <a:p>
            <a:pPr lvl="0" rtl="0">
              <a:buNone/>
            </a:pPr>
            <a:endParaRPr lang="en" sz="1200" dirty="0" smtClean="0">
              <a:solidFill>
                <a:schemeClr val="tx1"/>
              </a:solidFill>
              <a:latin typeface="Georgia" panose="02040502050405020303" pitchFamily="18" charset="0"/>
              <a:ea typeface="Times New Roman"/>
              <a:cs typeface="Times New Roman"/>
              <a:sym typeface="Times New Roman"/>
            </a:endParaRPr>
          </a:p>
          <a:p>
            <a:pPr lvl="0" rtl="0">
              <a:buNone/>
            </a:pPr>
            <a:r>
              <a:rPr lang="en" sz="1200" dirty="0">
                <a:solidFill>
                  <a:schemeClr val="tx1"/>
                </a:solidFill>
                <a:latin typeface="Georgia" panose="02040502050405020303" pitchFamily="18" charset="0"/>
                <a:ea typeface="Times New Roman"/>
                <a:cs typeface="Times New Roman"/>
                <a:sym typeface="Times New Roman"/>
              </a:rPr>
              <a:t>-</a:t>
            </a:r>
            <a:r>
              <a:rPr lang="en" sz="1200" dirty="0" smtClean="0">
                <a:solidFill>
                  <a:schemeClr val="tx1"/>
                </a:solidFill>
                <a:latin typeface="Georgia" panose="02040502050405020303" pitchFamily="18" charset="0"/>
                <a:ea typeface="Times New Roman"/>
                <a:cs typeface="Times New Roman"/>
                <a:sym typeface="Times New Roman"/>
              </a:rPr>
              <a:t>Among </a:t>
            </a:r>
            <a:r>
              <a:rPr lang="en" sz="1200" dirty="0">
                <a:solidFill>
                  <a:schemeClr val="tx1"/>
                </a:solidFill>
                <a:latin typeface="Georgia" panose="02040502050405020303" pitchFamily="18" charset="0"/>
                <a:ea typeface="Times New Roman"/>
                <a:cs typeface="Times New Roman"/>
                <a:sym typeface="Times New Roman"/>
              </a:rPr>
              <a:t>adults with active epilepsy, 52.8% had visited a neurologist or epilepsy specialist in the past 12 months, as had 33.4% of those with any epilepsy </a:t>
            </a:r>
            <a:endParaRPr lang="en" sz="1200" dirty="0" smtClean="0">
              <a:solidFill>
                <a:schemeClr val="tx1"/>
              </a:solidFill>
              <a:latin typeface="Georgia" panose="02040502050405020303" pitchFamily="18" charset="0"/>
              <a:ea typeface="Times New Roman"/>
              <a:cs typeface="Times New Roman"/>
              <a:sym typeface="Times New Roman"/>
            </a:endParaRPr>
          </a:p>
          <a:p>
            <a:pPr lvl="0" rtl="0">
              <a:buNone/>
            </a:pPr>
            <a:endParaRPr lang="en" sz="1200" dirty="0">
              <a:solidFill>
                <a:schemeClr val="tx1"/>
              </a:solidFill>
              <a:latin typeface="Georgia" panose="02040502050405020303" pitchFamily="18" charset="0"/>
              <a:ea typeface="Times New Roman"/>
              <a:cs typeface="Times New Roman"/>
              <a:sym typeface="Times New Roman"/>
            </a:endParaRPr>
          </a:p>
          <a:p>
            <a:pPr lvl="0" rtl="0">
              <a:buNone/>
            </a:pPr>
            <a:r>
              <a:rPr lang="en" sz="1200" dirty="0" smtClean="0">
                <a:solidFill>
                  <a:schemeClr val="tx1"/>
                </a:solidFill>
                <a:latin typeface="Georgia" panose="02040502050405020303" pitchFamily="18" charset="0"/>
                <a:ea typeface="Times New Roman"/>
                <a:cs typeface="Times New Roman"/>
                <a:sym typeface="Times New Roman"/>
              </a:rPr>
              <a:t>-The </a:t>
            </a:r>
            <a:r>
              <a:rPr lang="en" sz="1200" dirty="0">
                <a:solidFill>
                  <a:schemeClr val="tx1"/>
                </a:solidFill>
                <a:latin typeface="Georgia" panose="02040502050405020303" pitchFamily="18" charset="0"/>
                <a:ea typeface="Times New Roman"/>
                <a:cs typeface="Times New Roman"/>
                <a:sym typeface="Times New Roman"/>
              </a:rPr>
              <a:t>percentage of adults with any epilepsy and active epilepsy who had seen a neurologist or epilepsy specialist in the past 12 months did not differ by age, sex, or </a:t>
            </a:r>
            <a:r>
              <a:rPr lang="en" sz="1200" dirty="0" smtClean="0">
                <a:solidFill>
                  <a:schemeClr val="tx1"/>
                </a:solidFill>
                <a:latin typeface="Georgia" panose="02040502050405020303" pitchFamily="18" charset="0"/>
                <a:ea typeface="Times New Roman"/>
                <a:cs typeface="Times New Roman"/>
                <a:sym typeface="Times New Roman"/>
              </a:rPr>
              <a:t>race-ethnicity</a:t>
            </a:r>
            <a:endParaRPr lang="en" sz="1200" dirty="0">
              <a:solidFill>
                <a:schemeClr val="tx1"/>
              </a:solidFill>
              <a:latin typeface="Georgia" panose="02040502050405020303" pitchFamily="18" charset="0"/>
              <a:ea typeface="Times New Roman"/>
              <a:cs typeface="Times New Roman"/>
              <a:sym typeface="Times New Roman"/>
            </a:endParaRPr>
          </a:p>
          <a:p>
            <a:endParaRPr lang="en" sz="1200" dirty="0">
              <a:solidFill>
                <a:schemeClr val="tx1"/>
              </a:solidFill>
              <a:latin typeface="Georgia" panose="02040502050405020303" pitchFamily="18" charset="0"/>
              <a:ea typeface="Times New Roman"/>
              <a:cs typeface="Times New Roman"/>
              <a:sym typeface="Times New Roman"/>
            </a:endParaRPr>
          </a:p>
        </p:txBody>
      </p:sp>
    </p:spTree>
    <p:extLst>
      <p:ext uri="{BB962C8B-B14F-4D97-AF65-F5344CB8AC3E}">
        <p14:creationId xmlns:p14="http://schemas.microsoft.com/office/powerpoint/2010/main" val="4048907045"/>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lIns="91425" tIns="91425" rIns="91425" bIns="91425" anchor="b" anchorCtr="0">
            <a:noAutofit/>
          </a:bodyPr>
          <a:lstStyle/>
          <a:p>
            <a:r>
              <a:rPr lang="en-US" sz="1600" dirty="0">
                <a:solidFill>
                  <a:schemeClr val="tx1"/>
                </a:solidFill>
              </a:rPr>
              <a:t>Adjusted percentage of adults who visited a general doctor, </a:t>
            </a:r>
            <a:r>
              <a:rPr lang="en-US" sz="1600" b="1" dirty="0">
                <a:solidFill>
                  <a:srgbClr val="FF0000"/>
                </a:solidFill>
              </a:rPr>
              <a:t>neurologist</a:t>
            </a:r>
            <a:r>
              <a:rPr lang="en-US" sz="1600" dirty="0">
                <a:solidFill>
                  <a:schemeClr val="tx1"/>
                </a:solidFill>
              </a:rPr>
              <a:t>, or</a:t>
            </a:r>
            <a:br>
              <a:rPr lang="en-US" sz="1600" dirty="0">
                <a:solidFill>
                  <a:schemeClr val="tx1"/>
                </a:solidFill>
              </a:rPr>
            </a:br>
            <a:r>
              <a:rPr lang="en-US" sz="1600" dirty="0">
                <a:solidFill>
                  <a:schemeClr val="tx1"/>
                </a:solidFill>
              </a:rPr>
              <a:t>epilepsy specialist in the past 12 months, by epilepsy status and selected characteristics</a:t>
            </a:r>
            <a:br>
              <a:rPr lang="en-US" sz="1600" dirty="0">
                <a:solidFill>
                  <a:schemeClr val="tx1"/>
                </a:solidFill>
              </a:rPr>
            </a:br>
            <a:r>
              <a:rPr lang="en-US" sz="1600" dirty="0">
                <a:solidFill>
                  <a:schemeClr val="tx1"/>
                </a:solidFill>
              </a:rPr>
              <a:t>— National Health Interview Survey, United States, 2010</a:t>
            </a:r>
            <a:endParaRPr sz="1600"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76350"/>
            <a:ext cx="3525943"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3143" y="1276350"/>
            <a:ext cx="3880902" cy="186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0716242"/>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3350"/>
            <a:ext cx="4126221"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821" y="133351"/>
            <a:ext cx="4484379"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0"/>
            <a:ext cx="8229600" cy="1044599"/>
          </a:xfrm>
          <a:prstGeom prst="rect">
            <a:avLst/>
          </a:prstGeom>
        </p:spPr>
        <p:txBody>
          <a:bodyPr lIns="91425" tIns="91425" rIns="91425" bIns="91425" anchor="b" anchorCtr="0">
            <a:noAutofit/>
          </a:bodyPr>
          <a:lstStyle/>
          <a:p>
            <a:pPr>
              <a:buNone/>
            </a:pPr>
            <a:r>
              <a:rPr lang="en" sz="3600" dirty="0"/>
              <a:t>Epilepsy &amp; Chronic Diseases</a:t>
            </a:r>
          </a:p>
        </p:txBody>
      </p:sp>
      <p:sp>
        <p:nvSpPr>
          <p:cNvPr id="166" name="Shape 166"/>
          <p:cNvSpPr txBox="1">
            <a:spLocks noGrp="1"/>
          </p:cNvSpPr>
          <p:nvPr>
            <p:ph type="body" idx="1"/>
          </p:nvPr>
        </p:nvSpPr>
        <p:spPr>
          <a:prstGeom prst="rect">
            <a:avLst/>
          </a:prstGeom>
        </p:spPr>
        <p:txBody>
          <a:bodyPr lIns="91425" tIns="91425" rIns="91425" bIns="91425" anchor="t" anchorCtr="0">
            <a:noAutofit/>
          </a:bodyPr>
          <a:lstStyle/>
          <a:p>
            <a:pPr lvl="0" rtl="0">
              <a:buClr>
                <a:schemeClr val="dk1"/>
              </a:buClr>
              <a:buSzPct val="78571"/>
              <a:buFont typeface="Arial"/>
              <a:buNone/>
            </a:pPr>
            <a:r>
              <a:rPr lang="en" sz="1400" i="1" dirty="0">
                <a:latin typeface="Times New Roman"/>
                <a:ea typeface="Times New Roman"/>
                <a:cs typeface="Times New Roman"/>
                <a:sym typeface="Times New Roman"/>
              </a:rPr>
              <a:t>Comorbidity in Adults with Epilepsy — United States, 2010</a:t>
            </a:r>
          </a:p>
          <a:p>
            <a:endParaRPr lang="en" sz="1400" i="1" dirty="0">
              <a:latin typeface="Times New Roman"/>
              <a:ea typeface="Times New Roman"/>
              <a:cs typeface="Times New Roman"/>
              <a:sym typeface="Times New Roman"/>
            </a:endParaRPr>
          </a:p>
          <a:p>
            <a:pPr lvl="0" rtl="0">
              <a:buNone/>
            </a:pPr>
            <a:r>
              <a:rPr lang="en" sz="1400" dirty="0" smtClean="0">
                <a:solidFill>
                  <a:schemeClr val="tx1"/>
                </a:solidFill>
                <a:latin typeface="Times New Roman"/>
                <a:ea typeface="Times New Roman"/>
                <a:cs typeface="Times New Roman"/>
                <a:sym typeface="Times New Roman"/>
              </a:rPr>
              <a:t>-Higher </a:t>
            </a:r>
            <a:r>
              <a:rPr lang="en" sz="1400" dirty="0">
                <a:solidFill>
                  <a:schemeClr val="tx1"/>
                </a:solidFill>
                <a:latin typeface="Times New Roman"/>
                <a:ea typeface="Times New Roman"/>
                <a:cs typeface="Times New Roman"/>
                <a:sym typeface="Times New Roman"/>
              </a:rPr>
              <a:t>prevalence of cardiovascular, respiratory, some inflammatory, and other disorders </a:t>
            </a:r>
            <a:r>
              <a:rPr lang="en" sz="1400" dirty="0" smtClean="0">
                <a:solidFill>
                  <a:schemeClr val="tx1"/>
                </a:solidFill>
                <a:latin typeface="Times New Roman"/>
                <a:ea typeface="Times New Roman"/>
                <a:cs typeface="Times New Roman"/>
                <a:sym typeface="Times New Roman"/>
              </a:rPr>
              <a:t>(headache</a:t>
            </a:r>
            <a:r>
              <a:rPr lang="en" sz="1400" dirty="0">
                <a:solidFill>
                  <a:schemeClr val="tx1"/>
                </a:solidFill>
                <a:latin typeface="Times New Roman"/>
                <a:ea typeface="Times New Roman"/>
                <a:cs typeface="Times New Roman"/>
                <a:sym typeface="Times New Roman"/>
              </a:rPr>
              <a:t>, </a:t>
            </a:r>
            <a:r>
              <a:rPr lang="en" sz="1400" dirty="0" smtClean="0">
                <a:solidFill>
                  <a:schemeClr val="tx1"/>
                </a:solidFill>
                <a:latin typeface="Times New Roman"/>
                <a:ea typeface="Times New Roman"/>
                <a:cs typeface="Times New Roman"/>
                <a:sym typeface="Times New Roman"/>
              </a:rPr>
              <a:t>migraine,etc) </a:t>
            </a:r>
            <a:endParaRPr lang="en" sz="1400" dirty="0">
              <a:solidFill>
                <a:schemeClr val="tx1"/>
              </a:solidFill>
              <a:latin typeface="Times New Roman"/>
              <a:ea typeface="Times New Roman"/>
              <a:cs typeface="Times New Roman"/>
              <a:sym typeface="Times New Roman"/>
            </a:endParaRPr>
          </a:p>
          <a:p>
            <a:pPr lvl="0" rtl="0">
              <a:buNone/>
            </a:pPr>
            <a:r>
              <a:rPr lang="en" sz="1400" dirty="0">
                <a:solidFill>
                  <a:schemeClr val="tx1"/>
                </a:solidFill>
                <a:latin typeface="Times New Roman"/>
                <a:ea typeface="Times New Roman"/>
                <a:cs typeface="Times New Roman"/>
                <a:sym typeface="Times New Roman"/>
              </a:rPr>
              <a:t>-Cardiovascular and metabolic disorders and their associated risk factors were common among adults with epilepsy</a:t>
            </a:r>
          </a:p>
          <a:p>
            <a:pPr lvl="0" rtl="0">
              <a:buNone/>
            </a:pPr>
            <a:r>
              <a:rPr lang="en" sz="1400" dirty="0">
                <a:solidFill>
                  <a:schemeClr val="tx1"/>
                </a:solidFill>
                <a:latin typeface="Times New Roman"/>
                <a:ea typeface="Times New Roman"/>
                <a:cs typeface="Times New Roman"/>
                <a:sym typeface="Times New Roman"/>
              </a:rPr>
              <a:t> -More adults with any epilepsy (19.2%) and inactive epilepsy (19.9%) had asthma than those without epilepsy (12.6%)adults without epilepsy had a history of dermatitis, arthritis, recent joint pain, and other types of pain including, neck, facial, and low back pain</a:t>
            </a:r>
          </a:p>
          <a:p>
            <a:pPr lvl="0" rtl="0">
              <a:buNone/>
            </a:pPr>
            <a:r>
              <a:rPr lang="en" sz="1400" dirty="0">
                <a:solidFill>
                  <a:schemeClr val="tx1"/>
                </a:solidFill>
                <a:latin typeface="Times New Roman"/>
                <a:ea typeface="Times New Roman"/>
                <a:cs typeface="Times New Roman"/>
                <a:sym typeface="Times New Roman"/>
              </a:rPr>
              <a:t>-Cancer was more common in adults with any epilepsy (11.3%) than adults without epilepsy (8.1%)</a:t>
            </a:r>
          </a:p>
          <a:p>
            <a:pPr lvl="0" rtl="0">
              <a:buNone/>
            </a:pPr>
            <a:r>
              <a:rPr lang="en" sz="1400" dirty="0">
                <a:solidFill>
                  <a:schemeClr val="tx1"/>
                </a:solidFill>
                <a:latin typeface="Times New Roman"/>
                <a:ea typeface="Times New Roman"/>
                <a:cs typeface="Times New Roman"/>
                <a:sym typeface="Times New Roman"/>
              </a:rPr>
              <a:t>-Overall, found that adults with epilepsy reported co-occurring cardiovascular, respiratory, some inflammatory, and other disorders frequently.</a:t>
            </a:r>
          </a:p>
          <a:p>
            <a:endParaRPr lang="en" sz="1400" dirty="0">
              <a:latin typeface="Times New Roman"/>
              <a:ea typeface="Times New Roman"/>
              <a:cs typeface="Times New Roman"/>
              <a:sym typeface="Times New Roman"/>
            </a:endParaRPr>
          </a:p>
          <a:p>
            <a:endParaRPr lang="en" sz="1400" dirty="0">
              <a:latin typeface="Times New Roman"/>
              <a:ea typeface="Times New Roman"/>
              <a:cs typeface="Times New Roman"/>
              <a:sym typeface="Times New Roman"/>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9550"/>
            <a:ext cx="5819204" cy="331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3638550"/>
            <a:ext cx="7467600" cy="646331"/>
          </a:xfrm>
          <a:prstGeom prst="rect">
            <a:avLst/>
          </a:prstGeom>
          <a:noFill/>
        </p:spPr>
        <p:txBody>
          <a:bodyPr wrap="square" rtlCol="0">
            <a:spAutoFit/>
          </a:bodyPr>
          <a:lstStyle/>
          <a:p>
            <a:r>
              <a:rPr lang="en-US" sz="1200" dirty="0">
                <a:latin typeface="Times" panose="02020603060405020304" pitchFamily="18" charset="0"/>
              </a:rPr>
              <a:t>The figure above shows the percentage of adults with selected </a:t>
            </a:r>
            <a:r>
              <a:rPr lang="en-US" sz="1200" dirty="0" smtClean="0">
                <a:latin typeface="Times" panose="02020603060405020304" pitchFamily="18" charset="0"/>
              </a:rPr>
              <a:t>no psychiatric </a:t>
            </a:r>
            <a:r>
              <a:rPr lang="en-US" sz="1200" dirty="0">
                <a:latin typeface="Times" panose="02020603060405020304" pitchFamily="18" charset="0"/>
              </a:rPr>
              <a:t>conditions, by number of conditions</a:t>
            </a:r>
          </a:p>
          <a:p>
            <a:r>
              <a:rPr lang="en-US" sz="1200" dirty="0">
                <a:latin typeface="Times" panose="02020603060405020304" pitchFamily="18" charset="0"/>
              </a:rPr>
              <a:t>and epilepsy status in the United States in 2010. Adults with epilepsy, especially active epilepsy, were more likely to report four </a:t>
            </a:r>
            <a:r>
              <a:rPr lang="en-US" sz="1200" dirty="0" smtClean="0">
                <a:latin typeface="Times" panose="02020603060405020304" pitchFamily="18" charset="0"/>
              </a:rPr>
              <a:t>or more </a:t>
            </a:r>
            <a:r>
              <a:rPr lang="en-US" sz="1200" dirty="0">
                <a:latin typeface="Times" panose="02020603060405020304" pitchFamily="18" charset="0"/>
              </a:rPr>
              <a:t>medical comorbidities and less likely to report no other comorbidities than adults without epilepsy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09550"/>
            <a:ext cx="8229600" cy="838197"/>
          </a:xfrm>
          <a:prstGeom prst="rect">
            <a:avLst/>
          </a:prstGeom>
        </p:spPr>
        <p:txBody>
          <a:bodyPr lIns="91425" tIns="91425" rIns="91425" bIns="91425" anchor="b" anchorCtr="0">
            <a:noAutofit/>
          </a:bodyPr>
          <a:lstStyle/>
          <a:p>
            <a:pPr lvl="0" algn="ctr" rtl="0">
              <a:buNone/>
            </a:pPr>
            <a:r>
              <a:rPr lang="en" sz="3000" dirty="0">
                <a:solidFill>
                  <a:schemeClr val="tx1"/>
                </a:solidFill>
              </a:rPr>
              <a:t>Neurological/Nervous System </a:t>
            </a:r>
            <a:r>
              <a:rPr lang="en" sz="3000" dirty="0" smtClean="0">
                <a:solidFill>
                  <a:schemeClr val="tx1"/>
                </a:solidFill>
              </a:rPr>
              <a:t>Diseases</a:t>
            </a:r>
            <a:r>
              <a:rPr lang="en" sz="3000" dirty="0" smtClean="0"/>
              <a:t>(</a:t>
            </a:r>
            <a:r>
              <a:rPr lang="en" sz="3000" dirty="0" smtClean="0">
                <a:solidFill>
                  <a:srgbClr val="6AA84F"/>
                </a:solidFill>
              </a:rPr>
              <a:t>WHO</a:t>
            </a:r>
            <a:r>
              <a:rPr lang="en" sz="3000" dirty="0" smtClean="0"/>
              <a:t>)</a:t>
            </a:r>
            <a:endParaRPr lang="en" sz="3000" dirty="0"/>
          </a:p>
        </p:txBody>
      </p:sp>
      <p:sp>
        <p:nvSpPr>
          <p:cNvPr id="117" name="Shape 117"/>
          <p:cNvSpPr txBox="1">
            <a:spLocks noGrp="1"/>
          </p:cNvSpPr>
          <p:nvPr>
            <p:ph type="body" idx="1"/>
          </p:nvPr>
        </p:nvSpPr>
        <p:spPr>
          <a:xfrm>
            <a:off x="457200" y="1244199"/>
            <a:ext cx="8229600" cy="3966000"/>
          </a:xfrm>
          <a:prstGeom prst="rect">
            <a:avLst/>
          </a:prstGeom>
        </p:spPr>
        <p:txBody>
          <a:bodyPr lIns="91425" tIns="91425" rIns="91425" bIns="91425" anchor="t" anchorCtr="0">
            <a:noAutofit/>
          </a:bodyPr>
          <a:lstStyle/>
          <a:p>
            <a:pPr marL="0" indent="0" algn="ctr">
              <a:buNone/>
            </a:pPr>
            <a:r>
              <a:rPr lang="en" sz="1200" b="1" dirty="0" smtClean="0">
                <a:solidFill>
                  <a:schemeClr val="tx1"/>
                </a:solidFill>
                <a:latin typeface="Georgia" panose="02040502050405020303" pitchFamily="18" charset="0"/>
                <a:ea typeface="Times New Roman"/>
                <a:cs typeface="Times New Roman"/>
                <a:sym typeface="Times New Roman"/>
              </a:rPr>
              <a:t>Who is effected:</a:t>
            </a:r>
          </a:p>
          <a:p>
            <a:r>
              <a:rPr lang="en-US" sz="1200" dirty="0" smtClean="0">
                <a:solidFill>
                  <a:schemeClr val="tx1"/>
                </a:solidFill>
                <a:latin typeface="Georgia" panose="02040502050405020303" pitchFamily="18" charset="0"/>
              </a:rPr>
              <a:t>Approximately 6.2 million people die because of stroke each year(80% of deaths take place in low/middle-income countries)</a:t>
            </a:r>
          </a:p>
          <a:p>
            <a:r>
              <a:rPr lang="en-US" sz="1200" dirty="0" smtClean="0">
                <a:solidFill>
                  <a:schemeClr val="tx1"/>
                </a:solidFill>
                <a:latin typeface="Georgia" panose="02040502050405020303" pitchFamily="18" charset="0"/>
              </a:rPr>
              <a:t>More than 50 million people have epilepsy worldwide</a:t>
            </a:r>
          </a:p>
          <a:p>
            <a:r>
              <a:rPr lang="en-US" sz="1200" dirty="0" smtClean="0">
                <a:solidFill>
                  <a:schemeClr val="tx1"/>
                </a:solidFill>
                <a:latin typeface="Georgia" panose="02040502050405020303" pitchFamily="18" charset="0"/>
              </a:rPr>
              <a:t>An estimated 35.6 million  globally people with dementia </a:t>
            </a:r>
          </a:p>
          <a:p>
            <a:r>
              <a:rPr lang="en-US" sz="1200" dirty="0" smtClean="0">
                <a:solidFill>
                  <a:schemeClr val="tx1"/>
                </a:solidFill>
                <a:latin typeface="Georgia" panose="02040502050405020303" pitchFamily="18" charset="0"/>
              </a:rPr>
              <a:t>7.7 million new cases every year  of Alzheimer's </a:t>
            </a:r>
          </a:p>
          <a:p>
            <a:r>
              <a:rPr lang="en-US" sz="1200" dirty="0" smtClean="0">
                <a:solidFill>
                  <a:schemeClr val="tx1"/>
                </a:solidFill>
                <a:latin typeface="Georgia" panose="02040502050405020303" pitchFamily="18" charset="0"/>
              </a:rPr>
              <a:t>The prevalence of migraine is more than 10% worldwide</a:t>
            </a:r>
          </a:p>
          <a:p>
            <a:pPr marL="0" indent="0" algn="ctr">
              <a:buNone/>
            </a:pPr>
            <a:r>
              <a:rPr lang="en" sz="1200" b="1" dirty="0" smtClean="0">
                <a:solidFill>
                  <a:schemeClr val="tx1"/>
                </a:solidFill>
                <a:latin typeface="Georgia" panose="02040502050405020303" pitchFamily="18" charset="0"/>
              </a:rPr>
              <a:t>Neurological/Nervous System Diseases</a:t>
            </a:r>
            <a:r>
              <a:rPr lang="en" sz="1200" b="1" dirty="0" smtClean="0">
                <a:latin typeface="Georgia" panose="02040502050405020303" pitchFamily="18" charset="0"/>
              </a:rPr>
              <a:t>(</a:t>
            </a:r>
            <a:r>
              <a:rPr lang="en" sz="1200" b="1" dirty="0" smtClean="0">
                <a:solidFill>
                  <a:srgbClr val="6AA84F"/>
                </a:solidFill>
                <a:latin typeface="Georgia" panose="02040502050405020303" pitchFamily="18" charset="0"/>
              </a:rPr>
              <a:t>Table 17.1</a:t>
            </a:r>
            <a:r>
              <a:rPr lang="en" sz="1200" b="1" dirty="0" smtClean="0">
                <a:latin typeface="Georgia" panose="02040502050405020303" pitchFamily="18" charset="0"/>
              </a:rPr>
              <a:t>)</a:t>
            </a:r>
          </a:p>
          <a:p>
            <a:pPr algn="ctr"/>
            <a:r>
              <a:rPr lang="en-US" sz="1200" dirty="0" smtClean="0">
                <a:solidFill>
                  <a:schemeClr val="tx1"/>
                </a:solidFill>
                <a:latin typeface="Georgia" panose="02040502050405020303" pitchFamily="18" charset="0"/>
              </a:rPr>
              <a:t>Parkinson Diseases</a:t>
            </a:r>
          </a:p>
          <a:p>
            <a:pPr algn="ctr"/>
            <a:r>
              <a:rPr lang="en-US" sz="1200" dirty="0" smtClean="0">
                <a:solidFill>
                  <a:schemeClr val="tx1"/>
                </a:solidFill>
                <a:latin typeface="Georgia" panose="02040502050405020303" pitchFamily="18" charset="0"/>
              </a:rPr>
              <a:t>Cerebral palsy</a:t>
            </a:r>
          </a:p>
          <a:p>
            <a:pPr algn="ctr"/>
            <a:r>
              <a:rPr lang="en-US" sz="1200" dirty="0" smtClean="0">
                <a:solidFill>
                  <a:schemeClr val="tx1"/>
                </a:solidFill>
                <a:latin typeface="Georgia" panose="02040502050405020303" pitchFamily="18" charset="0"/>
              </a:rPr>
              <a:t>Autism spectrum disorders</a:t>
            </a:r>
          </a:p>
          <a:p>
            <a:pPr algn="ctr"/>
            <a:r>
              <a:rPr lang="en-US" sz="1200" dirty="0" smtClean="0">
                <a:solidFill>
                  <a:schemeClr val="tx1"/>
                </a:solidFill>
                <a:latin typeface="Georgia" panose="02040502050405020303" pitchFamily="18" charset="0"/>
              </a:rPr>
              <a:t>ADHD</a:t>
            </a:r>
            <a:endParaRPr lang="en-US" sz="1200" dirty="0">
              <a:latin typeface="Georgia" panose="02040502050405020303" pitchFamily="18" charset="0"/>
            </a:endParaRPr>
          </a:p>
          <a:p>
            <a:pPr algn="ctr"/>
            <a:r>
              <a:rPr lang="en-US" sz="1200" dirty="0" smtClean="0">
                <a:solidFill>
                  <a:schemeClr val="tx1"/>
                </a:solidFill>
                <a:latin typeface="Georgia" panose="02040502050405020303" pitchFamily="18" charset="0"/>
              </a:rPr>
              <a:t>Epilepsy</a:t>
            </a:r>
            <a:endParaRPr lang="en-US" sz="1200" dirty="0">
              <a:latin typeface="Georgia" panose="02040502050405020303" pitchFamily="18" charset="0"/>
            </a:endParaRPr>
          </a:p>
          <a:p>
            <a:pPr algn="ctr"/>
            <a:r>
              <a:rPr lang="en" sz="1200" dirty="0" smtClean="0">
                <a:solidFill>
                  <a:schemeClr val="tx1"/>
                </a:solidFill>
                <a:latin typeface="Georgia" panose="02040502050405020303" pitchFamily="18" charset="0"/>
                <a:ea typeface="Times New Roman"/>
                <a:cs typeface="Times New Roman"/>
                <a:sym typeface="Times New Roman"/>
              </a:rPr>
              <a:t>Dementia- Alzihemiers </a:t>
            </a:r>
            <a:r>
              <a:rPr lang="en-US" sz="1200" dirty="0" smtClean="0">
                <a:solidFill>
                  <a:schemeClr val="tx1"/>
                </a:solidFill>
                <a:latin typeface="Georgia" panose="02040502050405020303" pitchFamily="18" charset="0"/>
              </a:rPr>
              <a:t> </a:t>
            </a:r>
          </a:p>
          <a:p>
            <a:endParaRPr lang="en-US" sz="1200" dirty="0" smtClean="0">
              <a:solidFill>
                <a:schemeClr val="tx1"/>
              </a:solidFill>
              <a:latin typeface="Georgia" panose="02040502050405020303" pitchFamily="18" charset="0"/>
              <a:ea typeface="Times New Roman"/>
              <a:cs typeface="Times New Roman"/>
              <a:sym typeface="Times New Roman"/>
            </a:endParaRPr>
          </a:p>
          <a:p>
            <a:endParaRPr lang="en" sz="1200" dirty="0">
              <a:solidFill>
                <a:schemeClr val="tx1"/>
              </a:solidFill>
              <a:latin typeface="Georgia" panose="02040502050405020303" pitchFamily="18" charset="0"/>
              <a:ea typeface="Times New Roman"/>
              <a:cs typeface="Times New Roman"/>
              <a:sym typeface="Times New Roman"/>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838200" y="155629"/>
            <a:ext cx="7848600" cy="815922"/>
          </a:xfrm>
          <a:prstGeom prst="rect">
            <a:avLst/>
          </a:prstGeom>
        </p:spPr>
        <p:txBody>
          <a:bodyPr lIns="91425" tIns="91425" rIns="91425" bIns="91425" anchor="b" anchorCtr="0">
            <a:noAutofit/>
          </a:bodyPr>
          <a:lstStyle/>
          <a:p>
            <a:pPr fontAlgn="base"/>
            <a:r>
              <a:rPr lang="en-US" sz="3600" dirty="0"/>
              <a:t>Epilepsy risk in special populations:</a:t>
            </a:r>
          </a:p>
        </p:txBody>
      </p:sp>
      <p:sp>
        <p:nvSpPr>
          <p:cNvPr id="166" name="Shape 166"/>
          <p:cNvSpPr txBox="1">
            <a:spLocks noGrp="1"/>
          </p:cNvSpPr>
          <p:nvPr>
            <p:ph type="body" idx="1"/>
          </p:nvPr>
        </p:nvSpPr>
        <p:spPr>
          <a:prstGeom prst="rect">
            <a:avLst/>
          </a:prstGeom>
        </p:spPr>
        <p:txBody>
          <a:bodyPr lIns="91425" tIns="91425" rIns="91425" bIns="91425" anchor="t" anchorCtr="0">
            <a:noAutofit/>
          </a:bodyPr>
          <a:lstStyle/>
          <a:p>
            <a:pPr lvl="0" rtl="0">
              <a:buClr>
                <a:schemeClr val="dk1"/>
              </a:buClr>
              <a:buSzPct val="78571"/>
              <a:buFont typeface="Arial"/>
              <a:buNone/>
            </a:pPr>
            <a:r>
              <a:rPr lang="en" sz="1400" i="1" dirty="0">
                <a:solidFill>
                  <a:schemeClr val="tx1"/>
                </a:solidFill>
                <a:latin typeface="Times New Roman"/>
                <a:ea typeface="Times New Roman"/>
                <a:cs typeface="Times New Roman"/>
                <a:sym typeface="Times New Roman"/>
              </a:rPr>
              <a:t>Comorbidity in Adults with Epilepsy — United States, 2010</a:t>
            </a:r>
          </a:p>
          <a:p>
            <a:endParaRPr lang="en" sz="1400" i="1" dirty="0">
              <a:solidFill>
                <a:schemeClr val="tx1"/>
              </a:solidFill>
              <a:latin typeface="Times New Roman"/>
              <a:ea typeface="Times New Roman"/>
              <a:cs typeface="Times New Roman"/>
              <a:sym typeface="Times New Roman"/>
            </a:endParaRPr>
          </a:p>
          <a:p>
            <a:pPr fontAlgn="base"/>
            <a:r>
              <a:rPr lang="en-US" sz="1400" dirty="0">
                <a:solidFill>
                  <a:schemeClr val="tx1"/>
                </a:solidFill>
              </a:rPr>
              <a:t>25.8 </a:t>
            </a:r>
            <a:r>
              <a:rPr lang="en-US" sz="1400" dirty="0" smtClean="0">
                <a:solidFill>
                  <a:schemeClr val="tx1"/>
                </a:solidFill>
              </a:rPr>
              <a:t>% </a:t>
            </a:r>
            <a:r>
              <a:rPr lang="en-US" sz="1400" dirty="0">
                <a:solidFill>
                  <a:schemeClr val="tx1"/>
                </a:solidFill>
              </a:rPr>
              <a:t>of children with mental retardation</a:t>
            </a:r>
          </a:p>
          <a:p>
            <a:pPr fontAlgn="base"/>
            <a:r>
              <a:rPr lang="en-US" sz="1400" dirty="0">
                <a:solidFill>
                  <a:schemeClr val="tx1"/>
                </a:solidFill>
              </a:rPr>
              <a:t>13 </a:t>
            </a:r>
            <a:r>
              <a:rPr lang="en-US" sz="1400" dirty="0" smtClean="0">
                <a:solidFill>
                  <a:schemeClr val="tx1"/>
                </a:solidFill>
              </a:rPr>
              <a:t>% </a:t>
            </a:r>
            <a:r>
              <a:rPr lang="en-US" sz="1400" dirty="0">
                <a:solidFill>
                  <a:schemeClr val="tx1"/>
                </a:solidFill>
              </a:rPr>
              <a:t>of children with cerebral palsy</a:t>
            </a:r>
          </a:p>
          <a:p>
            <a:pPr fontAlgn="base"/>
            <a:r>
              <a:rPr lang="en-US" sz="1400" dirty="0" smtClean="0">
                <a:solidFill>
                  <a:schemeClr val="tx1"/>
                </a:solidFill>
              </a:rPr>
              <a:t>50%of </a:t>
            </a:r>
            <a:r>
              <a:rPr lang="en-US" sz="1400" dirty="0">
                <a:solidFill>
                  <a:schemeClr val="tx1"/>
                </a:solidFill>
              </a:rPr>
              <a:t>children with both disabilities</a:t>
            </a:r>
          </a:p>
          <a:p>
            <a:pPr fontAlgn="base"/>
            <a:r>
              <a:rPr lang="en-US" sz="1400" dirty="0">
                <a:solidFill>
                  <a:schemeClr val="tx1"/>
                </a:solidFill>
              </a:rPr>
              <a:t>10 </a:t>
            </a:r>
            <a:r>
              <a:rPr lang="en-US" sz="1400" dirty="0" smtClean="0">
                <a:solidFill>
                  <a:schemeClr val="tx1"/>
                </a:solidFill>
              </a:rPr>
              <a:t>% </a:t>
            </a:r>
            <a:r>
              <a:rPr lang="en-US" sz="1400" dirty="0">
                <a:solidFill>
                  <a:schemeClr val="tx1"/>
                </a:solidFill>
              </a:rPr>
              <a:t>of Alzheimer patients</a:t>
            </a:r>
          </a:p>
          <a:p>
            <a:pPr fontAlgn="base"/>
            <a:r>
              <a:rPr lang="en-US" sz="1400" dirty="0">
                <a:solidFill>
                  <a:schemeClr val="tx1"/>
                </a:solidFill>
              </a:rPr>
              <a:t>22 </a:t>
            </a:r>
            <a:r>
              <a:rPr lang="en-US" sz="1400" dirty="0" smtClean="0">
                <a:solidFill>
                  <a:schemeClr val="tx1"/>
                </a:solidFill>
              </a:rPr>
              <a:t>%of </a:t>
            </a:r>
            <a:r>
              <a:rPr lang="en-US" sz="1400" dirty="0">
                <a:solidFill>
                  <a:schemeClr val="tx1"/>
                </a:solidFill>
              </a:rPr>
              <a:t>stroke patients</a:t>
            </a:r>
          </a:p>
          <a:p>
            <a:pPr fontAlgn="base"/>
            <a:r>
              <a:rPr lang="en-US" sz="1400" dirty="0" smtClean="0">
                <a:solidFill>
                  <a:schemeClr val="tx1"/>
                </a:solidFill>
              </a:rPr>
              <a:t>8.7%of </a:t>
            </a:r>
            <a:r>
              <a:rPr lang="en-US" sz="1400" dirty="0">
                <a:solidFill>
                  <a:schemeClr val="tx1"/>
                </a:solidFill>
              </a:rPr>
              <a:t>children of mothers with epilepsy</a:t>
            </a:r>
          </a:p>
          <a:p>
            <a:pPr fontAlgn="base"/>
            <a:r>
              <a:rPr lang="en-US" sz="1400" dirty="0" smtClean="0">
                <a:solidFill>
                  <a:schemeClr val="tx1"/>
                </a:solidFill>
              </a:rPr>
              <a:t>2.4% of </a:t>
            </a:r>
            <a:r>
              <a:rPr lang="en-US" sz="1400" dirty="0">
                <a:solidFill>
                  <a:schemeClr val="tx1"/>
                </a:solidFill>
              </a:rPr>
              <a:t>children of fathers with epilepsy</a:t>
            </a:r>
          </a:p>
          <a:p>
            <a:pPr fontAlgn="base"/>
            <a:r>
              <a:rPr lang="en-US" sz="1400" dirty="0">
                <a:solidFill>
                  <a:schemeClr val="tx1"/>
                </a:solidFill>
              </a:rPr>
              <a:t>33 </a:t>
            </a:r>
            <a:r>
              <a:rPr lang="en-US" sz="1400" dirty="0" smtClean="0">
                <a:solidFill>
                  <a:schemeClr val="tx1"/>
                </a:solidFill>
              </a:rPr>
              <a:t>%of </a:t>
            </a:r>
            <a:r>
              <a:rPr lang="en-US" sz="1400" dirty="0">
                <a:solidFill>
                  <a:schemeClr val="tx1"/>
                </a:solidFill>
              </a:rPr>
              <a:t>people who have had a single, unprovoked seizure</a:t>
            </a:r>
          </a:p>
          <a:p>
            <a:endParaRPr lang="en" sz="1400" dirty="0">
              <a:solidFill>
                <a:schemeClr val="tx1"/>
              </a:solidFill>
              <a:latin typeface="Times New Roman"/>
              <a:ea typeface="Times New Roman"/>
              <a:cs typeface="Times New Roman"/>
              <a:sym typeface="Times New Roman"/>
            </a:endParaRPr>
          </a:p>
          <a:p>
            <a:endParaRPr lang="en" sz="1400" dirty="0">
              <a:solidFill>
                <a:schemeClr val="tx1"/>
              </a:solidFill>
              <a:latin typeface="Times New Roman"/>
              <a:ea typeface="Times New Roman"/>
              <a:cs typeface="Times New Roman"/>
              <a:sym typeface="Times New Rom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562350"/>
            <a:ext cx="1447800" cy="145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257802"/>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9525"/>
            <a:ext cx="8229600" cy="1044599"/>
          </a:xfrm>
          <a:prstGeom prst="rect">
            <a:avLst/>
          </a:prstGeom>
        </p:spPr>
        <p:txBody>
          <a:bodyPr lIns="91425" tIns="91425" rIns="91425" bIns="91425" anchor="b" anchorCtr="0">
            <a:noAutofit/>
          </a:bodyPr>
          <a:lstStyle/>
          <a:p>
            <a:pPr lvl="0"/>
            <a:r>
              <a:rPr lang="en" dirty="0" smtClean="0"/>
              <a:t>		Alzheimer’s</a:t>
            </a:r>
            <a:endParaRPr lang="en" dirty="0"/>
          </a:p>
        </p:txBody>
      </p:sp>
      <p:sp>
        <p:nvSpPr>
          <p:cNvPr id="202" name="Shape 202"/>
          <p:cNvSpPr txBox="1">
            <a:spLocks noGrp="1"/>
          </p:cNvSpPr>
          <p:nvPr>
            <p:ph type="body" idx="1"/>
          </p:nvPr>
        </p:nvSpPr>
        <p:spPr>
          <a:xfrm>
            <a:off x="457200" y="1268699"/>
            <a:ext cx="8229600" cy="3874799"/>
          </a:xfrm>
          <a:prstGeom prst="rect">
            <a:avLst/>
          </a:prstGeom>
        </p:spPr>
        <p:txBody>
          <a:bodyPr lIns="91425" tIns="91425" rIns="91425" bIns="91425" anchor="t" anchorCtr="0">
            <a:noAutofit/>
          </a:bodyPr>
          <a:lstStyle/>
          <a:p>
            <a:pPr marL="190500" lvl="0" indent="0" rtl="0">
              <a:lnSpc>
                <a:spcPct val="100000"/>
              </a:lnSpc>
              <a:spcBef>
                <a:spcPts val="0"/>
              </a:spcBef>
              <a:spcAft>
                <a:spcPts val="1500"/>
              </a:spcAft>
            </a:pPr>
            <a:r>
              <a:rPr lang="en" sz="1200" dirty="0" smtClean="0">
                <a:solidFill>
                  <a:schemeClr val="tx1"/>
                </a:solidFill>
                <a:latin typeface="Georgia" panose="02040502050405020303" pitchFamily="18" charset="0"/>
                <a:ea typeface="Verdana"/>
                <a:cs typeface="Verdana"/>
                <a:sym typeface="Verdana"/>
              </a:rPr>
              <a:t>The most common form of Dementia</a:t>
            </a:r>
          </a:p>
          <a:p>
            <a:pPr marL="510540" lvl="1" indent="0">
              <a:spcBef>
                <a:spcPts val="0"/>
              </a:spcBef>
              <a:spcAft>
                <a:spcPts val="1500"/>
              </a:spcAft>
            </a:pPr>
            <a:r>
              <a:rPr lang="en" sz="1200" dirty="0" smtClean="0">
                <a:solidFill>
                  <a:schemeClr val="tx1"/>
                </a:solidFill>
                <a:latin typeface="Georgia" panose="02040502050405020303" pitchFamily="18" charset="0"/>
                <a:ea typeface="Verdana"/>
                <a:cs typeface="Verdana"/>
                <a:sym typeface="Verdana"/>
              </a:rPr>
              <a:t>Worsen over time, </a:t>
            </a:r>
            <a:r>
              <a:rPr lang="en-US" sz="1200" dirty="0">
                <a:solidFill>
                  <a:schemeClr val="tx1"/>
                </a:solidFill>
                <a:latin typeface="Georgia" panose="02040502050405020303" pitchFamily="18" charset="0"/>
              </a:rPr>
              <a:t>memory loss and other intellectual </a:t>
            </a:r>
            <a:r>
              <a:rPr lang="en-US" sz="1200" dirty="0" smtClean="0">
                <a:solidFill>
                  <a:schemeClr val="tx1"/>
                </a:solidFill>
                <a:latin typeface="Georgia" panose="02040502050405020303" pitchFamily="18" charset="0"/>
              </a:rPr>
              <a:t>abilities</a:t>
            </a:r>
          </a:p>
          <a:p>
            <a:pPr marL="510540" lvl="1" indent="0">
              <a:spcBef>
                <a:spcPts val="0"/>
              </a:spcBef>
              <a:spcAft>
                <a:spcPts val="1500"/>
              </a:spcAft>
            </a:pPr>
            <a:r>
              <a:rPr lang="en-US" sz="1200" dirty="0" smtClean="0">
                <a:solidFill>
                  <a:schemeClr val="tx1"/>
                </a:solidFill>
                <a:latin typeface="Georgia" panose="02040502050405020303" pitchFamily="18" charset="0"/>
              </a:rPr>
              <a:t>Alzheimer's </a:t>
            </a:r>
            <a:r>
              <a:rPr lang="en-US" sz="1200" dirty="0">
                <a:solidFill>
                  <a:schemeClr val="tx1"/>
                </a:solidFill>
                <a:latin typeface="Georgia" panose="02040502050405020303" pitchFamily="18" charset="0"/>
              </a:rPr>
              <a:t>disease </a:t>
            </a:r>
            <a:r>
              <a:rPr lang="en-US" sz="1200" dirty="0" smtClean="0">
                <a:solidFill>
                  <a:schemeClr val="tx1"/>
                </a:solidFill>
                <a:latin typeface="Georgia" panose="02040502050405020303" pitchFamily="18" charset="0"/>
              </a:rPr>
              <a:t>prevents certain cells from perform the needed function</a:t>
            </a:r>
          </a:p>
          <a:p>
            <a:pPr marL="510540" lvl="1" indent="0">
              <a:spcBef>
                <a:spcPts val="0"/>
              </a:spcBef>
              <a:spcAft>
                <a:spcPts val="1500"/>
              </a:spcAft>
            </a:pPr>
            <a:r>
              <a:rPr lang="en-US" sz="1200" dirty="0" smtClean="0">
                <a:solidFill>
                  <a:schemeClr val="tx1"/>
                </a:solidFill>
                <a:latin typeface="Georgia" panose="02040502050405020303" pitchFamily="18" charset="0"/>
                <a:ea typeface="Verdana"/>
                <a:cs typeface="Verdana"/>
                <a:sym typeface="Verdana"/>
              </a:rPr>
              <a:t>Not just a normal part of again</a:t>
            </a:r>
          </a:p>
          <a:p>
            <a:pPr marL="190500" lvl="0" indent="0">
              <a:spcBef>
                <a:spcPts val="0"/>
              </a:spcBef>
              <a:spcAft>
                <a:spcPts val="1500"/>
              </a:spcAft>
            </a:pPr>
            <a:r>
              <a:rPr lang="en-US" sz="1200" b="1" dirty="0" smtClean="0">
                <a:solidFill>
                  <a:schemeClr val="tx1"/>
                </a:solidFill>
                <a:latin typeface="Georgia" panose="02040502050405020303" pitchFamily="18" charset="0"/>
                <a:ea typeface="Verdana"/>
                <a:cs typeface="Verdana"/>
                <a:sym typeface="Verdana"/>
              </a:rPr>
              <a:t>Risk Factors: </a:t>
            </a:r>
            <a:r>
              <a:rPr lang="en-US" sz="1200" dirty="0" smtClean="0">
                <a:solidFill>
                  <a:schemeClr val="tx1"/>
                </a:solidFill>
                <a:latin typeface="Georgia" panose="02040502050405020303" pitchFamily="18" charset="0"/>
                <a:ea typeface="Verdana"/>
                <a:cs typeface="Verdana"/>
                <a:sym typeface="Verdana"/>
              </a:rPr>
              <a:t>Age, genetics, family history </a:t>
            </a:r>
            <a:endParaRPr lang="en" sz="1200" dirty="0">
              <a:solidFill>
                <a:schemeClr val="tx1"/>
              </a:solidFill>
              <a:latin typeface="Georgia" panose="02040502050405020303" pitchFamily="18" charset="0"/>
              <a:ea typeface="Verdana"/>
              <a:cs typeface="Verdana"/>
              <a:sym typeface="Verdana"/>
            </a:endParaRPr>
          </a:p>
          <a:p>
            <a:pPr lvl="0" rtl="0">
              <a:lnSpc>
                <a:spcPct val="100000"/>
              </a:lnSpc>
              <a:spcBef>
                <a:spcPts val="0"/>
              </a:spcBef>
              <a:spcAft>
                <a:spcPts val="1500"/>
              </a:spcAft>
              <a:buNone/>
            </a:pPr>
            <a:r>
              <a:rPr lang="en" sz="1200" b="1" dirty="0" smtClean="0">
                <a:solidFill>
                  <a:schemeClr val="tx1"/>
                </a:solidFill>
                <a:latin typeface="Georgia" panose="02040502050405020303" pitchFamily="18" charset="0"/>
                <a:ea typeface="Verdana"/>
                <a:cs typeface="Verdana"/>
                <a:sym typeface="Verdana"/>
              </a:rPr>
              <a:t>Treatment</a:t>
            </a:r>
            <a:r>
              <a:rPr lang="en" sz="1200" dirty="0" smtClean="0">
                <a:solidFill>
                  <a:schemeClr val="tx1"/>
                </a:solidFill>
                <a:latin typeface="Georgia" panose="02040502050405020303" pitchFamily="18" charset="0"/>
                <a:ea typeface="Verdana"/>
                <a:cs typeface="Verdana"/>
                <a:sym typeface="Verdana"/>
              </a:rPr>
              <a:t>: no </a:t>
            </a:r>
            <a:r>
              <a:rPr lang="en" sz="1200" dirty="0">
                <a:solidFill>
                  <a:schemeClr val="tx1"/>
                </a:solidFill>
                <a:latin typeface="Georgia" panose="02040502050405020303" pitchFamily="18" charset="0"/>
                <a:ea typeface="Verdana"/>
                <a:cs typeface="Verdana"/>
                <a:sym typeface="Verdana"/>
              </a:rPr>
              <a:t>cure for </a:t>
            </a:r>
            <a:r>
              <a:rPr lang="en" sz="1200" dirty="0" smtClean="0">
                <a:solidFill>
                  <a:schemeClr val="tx1"/>
                </a:solidFill>
                <a:latin typeface="Georgia" panose="02040502050405020303" pitchFamily="18" charset="0"/>
                <a:ea typeface="Verdana"/>
                <a:cs typeface="Verdana"/>
                <a:sym typeface="Verdana"/>
              </a:rPr>
              <a:t>Alzheimer's</a:t>
            </a:r>
          </a:p>
          <a:p>
            <a:pPr marL="485140" lvl="1" indent="0">
              <a:spcBef>
                <a:spcPts val="0"/>
              </a:spcBef>
              <a:buClr>
                <a:srgbClr val="343637"/>
              </a:buClr>
              <a:buSzPct val="166666"/>
              <a:buNone/>
            </a:pPr>
            <a:r>
              <a:rPr lang="en" sz="1200" dirty="0" smtClean="0">
                <a:solidFill>
                  <a:schemeClr val="tx1"/>
                </a:solidFill>
                <a:latin typeface="Georgia" panose="02040502050405020303" pitchFamily="18" charset="0"/>
                <a:ea typeface="Verdana"/>
                <a:cs typeface="Verdana"/>
                <a:sym typeface="Verdana"/>
              </a:rPr>
              <a:t>Medications for memory loss</a:t>
            </a:r>
          </a:p>
          <a:p>
            <a:pPr marL="485140" lvl="1" indent="0">
              <a:spcBef>
                <a:spcPts val="0"/>
              </a:spcBef>
              <a:buClr>
                <a:srgbClr val="343637"/>
              </a:buClr>
              <a:buSzPct val="166666"/>
              <a:buNone/>
            </a:pPr>
            <a:r>
              <a:rPr lang="en" sz="1200" dirty="0" smtClean="0">
                <a:solidFill>
                  <a:schemeClr val="tx1"/>
                </a:solidFill>
                <a:latin typeface="Georgia" panose="02040502050405020303" pitchFamily="18" charset="0"/>
                <a:ea typeface="Verdana"/>
                <a:cs typeface="Verdana"/>
                <a:sym typeface="Verdana"/>
              </a:rPr>
              <a:t>Treatments for behavioral changes of alzheimer's</a:t>
            </a:r>
          </a:p>
          <a:p>
            <a:pPr marL="485140" lvl="1" indent="0">
              <a:spcBef>
                <a:spcPts val="0"/>
              </a:spcBef>
              <a:buClr>
                <a:srgbClr val="343637"/>
              </a:buClr>
              <a:buSzPct val="166666"/>
              <a:buNone/>
            </a:pPr>
            <a:r>
              <a:rPr lang="en" sz="1200" dirty="0" smtClean="0">
                <a:solidFill>
                  <a:schemeClr val="tx1"/>
                </a:solidFill>
                <a:latin typeface="Georgia" panose="02040502050405020303" pitchFamily="18" charset="0"/>
                <a:ea typeface="Verdana"/>
                <a:cs typeface="Verdana"/>
                <a:sym typeface="Verdana"/>
              </a:rPr>
              <a:t>Treatments </a:t>
            </a:r>
            <a:r>
              <a:rPr lang="en" sz="1200" dirty="0">
                <a:solidFill>
                  <a:schemeClr val="tx1"/>
                </a:solidFill>
                <a:latin typeface="Georgia" panose="02040502050405020303" pitchFamily="18" charset="0"/>
                <a:ea typeface="Verdana"/>
                <a:cs typeface="Verdana"/>
                <a:sym typeface="Verdana"/>
              </a:rPr>
              <a:t>for </a:t>
            </a:r>
            <a:r>
              <a:rPr lang="en" sz="1200" dirty="0" smtClean="0">
                <a:solidFill>
                  <a:schemeClr val="tx1"/>
                </a:solidFill>
                <a:latin typeface="Georgia" panose="02040502050405020303" pitchFamily="18" charset="0"/>
                <a:ea typeface="Verdana"/>
                <a:cs typeface="Verdana"/>
                <a:sym typeface="Verdana"/>
              </a:rPr>
              <a:t>sleep changes</a:t>
            </a:r>
          </a:p>
          <a:p>
            <a:pPr marL="0" lvl="0" indent="0">
              <a:buNone/>
            </a:pPr>
            <a:r>
              <a:rPr lang="en" sz="1200" b="1" dirty="0">
                <a:solidFill>
                  <a:schemeClr val="tx1"/>
                </a:solidFill>
                <a:latin typeface="Georgia" panose="02040502050405020303" pitchFamily="18" charset="0"/>
                <a:ea typeface="Verdana"/>
                <a:cs typeface="Verdana"/>
                <a:sym typeface="Verdana"/>
              </a:rPr>
              <a:t>Specialists</a:t>
            </a:r>
            <a:r>
              <a:rPr lang="en" sz="1200" dirty="0">
                <a:solidFill>
                  <a:schemeClr val="tx1"/>
                </a:solidFill>
                <a:latin typeface="Georgia" panose="02040502050405020303" pitchFamily="18" charset="0"/>
                <a:ea typeface="Verdana"/>
                <a:cs typeface="Verdana"/>
                <a:sym typeface="Verdana"/>
              </a:rPr>
              <a:t>:Neurologists.Psychiatrists,Psychologists </a:t>
            </a:r>
          </a:p>
          <a:p>
            <a:endParaRPr lang="en" sz="1200" dirty="0">
              <a:solidFill>
                <a:schemeClr val="tx1"/>
              </a:solidFill>
              <a:latin typeface="Georgia" panose="02040502050405020303" pitchFamily="18" charset="0"/>
              <a:ea typeface="Verdana"/>
              <a:cs typeface="Verdana"/>
              <a:sym typeface="Verdana"/>
            </a:endParaRPr>
          </a:p>
          <a:p>
            <a:endParaRPr lang="en" sz="1200" dirty="0">
              <a:solidFill>
                <a:schemeClr val="tx1"/>
              </a:solidFill>
              <a:latin typeface="Georgia" panose="02040502050405020303" pitchFamily="18" charset="0"/>
              <a:ea typeface="Verdana"/>
              <a:cs typeface="Verdana"/>
              <a:sym typeface="Verdana"/>
            </a:endParaRPr>
          </a:p>
          <a:p>
            <a:endParaRPr lang="en" sz="1200" dirty="0">
              <a:solidFill>
                <a:schemeClr val="tx1"/>
              </a:solidFill>
              <a:latin typeface="Georgia" panose="02040502050405020303" pitchFamily="18" charset="0"/>
              <a:ea typeface="Verdana"/>
              <a:cs typeface="Verdana"/>
              <a:sym typeface="Verdana"/>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1950"/>
            <a:ext cx="2107167" cy="21193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04812"/>
            <a:ext cx="2040401" cy="211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38149"/>
            <a:ext cx="2695575" cy="2147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105150"/>
            <a:ext cx="1964201" cy="1831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1600200" y="2647950"/>
            <a:ext cx="1219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791200" y="2800350"/>
            <a:ext cx="1271587"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992000" y="2585960"/>
            <a:ext cx="0" cy="290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0"/>
            <a:ext cx="8229600" cy="1044599"/>
          </a:xfrm>
          <a:prstGeom prst="rect">
            <a:avLst/>
          </a:prstGeom>
        </p:spPr>
        <p:txBody>
          <a:bodyPr lIns="91425" tIns="91425" rIns="91425" bIns="91425" anchor="b" anchorCtr="0">
            <a:noAutofit/>
          </a:bodyPr>
          <a:lstStyle/>
          <a:p>
            <a:pPr lvl="0" rtl="0">
              <a:buNone/>
            </a:pPr>
            <a:r>
              <a:rPr lang="en" dirty="0"/>
              <a:t>Alzheimer’s-7 Stages: </a:t>
            </a:r>
          </a:p>
        </p:txBody>
      </p:sp>
      <p:sp>
        <p:nvSpPr>
          <p:cNvPr id="196" name="Shape 196"/>
          <p:cNvSpPr txBox="1">
            <a:spLocks noGrp="1"/>
          </p:cNvSpPr>
          <p:nvPr>
            <p:ph type="body" idx="1"/>
          </p:nvPr>
        </p:nvSpPr>
        <p:spPr>
          <a:xfrm>
            <a:off x="457200" y="1268705"/>
            <a:ext cx="8229600" cy="3627900"/>
          </a:xfrm>
          <a:prstGeom prst="rect">
            <a:avLst/>
          </a:prstGeom>
        </p:spPr>
        <p:txBody>
          <a:bodyPr lIns="91425" tIns="91425" rIns="91425" bIns="91425" anchor="t" anchorCtr="0">
            <a:noAutofit/>
          </a:bodyPr>
          <a:lstStyle/>
          <a:p>
            <a:pPr lvl="0" rtl="0">
              <a:buClr>
                <a:schemeClr val="dk1"/>
              </a:buClr>
              <a:buSzPct val="45833"/>
              <a:buFont typeface="Arial"/>
              <a:buNone/>
            </a:pPr>
            <a:r>
              <a:rPr lang="en" sz="2400"/>
              <a:t>Stage 1: No impairment</a:t>
            </a:r>
          </a:p>
          <a:p>
            <a:pPr lvl="0" rtl="0">
              <a:buClr>
                <a:schemeClr val="dk1"/>
              </a:buClr>
              <a:buSzPct val="45833"/>
              <a:buFont typeface="Arial"/>
              <a:buNone/>
            </a:pPr>
            <a:r>
              <a:rPr lang="en" sz="2400"/>
              <a:t>Stage 2: Very mild decline</a:t>
            </a:r>
          </a:p>
          <a:p>
            <a:pPr lvl="0" rtl="0">
              <a:buClr>
                <a:schemeClr val="dk1"/>
              </a:buClr>
              <a:buSzPct val="45833"/>
              <a:buFont typeface="Arial"/>
              <a:buNone/>
            </a:pPr>
            <a:r>
              <a:rPr lang="en" sz="2400"/>
              <a:t>Stage 3: Mild decline</a:t>
            </a:r>
          </a:p>
          <a:p>
            <a:pPr lvl="0" rtl="0">
              <a:buClr>
                <a:schemeClr val="dk1"/>
              </a:buClr>
              <a:buSzPct val="45833"/>
              <a:buFont typeface="Arial"/>
              <a:buNone/>
            </a:pPr>
            <a:r>
              <a:rPr lang="en" sz="2400"/>
              <a:t>Stage 4: Moderate decline</a:t>
            </a:r>
          </a:p>
          <a:p>
            <a:pPr lvl="0" rtl="0">
              <a:buClr>
                <a:schemeClr val="dk1"/>
              </a:buClr>
              <a:buSzPct val="45833"/>
              <a:buFont typeface="Arial"/>
              <a:buNone/>
            </a:pPr>
            <a:r>
              <a:rPr lang="en" sz="2400"/>
              <a:t>Stage 5: Moderately severe decline</a:t>
            </a:r>
          </a:p>
          <a:p>
            <a:pPr lvl="0" rtl="0">
              <a:buClr>
                <a:schemeClr val="dk1"/>
              </a:buClr>
              <a:buSzPct val="45833"/>
              <a:buFont typeface="Arial"/>
              <a:buNone/>
            </a:pPr>
            <a:r>
              <a:rPr lang="en" sz="2400"/>
              <a:t>Stage 6: Severe decline</a:t>
            </a:r>
          </a:p>
          <a:p>
            <a:pPr lvl="0" rtl="0">
              <a:buNone/>
            </a:pPr>
            <a:r>
              <a:rPr lang="en" sz="2400"/>
              <a:t>Stage 7: Very severe decline</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prstGeom prst="rect">
            <a:avLst/>
          </a:prstGeom>
        </p:spPr>
        <p:txBody>
          <a:bodyPr lIns="91425" tIns="91425" rIns="91425" bIns="91425" anchor="b" anchorCtr="0">
            <a:noAutofit/>
          </a:bodyPr>
          <a:lstStyle/>
          <a:p>
            <a:pPr>
              <a:buNone/>
            </a:pPr>
            <a:r>
              <a:rPr lang="en" sz="4000" dirty="0" smtClean="0"/>
              <a:t>Alzheimer’s</a:t>
            </a:r>
            <a:r>
              <a:rPr lang="en" sz="4000" dirty="0"/>
              <a:t>? </a:t>
            </a:r>
          </a:p>
        </p:txBody>
      </p:sp>
      <p:sp>
        <p:nvSpPr>
          <p:cNvPr id="190" name="Shape 190"/>
          <p:cNvSpPr txBox="1">
            <a:spLocks noGrp="1"/>
          </p:cNvSpPr>
          <p:nvPr>
            <p:ph type="body" idx="1"/>
          </p:nvPr>
        </p:nvSpPr>
        <p:spPr>
          <a:xfrm>
            <a:off x="457200" y="1297780"/>
            <a:ext cx="8229600" cy="3940970"/>
          </a:xfrm>
          <a:prstGeom prst="rect">
            <a:avLst/>
          </a:prstGeom>
        </p:spPr>
        <p:txBody>
          <a:bodyPr lIns="91425" tIns="91425" rIns="91425" bIns="91425" anchor="t" anchorCtr="0">
            <a:noAutofit/>
          </a:bodyPr>
          <a:lstStyle/>
          <a:p>
            <a:pPr>
              <a:buNone/>
            </a:pPr>
            <a:r>
              <a:rPr lang="en-US" sz="1400" u="sng" dirty="0">
                <a:latin typeface="Georgia" panose="02040502050405020303" pitchFamily="18" charset="0"/>
              </a:rPr>
              <a:t>What Causes Alzheimer’s</a:t>
            </a:r>
            <a:r>
              <a:rPr lang="en-US" sz="1400" u="sng" dirty="0" smtClean="0">
                <a:latin typeface="Georgia" panose="02040502050405020303" pitchFamily="18" charset="0"/>
              </a:rPr>
              <a:t>?-</a:t>
            </a:r>
            <a:r>
              <a:rPr lang="en" sz="1400" dirty="0">
                <a:latin typeface="Georgia" panose="02040502050405020303" pitchFamily="18" charset="0"/>
              </a:rPr>
              <a:t>Sue T. </a:t>
            </a:r>
            <a:r>
              <a:rPr lang="en" sz="1400" dirty="0" smtClean="0">
                <a:latin typeface="Georgia" panose="02040502050405020303" pitchFamily="18" charset="0"/>
              </a:rPr>
              <a:t>Griffin</a:t>
            </a:r>
            <a:r>
              <a:rPr lang="en" sz="1400" dirty="0">
                <a:latin typeface="Georgia" panose="02040502050405020303" pitchFamily="18" charset="0"/>
              </a:rPr>
              <a:t>
-Amyloid plaques were once thought to be the “smoking gun” for onset but not it proven to this present </a:t>
            </a:r>
            <a:r>
              <a:rPr lang="en" sz="1400" dirty="0" smtClean="0">
                <a:latin typeface="Georgia" panose="02040502050405020303" pitchFamily="18" charset="0"/>
              </a:rPr>
              <a:t>day</a:t>
            </a:r>
            <a:endParaRPr lang="en" sz="1400" dirty="0">
              <a:latin typeface="Georgia" panose="02040502050405020303" pitchFamily="18" charset="0"/>
            </a:endParaRPr>
          </a:p>
          <a:p>
            <a:pPr lvl="0">
              <a:buNone/>
            </a:pPr>
            <a:r>
              <a:rPr lang="en" sz="1400" dirty="0" smtClean="0">
                <a:latin typeface="Georgia" panose="02040502050405020303" pitchFamily="18" charset="0"/>
              </a:rPr>
              <a:t>-Finding </a:t>
            </a:r>
            <a:r>
              <a:rPr lang="en" sz="1400" dirty="0">
                <a:latin typeface="Georgia" panose="02040502050405020303" pitchFamily="18" charset="0"/>
              </a:rPr>
              <a:t>that inflammation may be the real cause</a:t>
            </a:r>
          </a:p>
          <a:p>
            <a:pPr lvl="0" rtl="0">
              <a:buNone/>
            </a:pPr>
            <a:r>
              <a:rPr lang="en" sz="1400" b="1" dirty="0">
                <a:latin typeface="Georgia" panose="02040502050405020303" pitchFamily="18" charset="0"/>
              </a:rPr>
              <a:t>Scientist at Washington University School of Medicine:</a:t>
            </a:r>
          </a:p>
          <a:p>
            <a:pPr lvl="0" rtl="0">
              <a:buNone/>
            </a:pPr>
            <a:r>
              <a:rPr lang="en" sz="1400" dirty="0">
                <a:latin typeface="Georgia" panose="02040502050405020303" pitchFamily="18" charset="0"/>
              </a:rPr>
              <a:t>-Mutations alone are not the only factors that a person will develop alzheimer's, many genetic and environmental </a:t>
            </a:r>
            <a:r>
              <a:rPr lang="en" sz="1400" dirty="0" smtClean="0">
                <a:latin typeface="Georgia" panose="02040502050405020303" pitchFamily="18" charset="0"/>
              </a:rPr>
              <a:t>factors also </a:t>
            </a:r>
            <a:r>
              <a:rPr lang="en" sz="1400" dirty="0">
                <a:latin typeface="Georgia" panose="02040502050405020303" pitchFamily="18" charset="0"/>
              </a:rPr>
              <a:t>leading to </a:t>
            </a:r>
            <a:r>
              <a:rPr lang="en" sz="1400" dirty="0" smtClean="0">
                <a:latin typeface="Georgia" panose="02040502050405020303" pitchFamily="18" charset="0"/>
              </a:rPr>
              <a:t>development</a:t>
            </a:r>
            <a:endParaRPr lang="en" sz="1400" dirty="0">
              <a:latin typeface="Georgia" panose="02040502050405020303" pitchFamily="18" charset="0"/>
            </a:endParaRPr>
          </a:p>
          <a:p>
            <a:pPr lvl="0" rtl="0">
              <a:buNone/>
            </a:pPr>
            <a:r>
              <a:rPr lang="en" sz="1400" dirty="0">
                <a:latin typeface="Georgia" panose="02040502050405020303" pitchFamily="18" charset="0"/>
              </a:rPr>
              <a:t>-Mutations will have different effects on person and time of early or late onset, although these labels are not as reliable with more research</a:t>
            </a:r>
          </a:p>
          <a:p>
            <a:pPr lvl="0" rtl="0">
              <a:buNone/>
            </a:pPr>
            <a:r>
              <a:rPr lang="en" sz="1400" dirty="0">
                <a:latin typeface="Georgia" panose="02040502050405020303" pitchFamily="18" charset="0"/>
              </a:rPr>
              <a:t>-If strong family history is present then screening is highly recommended, along with</a:t>
            </a:r>
            <a:r>
              <a:rPr lang="en" sz="1400" b="1" dirty="0">
                <a:latin typeface="Georgia" panose="02040502050405020303" pitchFamily="18" charset="0"/>
              </a:rPr>
              <a:t> </a:t>
            </a:r>
            <a:r>
              <a:rPr lang="en" sz="1400" dirty="0">
                <a:latin typeface="Georgia" panose="02040502050405020303" pitchFamily="18" charset="0"/>
              </a:rPr>
              <a:t>genes sequencing </a:t>
            </a:r>
            <a:endParaRPr lang="en" sz="1400" dirty="0" smtClean="0">
              <a:latin typeface="Georgia" panose="02040502050405020303" pitchFamily="18" charset="0"/>
            </a:endParaRPr>
          </a:p>
          <a:p>
            <a:pPr lvl="0" rtl="0">
              <a:buNone/>
            </a:pPr>
            <a:r>
              <a:rPr lang="en" sz="1400" dirty="0" smtClean="0">
                <a:latin typeface="Georgia" panose="02040502050405020303" pitchFamily="18" charset="0"/>
              </a:rPr>
              <a:t>-More focus on onset</a:t>
            </a:r>
          </a:p>
          <a:p>
            <a:pPr lvl="0">
              <a:buNone/>
            </a:pPr>
            <a:r>
              <a:rPr lang="en" sz="1400" dirty="0">
                <a:latin typeface="Georgia" panose="02040502050405020303" pitchFamily="18" charset="0"/>
              </a:rPr>
              <a:t>	</a:t>
            </a:r>
            <a:r>
              <a:rPr lang="en-US" sz="1400" dirty="0" smtClean="0">
                <a:latin typeface="Georgia" panose="02040502050405020303" pitchFamily="18" charset="0"/>
              </a:rPr>
              <a:t>early onset </a:t>
            </a:r>
            <a:r>
              <a:rPr lang="en-US" sz="1400" dirty="0">
                <a:latin typeface="Georgia" panose="02040502050405020303" pitchFamily="18" charset="0"/>
              </a:rPr>
              <a:t>disease as </a:t>
            </a:r>
            <a:r>
              <a:rPr lang="en-US" sz="1400" dirty="0" smtClean="0">
                <a:latin typeface="Georgia" panose="02040502050405020303" pitchFamily="18" charset="0"/>
              </a:rPr>
              <a:t>inherited and late onset </a:t>
            </a:r>
            <a:r>
              <a:rPr lang="en-US" sz="1400" dirty="0">
                <a:latin typeface="Georgia" panose="02040502050405020303" pitchFamily="18" charset="0"/>
              </a:rPr>
              <a:t>as </a:t>
            </a:r>
            <a:r>
              <a:rPr lang="en-US" sz="1400" dirty="0" smtClean="0">
                <a:latin typeface="Georgia" panose="02040502050405020303" pitchFamily="18" charset="0"/>
              </a:rPr>
              <a:t>sporadic ,because </a:t>
            </a:r>
            <a:r>
              <a:rPr lang="en-US" sz="1400" dirty="0">
                <a:latin typeface="Georgia" panose="02040502050405020303" pitchFamily="18" charset="0"/>
              </a:rPr>
              <a:t>sporadic cases and</a:t>
            </a:r>
          </a:p>
          <a:p>
            <a:pPr lvl="0">
              <a:buNone/>
            </a:pPr>
            <a:r>
              <a:rPr lang="en-US" sz="1400" dirty="0">
                <a:latin typeface="Georgia" panose="02040502050405020303" pitchFamily="18" charset="0"/>
              </a:rPr>
              <a:t>familial </a:t>
            </a:r>
            <a:r>
              <a:rPr lang="en-US" sz="1400" dirty="0" smtClean="0">
                <a:latin typeface="Georgia" panose="02040502050405020303" pitchFamily="18" charset="0"/>
              </a:rPr>
              <a:t> occur </a:t>
            </a:r>
            <a:r>
              <a:rPr lang="en-US" sz="1400" dirty="0">
                <a:latin typeface="Georgia" panose="02040502050405020303" pitchFamily="18" charset="0"/>
              </a:rPr>
              <a:t>in both age groups</a:t>
            </a:r>
            <a:endParaRPr lang="en" sz="1400" dirty="0">
              <a:latin typeface="Georgia" panose="02040502050405020303" pitchFamily="18" charset="0"/>
            </a:endParaRPr>
          </a:p>
          <a:p>
            <a:endParaRPr lang="en" sz="1400" b="1" dirty="0">
              <a:latin typeface="Georgia" panose="02040502050405020303" pitchFamily="18" charset="0"/>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19100" y="-323850"/>
            <a:ext cx="8229600" cy="1044599"/>
          </a:xfrm>
          <a:prstGeom prst="rect">
            <a:avLst/>
          </a:prstGeom>
        </p:spPr>
        <p:txBody>
          <a:bodyPr lIns="91425" tIns="91425" rIns="91425" bIns="91425" anchor="b" anchorCtr="0">
            <a:noAutofit/>
          </a:bodyPr>
          <a:lstStyle/>
          <a:p>
            <a:pPr algn="ctr">
              <a:buNone/>
            </a:pPr>
            <a:r>
              <a:rPr lang="en" sz="3600" dirty="0">
                <a:solidFill>
                  <a:srgbClr val="252525"/>
                </a:solidFill>
                <a:latin typeface="Georgia" panose="02040502050405020303" pitchFamily="18" charset="0"/>
                <a:ea typeface="Verdana"/>
                <a:cs typeface="Verdana"/>
                <a:sym typeface="Verdana"/>
              </a:rPr>
              <a:t>Alzheimer's </a:t>
            </a:r>
            <a:r>
              <a:rPr lang="en" sz="3600" dirty="0" smtClean="0">
                <a:solidFill>
                  <a:srgbClr val="252525"/>
                </a:solidFill>
                <a:latin typeface="Georgia" panose="02040502050405020303" pitchFamily="18" charset="0"/>
                <a:ea typeface="Verdana"/>
                <a:cs typeface="Verdana"/>
                <a:sym typeface="Verdana"/>
              </a:rPr>
              <a:t>2013</a:t>
            </a:r>
            <a:endParaRPr lang="en" sz="3600" dirty="0">
              <a:solidFill>
                <a:srgbClr val="252525"/>
              </a:solidFill>
              <a:latin typeface="Georgia" panose="02040502050405020303" pitchFamily="18" charset="0"/>
              <a:ea typeface="Verdana"/>
              <a:cs typeface="Verdana"/>
              <a:sym typeface="Verdana"/>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66750"/>
            <a:ext cx="8153400" cy="4476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95250"/>
            <a:ext cx="7772400" cy="1044599"/>
          </a:xfrm>
          <a:prstGeom prst="rect">
            <a:avLst/>
          </a:prstGeom>
        </p:spPr>
        <p:txBody>
          <a:bodyPr lIns="91425" tIns="91425" rIns="91425" bIns="91425" anchor="b" anchorCtr="0">
            <a:noAutofit/>
          </a:bodyPr>
          <a:lstStyle/>
          <a:p>
            <a:pPr algn="ctr">
              <a:buNone/>
            </a:pPr>
            <a:r>
              <a:rPr lang="en" sz="3200" dirty="0">
                <a:solidFill>
                  <a:srgbClr val="252525"/>
                </a:solidFill>
                <a:latin typeface="Georgia" panose="02040502050405020303" pitchFamily="18" charset="0"/>
                <a:ea typeface="Verdana"/>
                <a:cs typeface="Verdana"/>
                <a:sym typeface="Verdana"/>
              </a:rPr>
              <a:t>Alzheimer's </a:t>
            </a:r>
            <a:r>
              <a:rPr lang="en" sz="3200" dirty="0" smtClean="0">
                <a:solidFill>
                  <a:srgbClr val="252525"/>
                </a:solidFill>
                <a:latin typeface="Georgia" panose="02040502050405020303" pitchFamily="18" charset="0"/>
                <a:ea typeface="Verdana"/>
                <a:cs typeface="Verdana"/>
                <a:sym typeface="Verdana"/>
              </a:rPr>
              <a:t>or Aging?</a:t>
            </a:r>
            <a:endParaRPr lang="en" sz="3200" dirty="0">
              <a:solidFill>
                <a:srgbClr val="252525"/>
              </a:solidFill>
              <a:latin typeface="Georgia" panose="02040502050405020303" pitchFamily="18" charset="0"/>
              <a:ea typeface="Verdana"/>
              <a:cs typeface="Verdana"/>
              <a:sym typeface="Verdana"/>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76350"/>
            <a:ext cx="5631313"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397021"/>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171450"/>
            <a:ext cx="8229600" cy="1044599"/>
          </a:xfrm>
          <a:prstGeom prst="rect">
            <a:avLst/>
          </a:prstGeom>
        </p:spPr>
        <p:txBody>
          <a:bodyPr lIns="91425" tIns="91425" rIns="91425" bIns="91425" anchor="b" anchorCtr="0">
            <a:noAutofit/>
          </a:bodyPr>
          <a:lstStyle/>
          <a:p>
            <a:pPr>
              <a:buNone/>
            </a:pPr>
            <a:r>
              <a:rPr lang="en" sz="2800" dirty="0">
                <a:solidFill>
                  <a:srgbClr val="252525"/>
                </a:solidFill>
                <a:latin typeface="Verdana"/>
                <a:ea typeface="Verdana"/>
                <a:cs typeface="Verdana"/>
                <a:sym typeface="Verdana"/>
              </a:rPr>
              <a:t>Alzheimer's Facts and Figures- Virginia</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1028700"/>
            <a:ext cx="7448550" cy="1524000"/>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664199"/>
            <a:ext cx="2619375" cy="24793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1475" y="2635624"/>
            <a:ext cx="3609975" cy="2124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171450"/>
            <a:ext cx="8229600" cy="1044599"/>
          </a:xfrm>
          <a:prstGeom prst="rect">
            <a:avLst/>
          </a:prstGeom>
        </p:spPr>
        <p:txBody>
          <a:bodyPr lIns="91425" tIns="91425" rIns="91425" bIns="91425" anchor="b" anchorCtr="0">
            <a:noAutofit/>
          </a:bodyPr>
          <a:lstStyle/>
          <a:p>
            <a:pPr>
              <a:buNone/>
            </a:pPr>
            <a:r>
              <a:rPr lang="en" sz="2800" dirty="0">
                <a:solidFill>
                  <a:srgbClr val="252525"/>
                </a:solidFill>
                <a:latin typeface="Verdana"/>
                <a:ea typeface="Verdana"/>
                <a:cs typeface="Verdana"/>
                <a:sym typeface="Verdana"/>
              </a:rPr>
              <a:t>Alzheimer's Facts and Figures- Virginia</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00150"/>
            <a:ext cx="3905250" cy="2295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252788"/>
            <a:ext cx="364807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365827"/>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9525"/>
            <a:ext cx="8229600" cy="1044599"/>
          </a:xfrm>
          <a:prstGeom prst="rect">
            <a:avLst/>
          </a:prstGeom>
        </p:spPr>
        <p:txBody>
          <a:bodyPr lIns="91425" tIns="91425" rIns="91425" bIns="91425" anchor="b" anchorCtr="0">
            <a:noAutofit/>
          </a:bodyPr>
          <a:lstStyle/>
          <a:p>
            <a:pPr lvl="0" rtl="0">
              <a:lnSpc>
                <a:spcPct val="115000"/>
              </a:lnSpc>
              <a:buNone/>
            </a:pPr>
            <a:r>
              <a:rPr lang="en" sz="2300" dirty="0">
                <a:solidFill>
                  <a:srgbClr val="3D316A"/>
                </a:solidFill>
                <a:latin typeface="Trebuchet MS"/>
                <a:ea typeface="Trebuchet MS"/>
                <a:cs typeface="Trebuchet MS"/>
                <a:sym typeface="Trebuchet MS"/>
              </a:rPr>
              <a:t>
</a:t>
            </a:r>
          </a:p>
          <a:p>
            <a:endParaRPr lang="en" sz="2300" dirty="0">
              <a:solidFill>
                <a:srgbClr val="3D316A"/>
              </a:solidFill>
              <a:latin typeface="Trebuchet MS"/>
              <a:ea typeface="Trebuchet MS"/>
              <a:cs typeface="Trebuchet MS"/>
              <a:sym typeface="Trebuchet MS"/>
            </a:endParaRPr>
          </a:p>
          <a:p>
            <a:endParaRPr lang="en" sz="2300" dirty="0">
              <a:solidFill>
                <a:srgbClr val="3D316A"/>
              </a:solidFill>
              <a:latin typeface="Trebuchet MS"/>
              <a:ea typeface="Trebuchet MS"/>
              <a:cs typeface="Trebuchet MS"/>
              <a:sym typeface="Trebuchet MS"/>
            </a:endParaRPr>
          </a:p>
          <a:p>
            <a:endParaRPr lang="en" sz="2300" dirty="0">
              <a:solidFill>
                <a:srgbClr val="3D316A"/>
              </a:solidFill>
              <a:latin typeface="Trebuchet MS"/>
              <a:ea typeface="Trebuchet MS"/>
              <a:cs typeface="Trebuchet MS"/>
              <a:sym typeface="Trebuchet MS"/>
            </a:endParaRPr>
          </a:p>
          <a:p>
            <a:endParaRPr lang="en" sz="2300" dirty="0">
              <a:solidFill>
                <a:srgbClr val="3D316A"/>
              </a:solidFill>
              <a:latin typeface="Trebuchet MS"/>
              <a:ea typeface="Trebuchet MS"/>
              <a:cs typeface="Trebuchet MS"/>
              <a:sym typeface="Trebuchet MS"/>
            </a:endParaRPr>
          </a:p>
          <a:p>
            <a:endParaRPr lang="en" sz="2300" dirty="0">
              <a:solidFill>
                <a:srgbClr val="3D316A"/>
              </a:solidFill>
              <a:latin typeface="Trebuchet MS"/>
              <a:ea typeface="Trebuchet MS"/>
              <a:cs typeface="Trebuchet MS"/>
              <a:sym typeface="Trebuchet MS"/>
            </a:endParaRPr>
          </a:p>
          <a:p>
            <a:endParaRPr lang="en" sz="2300" dirty="0">
              <a:solidFill>
                <a:srgbClr val="3D316A"/>
              </a:solidFill>
              <a:latin typeface="Trebuchet MS"/>
              <a:ea typeface="Trebuchet MS"/>
              <a:cs typeface="Trebuchet MS"/>
              <a:sym typeface="Trebuchet MS"/>
            </a:endParaRPr>
          </a:p>
          <a:p>
            <a:pPr algn="ctr">
              <a:buNone/>
            </a:pPr>
            <a:r>
              <a:rPr lang="en" sz="3000" dirty="0"/>
              <a:t>Caregiving for Alzheimer's Disease or other Dementia</a:t>
            </a:r>
          </a:p>
        </p:txBody>
      </p:sp>
      <p:sp>
        <p:nvSpPr>
          <p:cNvPr id="184" name="Shape 184"/>
          <p:cNvSpPr txBox="1">
            <a:spLocks noGrp="1"/>
          </p:cNvSpPr>
          <p:nvPr>
            <p:ph type="body" idx="1"/>
          </p:nvPr>
        </p:nvSpPr>
        <p:spPr>
          <a:xfrm>
            <a:off x="457200" y="1297775"/>
            <a:ext cx="8229600" cy="3102775"/>
          </a:xfrm>
          <a:prstGeom prst="rect">
            <a:avLst/>
          </a:prstGeom>
        </p:spPr>
        <p:txBody>
          <a:bodyPr lIns="91425" tIns="91425" rIns="91425" bIns="91425" anchor="t" anchorCtr="0">
            <a:noAutofit/>
          </a:bodyPr>
          <a:lstStyle/>
          <a:p>
            <a:pPr lvl="0" rtl="0">
              <a:buNone/>
            </a:pPr>
            <a:r>
              <a:rPr lang="en" sz="1200" b="1" dirty="0" smtClean="0">
                <a:solidFill>
                  <a:srgbClr val="FF0000"/>
                </a:solidFill>
                <a:latin typeface="Georgia" panose="02040502050405020303" pitchFamily="18" charset="0"/>
                <a:ea typeface="Times New Roman"/>
                <a:cs typeface="Times New Roman"/>
                <a:sym typeface="Times New Roman"/>
              </a:rPr>
              <a:t>Leading </a:t>
            </a:r>
            <a:r>
              <a:rPr lang="en" sz="1200" b="1" dirty="0">
                <a:solidFill>
                  <a:srgbClr val="FF0000"/>
                </a:solidFill>
                <a:latin typeface="Georgia" panose="02040502050405020303" pitchFamily="18" charset="0"/>
                <a:ea typeface="Times New Roman"/>
                <a:cs typeface="Times New Roman"/>
                <a:sym typeface="Times New Roman"/>
              </a:rPr>
              <a:t>type of dementia( 50 to 70 percent of dementia cases)</a:t>
            </a:r>
          </a:p>
          <a:p>
            <a:pPr lvl="0" rtl="0">
              <a:buNone/>
            </a:pPr>
            <a:r>
              <a:rPr lang="en" sz="1200" dirty="0">
                <a:solidFill>
                  <a:schemeClr val="tx1"/>
                </a:solidFill>
                <a:latin typeface="Georgia" panose="02040502050405020303" pitchFamily="18" charset="0"/>
                <a:ea typeface="Times New Roman"/>
                <a:cs typeface="Times New Roman"/>
                <a:sym typeface="Times New Roman"/>
              </a:rPr>
              <a:t>- 5.3 million Americans are living with Alzheimer’s disease, and sixth leading cause of death</a:t>
            </a:r>
          </a:p>
          <a:p>
            <a:pPr lvl="0" rtl="0">
              <a:lnSpc>
                <a:spcPct val="100000"/>
              </a:lnSpc>
              <a:spcAft>
                <a:spcPts val="600"/>
              </a:spcAft>
              <a:buNone/>
            </a:pPr>
            <a:r>
              <a:rPr lang="en" sz="1200" dirty="0" smtClean="0">
                <a:solidFill>
                  <a:schemeClr val="tx1"/>
                </a:solidFill>
                <a:latin typeface="Georgia" panose="02040502050405020303" pitchFamily="18" charset="0"/>
                <a:ea typeface="Times New Roman"/>
                <a:cs typeface="Times New Roman"/>
                <a:sym typeface="Times New Roman"/>
              </a:rPr>
              <a:t>-An </a:t>
            </a:r>
            <a:r>
              <a:rPr lang="en" sz="1200" dirty="0">
                <a:solidFill>
                  <a:schemeClr val="tx1"/>
                </a:solidFill>
                <a:latin typeface="Georgia" panose="02040502050405020303" pitchFamily="18" charset="0"/>
                <a:ea typeface="Times New Roman"/>
                <a:cs typeface="Times New Roman"/>
                <a:sym typeface="Times New Roman"/>
              </a:rPr>
              <a:t>estimated 25-29% of caregivers of persons age 50 or older provide assistance to someone with a cognitive impairment, a memory problem, or a disorder like Alzheimer’s disease or other dementia (NAC, 2004</a:t>
            </a:r>
            <a:r>
              <a:rPr lang="en" sz="1200" dirty="0" smtClean="0">
                <a:solidFill>
                  <a:schemeClr val="tx1"/>
                </a:solidFill>
                <a:latin typeface="Georgia" panose="02040502050405020303" pitchFamily="18" charset="0"/>
                <a:ea typeface="Times New Roman"/>
                <a:cs typeface="Times New Roman"/>
                <a:sym typeface="Times New Roman"/>
              </a:rPr>
              <a:t>)</a:t>
            </a:r>
            <a:endParaRPr lang="en" sz="1200" dirty="0">
              <a:solidFill>
                <a:schemeClr val="tx1"/>
              </a:solidFill>
              <a:latin typeface="Georgia" panose="02040502050405020303" pitchFamily="18" charset="0"/>
              <a:ea typeface="Times New Roman"/>
              <a:cs typeface="Times New Roman"/>
              <a:sym typeface="Times New Roman"/>
            </a:endParaRPr>
          </a:p>
          <a:p>
            <a:pPr lvl="0" rtl="0">
              <a:lnSpc>
                <a:spcPct val="100000"/>
              </a:lnSpc>
              <a:spcAft>
                <a:spcPts val="600"/>
              </a:spcAft>
              <a:buNone/>
            </a:pPr>
            <a:r>
              <a:rPr lang="en" sz="1200" dirty="0" smtClean="0">
                <a:solidFill>
                  <a:schemeClr val="tx1"/>
                </a:solidFill>
                <a:latin typeface="Georgia" panose="02040502050405020303" pitchFamily="18" charset="0"/>
                <a:ea typeface="Times New Roman"/>
                <a:cs typeface="Times New Roman"/>
                <a:sym typeface="Times New Roman"/>
              </a:rPr>
              <a:t>- For Alzheimer’s disease, </a:t>
            </a:r>
            <a:r>
              <a:rPr lang="en" sz="1200" dirty="0">
                <a:solidFill>
                  <a:schemeClr val="tx1"/>
                </a:solidFill>
                <a:latin typeface="Georgia" panose="02040502050405020303" pitchFamily="18" charset="0"/>
                <a:ea typeface="Times New Roman"/>
                <a:cs typeface="Times New Roman"/>
                <a:sym typeface="Times New Roman"/>
              </a:rPr>
              <a:t>in 2008 there were an estimated 9.9 million caregivers providing 8.5 billion hours of care </a:t>
            </a:r>
            <a:r>
              <a:rPr lang="en" sz="1200" dirty="0" smtClean="0">
                <a:solidFill>
                  <a:schemeClr val="tx1"/>
                </a:solidFill>
                <a:latin typeface="Georgia" panose="02040502050405020303" pitchFamily="18" charset="0"/>
                <a:ea typeface="Times New Roman"/>
                <a:cs typeface="Times New Roman"/>
                <a:sym typeface="Times New Roman"/>
              </a:rPr>
              <a:t> valued at </a:t>
            </a:r>
            <a:r>
              <a:rPr lang="en" sz="1200" dirty="0">
                <a:solidFill>
                  <a:schemeClr val="tx1"/>
                </a:solidFill>
                <a:latin typeface="Georgia" panose="02040502050405020303" pitchFamily="18" charset="0"/>
                <a:ea typeface="Times New Roman"/>
                <a:cs typeface="Times New Roman"/>
                <a:sym typeface="Times New Roman"/>
              </a:rPr>
              <a:t>$94 </a:t>
            </a:r>
            <a:r>
              <a:rPr lang="en" sz="1200" dirty="0" smtClean="0">
                <a:solidFill>
                  <a:schemeClr val="tx1"/>
                </a:solidFill>
                <a:latin typeface="Georgia" panose="02040502050405020303" pitchFamily="18" charset="0"/>
                <a:ea typeface="Times New Roman"/>
                <a:cs typeface="Times New Roman"/>
                <a:sym typeface="Times New Roman"/>
              </a:rPr>
              <a:t>Billion (</a:t>
            </a:r>
            <a:r>
              <a:rPr lang="en" sz="1200" dirty="0">
                <a:solidFill>
                  <a:schemeClr val="tx1"/>
                </a:solidFill>
                <a:latin typeface="Georgia" panose="02040502050405020303" pitchFamily="18" charset="0"/>
                <a:ea typeface="Times New Roman"/>
                <a:cs typeface="Times New Roman"/>
                <a:sym typeface="Times New Roman"/>
              </a:rPr>
              <a:t>Alzheimer’s Association, 2009</a:t>
            </a:r>
            <a:r>
              <a:rPr lang="en" sz="1200" dirty="0" smtClean="0">
                <a:solidFill>
                  <a:schemeClr val="tx1"/>
                </a:solidFill>
                <a:latin typeface="Georgia" panose="02040502050405020303" pitchFamily="18" charset="0"/>
                <a:ea typeface="Times New Roman"/>
                <a:cs typeface="Times New Roman"/>
                <a:sym typeface="Times New Roman"/>
              </a:rPr>
              <a:t>)</a:t>
            </a:r>
            <a:endParaRPr lang="en" sz="1200" dirty="0">
              <a:solidFill>
                <a:schemeClr val="tx1"/>
              </a:solidFill>
              <a:latin typeface="Georgia" panose="02040502050405020303" pitchFamily="18" charset="0"/>
              <a:ea typeface="Times New Roman"/>
              <a:cs typeface="Times New Roman"/>
              <a:sym typeface="Times New Roman"/>
            </a:endParaRPr>
          </a:p>
          <a:p>
            <a:pPr lvl="0" rtl="0">
              <a:lnSpc>
                <a:spcPct val="100000"/>
              </a:lnSpc>
              <a:spcAft>
                <a:spcPts val="600"/>
              </a:spcAft>
              <a:buNone/>
            </a:pPr>
            <a:r>
              <a:rPr lang="en" sz="1200" dirty="0" smtClean="0">
                <a:solidFill>
                  <a:schemeClr val="tx1"/>
                </a:solidFill>
                <a:latin typeface="Georgia" panose="02040502050405020303" pitchFamily="18" charset="0"/>
                <a:ea typeface="Times New Roman"/>
                <a:cs typeface="Times New Roman"/>
                <a:sym typeface="Times New Roman"/>
              </a:rPr>
              <a:t>-The </a:t>
            </a:r>
            <a:r>
              <a:rPr lang="en" sz="1200" dirty="0">
                <a:solidFill>
                  <a:schemeClr val="tx1"/>
                </a:solidFill>
                <a:latin typeface="Georgia" panose="02040502050405020303" pitchFamily="18" charset="0"/>
                <a:ea typeface="Times New Roman"/>
                <a:cs typeface="Times New Roman"/>
                <a:sym typeface="Times New Roman"/>
              </a:rPr>
              <a:t>average age of a caregiver to a person with Alzheimer’s disease or other is 48 years old. (Alzheimer’s Association, 2009</a:t>
            </a:r>
            <a:r>
              <a:rPr lang="en" sz="1200" dirty="0" smtClean="0">
                <a:solidFill>
                  <a:schemeClr val="tx1"/>
                </a:solidFill>
                <a:latin typeface="Georgia" panose="02040502050405020303" pitchFamily="18" charset="0"/>
                <a:ea typeface="Times New Roman"/>
                <a:cs typeface="Times New Roman"/>
                <a:sym typeface="Times New Roman"/>
              </a:rPr>
              <a:t>)</a:t>
            </a:r>
            <a:endParaRPr lang="en" sz="1200" dirty="0">
              <a:solidFill>
                <a:schemeClr val="tx1"/>
              </a:solidFill>
              <a:latin typeface="Georgia" panose="02040502050405020303" pitchFamily="18" charset="0"/>
              <a:ea typeface="Times New Roman"/>
              <a:cs typeface="Times New Roman"/>
              <a:sym typeface="Times New Roman"/>
            </a:endParaRPr>
          </a:p>
          <a:p>
            <a:pPr lvl="0" rtl="0">
              <a:lnSpc>
                <a:spcPct val="100000"/>
              </a:lnSpc>
              <a:spcAft>
                <a:spcPts val="600"/>
              </a:spcAft>
              <a:buNone/>
            </a:pPr>
            <a:r>
              <a:rPr lang="en" sz="1200" dirty="0" smtClean="0">
                <a:solidFill>
                  <a:schemeClr val="tx1"/>
                </a:solidFill>
                <a:latin typeface="Georgia" panose="02040502050405020303" pitchFamily="18" charset="0"/>
                <a:ea typeface="Times New Roman"/>
                <a:cs typeface="Times New Roman"/>
                <a:sym typeface="Times New Roman"/>
              </a:rPr>
              <a:t>-18</a:t>
            </a:r>
            <a:r>
              <a:rPr lang="en" sz="1200" dirty="0">
                <a:solidFill>
                  <a:schemeClr val="tx1"/>
                </a:solidFill>
                <a:latin typeface="Georgia" panose="02040502050405020303" pitchFamily="18" charset="0"/>
                <a:ea typeface="Times New Roman"/>
                <a:cs typeface="Times New Roman"/>
                <a:sym typeface="Times New Roman"/>
              </a:rPr>
              <a:t>% of children 8 to 18 years old provide unpaid care for someone (Alzheimer’s Association, 2009</a:t>
            </a:r>
            <a:r>
              <a:rPr lang="en" sz="1200" dirty="0" smtClean="0">
                <a:solidFill>
                  <a:schemeClr val="tx1"/>
                </a:solidFill>
                <a:latin typeface="Georgia" panose="02040502050405020303" pitchFamily="18" charset="0"/>
                <a:ea typeface="Times New Roman"/>
                <a:cs typeface="Times New Roman"/>
                <a:sym typeface="Times New Roman"/>
              </a:rPr>
              <a:t>)</a:t>
            </a:r>
            <a:endParaRPr lang="en" sz="1200" dirty="0">
              <a:solidFill>
                <a:schemeClr val="tx1"/>
              </a:solidFill>
              <a:latin typeface="Georgia" panose="02040502050405020303" pitchFamily="18" charset="0"/>
              <a:ea typeface="Times New Roman"/>
              <a:cs typeface="Times New Roman"/>
              <a:sym typeface="Times New Roman"/>
            </a:endParaRPr>
          </a:p>
          <a:p>
            <a:pPr lvl="0" rtl="0">
              <a:lnSpc>
                <a:spcPct val="100000"/>
              </a:lnSpc>
              <a:spcAft>
                <a:spcPts val="600"/>
              </a:spcAft>
              <a:buNone/>
            </a:pPr>
            <a:r>
              <a:rPr lang="en" sz="1200" dirty="0" smtClean="0">
                <a:solidFill>
                  <a:schemeClr val="tx1"/>
                </a:solidFill>
                <a:latin typeface="Georgia" panose="02040502050405020303" pitchFamily="18" charset="0"/>
                <a:ea typeface="Times New Roman"/>
                <a:cs typeface="Times New Roman"/>
                <a:sym typeface="Times New Roman"/>
              </a:rPr>
              <a:t>-87% </a:t>
            </a:r>
            <a:r>
              <a:rPr lang="en" sz="1200" dirty="0">
                <a:solidFill>
                  <a:schemeClr val="tx1"/>
                </a:solidFill>
                <a:latin typeface="Georgia" panose="02040502050405020303" pitchFamily="18" charset="0"/>
                <a:ea typeface="Times New Roman"/>
                <a:cs typeface="Times New Roman"/>
                <a:sym typeface="Times New Roman"/>
              </a:rPr>
              <a:t>of individuals with Alzheimer’s disease are cared for at home by family members (Alzheimer’s Association, 2009</a:t>
            </a:r>
            <a:r>
              <a:rPr lang="en" sz="1200" dirty="0" smtClean="0">
                <a:solidFill>
                  <a:schemeClr val="tx1"/>
                </a:solidFill>
                <a:latin typeface="Georgia" panose="02040502050405020303" pitchFamily="18" charset="0"/>
                <a:ea typeface="Times New Roman"/>
                <a:cs typeface="Times New Roman"/>
                <a:sym typeface="Times New Roman"/>
              </a:rPr>
              <a:t>)</a:t>
            </a:r>
            <a:endParaRPr lang="en" sz="1200" dirty="0">
              <a:solidFill>
                <a:schemeClr val="tx1"/>
              </a:solidFill>
              <a:latin typeface="Georgia" panose="02040502050405020303" pitchFamily="18" charset="0"/>
              <a:ea typeface="Times New Roman"/>
              <a:cs typeface="Times New Roman"/>
              <a:sym typeface="Times New Roman"/>
            </a:endParaRPr>
          </a:p>
          <a:p>
            <a:endParaRPr lang="en" sz="1200" dirty="0">
              <a:solidFill>
                <a:schemeClr val="tx1"/>
              </a:solidFill>
              <a:latin typeface="Georgia" panose="02040502050405020303" pitchFamily="18" charset="0"/>
              <a:ea typeface="Times New Roman"/>
              <a:cs typeface="Times New Roman"/>
              <a:sym typeface="Times New Roman"/>
            </a:endParaRPr>
          </a:p>
          <a:p>
            <a:endParaRPr lang="en" sz="1200" dirty="0">
              <a:solidFill>
                <a:schemeClr val="tx1"/>
              </a:solidFill>
              <a:latin typeface="Georgia" panose="02040502050405020303" pitchFamily="18" charset="0"/>
              <a:ea typeface="Times New Roman"/>
              <a:cs typeface="Times New Roman"/>
              <a:sym typeface="Times New Roman"/>
            </a:endParaRPr>
          </a:p>
          <a:p>
            <a:endParaRPr lang="en" sz="1200" dirty="0">
              <a:solidFill>
                <a:schemeClr val="tx1"/>
              </a:solidFill>
              <a:latin typeface="Georgia" panose="02040502050405020303" pitchFamily="18" charset="0"/>
              <a:ea typeface="Times New Roman"/>
              <a:cs typeface="Times New Roman"/>
              <a:sym typeface="Times New Roman"/>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85800" y="209550"/>
            <a:ext cx="7620000" cy="603624"/>
          </a:xfrm>
          <a:prstGeom prst="rect">
            <a:avLst/>
          </a:prstGeom>
        </p:spPr>
        <p:txBody>
          <a:bodyPr lIns="91425" tIns="91425" rIns="91425" bIns="91425" anchor="b" anchorCtr="0">
            <a:noAutofit/>
          </a:bodyPr>
          <a:lstStyle/>
          <a:p>
            <a:pPr lvl="0" algn="ctr" rtl="0">
              <a:buNone/>
            </a:pPr>
            <a:r>
              <a:rPr lang="en" sz="2400" b="1" dirty="0">
                <a:solidFill>
                  <a:schemeClr val="tx1"/>
                </a:solidFill>
              </a:rPr>
              <a:t>Neurological/Nervous System Diseases</a:t>
            </a:r>
            <a:r>
              <a:rPr lang="en" sz="2400" b="1" dirty="0"/>
              <a:t>(</a:t>
            </a:r>
            <a:r>
              <a:rPr lang="en" sz="2400" b="1" dirty="0">
                <a:solidFill>
                  <a:srgbClr val="6AA84F"/>
                </a:solidFill>
              </a:rPr>
              <a:t>Table 17.1</a:t>
            </a:r>
            <a:r>
              <a:rPr lang="en" sz="2400" b="1" dirty="0"/>
              <a:t>)</a:t>
            </a:r>
          </a:p>
        </p:txBody>
      </p:sp>
      <p:sp>
        <p:nvSpPr>
          <p:cNvPr id="111" name="Shape 111"/>
          <p:cNvSpPr txBox="1">
            <a:spLocks noGrp="1"/>
          </p:cNvSpPr>
          <p:nvPr>
            <p:ph type="body" idx="1"/>
          </p:nvPr>
        </p:nvSpPr>
        <p:spPr>
          <a:xfrm>
            <a:off x="457200" y="1123950"/>
            <a:ext cx="8534400" cy="3886200"/>
          </a:xfrm>
          <a:prstGeom prst="rect">
            <a:avLst/>
          </a:prstGeom>
        </p:spPr>
        <p:txBody>
          <a:bodyPr lIns="91425" tIns="91425" rIns="91425" bIns="91425" anchor="t" anchorCtr="0">
            <a:noAutofit/>
          </a:bodyPr>
          <a:lstStyle/>
          <a:p>
            <a:pPr marL="0" lvl="0" indent="0">
              <a:buNone/>
            </a:pPr>
            <a:r>
              <a:rPr lang="en-US" sz="1100" dirty="0" smtClean="0"/>
              <a:t>			</a:t>
            </a:r>
            <a:r>
              <a:rPr lang="en-US" sz="1600" b="1" dirty="0" smtClean="0">
                <a:solidFill>
                  <a:schemeClr val="bg2">
                    <a:lumMod val="50000"/>
                  </a:schemeClr>
                </a:solidFill>
              </a:rPr>
              <a:t>Parkinson Diseases</a:t>
            </a:r>
          </a:p>
          <a:p>
            <a:pPr marL="0" lvl="0" indent="0"/>
            <a:r>
              <a:rPr lang="en-US" sz="1200" dirty="0" smtClean="0">
                <a:solidFill>
                  <a:schemeClr val="tx1"/>
                </a:solidFill>
                <a:latin typeface="Georgia" panose="02040502050405020303" pitchFamily="18" charset="0"/>
              </a:rPr>
              <a:t>When there is progressive </a:t>
            </a:r>
            <a:r>
              <a:rPr lang="en-US" sz="1200" dirty="0">
                <a:solidFill>
                  <a:schemeClr val="tx1"/>
                </a:solidFill>
                <a:latin typeface="Georgia" panose="02040502050405020303" pitchFamily="18" charset="0"/>
              </a:rPr>
              <a:t>loss of muscle </a:t>
            </a:r>
            <a:r>
              <a:rPr lang="en-US" sz="1200" dirty="0" smtClean="0">
                <a:solidFill>
                  <a:schemeClr val="tx1"/>
                </a:solidFill>
                <a:latin typeface="Georgia" panose="02040502050405020303" pitchFamily="18" charset="0"/>
              </a:rPr>
              <a:t>control,</a:t>
            </a:r>
            <a:r>
              <a:rPr lang="en-US" sz="1200" dirty="0">
                <a:solidFill>
                  <a:schemeClr val="tx1"/>
                </a:solidFill>
                <a:latin typeface="Georgia" panose="02040502050405020303" pitchFamily="18" charset="0"/>
              </a:rPr>
              <a:t> </a:t>
            </a:r>
            <a:r>
              <a:rPr lang="en-US" sz="1200" dirty="0" smtClean="0">
                <a:solidFill>
                  <a:schemeClr val="tx1"/>
                </a:solidFill>
                <a:latin typeface="Georgia" panose="02040502050405020303" pitchFamily="18" charset="0"/>
              </a:rPr>
              <a:t>due to</a:t>
            </a:r>
            <a:r>
              <a:rPr lang="en-US" sz="1200" dirty="0">
                <a:solidFill>
                  <a:schemeClr val="tx1"/>
                </a:solidFill>
                <a:latin typeface="Georgia" panose="02040502050405020303" pitchFamily="18" charset="0"/>
              </a:rPr>
              <a:t> </a:t>
            </a:r>
            <a:r>
              <a:rPr lang="en-US" sz="1200" dirty="0" smtClean="0">
                <a:solidFill>
                  <a:schemeClr val="tx1"/>
                </a:solidFill>
                <a:latin typeface="Georgia" panose="02040502050405020303" pitchFamily="18" charset="0"/>
              </a:rPr>
              <a:t>problems </a:t>
            </a:r>
            <a:r>
              <a:rPr lang="en-US" sz="1200" dirty="0">
                <a:solidFill>
                  <a:schemeClr val="tx1"/>
                </a:solidFill>
                <a:latin typeface="Georgia" panose="02040502050405020303" pitchFamily="18" charset="0"/>
              </a:rPr>
              <a:t>with certain nerve cells in the </a:t>
            </a:r>
            <a:r>
              <a:rPr lang="en-US" sz="1200" dirty="0" smtClean="0">
                <a:solidFill>
                  <a:schemeClr val="tx1"/>
                </a:solidFill>
                <a:latin typeface="Georgia" panose="02040502050405020303" pitchFamily="18" charset="0"/>
              </a:rPr>
              <a:t>brain</a:t>
            </a:r>
            <a:endParaRPr lang="en-US" sz="1200" b="1" dirty="0" smtClean="0">
              <a:solidFill>
                <a:schemeClr val="tx1"/>
              </a:solidFill>
              <a:latin typeface="Georgia" panose="02040502050405020303" pitchFamily="18" charset="0"/>
            </a:endParaRPr>
          </a:p>
          <a:p>
            <a:pPr marL="0" lvl="0" indent="0"/>
            <a:r>
              <a:rPr lang="en-US" sz="1200" b="1" dirty="0">
                <a:solidFill>
                  <a:schemeClr val="tx1"/>
                </a:solidFill>
                <a:latin typeface="Georgia" panose="02040502050405020303" pitchFamily="18" charset="0"/>
              </a:rPr>
              <a:t>Cause</a:t>
            </a:r>
            <a:r>
              <a:rPr lang="en-US" sz="1200" b="1" dirty="0" smtClean="0">
                <a:solidFill>
                  <a:schemeClr val="tx1"/>
                </a:solidFill>
                <a:latin typeface="Georgia" panose="02040502050405020303" pitchFamily="18" charset="0"/>
              </a:rPr>
              <a:t>:</a:t>
            </a:r>
            <a:r>
              <a:rPr lang="en-US" sz="1200" dirty="0">
                <a:solidFill>
                  <a:schemeClr val="tx1"/>
                </a:solidFill>
                <a:latin typeface="Georgia" panose="02040502050405020303" pitchFamily="18" charset="0"/>
              </a:rPr>
              <a:t> </a:t>
            </a:r>
            <a:r>
              <a:rPr lang="en-US" sz="1200" dirty="0" smtClean="0">
                <a:solidFill>
                  <a:schemeClr val="tx1"/>
                </a:solidFill>
                <a:latin typeface="Georgia" panose="02040502050405020303" pitchFamily="18" charset="0"/>
              </a:rPr>
              <a:t>genetics(PINK1</a:t>
            </a:r>
            <a:r>
              <a:rPr lang="en-US" sz="1200" dirty="0">
                <a:solidFill>
                  <a:schemeClr val="tx1"/>
                </a:solidFill>
                <a:latin typeface="Georgia" panose="02040502050405020303" pitchFamily="18" charset="0"/>
              </a:rPr>
              <a:t>, LRRK2, DJ-1, and </a:t>
            </a:r>
            <a:r>
              <a:rPr lang="en-US" sz="1200" dirty="0" smtClean="0">
                <a:solidFill>
                  <a:schemeClr val="tx1"/>
                </a:solidFill>
                <a:latin typeface="Georgia" panose="02040502050405020303" pitchFamily="18" charset="0"/>
              </a:rPr>
              <a:t>glucocerebrosidase) </a:t>
            </a:r>
            <a:r>
              <a:rPr lang="en-US" sz="1200" dirty="0">
                <a:solidFill>
                  <a:schemeClr val="tx1"/>
                </a:solidFill>
                <a:latin typeface="Georgia" panose="02040502050405020303" pitchFamily="18" charset="0"/>
              </a:rPr>
              <a:t>and environmental </a:t>
            </a:r>
            <a:r>
              <a:rPr lang="en-US" sz="1200" dirty="0" smtClean="0">
                <a:solidFill>
                  <a:schemeClr val="tx1"/>
                </a:solidFill>
                <a:latin typeface="Georgia" panose="02040502050405020303" pitchFamily="18" charset="0"/>
              </a:rPr>
              <a:t>factors (</a:t>
            </a:r>
            <a:r>
              <a:rPr lang="en-US" sz="1200" dirty="0">
                <a:solidFill>
                  <a:schemeClr val="tx1"/>
                </a:solidFill>
                <a:latin typeface="Georgia" panose="02040502050405020303" pitchFamily="18" charset="0"/>
              </a:rPr>
              <a:t> </a:t>
            </a:r>
            <a:r>
              <a:rPr lang="en-US" sz="1200" dirty="0" smtClean="0">
                <a:solidFill>
                  <a:schemeClr val="tx1"/>
                </a:solidFill>
                <a:latin typeface="Georgia" panose="02040502050405020303" pitchFamily="18" charset="0"/>
              </a:rPr>
              <a:t>rural </a:t>
            </a:r>
            <a:r>
              <a:rPr lang="en-US" sz="1200" dirty="0">
                <a:solidFill>
                  <a:schemeClr val="tx1"/>
                </a:solidFill>
                <a:latin typeface="Georgia" panose="02040502050405020303" pitchFamily="18" charset="0"/>
              </a:rPr>
              <a:t>living, well water, manganese and </a:t>
            </a:r>
            <a:r>
              <a:rPr lang="en-US" sz="1200" dirty="0" smtClean="0">
                <a:solidFill>
                  <a:schemeClr val="tx1"/>
                </a:solidFill>
                <a:latin typeface="Georgia" panose="02040502050405020303" pitchFamily="18" charset="0"/>
              </a:rPr>
              <a:t>pesticides)</a:t>
            </a:r>
          </a:p>
          <a:p>
            <a:pPr marL="0" lvl="0" indent="0"/>
            <a:r>
              <a:rPr lang="en-US" sz="1200" b="1" dirty="0" smtClean="0">
                <a:solidFill>
                  <a:schemeClr val="tx1"/>
                </a:solidFill>
                <a:latin typeface="Georgia" panose="02040502050405020303" pitchFamily="18" charset="0"/>
              </a:rPr>
              <a:t>Symptoms: </a:t>
            </a:r>
            <a:r>
              <a:rPr lang="en-US" sz="1200" dirty="0" smtClean="0">
                <a:solidFill>
                  <a:schemeClr val="tx1"/>
                </a:solidFill>
                <a:latin typeface="Georgia" panose="02040502050405020303" pitchFamily="18" charset="0"/>
              </a:rPr>
              <a:t>Having one </a:t>
            </a:r>
            <a:r>
              <a:rPr lang="en-US" sz="1200" dirty="0">
                <a:solidFill>
                  <a:schemeClr val="tx1"/>
                </a:solidFill>
                <a:latin typeface="Georgia" panose="02040502050405020303" pitchFamily="18" charset="0"/>
              </a:rPr>
              <a:t>or more of the four most common motor </a:t>
            </a:r>
            <a:r>
              <a:rPr lang="en-US" sz="1200" dirty="0" smtClean="0">
                <a:solidFill>
                  <a:schemeClr val="tx1"/>
                </a:solidFill>
                <a:latin typeface="Georgia" panose="02040502050405020303" pitchFamily="18" charset="0"/>
              </a:rPr>
              <a:t>symptoms</a:t>
            </a:r>
            <a:endParaRPr lang="en-US" sz="1200" dirty="0">
              <a:solidFill>
                <a:schemeClr val="tx1"/>
              </a:solidFill>
              <a:latin typeface="Georgia" panose="02040502050405020303" pitchFamily="18" charset="0"/>
            </a:endParaRPr>
          </a:p>
          <a:p>
            <a:pPr marL="320040" lvl="1" indent="0"/>
            <a:r>
              <a:rPr lang="en-US" sz="900" dirty="0" smtClean="0">
                <a:solidFill>
                  <a:schemeClr val="tx1"/>
                </a:solidFill>
                <a:latin typeface="Georgia" panose="02040502050405020303" pitchFamily="18" charset="0"/>
              </a:rPr>
              <a:t>Primary </a:t>
            </a:r>
            <a:r>
              <a:rPr lang="en-US" sz="900" dirty="0">
                <a:solidFill>
                  <a:schemeClr val="tx1"/>
                </a:solidFill>
                <a:latin typeface="Georgia" panose="02040502050405020303" pitchFamily="18" charset="0"/>
              </a:rPr>
              <a:t>Motor </a:t>
            </a:r>
            <a:r>
              <a:rPr lang="en-US" sz="900" dirty="0" smtClean="0">
                <a:solidFill>
                  <a:schemeClr val="tx1"/>
                </a:solidFill>
                <a:latin typeface="Georgia" panose="02040502050405020303" pitchFamily="18" charset="0"/>
              </a:rPr>
              <a:t>Symptoms</a:t>
            </a:r>
          </a:p>
          <a:p>
            <a:pPr marL="320040" lvl="1" indent="0"/>
            <a:r>
              <a:rPr lang="en-US" sz="900" dirty="0" smtClean="0">
                <a:solidFill>
                  <a:schemeClr val="tx1"/>
                </a:solidFill>
                <a:latin typeface="Georgia" panose="02040502050405020303" pitchFamily="18" charset="0"/>
              </a:rPr>
              <a:t>Secondary </a:t>
            </a:r>
            <a:r>
              <a:rPr lang="en-US" sz="900" dirty="0">
                <a:solidFill>
                  <a:schemeClr val="tx1"/>
                </a:solidFill>
                <a:latin typeface="Georgia" panose="02040502050405020303" pitchFamily="18" charset="0"/>
              </a:rPr>
              <a:t>Motor </a:t>
            </a:r>
            <a:r>
              <a:rPr lang="en-US" sz="900" dirty="0" smtClean="0">
                <a:solidFill>
                  <a:schemeClr val="tx1"/>
                </a:solidFill>
                <a:latin typeface="Georgia" panose="02040502050405020303" pitchFamily="18" charset="0"/>
              </a:rPr>
              <a:t>Symptoms</a:t>
            </a:r>
          </a:p>
          <a:p>
            <a:pPr marL="320040" lvl="1" indent="0"/>
            <a:r>
              <a:rPr lang="en-US" sz="900" dirty="0" err="1" smtClean="0">
                <a:solidFill>
                  <a:schemeClr val="tx1"/>
                </a:solidFill>
                <a:latin typeface="Georgia" panose="02040502050405020303" pitchFamily="18" charset="0"/>
              </a:rPr>
              <a:t>Nonmotor</a:t>
            </a:r>
            <a:r>
              <a:rPr lang="en-US" sz="900" dirty="0" smtClean="0">
                <a:solidFill>
                  <a:schemeClr val="tx1"/>
                </a:solidFill>
                <a:latin typeface="Georgia" panose="02040502050405020303" pitchFamily="18" charset="0"/>
              </a:rPr>
              <a:t> Symptoms</a:t>
            </a:r>
          </a:p>
          <a:p>
            <a:pPr marL="0" lvl="0" indent="0"/>
            <a:r>
              <a:rPr lang="en-US" sz="1200" b="1" dirty="0" smtClean="0">
                <a:solidFill>
                  <a:schemeClr val="tx1"/>
                </a:solidFill>
                <a:latin typeface="Georgia" panose="02040502050405020303" pitchFamily="18" charset="0"/>
              </a:rPr>
              <a:t>Consequences: </a:t>
            </a:r>
            <a:r>
              <a:rPr lang="en-US" sz="1200" dirty="0" smtClean="0">
                <a:solidFill>
                  <a:schemeClr val="tx1"/>
                </a:solidFill>
                <a:latin typeface="Georgia" panose="02040502050405020303" pitchFamily="18" charset="0"/>
              </a:rPr>
              <a:t>Motor impairment, premature death, depression, long term caregiver </a:t>
            </a:r>
            <a:endParaRPr lang="en-US" sz="1200" dirty="0">
              <a:solidFill>
                <a:schemeClr val="tx1"/>
              </a:solidFill>
              <a:latin typeface="Georgia" panose="02040502050405020303" pitchFamily="18" charset="0"/>
            </a:endParaRPr>
          </a:p>
          <a:p>
            <a:pPr marL="0" lvl="0" indent="0"/>
            <a:r>
              <a:rPr lang="en-US" sz="1200" b="1" dirty="0">
                <a:solidFill>
                  <a:schemeClr val="tx1"/>
                </a:solidFill>
                <a:latin typeface="Georgia" panose="02040502050405020303" pitchFamily="18" charset="0"/>
              </a:rPr>
              <a:t>High Risk </a:t>
            </a:r>
            <a:r>
              <a:rPr lang="en-US" sz="1200" b="1" dirty="0" smtClean="0">
                <a:solidFill>
                  <a:schemeClr val="tx1"/>
                </a:solidFill>
                <a:latin typeface="Georgia" panose="02040502050405020303" pitchFamily="18" charset="0"/>
              </a:rPr>
              <a:t>group: </a:t>
            </a:r>
            <a:r>
              <a:rPr lang="en-US" sz="1200" dirty="0" smtClean="0">
                <a:solidFill>
                  <a:schemeClr val="tx1"/>
                </a:solidFill>
                <a:latin typeface="Georgia" panose="02040502050405020303" pitchFamily="18" charset="0"/>
              </a:rPr>
              <a:t>onset </a:t>
            </a:r>
            <a:r>
              <a:rPr lang="en-US" sz="1200" dirty="0">
                <a:solidFill>
                  <a:schemeClr val="tx1"/>
                </a:solidFill>
                <a:latin typeface="Georgia" panose="02040502050405020303" pitchFamily="18" charset="0"/>
              </a:rPr>
              <a:t>at around 60 years of </a:t>
            </a:r>
            <a:r>
              <a:rPr lang="en-US" sz="1200" dirty="0" smtClean="0">
                <a:solidFill>
                  <a:schemeClr val="tx1"/>
                </a:solidFill>
                <a:latin typeface="Georgia" panose="02040502050405020303" pitchFamily="18" charset="0"/>
              </a:rPr>
              <a:t>age. Men are </a:t>
            </a:r>
            <a:r>
              <a:rPr lang="en-US" sz="1200" dirty="0">
                <a:solidFill>
                  <a:schemeClr val="tx1"/>
                </a:solidFill>
                <a:latin typeface="Georgia" panose="02040502050405020303" pitchFamily="18" charset="0"/>
              </a:rPr>
              <a:t>1.5 to 2 times </a:t>
            </a:r>
            <a:r>
              <a:rPr lang="en-US" sz="1200" dirty="0" smtClean="0">
                <a:solidFill>
                  <a:schemeClr val="tx1"/>
                </a:solidFill>
                <a:latin typeface="Georgia" panose="02040502050405020303" pitchFamily="18" charset="0"/>
              </a:rPr>
              <a:t> more likely than women to have PD</a:t>
            </a:r>
            <a:endParaRPr lang="en-US" sz="1200" b="1" dirty="0">
              <a:solidFill>
                <a:schemeClr val="tx1"/>
              </a:solidFill>
              <a:latin typeface="Georgia" panose="02040502050405020303" pitchFamily="18" charset="0"/>
            </a:endParaRPr>
          </a:p>
          <a:p>
            <a:pPr marL="0" lvl="0" indent="0"/>
            <a:r>
              <a:rPr lang="en-US" sz="1200" b="1" dirty="0">
                <a:solidFill>
                  <a:schemeClr val="tx1"/>
                </a:solidFill>
                <a:latin typeface="Georgia" panose="02040502050405020303" pitchFamily="18" charset="0"/>
              </a:rPr>
              <a:t>Age Group</a:t>
            </a:r>
            <a:r>
              <a:rPr lang="en-US" sz="1200" b="1" dirty="0" smtClean="0">
                <a:solidFill>
                  <a:schemeClr val="tx1"/>
                </a:solidFill>
                <a:latin typeface="Georgia" panose="02040502050405020303" pitchFamily="18" charset="0"/>
              </a:rPr>
              <a:t>: </a:t>
            </a:r>
            <a:r>
              <a:rPr lang="en-US" sz="1200" dirty="0">
                <a:solidFill>
                  <a:schemeClr val="tx1"/>
                </a:solidFill>
                <a:latin typeface="Georgia" panose="02040502050405020303" pitchFamily="18" charset="0"/>
              </a:rPr>
              <a:t>early-onset Parkinson's disease (onset between 21-40 years), and juvenile-onset Parkinson's disease (onset before age 21</a:t>
            </a:r>
            <a:r>
              <a:rPr lang="en-US" sz="1200" dirty="0" smtClean="0">
                <a:solidFill>
                  <a:schemeClr val="tx1"/>
                </a:solidFill>
                <a:latin typeface="Georgia" panose="02040502050405020303" pitchFamily="18" charset="0"/>
              </a:rPr>
              <a:t>)</a:t>
            </a:r>
          </a:p>
          <a:p>
            <a:pPr marL="0" lvl="0" indent="0"/>
            <a:r>
              <a:rPr lang="en-US" sz="1200" b="1" dirty="0" smtClean="0">
                <a:solidFill>
                  <a:schemeClr val="tx1"/>
                </a:solidFill>
                <a:latin typeface="Georgia" panose="02040502050405020303" pitchFamily="18" charset="0"/>
              </a:rPr>
              <a:t>Intervention</a:t>
            </a:r>
            <a:r>
              <a:rPr lang="en-US" sz="1200" dirty="0">
                <a:solidFill>
                  <a:schemeClr val="tx1"/>
                </a:solidFill>
                <a:latin typeface="Georgia" panose="02040502050405020303" pitchFamily="18" charset="0"/>
              </a:rPr>
              <a:t>: </a:t>
            </a:r>
            <a:r>
              <a:rPr lang="en-US" sz="1200" dirty="0" smtClean="0">
                <a:solidFill>
                  <a:schemeClr val="tx1"/>
                </a:solidFill>
                <a:latin typeface="Georgia" panose="02040502050405020303" pitchFamily="18" charset="0"/>
              </a:rPr>
              <a:t>Many medication available yet no curable prescription, or  </a:t>
            </a:r>
            <a:r>
              <a:rPr lang="en-US" sz="1200" dirty="0">
                <a:solidFill>
                  <a:schemeClr val="tx1"/>
                </a:solidFill>
                <a:latin typeface="Georgia" panose="02040502050405020303" pitchFamily="18" charset="0"/>
              </a:rPr>
              <a:t> deep brain stimulation </a:t>
            </a:r>
            <a:r>
              <a:rPr lang="en-US" sz="1200" dirty="0" smtClean="0">
                <a:solidFill>
                  <a:schemeClr val="tx1"/>
                </a:solidFill>
                <a:latin typeface="Georgia" panose="02040502050405020303" pitchFamily="18" charset="0"/>
              </a:rPr>
              <a:t>surgery</a:t>
            </a:r>
          </a:p>
          <a:p>
            <a:pPr marL="0" lvl="0" indent="0"/>
            <a:r>
              <a:rPr lang="en-US" sz="1200" b="1" dirty="0" smtClean="0">
                <a:solidFill>
                  <a:schemeClr val="tx1"/>
                </a:solidFill>
                <a:latin typeface="Georgia" panose="02040502050405020303" pitchFamily="18" charset="0"/>
              </a:rPr>
              <a:t>Prevalence: </a:t>
            </a:r>
            <a:r>
              <a:rPr lang="en-US" sz="1200" dirty="0" smtClean="0">
                <a:solidFill>
                  <a:schemeClr val="tx1"/>
                </a:solidFill>
                <a:latin typeface="Georgia" panose="02040502050405020303" pitchFamily="18" charset="0"/>
              </a:rPr>
              <a:t>1 </a:t>
            </a:r>
            <a:r>
              <a:rPr lang="en-US" sz="1200" dirty="0">
                <a:solidFill>
                  <a:schemeClr val="tx1"/>
                </a:solidFill>
                <a:latin typeface="Georgia" panose="02040502050405020303" pitchFamily="18" charset="0"/>
              </a:rPr>
              <a:t>million people </a:t>
            </a:r>
            <a:r>
              <a:rPr lang="en-US" sz="1200" dirty="0" smtClean="0">
                <a:solidFill>
                  <a:schemeClr val="tx1"/>
                </a:solidFill>
                <a:latin typeface="Georgia" panose="02040502050405020303" pitchFamily="18" charset="0"/>
              </a:rPr>
              <a:t>in the US and </a:t>
            </a:r>
            <a:r>
              <a:rPr lang="en-US" sz="1200" dirty="0">
                <a:solidFill>
                  <a:schemeClr val="tx1"/>
                </a:solidFill>
                <a:latin typeface="Georgia" panose="02040502050405020303" pitchFamily="18" charset="0"/>
              </a:rPr>
              <a:t>worldwide about 5 million</a:t>
            </a:r>
            <a:r>
              <a:rPr lang="en-US" sz="1200" dirty="0" smtClean="0">
                <a:solidFill>
                  <a:schemeClr val="tx1"/>
                </a:solidFill>
                <a:latin typeface="Georgia" panose="02040502050405020303" pitchFamily="18" charset="0"/>
              </a:rPr>
              <a:t> </a:t>
            </a:r>
            <a:endParaRPr lang="en-US" sz="1200" dirty="0">
              <a:solidFill>
                <a:schemeClr val="tx1"/>
              </a:solidFill>
              <a:latin typeface="Georgia" panose="02040502050405020303" pitchFamily="18" charset="0"/>
            </a:endParaRPr>
          </a:p>
          <a:p>
            <a:pPr marL="0" lvl="0" indent="0"/>
            <a:endParaRPr lang="en-US" sz="1100" dirty="0" smtClean="0"/>
          </a:p>
          <a:p>
            <a:pPr marL="0" lvl="0" indent="0"/>
            <a:endParaRPr lang="en" sz="1100" dirty="0">
              <a:latin typeface="Times New Roman"/>
              <a:ea typeface="Times New Roman"/>
              <a:cs typeface="Times New Roman"/>
              <a:sym typeface="Times New Roman"/>
            </a:endParaRPr>
          </a:p>
          <a:p>
            <a:endParaRPr lang="en" sz="1100" dirty="0">
              <a:latin typeface="Times New Roman"/>
              <a:ea typeface="Times New Roman"/>
              <a:cs typeface="Times New Roman"/>
              <a:sym typeface="Times New Roman"/>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571750"/>
            <a:ext cx="21717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9525"/>
            <a:ext cx="8229600" cy="1044599"/>
          </a:xfrm>
          <a:prstGeom prst="rect">
            <a:avLst/>
          </a:prstGeom>
        </p:spPr>
        <p:txBody>
          <a:bodyPr lIns="91425" tIns="91425" rIns="91425" bIns="91425" anchor="b" anchorCtr="0">
            <a:noAutofit/>
          </a:bodyPr>
          <a:lstStyle/>
          <a:p>
            <a:pPr algn="ctr">
              <a:buNone/>
            </a:pPr>
            <a:r>
              <a:rPr lang="en" sz="3000" b="1" dirty="0">
                <a:solidFill>
                  <a:srgbClr val="275B2C"/>
                </a:solidFill>
                <a:latin typeface="Georgia" panose="02040502050405020303" pitchFamily="18" charset="0"/>
              </a:rPr>
              <a:t>
</a:t>
            </a:r>
            <a:r>
              <a:rPr lang="en" sz="2400" dirty="0">
                <a:latin typeface="Georgia" panose="02040502050405020303" pitchFamily="18" charset="0"/>
              </a:rPr>
              <a:t>Public Health Importance in </a:t>
            </a:r>
            <a:r>
              <a:rPr lang="en" sz="2400" dirty="0">
                <a:latin typeface="Georgia" panose="02040502050405020303" pitchFamily="18" charset="0"/>
                <a:ea typeface="Times New Roman"/>
                <a:cs typeface="Times New Roman"/>
                <a:sym typeface="Times New Roman"/>
              </a:rPr>
              <a:t>Surveillance of Dementias in New York</a:t>
            </a:r>
            <a:r>
              <a:rPr lang="en" sz="2400" dirty="0">
                <a:latin typeface="Georgia" panose="02040502050405020303" pitchFamily="18" charset="0"/>
              </a:rPr>
              <a:t> </a:t>
            </a:r>
          </a:p>
        </p:txBody>
      </p:sp>
      <p:sp>
        <p:nvSpPr>
          <p:cNvPr id="220" name="Shape 220"/>
          <p:cNvSpPr txBox="1">
            <a:spLocks noGrp="1"/>
          </p:cNvSpPr>
          <p:nvPr>
            <p:ph type="body" idx="1"/>
          </p:nvPr>
        </p:nvSpPr>
        <p:spPr>
          <a:prstGeom prst="rect">
            <a:avLst/>
          </a:prstGeom>
        </p:spPr>
        <p:txBody>
          <a:bodyPr lIns="91425" tIns="91425" rIns="91425" bIns="91425" anchor="t" anchorCtr="0">
            <a:noAutofit/>
          </a:bodyPr>
          <a:lstStyle/>
          <a:p>
            <a:pPr lvl="0" rtl="0">
              <a:buNone/>
            </a:pPr>
            <a:r>
              <a:rPr lang="en" sz="1200" dirty="0">
                <a:solidFill>
                  <a:schemeClr val="dk1"/>
                </a:solidFill>
                <a:latin typeface="Georgia" panose="02040502050405020303" pitchFamily="18" charset="0"/>
                <a:ea typeface="Verdana"/>
                <a:cs typeface="Verdana"/>
                <a:sym typeface="Verdana"/>
              </a:rPr>
              <a:t>Assessing the public health importance of dementias event under surveillance( CDC):</a:t>
            </a:r>
          </a:p>
          <a:p>
            <a:pPr lvl="0" indent="457200" rtl="0">
              <a:buNone/>
            </a:pPr>
            <a:r>
              <a:rPr lang="en" sz="1200" dirty="0">
                <a:solidFill>
                  <a:schemeClr val="dk1"/>
                </a:solidFill>
                <a:latin typeface="Georgia" panose="02040502050405020303" pitchFamily="18" charset="0"/>
                <a:ea typeface="Verdana"/>
                <a:cs typeface="Verdana"/>
                <a:sym typeface="Verdana"/>
              </a:rPr>
              <a:t>frequency </a:t>
            </a:r>
          </a:p>
          <a:p>
            <a:pPr lvl="0" indent="457200" rtl="0">
              <a:buNone/>
            </a:pPr>
            <a:r>
              <a:rPr lang="en" sz="1200" dirty="0">
                <a:solidFill>
                  <a:schemeClr val="dk1"/>
                </a:solidFill>
                <a:latin typeface="Georgia" panose="02040502050405020303" pitchFamily="18" charset="0"/>
                <a:ea typeface="Verdana"/>
                <a:cs typeface="Verdana"/>
                <a:sym typeface="Verdana"/>
              </a:rPr>
              <a:t>severity of disease</a:t>
            </a:r>
          </a:p>
          <a:p>
            <a:pPr lvl="0" indent="457200" rtl="0">
              <a:buNone/>
            </a:pPr>
            <a:r>
              <a:rPr lang="en" sz="1200" dirty="0">
                <a:solidFill>
                  <a:schemeClr val="dk1"/>
                </a:solidFill>
                <a:latin typeface="Georgia" panose="02040502050405020303" pitchFamily="18" charset="0"/>
                <a:ea typeface="Verdana"/>
                <a:cs typeface="Verdana"/>
                <a:sym typeface="Verdana"/>
              </a:rPr>
              <a:t>disparities and inequities</a:t>
            </a:r>
          </a:p>
          <a:p>
            <a:pPr lvl="0" indent="457200" rtl="0">
              <a:buNone/>
            </a:pPr>
            <a:r>
              <a:rPr lang="en" sz="1200" dirty="0">
                <a:solidFill>
                  <a:schemeClr val="dk1"/>
                </a:solidFill>
                <a:latin typeface="Georgia" panose="02040502050405020303" pitchFamily="18" charset="0"/>
                <a:ea typeface="Verdana"/>
                <a:cs typeface="Verdana"/>
                <a:sym typeface="Verdana"/>
              </a:rPr>
              <a:t>costs</a:t>
            </a:r>
          </a:p>
          <a:p>
            <a:pPr lvl="0" indent="457200" rtl="0">
              <a:buNone/>
            </a:pPr>
            <a:r>
              <a:rPr lang="en" sz="1200" dirty="0">
                <a:solidFill>
                  <a:schemeClr val="dk1"/>
                </a:solidFill>
                <a:latin typeface="Georgia" panose="02040502050405020303" pitchFamily="18" charset="0"/>
                <a:ea typeface="Verdana"/>
                <a:cs typeface="Verdana"/>
                <a:sym typeface="Verdana"/>
              </a:rPr>
              <a:t>preventability</a:t>
            </a:r>
          </a:p>
          <a:p>
            <a:pPr lvl="0" indent="457200" rtl="0">
              <a:buNone/>
            </a:pPr>
            <a:r>
              <a:rPr lang="en" sz="1200" dirty="0">
                <a:solidFill>
                  <a:schemeClr val="dk1"/>
                </a:solidFill>
                <a:latin typeface="Georgia" panose="02040502050405020303" pitchFamily="18" charset="0"/>
                <a:ea typeface="Verdana"/>
                <a:cs typeface="Verdana"/>
                <a:sym typeface="Verdana"/>
              </a:rPr>
              <a:t>potential clinical course in absence of intervention</a:t>
            </a:r>
          </a:p>
          <a:p>
            <a:pPr lvl="0" indent="457200" rtl="0">
              <a:buNone/>
            </a:pPr>
            <a:r>
              <a:rPr lang="en" sz="1200" dirty="0">
                <a:solidFill>
                  <a:schemeClr val="dk1"/>
                </a:solidFill>
                <a:latin typeface="Georgia" panose="02040502050405020303" pitchFamily="18" charset="0"/>
                <a:ea typeface="Verdana"/>
                <a:cs typeface="Verdana"/>
                <a:sym typeface="Verdana"/>
              </a:rPr>
              <a:t>public interest</a:t>
            </a:r>
          </a:p>
          <a:p>
            <a:pPr lvl="0" rtl="0">
              <a:buNone/>
            </a:pPr>
            <a:r>
              <a:rPr lang="en" sz="1200" dirty="0">
                <a:solidFill>
                  <a:schemeClr val="dk1"/>
                </a:solidFill>
                <a:latin typeface="Georgia" panose="02040502050405020303" pitchFamily="18" charset="0"/>
                <a:ea typeface="Times New Roman"/>
                <a:cs typeface="Times New Roman"/>
                <a:sym typeface="Times New Roman"/>
              </a:rPr>
              <a:t>-1956, </a:t>
            </a:r>
            <a:r>
              <a:rPr lang="en" sz="1200" dirty="0">
                <a:solidFill>
                  <a:schemeClr val="dk1"/>
                </a:solidFill>
                <a:latin typeface="Georgia" panose="02040502050405020303" pitchFamily="18" charset="0"/>
                <a:ea typeface="Verdana"/>
                <a:cs typeface="Verdana"/>
                <a:sym typeface="Verdana"/>
              </a:rPr>
              <a:t>New York State established the Alzheimer's Disease and Other Dementias Registry</a:t>
            </a:r>
          </a:p>
          <a:p>
            <a:pPr lvl="0" rtl="0">
              <a:buNone/>
            </a:pPr>
            <a:r>
              <a:rPr lang="en" sz="1200" dirty="0">
                <a:solidFill>
                  <a:schemeClr val="dk1"/>
                </a:solidFill>
                <a:latin typeface="Georgia" panose="02040502050405020303" pitchFamily="18" charset="0"/>
                <a:ea typeface="Verdana"/>
                <a:cs typeface="Verdana"/>
                <a:sym typeface="Verdana"/>
              </a:rPr>
              <a:t>-Main problem was Data quality with hospital and nursing homes</a:t>
            </a:r>
          </a:p>
          <a:p>
            <a:pPr lvl="0" rtl="0">
              <a:buNone/>
            </a:pPr>
            <a:r>
              <a:rPr lang="en" sz="1200" dirty="0">
                <a:solidFill>
                  <a:schemeClr val="dk1"/>
                </a:solidFill>
                <a:latin typeface="Georgia" panose="02040502050405020303" pitchFamily="18" charset="0"/>
                <a:ea typeface="Verdana"/>
                <a:cs typeface="Verdana"/>
                <a:sym typeface="Verdana"/>
              </a:rPr>
              <a:t>-New York wanted to seek help in managing medical records and coding dementias and overcome current challenges</a:t>
            </a:r>
          </a:p>
          <a:p>
            <a:pPr>
              <a:buNone/>
            </a:pPr>
            <a:r>
              <a:rPr lang="en" sz="1000" dirty="0">
                <a:solidFill>
                  <a:schemeClr val="dk1"/>
                </a:solidFill>
                <a:latin typeface="Georgia" panose="02040502050405020303" pitchFamily="18" charset="0"/>
                <a:ea typeface="Verdana"/>
                <a:cs typeface="Verdana"/>
                <a:sym typeface="Verdana"/>
              </a:rPr>
              <a:t>	</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57150"/>
            <a:ext cx="8229600" cy="1044599"/>
          </a:xfrm>
          <a:prstGeom prst="rect">
            <a:avLst/>
          </a:prstGeom>
        </p:spPr>
        <p:txBody>
          <a:bodyPr lIns="91425" tIns="91425" rIns="91425" bIns="91425" anchor="b" anchorCtr="0">
            <a:noAutofit/>
          </a:bodyPr>
          <a:lstStyle/>
          <a:p>
            <a:pPr lvl="0" algn="ctr"/>
            <a:r>
              <a:rPr lang="en" sz="4000" b="1" dirty="0">
                <a:solidFill>
                  <a:srgbClr val="275B2C"/>
                </a:solidFill>
                <a:latin typeface="Georgia" panose="02040502050405020303" pitchFamily="18" charset="0"/>
              </a:rPr>
              <a:t>
</a:t>
            </a:r>
            <a:r>
              <a:rPr lang="en" sz="3200" dirty="0">
                <a:latin typeface="Georgia" panose="02040502050405020303" pitchFamily="18" charset="0"/>
              </a:rPr>
              <a:t>Public Health Importance in </a:t>
            </a:r>
            <a:r>
              <a:rPr lang="en" sz="3200" dirty="0">
                <a:latin typeface="Georgia" panose="02040502050405020303" pitchFamily="18" charset="0"/>
                <a:ea typeface="Times New Roman"/>
                <a:cs typeface="Times New Roman"/>
                <a:sym typeface="Times New Roman"/>
              </a:rPr>
              <a:t>Surveillance of Dementias in New York</a:t>
            </a:r>
            <a:r>
              <a:rPr lang="en" sz="3200" dirty="0">
                <a:latin typeface="Georgia" panose="02040502050405020303" pitchFamily="18" charset="0"/>
              </a:rPr>
              <a:t> </a:t>
            </a:r>
            <a:endParaRPr lang="en" sz="2400" dirty="0"/>
          </a:p>
        </p:txBody>
      </p:sp>
      <p:sp>
        <p:nvSpPr>
          <p:cNvPr id="226" name="Shape 226"/>
          <p:cNvSpPr txBox="1">
            <a:spLocks noGrp="1"/>
          </p:cNvSpPr>
          <p:nvPr>
            <p:ph type="body" idx="1"/>
          </p:nvPr>
        </p:nvSpPr>
        <p:spPr>
          <a:prstGeom prst="rect">
            <a:avLst/>
          </a:prstGeom>
        </p:spPr>
        <p:txBody>
          <a:bodyPr lIns="91425" tIns="91425" rIns="91425" bIns="91425" anchor="t" anchorCtr="0">
            <a:noAutofit/>
          </a:bodyPr>
          <a:lstStyle/>
          <a:p>
            <a:pPr marL="0" lvl="0" indent="0" rtl="0">
              <a:buNone/>
            </a:pPr>
            <a:r>
              <a:rPr lang="en" sz="1200" b="1" dirty="0">
                <a:solidFill>
                  <a:schemeClr val="dk1"/>
                </a:solidFill>
                <a:latin typeface="Georgia" panose="02040502050405020303" pitchFamily="18" charset="0"/>
                <a:ea typeface="Verdana"/>
                <a:cs typeface="Verdana"/>
                <a:sym typeface="Verdana"/>
              </a:rPr>
              <a:t>Frequency </a:t>
            </a:r>
          </a:p>
          <a:p>
            <a:pPr marL="0" lvl="0" indent="0" rtl="0">
              <a:buNone/>
            </a:pPr>
            <a:r>
              <a:rPr lang="en" sz="1200" dirty="0">
                <a:solidFill>
                  <a:schemeClr val="dk1"/>
                </a:solidFill>
                <a:latin typeface="Georgia" panose="02040502050405020303" pitchFamily="18" charset="0"/>
                <a:ea typeface="Verdana"/>
                <a:cs typeface="Verdana"/>
                <a:sym typeface="Verdana"/>
              </a:rPr>
              <a:t>-The national mortality rate for Alzheimer's disease is increasing</a:t>
            </a:r>
          </a:p>
          <a:p>
            <a:pPr marL="0" lvl="0" indent="0" rtl="0">
              <a:buNone/>
            </a:pPr>
            <a:r>
              <a:rPr lang="en" sz="1200" dirty="0">
                <a:solidFill>
                  <a:schemeClr val="dk1"/>
                </a:solidFill>
                <a:latin typeface="Georgia" panose="02040502050405020303" pitchFamily="18" charset="0"/>
                <a:ea typeface="Verdana"/>
                <a:cs typeface="Verdana"/>
                <a:sym typeface="Verdana"/>
              </a:rPr>
              <a:t>	-The age-adjusted mortality rate in 1995 was 15x the rate in 1979</a:t>
            </a:r>
          </a:p>
          <a:p>
            <a:pPr marL="0" lvl="0" indent="0" rtl="0">
              <a:buNone/>
            </a:pPr>
            <a:r>
              <a:rPr lang="en" sz="1200" dirty="0">
                <a:solidFill>
                  <a:schemeClr val="dk1"/>
                </a:solidFill>
                <a:latin typeface="Georgia" panose="02040502050405020303" pitchFamily="18" charset="0"/>
                <a:ea typeface="Verdana"/>
                <a:cs typeface="Verdana"/>
                <a:sym typeface="Verdana"/>
              </a:rPr>
              <a:t>-Public health practitioners agree that the number of individuals with Alzheimer's disease could triple or quadruple in the next 50 </a:t>
            </a:r>
          </a:p>
          <a:p>
            <a:pPr marL="0" lvl="0" indent="0" rtl="0">
              <a:buNone/>
            </a:pPr>
            <a:r>
              <a:rPr lang="en" sz="1200" dirty="0">
                <a:solidFill>
                  <a:schemeClr val="dk1"/>
                </a:solidFill>
                <a:latin typeface="Georgia" panose="02040502050405020303" pitchFamily="18" charset="0"/>
                <a:ea typeface="Verdana"/>
                <a:cs typeface="Verdana"/>
                <a:sym typeface="Verdana"/>
              </a:rPr>
              <a:t>-Alzheimer's or other dementias are at increased risk of death compared </a:t>
            </a:r>
          </a:p>
          <a:p>
            <a:pPr marL="0" lvl="0" indent="0" rtl="0">
              <a:buNone/>
            </a:pPr>
            <a:r>
              <a:rPr lang="en" sz="1200" b="1" dirty="0">
                <a:solidFill>
                  <a:schemeClr val="dk1"/>
                </a:solidFill>
                <a:latin typeface="Georgia" panose="02040502050405020303" pitchFamily="18" charset="0"/>
                <a:ea typeface="Verdana"/>
                <a:cs typeface="Verdana"/>
                <a:sym typeface="Verdana"/>
              </a:rPr>
              <a:t>Severity of disease</a:t>
            </a:r>
          </a:p>
          <a:p>
            <a:pPr marL="0" lvl="0" indent="0" rtl="0">
              <a:buNone/>
            </a:pPr>
            <a:r>
              <a:rPr lang="en" sz="1200" dirty="0">
                <a:solidFill>
                  <a:schemeClr val="dk1"/>
                </a:solidFill>
                <a:latin typeface="Georgia" panose="02040502050405020303" pitchFamily="18" charset="0"/>
                <a:ea typeface="Verdana"/>
                <a:cs typeface="Verdana"/>
                <a:sym typeface="Verdana"/>
              </a:rPr>
              <a:t>-Individuals with dementia are 5x more likely to be admitted to a nursing home than others of the same age</a:t>
            </a:r>
          </a:p>
          <a:p>
            <a:pPr marL="0" lvl="0" indent="0" rtl="0">
              <a:buNone/>
            </a:pPr>
            <a:r>
              <a:rPr lang="en" sz="1200" dirty="0">
                <a:solidFill>
                  <a:schemeClr val="dk1"/>
                </a:solidFill>
                <a:latin typeface="Georgia" panose="02040502050405020303" pitchFamily="18" charset="0"/>
                <a:ea typeface="Verdana"/>
                <a:cs typeface="Verdana"/>
                <a:sym typeface="Verdana"/>
              </a:rPr>
              <a:t>-1/4 of individuals with mild Alzheimer's disease progress to severe Alzheimer's within 5 years</a:t>
            </a:r>
          </a:p>
          <a:p>
            <a:pPr marL="0" lvl="0" indent="457200" rtl="0">
              <a:buNone/>
            </a:pPr>
            <a:r>
              <a:rPr lang="en" sz="1200" dirty="0">
                <a:solidFill>
                  <a:schemeClr val="dk1"/>
                </a:solidFill>
                <a:latin typeface="Georgia" panose="02040502050405020303" pitchFamily="18" charset="0"/>
                <a:ea typeface="Verdana"/>
                <a:cs typeface="Verdana"/>
                <a:sym typeface="Verdana"/>
              </a:rPr>
              <a:t>-another quarter die in this time period </a:t>
            </a:r>
          </a:p>
          <a:p>
            <a:pPr marL="0" lvl="0" indent="0" rtl="0">
              <a:buNone/>
            </a:pPr>
            <a:r>
              <a:rPr lang="en" sz="1200" b="1" dirty="0">
                <a:solidFill>
                  <a:schemeClr val="dk1"/>
                </a:solidFill>
                <a:latin typeface="Georgia" panose="02040502050405020303" pitchFamily="18" charset="0"/>
                <a:ea typeface="Verdana"/>
                <a:cs typeface="Verdana"/>
                <a:sym typeface="Verdana"/>
              </a:rPr>
              <a:t>Disparities and inequities</a:t>
            </a:r>
          </a:p>
          <a:p>
            <a:pPr marL="0" lvl="0" indent="0" rtl="0">
              <a:buNone/>
            </a:pPr>
            <a:r>
              <a:rPr lang="en" sz="1200" dirty="0">
                <a:solidFill>
                  <a:schemeClr val="dk1"/>
                </a:solidFill>
                <a:latin typeface="Georgia" panose="02040502050405020303" pitchFamily="18" charset="0"/>
                <a:ea typeface="Times New Roman"/>
                <a:cs typeface="Times New Roman"/>
                <a:sym typeface="Times New Roman"/>
              </a:rPr>
              <a:t>-</a:t>
            </a:r>
            <a:r>
              <a:rPr lang="en" sz="1200" dirty="0">
                <a:solidFill>
                  <a:schemeClr val="dk1"/>
                </a:solidFill>
                <a:latin typeface="Georgia" panose="02040502050405020303" pitchFamily="18" charset="0"/>
                <a:ea typeface="Verdana"/>
                <a:cs typeface="Verdana"/>
                <a:sym typeface="Verdana"/>
              </a:rPr>
              <a:t> African American and Caribbean Hispanic 2x at risk</a:t>
            </a:r>
          </a:p>
          <a:p>
            <a:pPr marL="0" lvl="0" indent="0" rtl="0">
              <a:buNone/>
            </a:pPr>
            <a:r>
              <a:rPr lang="en" sz="1200" dirty="0">
                <a:solidFill>
                  <a:schemeClr val="dk1"/>
                </a:solidFill>
                <a:latin typeface="Georgia" panose="02040502050405020303" pitchFamily="18" charset="0"/>
                <a:ea typeface="Verdana"/>
                <a:cs typeface="Verdana"/>
                <a:sym typeface="Verdana"/>
              </a:rPr>
              <a:t>- In New York, twice as many women over the age of 84 than men being diagnosed </a:t>
            </a:r>
          </a:p>
          <a:p>
            <a:endParaRPr lang="en" sz="1200" dirty="0">
              <a:solidFill>
                <a:schemeClr val="dk1"/>
              </a:solidFill>
              <a:latin typeface="Georgia" panose="02040502050405020303" pitchFamily="18" charset="0"/>
              <a:ea typeface="Verdana"/>
              <a:cs typeface="Verdana"/>
              <a:sym typeface="Verdana"/>
            </a:endParaRPr>
          </a:p>
          <a:p>
            <a:pPr lvl="0" rtl="0">
              <a:buNone/>
            </a:pPr>
            <a:r>
              <a:rPr lang="en" sz="1200" dirty="0">
                <a:solidFill>
                  <a:schemeClr val="dk1"/>
                </a:solidFill>
                <a:latin typeface="Georgia" panose="02040502050405020303" pitchFamily="18" charset="0"/>
                <a:ea typeface="Verdana"/>
                <a:cs typeface="Verdana"/>
                <a:sym typeface="Verdana"/>
              </a:rPr>
              <a:t>	</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prstGeom prst="rect">
            <a:avLst/>
          </a:prstGeom>
        </p:spPr>
        <p:txBody>
          <a:bodyPr lIns="91425" tIns="91425" rIns="91425" bIns="91425" anchor="b" anchorCtr="0">
            <a:noAutofit/>
          </a:bodyPr>
          <a:lstStyle/>
          <a:p>
            <a:r>
              <a:rPr lang="en" sz="2800" b="1" dirty="0">
                <a:solidFill>
                  <a:srgbClr val="275B2C"/>
                </a:solidFill>
                <a:latin typeface="Georgia" panose="02040502050405020303" pitchFamily="18" charset="0"/>
              </a:rPr>
              <a:t>
</a:t>
            </a:r>
            <a:r>
              <a:rPr lang="en" sz="2800" dirty="0">
                <a:latin typeface="Georgia" panose="02040502050405020303" pitchFamily="18" charset="0"/>
              </a:rPr>
              <a:t>Public Health Importance in </a:t>
            </a:r>
            <a:r>
              <a:rPr lang="en" sz="2800" dirty="0">
                <a:latin typeface="Georgia" panose="02040502050405020303" pitchFamily="18" charset="0"/>
                <a:ea typeface="Times New Roman"/>
                <a:cs typeface="Times New Roman"/>
                <a:sym typeface="Times New Roman"/>
              </a:rPr>
              <a:t>Surveillance of Dementias in New York</a:t>
            </a:r>
            <a:r>
              <a:rPr lang="en" sz="2800" dirty="0">
                <a:latin typeface="Georgia" panose="02040502050405020303" pitchFamily="18" charset="0"/>
              </a:rPr>
              <a:t> </a:t>
            </a:r>
            <a:endParaRPr sz="2800" dirty="0"/>
          </a:p>
        </p:txBody>
      </p:sp>
      <p:sp>
        <p:nvSpPr>
          <p:cNvPr id="232" name="Shape 232"/>
          <p:cNvSpPr txBox="1">
            <a:spLocks noGrp="1"/>
          </p:cNvSpPr>
          <p:nvPr>
            <p:ph type="body" idx="1"/>
          </p:nvPr>
        </p:nvSpPr>
        <p:spPr>
          <a:xfrm>
            <a:off x="381000" y="1276350"/>
            <a:ext cx="8229600" cy="3627900"/>
          </a:xfrm>
          <a:prstGeom prst="rect">
            <a:avLst/>
          </a:prstGeom>
        </p:spPr>
        <p:txBody>
          <a:bodyPr lIns="91425" tIns="91425" rIns="91425" bIns="91425" anchor="t" anchorCtr="0">
            <a:noAutofit/>
          </a:bodyPr>
          <a:lstStyle/>
          <a:p>
            <a:pPr lvl="0" rtl="0">
              <a:buNone/>
            </a:pPr>
            <a:r>
              <a:rPr lang="en" sz="1200" b="1" dirty="0">
                <a:solidFill>
                  <a:schemeClr val="dk1"/>
                </a:solidFill>
                <a:latin typeface="Georgia" panose="02040502050405020303" pitchFamily="18" charset="0"/>
                <a:ea typeface="Verdana"/>
                <a:cs typeface="Verdana"/>
                <a:sym typeface="Verdana"/>
              </a:rPr>
              <a:t>Costs</a:t>
            </a:r>
          </a:p>
          <a:p>
            <a:pPr lvl="0" rtl="0">
              <a:buNone/>
            </a:pPr>
            <a:r>
              <a:rPr lang="en" sz="1200" dirty="0">
                <a:solidFill>
                  <a:schemeClr val="dk1"/>
                </a:solidFill>
                <a:latin typeface="Georgia" panose="02040502050405020303" pitchFamily="18" charset="0"/>
                <a:ea typeface="Verdana"/>
                <a:cs typeface="Verdana"/>
                <a:sym typeface="Verdana"/>
              </a:rPr>
              <a:t>-Vary per person but still very high</a:t>
            </a:r>
          </a:p>
          <a:p>
            <a:pPr lvl="0" rtl="0">
              <a:buNone/>
            </a:pPr>
            <a:r>
              <a:rPr lang="en" sz="1200" dirty="0">
                <a:solidFill>
                  <a:schemeClr val="dk1"/>
                </a:solidFill>
                <a:latin typeface="Georgia" panose="02040502050405020303" pitchFamily="18" charset="0"/>
                <a:ea typeface="Verdana"/>
                <a:cs typeface="Verdana"/>
                <a:sym typeface="Verdana"/>
              </a:rPr>
              <a:t>-Medicaid and Medicare </a:t>
            </a:r>
          </a:p>
          <a:p>
            <a:endParaRPr lang="en" sz="1200" dirty="0">
              <a:solidFill>
                <a:schemeClr val="dk1"/>
              </a:solidFill>
              <a:latin typeface="Georgia" panose="02040502050405020303" pitchFamily="18" charset="0"/>
              <a:ea typeface="Verdana"/>
              <a:cs typeface="Verdana"/>
              <a:sym typeface="Verdana"/>
            </a:endParaRPr>
          </a:p>
          <a:p>
            <a:pPr lvl="0" rtl="0">
              <a:buNone/>
            </a:pPr>
            <a:r>
              <a:rPr lang="en" sz="1200" b="1" dirty="0">
                <a:solidFill>
                  <a:schemeClr val="dk1"/>
                </a:solidFill>
                <a:latin typeface="Georgia" panose="02040502050405020303" pitchFamily="18" charset="0"/>
                <a:ea typeface="Verdana"/>
                <a:cs typeface="Verdana"/>
                <a:sym typeface="Verdana"/>
              </a:rPr>
              <a:t>Preventability</a:t>
            </a:r>
          </a:p>
          <a:p>
            <a:pPr lvl="0" rtl="0">
              <a:buNone/>
            </a:pPr>
            <a:r>
              <a:rPr lang="en" sz="1200" dirty="0">
                <a:solidFill>
                  <a:schemeClr val="dk1"/>
                </a:solidFill>
                <a:latin typeface="Georgia" panose="02040502050405020303" pitchFamily="18" charset="0"/>
                <a:ea typeface="Verdana"/>
                <a:cs typeface="Verdana"/>
                <a:sym typeface="Verdana"/>
              </a:rPr>
              <a:t>-Medical advance are present yet still a slow progression</a:t>
            </a:r>
          </a:p>
          <a:p>
            <a:pPr lvl="0" rtl="0">
              <a:buNone/>
            </a:pPr>
            <a:r>
              <a:rPr lang="en" sz="1200" dirty="0">
                <a:solidFill>
                  <a:schemeClr val="dk1"/>
                </a:solidFill>
                <a:latin typeface="Georgia" panose="02040502050405020303" pitchFamily="18" charset="0"/>
                <a:ea typeface="Verdana"/>
                <a:cs typeface="Verdana"/>
                <a:sym typeface="Verdana"/>
              </a:rPr>
              <a:t>-FDA approval needed/clinical trials</a:t>
            </a:r>
          </a:p>
          <a:p>
            <a:pPr lvl="0" rtl="0">
              <a:buNone/>
            </a:pPr>
            <a:r>
              <a:rPr lang="en" sz="1200" dirty="0">
                <a:solidFill>
                  <a:schemeClr val="dk1"/>
                </a:solidFill>
                <a:latin typeface="Georgia" panose="02040502050405020303" pitchFamily="18" charset="0"/>
                <a:ea typeface="Verdana"/>
                <a:cs typeface="Verdana"/>
                <a:sym typeface="Verdana"/>
              </a:rPr>
              <a:t> </a:t>
            </a:r>
          </a:p>
          <a:p>
            <a:pPr lvl="0" rtl="0">
              <a:buNone/>
            </a:pPr>
            <a:r>
              <a:rPr lang="en" sz="1200" b="1" dirty="0">
                <a:solidFill>
                  <a:schemeClr val="dk1"/>
                </a:solidFill>
                <a:latin typeface="Georgia" panose="02040502050405020303" pitchFamily="18" charset="0"/>
                <a:ea typeface="Verdana"/>
                <a:cs typeface="Verdana"/>
                <a:sym typeface="Verdana"/>
              </a:rPr>
              <a:t>Public interest</a:t>
            </a:r>
          </a:p>
          <a:p>
            <a:pPr lvl="0">
              <a:buClr>
                <a:schemeClr val="dk1"/>
              </a:buClr>
              <a:buSzPct val="91666"/>
              <a:buFont typeface="Arial"/>
              <a:buNone/>
            </a:pPr>
            <a:r>
              <a:rPr lang="en" sz="1200" dirty="0">
                <a:solidFill>
                  <a:schemeClr val="dk1"/>
                </a:solidFill>
                <a:latin typeface="Georgia" panose="02040502050405020303" pitchFamily="18" charset="0"/>
                <a:ea typeface="Verdana"/>
                <a:cs typeface="Verdana"/>
                <a:sym typeface="Verdana"/>
              </a:rPr>
              <a:t>-Not as advertised as breast cancer or other chronic diseases </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19050"/>
            <a:ext cx="8229600" cy="1044599"/>
          </a:xfrm>
          <a:prstGeom prst="rect">
            <a:avLst/>
          </a:prstGeom>
        </p:spPr>
        <p:txBody>
          <a:bodyPr lIns="91425" tIns="91425" rIns="91425" bIns="91425" anchor="b" anchorCtr="0">
            <a:noAutofit/>
          </a:bodyPr>
          <a:lstStyle/>
          <a:p>
            <a:pPr>
              <a:buNone/>
            </a:pPr>
            <a:r>
              <a:rPr lang="en" sz="3600" dirty="0"/>
              <a:t>Healthy People 2020</a:t>
            </a:r>
          </a:p>
        </p:txBody>
      </p:sp>
      <p:sp>
        <p:nvSpPr>
          <p:cNvPr id="238" name="Shape 238"/>
          <p:cNvSpPr txBox="1">
            <a:spLocks noGrp="1"/>
          </p:cNvSpPr>
          <p:nvPr>
            <p:ph type="body" idx="1"/>
          </p:nvPr>
        </p:nvSpPr>
        <p:spPr>
          <a:prstGeom prst="rect">
            <a:avLst/>
          </a:prstGeom>
        </p:spPr>
        <p:txBody>
          <a:bodyPr lIns="91425" tIns="91425" rIns="91425" bIns="91425" anchor="t" anchorCtr="0">
            <a:noAutofit/>
          </a:bodyPr>
          <a:lstStyle/>
          <a:p>
            <a:pPr>
              <a:spcBef>
                <a:spcPts val="0"/>
              </a:spcBef>
              <a:spcAft>
                <a:spcPts val="400"/>
              </a:spcAft>
              <a:buNone/>
            </a:pPr>
            <a:r>
              <a:rPr lang="en" sz="1200" dirty="0" smtClean="0">
                <a:latin typeface="Georgia" panose="02040502050405020303" pitchFamily="18" charset="0"/>
                <a:ea typeface="Arial"/>
                <a:cs typeface="Arial"/>
                <a:sym typeface="Arial"/>
              </a:rPr>
              <a:t>-</a:t>
            </a:r>
            <a:r>
              <a:rPr lang="en" sz="1200" dirty="0">
                <a:latin typeface="Georgia" panose="02040502050405020303" pitchFamily="18" charset="0"/>
                <a:ea typeface="Verdana"/>
                <a:cs typeface="Verdana"/>
                <a:sym typeface="Verdana"/>
              </a:rPr>
              <a:t>Nearly </a:t>
            </a:r>
            <a:r>
              <a:rPr lang="en" sz="1200" b="1" dirty="0">
                <a:latin typeface="Georgia" panose="02040502050405020303" pitchFamily="18" charset="0"/>
                <a:ea typeface="Verdana"/>
                <a:cs typeface="Verdana"/>
                <a:sym typeface="Verdana"/>
              </a:rPr>
              <a:t>60 percent </a:t>
            </a:r>
            <a:r>
              <a:rPr lang="en" sz="1200" dirty="0">
                <a:latin typeface="Georgia" panose="02040502050405020303" pitchFamily="18" charset="0"/>
                <a:ea typeface="Verdana"/>
                <a:cs typeface="Verdana"/>
                <a:sym typeface="Verdana"/>
              </a:rPr>
              <a:t>of nursing home residents have Alzheimer's or another dementia</a:t>
            </a:r>
          </a:p>
          <a:p>
            <a:pPr lvl="0" rtl="0">
              <a:spcBef>
                <a:spcPts val="0"/>
              </a:spcBef>
              <a:spcAft>
                <a:spcPts val="400"/>
              </a:spcAft>
              <a:buNone/>
            </a:pPr>
            <a:endParaRPr lang="en" sz="1200" dirty="0">
              <a:latin typeface="Georgia" panose="02040502050405020303" pitchFamily="18" charset="0"/>
            </a:endParaRPr>
          </a:p>
          <a:p>
            <a:pPr lvl="0" rtl="0">
              <a:spcBef>
                <a:spcPts val="0"/>
              </a:spcBef>
              <a:spcAft>
                <a:spcPts val="400"/>
              </a:spcAft>
              <a:buNone/>
            </a:pPr>
            <a:r>
              <a:rPr lang="en" sz="1200" dirty="0" smtClean="0">
                <a:latin typeface="Georgia" panose="02040502050405020303" pitchFamily="18" charset="0"/>
              </a:rPr>
              <a:t>Goal:</a:t>
            </a:r>
          </a:p>
          <a:p>
            <a:pPr lvl="0">
              <a:spcBef>
                <a:spcPts val="0"/>
              </a:spcBef>
              <a:spcAft>
                <a:spcPts val="400"/>
              </a:spcAft>
              <a:buNone/>
            </a:pPr>
            <a:r>
              <a:rPr lang="en-US" sz="1200" dirty="0" smtClean="0">
                <a:latin typeface="Georgia" panose="02040502050405020303" pitchFamily="18" charset="0"/>
              </a:rPr>
              <a:t>-reduce </a:t>
            </a:r>
            <a:r>
              <a:rPr lang="en-US" sz="1200" dirty="0">
                <a:latin typeface="Georgia" panose="02040502050405020303" pitchFamily="18" charset="0"/>
              </a:rPr>
              <a:t>the morbidity and costs associated </a:t>
            </a:r>
            <a:r>
              <a:rPr lang="en-US" sz="1200" dirty="0" smtClean="0">
                <a:latin typeface="Georgia" panose="02040502050405020303" pitchFamily="18" charset="0"/>
              </a:rPr>
              <a:t>with</a:t>
            </a:r>
          </a:p>
          <a:p>
            <a:pPr lvl="0">
              <a:spcBef>
                <a:spcPts val="0"/>
              </a:spcBef>
              <a:spcAft>
                <a:spcPts val="400"/>
              </a:spcAft>
              <a:buNone/>
            </a:pPr>
            <a:r>
              <a:rPr lang="en-US" sz="1200" dirty="0">
                <a:latin typeface="Georgia" panose="02040502050405020303" pitchFamily="18" charset="0"/>
              </a:rPr>
              <a:t>-</a:t>
            </a:r>
            <a:r>
              <a:rPr lang="en-US" sz="1200" dirty="0" smtClean="0">
                <a:latin typeface="Georgia" panose="02040502050405020303" pitchFamily="18" charset="0"/>
              </a:rPr>
              <a:t>maintain </a:t>
            </a:r>
            <a:r>
              <a:rPr lang="en-US" sz="1200" dirty="0">
                <a:latin typeface="Georgia" panose="02040502050405020303" pitchFamily="18" charset="0"/>
              </a:rPr>
              <a:t>or enhance the quality of life for, persons with </a:t>
            </a:r>
            <a:r>
              <a:rPr lang="en-US" sz="1200" dirty="0" smtClean="0">
                <a:latin typeface="Georgia" panose="02040502050405020303" pitchFamily="18" charset="0"/>
              </a:rPr>
              <a:t>dementia(Alzheimer’s) disease</a:t>
            </a:r>
          </a:p>
          <a:p>
            <a:pPr lvl="0">
              <a:spcBef>
                <a:spcPts val="0"/>
              </a:spcBef>
              <a:spcAft>
                <a:spcPts val="400"/>
              </a:spcAft>
              <a:buNone/>
            </a:pPr>
            <a:endParaRPr lang="en" sz="1200" dirty="0" smtClean="0">
              <a:latin typeface="Georgia" panose="02040502050405020303" pitchFamily="18" charset="0"/>
            </a:endParaRPr>
          </a:p>
          <a:p>
            <a:pPr>
              <a:spcBef>
                <a:spcPts val="0"/>
              </a:spcBef>
              <a:spcAft>
                <a:spcPts val="400"/>
              </a:spcAft>
              <a:buNone/>
            </a:pPr>
            <a:r>
              <a:rPr lang="en-US" sz="1200" b="1" dirty="0">
                <a:latin typeface="Georgia" panose="02040502050405020303" pitchFamily="18" charset="0"/>
              </a:rPr>
              <a:t>Emerging Issues in Dementias, Including Alzheimer’s </a:t>
            </a:r>
            <a:r>
              <a:rPr lang="en-US" sz="1200" b="1" dirty="0" smtClean="0">
                <a:latin typeface="Georgia" panose="02040502050405020303" pitchFamily="18" charset="0"/>
              </a:rPr>
              <a:t>Disease:</a:t>
            </a:r>
          </a:p>
          <a:p>
            <a:r>
              <a:rPr lang="en-US" sz="1200" i="1" dirty="0">
                <a:latin typeface="Georgia" panose="02040502050405020303" pitchFamily="18" charset="0"/>
              </a:rPr>
              <a:t>Improving the early diagnosis of Alzheimer’s disease and other </a:t>
            </a:r>
            <a:r>
              <a:rPr lang="en-US" sz="1200" i="1" dirty="0" smtClean="0">
                <a:latin typeface="Georgia" panose="02040502050405020303" pitchFamily="18" charset="0"/>
              </a:rPr>
              <a:t>dementias</a:t>
            </a:r>
            <a:endParaRPr lang="en-US" sz="1200" i="1" dirty="0">
              <a:latin typeface="Georgia" panose="02040502050405020303" pitchFamily="18" charset="0"/>
            </a:endParaRPr>
          </a:p>
          <a:p>
            <a:r>
              <a:rPr lang="en-US" sz="1200" i="1" dirty="0">
                <a:latin typeface="Georgia" panose="02040502050405020303" pitchFamily="18" charset="0"/>
              </a:rPr>
              <a:t>Developing interventions to delay or prevent Alzheimer’s disease and other </a:t>
            </a:r>
            <a:r>
              <a:rPr lang="en-US" sz="1200" i="1" dirty="0" smtClean="0">
                <a:latin typeface="Georgia" panose="02040502050405020303" pitchFamily="18" charset="0"/>
              </a:rPr>
              <a:t>dementias</a:t>
            </a:r>
            <a:endParaRPr lang="en-US" sz="1200" i="1" dirty="0">
              <a:latin typeface="Georgia" panose="02040502050405020303" pitchFamily="18" charset="0"/>
            </a:endParaRPr>
          </a:p>
          <a:p>
            <a:r>
              <a:rPr lang="en-US" sz="1200" i="1" dirty="0">
                <a:latin typeface="Georgia" panose="02040502050405020303" pitchFamily="18" charset="0"/>
              </a:rPr>
              <a:t>Finding better ways to manage dementia when other chronic conditions are </a:t>
            </a:r>
            <a:r>
              <a:rPr lang="en-US" sz="1200" i="1" dirty="0" smtClean="0">
                <a:latin typeface="Georgia" panose="02040502050405020303" pitchFamily="18" charset="0"/>
              </a:rPr>
              <a:t>present</a:t>
            </a:r>
            <a:endParaRPr lang="en-US" sz="1200" i="1" dirty="0">
              <a:latin typeface="Georgia" panose="02040502050405020303" pitchFamily="18" charset="0"/>
            </a:endParaRPr>
          </a:p>
          <a:p>
            <a:r>
              <a:rPr lang="en-US" sz="1200" i="1" dirty="0">
                <a:latin typeface="Georgia" panose="02040502050405020303" pitchFamily="18" charset="0"/>
              </a:rPr>
              <a:t>Understanding the influence of lifestyle factors on a person’s risk of cognitive decline and </a:t>
            </a:r>
            <a:r>
              <a:rPr lang="en-US" sz="1200" i="1" dirty="0" smtClean="0">
                <a:latin typeface="Georgia" panose="02040502050405020303" pitchFamily="18" charset="0"/>
              </a:rPr>
              <a:t>dementia</a:t>
            </a:r>
            <a:endParaRPr lang="en" sz="1200" i="1" dirty="0">
              <a:latin typeface="Georgia" panose="02040502050405020303" pitchFamily="18" charset="0"/>
              <a:ea typeface="Arial"/>
              <a:cs typeface="Arial"/>
              <a:sym typeface="Arial"/>
            </a:endParaRPr>
          </a:p>
          <a:p>
            <a:pPr lvl="0" rtl="0">
              <a:spcBef>
                <a:spcPts val="0"/>
              </a:spcBef>
              <a:spcAft>
                <a:spcPts val="400"/>
              </a:spcAft>
              <a:buNone/>
            </a:pPr>
            <a:endParaRPr lang="en" sz="1200" i="1" dirty="0" smtClean="0">
              <a:solidFill>
                <a:schemeClr val="tx1"/>
              </a:solidFill>
              <a:latin typeface="Georgia" panose="02040502050405020303" pitchFamily="18" charset="0"/>
              <a:ea typeface="Arial"/>
              <a:cs typeface="Arial"/>
              <a:sym typeface="Arial"/>
            </a:endParaRPr>
          </a:p>
          <a:p>
            <a:pPr lvl="0" rtl="0">
              <a:spcBef>
                <a:spcPts val="0"/>
              </a:spcBef>
              <a:spcAft>
                <a:spcPts val="400"/>
              </a:spcAft>
              <a:buNone/>
            </a:pPr>
            <a:endParaRPr lang="en" sz="1200" i="1" dirty="0" smtClean="0">
              <a:solidFill>
                <a:schemeClr val="tx1"/>
              </a:solidFill>
              <a:latin typeface="Georgia" panose="02040502050405020303" pitchFamily="18" charset="0"/>
              <a:ea typeface="Arial"/>
              <a:cs typeface="Arial"/>
              <a:sym typeface="Arial"/>
            </a:endParaRPr>
          </a:p>
          <a:p>
            <a:pPr lvl="0" rtl="0">
              <a:spcBef>
                <a:spcPts val="0"/>
              </a:spcBef>
              <a:spcAft>
                <a:spcPts val="400"/>
              </a:spcAft>
              <a:buNone/>
            </a:pPr>
            <a:endParaRPr lang="en" sz="1200" i="1" dirty="0">
              <a:solidFill>
                <a:schemeClr val="tx1"/>
              </a:solidFill>
              <a:latin typeface="Georgia" panose="02040502050405020303" pitchFamily="18" charset="0"/>
              <a:ea typeface="Arial"/>
              <a:cs typeface="Arial"/>
              <a:sym typeface="Arial"/>
            </a:endParaRPr>
          </a:p>
          <a:p>
            <a:endParaRPr lang="en" sz="1200" dirty="0">
              <a:solidFill>
                <a:srgbClr val="343637"/>
              </a:solidFill>
              <a:latin typeface="Georgia" panose="02040502050405020303" pitchFamily="18" charset="0"/>
              <a:ea typeface="Verdana"/>
              <a:cs typeface="Verdana"/>
              <a:sym typeface="Verdana"/>
            </a:endParaRPr>
          </a:p>
          <a:p>
            <a:endParaRPr lang="en" sz="1200" dirty="0">
              <a:solidFill>
                <a:srgbClr val="343637"/>
              </a:solidFill>
              <a:latin typeface="Georgia" panose="02040502050405020303" pitchFamily="18" charset="0"/>
              <a:ea typeface="Verdana"/>
              <a:cs typeface="Verdana"/>
              <a:sym typeface="Verdana"/>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209550"/>
            <a:ext cx="8229600" cy="762077"/>
          </a:xfrm>
          <a:prstGeom prst="rect">
            <a:avLst/>
          </a:prstGeom>
        </p:spPr>
        <p:txBody>
          <a:bodyPr lIns="91425" tIns="91425" rIns="91425" bIns="91425" anchor="b" anchorCtr="0">
            <a:noAutofit/>
          </a:bodyPr>
          <a:lstStyle/>
          <a:p>
            <a:pPr>
              <a:buNone/>
            </a:pPr>
            <a:r>
              <a:rPr lang="en" sz="3600" dirty="0"/>
              <a:t>NINDS &amp; Translational Research </a:t>
            </a:r>
          </a:p>
        </p:txBody>
      </p:sp>
      <p:sp>
        <p:nvSpPr>
          <p:cNvPr id="256" name="Shape 256"/>
          <p:cNvSpPr txBox="1">
            <a:spLocks noGrp="1"/>
          </p:cNvSpPr>
          <p:nvPr>
            <p:ph type="body" idx="1"/>
          </p:nvPr>
        </p:nvSpPr>
        <p:spPr>
          <a:xfrm>
            <a:off x="457200" y="1297780"/>
            <a:ext cx="8229600" cy="3845720"/>
          </a:xfrm>
          <a:prstGeom prst="rect">
            <a:avLst/>
          </a:prstGeom>
        </p:spPr>
        <p:txBody>
          <a:bodyPr lIns="91425" tIns="91425" rIns="91425" bIns="91425" anchor="t" anchorCtr="0">
            <a:noAutofit/>
          </a:bodyPr>
          <a:lstStyle/>
          <a:p>
            <a:pPr marL="0" lvl="0" indent="0">
              <a:spcBef>
                <a:spcPts val="1100"/>
              </a:spcBef>
              <a:spcAft>
                <a:spcPts val="1100"/>
              </a:spcAft>
              <a:buClr>
                <a:schemeClr val="dk1"/>
              </a:buClr>
              <a:buSzPct val="110000"/>
              <a:buNone/>
            </a:pPr>
            <a:r>
              <a:rPr lang="en-US" sz="1100" dirty="0" smtClean="0">
                <a:solidFill>
                  <a:schemeClr val="tx1"/>
                </a:solidFill>
                <a:latin typeface="Georgia" panose="02040502050405020303" pitchFamily="18" charset="0"/>
              </a:rPr>
              <a:t>“</a:t>
            </a:r>
            <a:r>
              <a:rPr lang="en-US" sz="1100" dirty="0">
                <a:solidFill>
                  <a:schemeClr val="tx1"/>
                </a:solidFill>
                <a:latin typeface="Georgia" panose="02040502050405020303" pitchFamily="18" charset="0"/>
              </a:rPr>
              <a:t>Neuroscience in the New Millennium</a:t>
            </a:r>
            <a:r>
              <a:rPr lang="en-US" sz="1100" dirty="0" smtClean="0">
                <a:solidFill>
                  <a:schemeClr val="tx1"/>
                </a:solidFill>
                <a:latin typeface="Georgia" panose="02040502050405020303" pitchFamily="18" charset="0"/>
              </a:rPr>
              <a:t>”</a:t>
            </a:r>
          </a:p>
          <a:p>
            <a:pPr marL="0" lvl="0" indent="0">
              <a:spcBef>
                <a:spcPts val="1100"/>
              </a:spcBef>
              <a:spcAft>
                <a:spcPts val="1100"/>
              </a:spcAft>
              <a:buClr>
                <a:schemeClr val="dk1"/>
              </a:buClr>
              <a:buSzPct val="110000"/>
              <a:buNone/>
            </a:pPr>
            <a:r>
              <a:rPr lang="en-US" sz="1100" b="1" dirty="0" smtClean="0">
                <a:solidFill>
                  <a:schemeClr val="tx1"/>
                </a:solidFill>
                <a:latin typeface="Georgia" panose="02040502050405020303" pitchFamily="18" charset="0"/>
                <a:ea typeface="Arial"/>
                <a:cs typeface="Arial"/>
                <a:sym typeface="Arial"/>
              </a:rPr>
              <a:t>Currently: </a:t>
            </a:r>
          </a:p>
          <a:p>
            <a:pPr marL="365760" lvl="1" indent="0">
              <a:spcBef>
                <a:spcPts val="1100"/>
              </a:spcBef>
              <a:spcAft>
                <a:spcPts val="1100"/>
              </a:spcAft>
              <a:buClr>
                <a:schemeClr val="dk1"/>
              </a:buClr>
              <a:buSzPct val="110000"/>
              <a:buNone/>
            </a:pPr>
            <a:r>
              <a:rPr lang="en-US" sz="1100" dirty="0">
                <a:solidFill>
                  <a:schemeClr val="tx1"/>
                </a:solidFill>
                <a:latin typeface="Georgia" panose="02040502050405020303" pitchFamily="18" charset="0"/>
              </a:rPr>
              <a:t>D</a:t>
            </a:r>
            <a:r>
              <a:rPr lang="en-US" sz="1100" dirty="0" smtClean="0">
                <a:solidFill>
                  <a:schemeClr val="tx1"/>
                </a:solidFill>
                <a:latin typeface="Georgia" panose="02040502050405020303" pitchFamily="18" charset="0"/>
              </a:rPr>
              <a:t>rugs </a:t>
            </a:r>
            <a:r>
              <a:rPr lang="en-US" sz="1100" dirty="0">
                <a:solidFill>
                  <a:schemeClr val="tx1"/>
                </a:solidFill>
                <a:latin typeface="Georgia" panose="02040502050405020303" pitchFamily="18" charset="0"/>
              </a:rPr>
              <a:t>are available for multiple sclerosis, epilepsy, chronic pain, and other </a:t>
            </a:r>
            <a:r>
              <a:rPr lang="en-US" sz="1100" dirty="0" smtClean="0">
                <a:solidFill>
                  <a:schemeClr val="tx1"/>
                </a:solidFill>
                <a:latin typeface="Georgia" panose="02040502050405020303" pitchFamily="18" charset="0"/>
              </a:rPr>
              <a:t>diseases</a:t>
            </a:r>
          </a:p>
          <a:p>
            <a:pPr marL="365760" lvl="1" indent="0">
              <a:spcBef>
                <a:spcPts val="1100"/>
              </a:spcBef>
              <a:spcAft>
                <a:spcPts val="1100"/>
              </a:spcAft>
              <a:buClr>
                <a:schemeClr val="dk1"/>
              </a:buClr>
              <a:buSzPct val="110000"/>
              <a:buNone/>
            </a:pPr>
            <a:r>
              <a:rPr lang="en-US" sz="1100" dirty="0" smtClean="0">
                <a:solidFill>
                  <a:schemeClr val="tx1"/>
                </a:solidFill>
                <a:latin typeface="Georgia" panose="02040502050405020303" pitchFamily="18" charset="0"/>
              </a:rPr>
              <a:t>Surgical interventions(</a:t>
            </a:r>
            <a:r>
              <a:rPr lang="en-US" sz="1100" dirty="0">
                <a:solidFill>
                  <a:schemeClr val="tx1"/>
                </a:solidFill>
                <a:latin typeface="Georgia" panose="02040502050405020303" pitchFamily="18" charset="0"/>
              </a:rPr>
              <a:t> tremor and Parkinson’s disease </a:t>
            </a:r>
            <a:r>
              <a:rPr lang="en-US" sz="1100" dirty="0" smtClean="0">
                <a:solidFill>
                  <a:schemeClr val="tx1"/>
                </a:solidFill>
                <a:latin typeface="Georgia" panose="02040502050405020303" pitchFamily="18" charset="0"/>
              </a:rPr>
              <a:t>)</a:t>
            </a:r>
          </a:p>
          <a:p>
            <a:pPr marL="0" lvl="0" indent="0">
              <a:spcBef>
                <a:spcPts val="1100"/>
              </a:spcBef>
              <a:spcAft>
                <a:spcPts val="1100"/>
              </a:spcAft>
              <a:buClr>
                <a:schemeClr val="dk1"/>
              </a:buClr>
              <a:buSzPct val="110000"/>
              <a:buNone/>
            </a:pPr>
            <a:r>
              <a:rPr lang="en-US" sz="1100" b="1" dirty="0" smtClean="0">
                <a:solidFill>
                  <a:schemeClr val="tx1"/>
                </a:solidFill>
                <a:latin typeface="Georgia" panose="02040502050405020303" pitchFamily="18" charset="0"/>
                <a:ea typeface="Arial"/>
                <a:cs typeface="Arial"/>
                <a:sym typeface="Arial"/>
              </a:rPr>
              <a:t>Main Goals:</a:t>
            </a:r>
            <a:endParaRPr lang="en" sz="1100" b="1" dirty="0">
              <a:solidFill>
                <a:schemeClr val="tx1"/>
              </a:solidFill>
              <a:latin typeface="Georgia" panose="02040502050405020303" pitchFamily="18" charset="0"/>
              <a:ea typeface="Arial"/>
              <a:cs typeface="Arial"/>
              <a:sym typeface="Arial"/>
            </a:endParaRPr>
          </a:p>
          <a:p>
            <a:r>
              <a:rPr lang="en-US" sz="1100" dirty="0" smtClean="0">
                <a:solidFill>
                  <a:schemeClr val="tx1"/>
                </a:solidFill>
                <a:latin typeface="Georgia" panose="02040502050405020303" pitchFamily="18" charset="0"/>
              </a:rPr>
              <a:t>understand </a:t>
            </a:r>
            <a:r>
              <a:rPr lang="en-US" sz="1100" dirty="0">
                <a:solidFill>
                  <a:schemeClr val="tx1"/>
                </a:solidFill>
                <a:latin typeface="Georgia" panose="02040502050405020303" pitchFamily="18" charset="0"/>
              </a:rPr>
              <a:t>how the normal brain and nervous system develop and </a:t>
            </a:r>
            <a:r>
              <a:rPr lang="en-US" sz="1100" dirty="0" smtClean="0">
                <a:solidFill>
                  <a:schemeClr val="tx1"/>
                </a:solidFill>
                <a:latin typeface="Georgia" panose="02040502050405020303" pitchFamily="18" charset="0"/>
              </a:rPr>
              <a:t>work</a:t>
            </a:r>
          </a:p>
          <a:p>
            <a:r>
              <a:rPr lang="en-US" sz="1100" dirty="0" smtClean="0">
                <a:solidFill>
                  <a:schemeClr val="tx1"/>
                </a:solidFill>
                <a:latin typeface="Georgia" panose="02040502050405020303" pitchFamily="18" charset="0"/>
              </a:rPr>
              <a:t>translate </a:t>
            </a:r>
            <a:r>
              <a:rPr lang="en-US" sz="1100" dirty="0">
                <a:solidFill>
                  <a:schemeClr val="tx1"/>
                </a:solidFill>
                <a:latin typeface="Georgia" panose="02040502050405020303" pitchFamily="18" charset="0"/>
              </a:rPr>
              <a:t>basic and clinical discoveries into better ways to prevent and treat neurological </a:t>
            </a:r>
            <a:r>
              <a:rPr lang="en-US" sz="1100" dirty="0" smtClean="0">
                <a:solidFill>
                  <a:schemeClr val="tx1"/>
                </a:solidFill>
                <a:latin typeface="Georgia" panose="02040502050405020303" pitchFamily="18" charset="0"/>
              </a:rPr>
              <a:t>disorders</a:t>
            </a:r>
          </a:p>
          <a:p>
            <a:r>
              <a:rPr lang="en-US" sz="1100" dirty="0" smtClean="0">
                <a:solidFill>
                  <a:schemeClr val="tx1"/>
                </a:solidFill>
                <a:latin typeface="Georgia" panose="02040502050405020303" pitchFamily="18" charset="0"/>
              </a:rPr>
              <a:t>new drugs </a:t>
            </a:r>
            <a:r>
              <a:rPr lang="en-US" sz="1100" dirty="0">
                <a:solidFill>
                  <a:schemeClr val="tx1"/>
                </a:solidFill>
                <a:latin typeface="Georgia" panose="02040502050405020303" pitchFamily="18" charset="0"/>
              </a:rPr>
              <a:t>for </a:t>
            </a:r>
            <a:r>
              <a:rPr lang="en-US" sz="1100" dirty="0" smtClean="0">
                <a:solidFill>
                  <a:schemeClr val="tx1"/>
                </a:solidFill>
                <a:latin typeface="Georgia" panose="02040502050405020303" pitchFamily="18" charset="0"/>
              </a:rPr>
              <a:t>diseases </a:t>
            </a:r>
            <a:r>
              <a:rPr lang="en-US" sz="1100" dirty="0">
                <a:solidFill>
                  <a:schemeClr val="tx1"/>
                </a:solidFill>
                <a:latin typeface="Georgia" panose="02040502050405020303" pitchFamily="18" charset="0"/>
              </a:rPr>
              <a:t>and </a:t>
            </a:r>
            <a:r>
              <a:rPr lang="en-US" sz="1100" dirty="0" smtClean="0">
                <a:solidFill>
                  <a:schemeClr val="tx1"/>
                </a:solidFill>
                <a:latin typeface="Georgia" panose="02040502050405020303" pitchFamily="18" charset="0"/>
              </a:rPr>
              <a:t>disorders </a:t>
            </a:r>
            <a:r>
              <a:rPr lang="en-US" sz="1100" dirty="0">
                <a:solidFill>
                  <a:schemeClr val="tx1"/>
                </a:solidFill>
                <a:latin typeface="Georgia" panose="02040502050405020303" pitchFamily="18" charset="0"/>
              </a:rPr>
              <a:t>of the </a:t>
            </a:r>
            <a:r>
              <a:rPr lang="en-US" sz="1100" dirty="0" smtClean="0">
                <a:solidFill>
                  <a:schemeClr val="tx1"/>
                </a:solidFill>
                <a:latin typeface="Georgia" panose="02040502050405020303" pitchFamily="18" charset="0"/>
              </a:rPr>
              <a:t>nervous system</a:t>
            </a:r>
          </a:p>
          <a:p>
            <a:r>
              <a:rPr lang="en-US" sz="1100" dirty="0">
                <a:solidFill>
                  <a:schemeClr val="tx1"/>
                </a:solidFill>
                <a:latin typeface="Georgia" panose="02040502050405020303" pitchFamily="18" charset="0"/>
              </a:rPr>
              <a:t> </a:t>
            </a:r>
            <a:r>
              <a:rPr lang="en-US" sz="1100" dirty="0" smtClean="0">
                <a:solidFill>
                  <a:schemeClr val="tx1"/>
                </a:solidFill>
                <a:latin typeface="Georgia" panose="02040502050405020303" pitchFamily="18" charset="0"/>
              </a:rPr>
              <a:t>develop </a:t>
            </a:r>
            <a:r>
              <a:rPr lang="en-US" sz="1100" dirty="0">
                <a:solidFill>
                  <a:schemeClr val="tx1"/>
                </a:solidFill>
                <a:latin typeface="Georgia" panose="02040502050405020303" pitchFamily="18" charset="0"/>
              </a:rPr>
              <a:t>new methods to accurately predict and diagnose </a:t>
            </a:r>
            <a:endParaRPr lang="en-US" sz="1100" dirty="0" smtClean="0">
              <a:solidFill>
                <a:schemeClr val="tx1"/>
              </a:solidFill>
              <a:latin typeface="Georgia" panose="02040502050405020303" pitchFamily="18" charset="0"/>
            </a:endParaRPr>
          </a:p>
          <a:p>
            <a:r>
              <a:rPr lang="en-US" sz="1100" dirty="0" smtClean="0">
                <a:solidFill>
                  <a:schemeClr val="tx1"/>
                </a:solidFill>
                <a:latin typeface="Georgia" panose="02040502050405020303" pitchFamily="18" charset="0"/>
              </a:rPr>
              <a:t>creating </a:t>
            </a:r>
            <a:r>
              <a:rPr lang="en-US" sz="1100" dirty="0">
                <a:solidFill>
                  <a:schemeClr val="tx1"/>
                </a:solidFill>
                <a:latin typeface="Georgia" panose="02040502050405020303" pitchFamily="18" charset="0"/>
              </a:rPr>
              <a:t>new </a:t>
            </a:r>
            <a:r>
              <a:rPr lang="en-US" sz="1100" dirty="0" smtClean="0">
                <a:solidFill>
                  <a:schemeClr val="tx1"/>
                </a:solidFill>
                <a:latin typeface="Georgia" panose="02040502050405020303" pitchFamily="18" charset="0"/>
              </a:rPr>
              <a:t>treatments</a:t>
            </a:r>
          </a:p>
          <a:p>
            <a:r>
              <a:rPr lang="en-US" sz="1100" dirty="0" smtClean="0">
                <a:latin typeface="Georgia" panose="02040502050405020303" pitchFamily="18" charset="0"/>
              </a:rPr>
              <a:t>c</a:t>
            </a:r>
            <a:r>
              <a:rPr lang="en-US" sz="1100" dirty="0" smtClean="0">
                <a:solidFill>
                  <a:schemeClr val="tx1"/>
                </a:solidFill>
                <a:latin typeface="Georgia" panose="02040502050405020303" pitchFamily="18" charset="0"/>
              </a:rPr>
              <a:t>onducting </a:t>
            </a:r>
            <a:r>
              <a:rPr lang="en-US" sz="1100" dirty="0">
                <a:solidFill>
                  <a:schemeClr val="tx1"/>
                </a:solidFill>
                <a:latin typeface="Georgia" panose="02040502050405020303" pitchFamily="18" charset="0"/>
              </a:rPr>
              <a:t>clinical trials for new treatment regimens</a:t>
            </a:r>
          </a:p>
          <a:p>
            <a:pPr marL="361950" lvl="0" indent="-171450" rtl="0">
              <a:spcBef>
                <a:spcPts val="1100"/>
              </a:spcBef>
              <a:spcAft>
                <a:spcPts val="1100"/>
              </a:spcAft>
              <a:buClr>
                <a:schemeClr val="dk1"/>
              </a:buClr>
              <a:buSzPct val="110000"/>
              <a:buFontTx/>
              <a:buChar char="-"/>
            </a:pPr>
            <a:endParaRPr lang="en" sz="1100" dirty="0">
              <a:solidFill>
                <a:schemeClr val="dk1"/>
              </a:solidFill>
              <a:latin typeface="Georgia" panose="02040502050405020303" pitchFamily="18" charset="0"/>
              <a:ea typeface="Arial"/>
              <a:cs typeface="Arial"/>
              <a:sym typeface="Arial"/>
            </a:endParaRPr>
          </a:p>
          <a:p>
            <a:endParaRPr lang="en" sz="1100" dirty="0">
              <a:solidFill>
                <a:schemeClr val="dk1"/>
              </a:solidFill>
              <a:latin typeface="Georgia" panose="02040502050405020303" pitchFamily="18" charset="0"/>
              <a:ea typeface="Arial"/>
              <a:cs typeface="Arial"/>
              <a:sym typeface="Arial"/>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0"/>
            <a:ext cx="8229600" cy="1044599"/>
          </a:xfrm>
          <a:prstGeom prst="rect">
            <a:avLst/>
          </a:prstGeom>
        </p:spPr>
        <p:txBody>
          <a:bodyPr lIns="91425" tIns="91425" rIns="91425" bIns="91425" anchor="b" anchorCtr="0">
            <a:noAutofit/>
          </a:bodyPr>
          <a:lstStyle/>
          <a:p>
            <a:pPr algn="ctr"/>
            <a:r>
              <a:rPr lang="en" sz="2800" dirty="0" smtClean="0"/>
              <a:t>Translational Research&amp; </a:t>
            </a:r>
            <a:r>
              <a:rPr lang="en-US" sz="2800" dirty="0"/>
              <a:t>Commonalities Across </a:t>
            </a:r>
            <a:r>
              <a:rPr lang="en-US" sz="2800" dirty="0" smtClean="0"/>
              <a:t>Diseases Workshop</a:t>
            </a:r>
            <a:endParaRPr lang="en" sz="2800" dirty="0"/>
          </a:p>
        </p:txBody>
      </p:sp>
      <p:sp>
        <p:nvSpPr>
          <p:cNvPr id="256" name="Shape 256"/>
          <p:cNvSpPr txBox="1">
            <a:spLocks noGrp="1"/>
          </p:cNvSpPr>
          <p:nvPr>
            <p:ph type="body" idx="1"/>
          </p:nvPr>
        </p:nvSpPr>
        <p:spPr>
          <a:xfrm>
            <a:off x="457200" y="1297780"/>
            <a:ext cx="8229600" cy="3483770"/>
          </a:xfrm>
          <a:prstGeom prst="rect">
            <a:avLst/>
          </a:prstGeom>
        </p:spPr>
        <p:txBody>
          <a:bodyPr lIns="91425" tIns="91425" rIns="91425" bIns="91425" anchor="t" anchorCtr="0">
            <a:noAutofit/>
          </a:bodyPr>
          <a:lstStyle/>
          <a:p>
            <a:pPr marL="361950" lvl="0" indent="-171450">
              <a:spcBef>
                <a:spcPts val="1100"/>
              </a:spcBef>
              <a:spcAft>
                <a:spcPts val="1100"/>
              </a:spcAft>
              <a:buClr>
                <a:schemeClr val="dk1"/>
              </a:buClr>
              <a:buSzPct val="110000"/>
              <a:buFontTx/>
              <a:buChar char="-"/>
            </a:pPr>
            <a:r>
              <a:rPr lang="en-US" sz="1200" dirty="0">
                <a:solidFill>
                  <a:schemeClr val="dk1"/>
                </a:solidFill>
                <a:latin typeface="Georgia" panose="02040502050405020303" pitchFamily="18" charset="0"/>
                <a:ea typeface="Arial"/>
                <a:cs typeface="Arial"/>
                <a:sym typeface="Arial"/>
              </a:rPr>
              <a:t>The need for a </a:t>
            </a:r>
            <a:r>
              <a:rPr lang="en-US" sz="1200" dirty="0" smtClean="0">
                <a:solidFill>
                  <a:schemeClr val="dk1"/>
                </a:solidFill>
                <a:latin typeface="Georgia" panose="02040502050405020303" pitchFamily="18" charset="0"/>
                <a:ea typeface="Arial"/>
                <a:cs typeface="Arial"/>
                <a:sym typeface="Arial"/>
              </a:rPr>
              <a:t>better understanding </a:t>
            </a:r>
            <a:r>
              <a:rPr lang="en-US" sz="1200" dirty="0">
                <a:solidFill>
                  <a:schemeClr val="dk1"/>
                </a:solidFill>
                <a:latin typeface="Georgia" panose="02040502050405020303" pitchFamily="18" charset="0"/>
                <a:ea typeface="Arial"/>
                <a:cs typeface="Arial"/>
                <a:sym typeface="Arial"/>
              </a:rPr>
              <a:t>of cellular and molecular </a:t>
            </a:r>
            <a:r>
              <a:rPr lang="en-US" sz="1200" dirty="0" smtClean="0">
                <a:solidFill>
                  <a:schemeClr val="dk1"/>
                </a:solidFill>
                <a:latin typeface="Georgia" panose="02040502050405020303" pitchFamily="18" charset="0"/>
                <a:ea typeface="Arial"/>
                <a:cs typeface="Arial"/>
                <a:sym typeface="Arial"/>
              </a:rPr>
              <a:t>mechanisms across </a:t>
            </a:r>
            <a:r>
              <a:rPr lang="en-US" sz="1200" dirty="0">
                <a:solidFill>
                  <a:schemeClr val="dk1"/>
                </a:solidFill>
                <a:latin typeface="Georgia" panose="02040502050405020303" pitchFamily="18" charset="0"/>
                <a:ea typeface="Arial"/>
                <a:cs typeface="Arial"/>
                <a:sym typeface="Arial"/>
              </a:rPr>
              <a:t>neurodegenerative </a:t>
            </a:r>
            <a:r>
              <a:rPr lang="en-US" sz="1200" dirty="0" smtClean="0">
                <a:solidFill>
                  <a:schemeClr val="dk1"/>
                </a:solidFill>
                <a:latin typeface="Georgia" panose="02040502050405020303" pitchFamily="18" charset="0"/>
                <a:ea typeface="Arial"/>
                <a:cs typeface="Arial"/>
                <a:sym typeface="Arial"/>
              </a:rPr>
              <a:t>diseases</a:t>
            </a:r>
          </a:p>
          <a:p>
            <a:pPr marL="361950" lvl="0" indent="-171450">
              <a:spcBef>
                <a:spcPts val="1100"/>
              </a:spcBef>
              <a:spcAft>
                <a:spcPts val="1100"/>
              </a:spcAft>
              <a:buClr>
                <a:schemeClr val="dk1"/>
              </a:buClr>
              <a:buSzPct val="110000"/>
              <a:buFontTx/>
              <a:buChar char="-"/>
            </a:pPr>
            <a:r>
              <a:rPr lang="en-US" sz="1200" dirty="0">
                <a:solidFill>
                  <a:schemeClr val="dk1"/>
                </a:solidFill>
                <a:latin typeface="Georgia" panose="02040502050405020303" pitchFamily="18" charset="0"/>
                <a:ea typeface="Arial"/>
                <a:cs typeface="Arial"/>
                <a:sym typeface="Arial"/>
              </a:rPr>
              <a:t>Exploring commonalities across diseases may provide a promising </a:t>
            </a:r>
            <a:r>
              <a:rPr lang="en-US" sz="1200" dirty="0" smtClean="0">
                <a:solidFill>
                  <a:schemeClr val="dk1"/>
                </a:solidFill>
                <a:latin typeface="Georgia" panose="02040502050405020303" pitchFamily="18" charset="0"/>
                <a:ea typeface="Arial"/>
                <a:cs typeface="Arial"/>
                <a:sym typeface="Arial"/>
              </a:rPr>
              <a:t>approach</a:t>
            </a:r>
          </a:p>
          <a:p>
            <a:pPr marL="361950" lvl="0" indent="-171450">
              <a:spcBef>
                <a:spcPts val="1100"/>
              </a:spcBef>
              <a:spcAft>
                <a:spcPts val="1100"/>
              </a:spcAft>
              <a:buClr>
                <a:schemeClr val="dk1"/>
              </a:buClr>
              <a:buSzPct val="110000"/>
              <a:buFontTx/>
              <a:buChar char="-"/>
            </a:pPr>
            <a:r>
              <a:rPr lang="en-US" sz="1200" dirty="0">
                <a:solidFill>
                  <a:schemeClr val="dk1"/>
                </a:solidFill>
                <a:latin typeface="Georgia" panose="02040502050405020303" pitchFamily="18" charset="0"/>
                <a:ea typeface="Arial"/>
                <a:cs typeface="Arial"/>
                <a:sym typeface="Arial"/>
              </a:rPr>
              <a:t>Therapeutic approaches based on common </a:t>
            </a:r>
            <a:r>
              <a:rPr lang="en-US" sz="1200" dirty="0" smtClean="0">
                <a:solidFill>
                  <a:schemeClr val="dk1"/>
                </a:solidFill>
                <a:latin typeface="Georgia" panose="02040502050405020303" pitchFamily="18" charset="0"/>
                <a:ea typeface="Arial"/>
                <a:cs typeface="Arial"/>
                <a:sym typeface="Arial"/>
              </a:rPr>
              <a:t>mechanisms</a:t>
            </a:r>
          </a:p>
          <a:p>
            <a:pPr marL="361950" lvl="0" indent="-171450">
              <a:spcBef>
                <a:spcPts val="1100"/>
              </a:spcBef>
              <a:spcAft>
                <a:spcPts val="1100"/>
              </a:spcAft>
              <a:buClr>
                <a:schemeClr val="dk1"/>
              </a:buClr>
              <a:buSzPct val="110000"/>
              <a:buFontTx/>
              <a:buChar char="-"/>
            </a:pPr>
            <a:r>
              <a:rPr lang="en-US" sz="1200" dirty="0">
                <a:solidFill>
                  <a:schemeClr val="dk1"/>
                </a:solidFill>
                <a:latin typeface="Georgia" panose="02040502050405020303" pitchFamily="18" charset="0"/>
                <a:ea typeface="Arial"/>
                <a:cs typeface="Arial"/>
                <a:sym typeface="Arial"/>
              </a:rPr>
              <a:t>Common </a:t>
            </a:r>
            <a:r>
              <a:rPr lang="en-US" sz="1200" dirty="0" smtClean="0">
                <a:solidFill>
                  <a:schemeClr val="dk1"/>
                </a:solidFill>
                <a:latin typeface="Georgia" panose="02040502050405020303" pitchFamily="18" charset="0"/>
                <a:ea typeface="Arial"/>
                <a:cs typeface="Arial"/>
                <a:sym typeface="Arial"/>
              </a:rPr>
              <a:t>challenges</a:t>
            </a:r>
          </a:p>
          <a:p>
            <a:pPr marL="361950" lvl="0" indent="-171450">
              <a:spcBef>
                <a:spcPts val="1100"/>
              </a:spcBef>
              <a:spcAft>
                <a:spcPts val="1100"/>
              </a:spcAft>
              <a:buClr>
                <a:schemeClr val="dk1"/>
              </a:buClr>
              <a:buSzPct val="110000"/>
              <a:buFontTx/>
              <a:buChar char="-"/>
            </a:pPr>
            <a:r>
              <a:rPr lang="en-US" sz="1200" dirty="0" smtClean="0">
                <a:solidFill>
                  <a:schemeClr val="dk1"/>
                </a:solidFill>
                <a:latin typeface="Georgia" panose="02040502050405020303" pitchFamily="18" charset="0"/>
                <a:ea typeface="Arial"/>
                <a:cs typeface="Arial"/>
                <a:sym typeface="Arial"/>
              </a:rPr>
              <a:t>Opportunities</a:t>
            </a:r>
          </a:p>
          <a:p>
            <a:pPr marL="361950" lvl="0" indent="-171450">
              <a:spcBef>
                <a:spcPts val="1100"/>
              </a:spcBef>
              <a:spcAft>
                <a:spcPts val="1100"/>
              </a:spcAft>
              <a:buClr>
                <a:schemeClr val="dk1"/>
              </a:buClr>
              <a:buSzPct val="110000"/>
              <a:buFontTx/>
              <a:buChar char="-"/>
            </a:pPr>
            <a:r>
              <a:rPr lang="en-US" sz="1200" dirty="0" smtClean="0">
                <a:solidFill>
                  <a:schemeClr val="dk1"/>
                </a:solidFill>
                <a:latin typeface="Georgia" panose="02040502050405020303" pitchFamily="18" charset="0"/>
                <a:ea typeface="Arial"/>
                <a:cs typeface="Arial"/>
                <a:sym typeface="Arial"/>
              </a:rPr>
              <a:t>Funding</a:t>
            </a:r>
          </a:p>
          <a:p>
            <a:pPr marL="361950" lvl="0" indent="-171450">
              <a:spcBef>
                <a:spcPts val="1100"/>
              </a:spcBef>
              <a:spcAft>
                <a:spcPts val="1100"/>
              </a:spcAft>
              <a:buClr>
                <a:schemeClr val="dk1"/>
              </a:buClr>
              <a:buSzPct val="110000"/>
              <a:buFontTx/>
              <a:buChar char="-"/>
            </a:pPr>
            <a:r>
              <a:rPr lang="en-US" sz="1200" dirty="0">
                <a:solidFill>
                  <a:schemeClr val="dk1"/>
                </a:solidFill>
                <a:latin typeface="Georgia" panose="02040502050405020303" pitchFamily="18" charset="0"/>
                <a:ea typeface="Arial"/>
                <a:cs typeface="Arial"/>
                <a:sym typeface="Arial"/>
              </a:rPr>
              <a:t>Collaborations and public–private partnerships</a:t>
            </a:r>
            <a:endParaRPr lang="en-US" sz="1200" dirty="0" smtClean="0">
              <a:solidFill>
                <a:schemeClr val="dk1"/>
              </a:solidFill>
              <a:latin typeface="Georgia" panose="02040502050405020303" pitchFamily="18" charset="0"/>
              <a:ea typeface="Arial"/>
              <a:cs typeface="Arial"/>
              <a:sym typeface="Arial"/>
            </a:endParaRPr>
          </a:p>
          <a:p>
            <a:pPr marL="361950" lvl="0" indent="-171450">
              <a:spcBef>
                <a:spcPts val="1100"/>
              </a:spcBef>
              <a:spcAft>
                <a:spcPts val="1100"/>
              </a:spcAft>
              <a:buClr>
                <a:schemeClr val="dk1"/>
              </a:buClr>
              <a:buSzPct val="110000"/>
              <a:buFontTx/>
              <a:buChar char="-"/>
            </a:pPr>
            <a:endParaRPr lang="en" sz="1200" dirty="0">
              <a:solidFill>
                <a:schemeClr val="dk1"/>
              </a:solidFill>
              <a:latin typeface="Georgia" panose="02040502050405020303" pitchFamily="18" charset="0"/>
              <a:ea typeface="Arial"/>
              <a:cs typeface="Arial"/>
              <a:sym typeface="Arial"/>
            </a:endParaRPr>
          </a:p>
          <a:p>
            <a:endParaRPr lang="en" sz="1200" dirty="0">
              <a:solidFill>
                <a:schemeClr val="dk1"/>
              </a:solidFill>
              <a:latin typeface="Georgia" panose="02040502050405020303" pitchFamily="18" charset="0"/>
              <a:ea typeface="Arial"/>
              <a:cs typeface="Arial"/>
              <a:sym typeface="Arial"/>
            </a:endParaRPr>
          </a:p>
        </p:txBody>
      </p:sp>
    </p:spTree>
    <p:extLst>
      <p:ext uri="{BB962C8B-B14F-4D97-AF65-F5344CB8AC3E}">
        <p14:creationId xmlns:p14="http://schemas.microsoft.com/office/powerpoint/2010/main" val="3614467037"/>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85750"/>
            <a:ext cx="8229600" cy="685877"/>
          </a:xfrm>
          <a:prstGeom prst="rect">
            <a:avLst/>
          </a:prstGeom>
        </p:spPr>
        <p:txBody>
          <a:bodyPr lIns="91425" tIns="91425" rIns="91425" bIns="91425" anchor="b" anchorCtr="0">
            <a:noAutofit/>
          </a:bodyPr>
          <a:lstStyle/>
          <a:p>
            <a:pPr>
              <a:buNone/>
            </a:pPr>
            <a:r>
              <a:rPr lang="en" sz="2400" dirty="0"/>
              <a:t>National Amyotrophic Lateral Sclerosis (ALS) Registry</a:t>
            </a:r>
          </a:p>
        </p:txBody>
      </p:sp>
      <p:sp>
        <p:nvSpPr>
          <p:cNvPr id="262" name="Shape 262"/>
          <p:cNvSpPr txBox="1">
            <a:spLocks noGrp="1"/>
          </p:cNvSpPr>
          <p:nvPr>
            <p:ph type="body" idx="1"/>
          </p:nvPr>
        </p:nvSpPr>
        <p:spPr>
          <a:prstGeom prst="rect">
            <a:avLst/>
          </a:prstGeom>
        </p:spPr>
        <p:txBody>
          <a:bodyPr lIns="91425" tIns="91425" rIns="91425" bIns="91425" anchor="t" anchorCtr="0">
            <a:noAutofit/>
          </a:bodyPr>
          <a:lstStyle/>
          <a:p>
            <a:pPr lvl="0" rtl="0">
              <a:buNone/>
            </a:pPr>
            <a:r>
              <a:rPr lang="en" sz="1200" dirty="0" smtClean="0">
                <a:solidFill>
                  <a:schemeClr val="dk1"/>
                </a:solidFill>
                <a:latin typeface="Georgia" panose="02040502050405020303" pitchFamily="18" charset="0"/>
                <a:ea typeface="Verdana"/>
                <a:cs typeface="Verdana"/>
                <a:sym typeface="Verdana"/>
              </a:rPr>
              <a:t>-Progressive disease that attacks the nerve cells that control voluntary movement</a:t>
            </a:r>
          </a:p>
          <a:p>
            <a:pPr lvl="0" rtl="0">
              <a:buNone/>
            </a:pPr>
            <a:r>
              <a:rPr lang="en" sz="1200" dirty="0" smtClean="0">
                <a:solidFill>
                  <a:schemeClr val="dk1"/>
                </a:solidFill>
                <a:latin typeface="Georgia" panose="02040502050405020303" pitchFamily="18" charset="0"/>
                <a:ea typeface="Verdana"/>
                <a:cs typeface="Verdana"/>
                <a:sym typeface="Verdana"/>
              </a:rPr>
              <a:t>-Congressionally mandated registry </a:t>
            </a:r>
          </a:p>
          <a:p>
            <a:pPr lvl="0" rtl="0">
              <a:buNone/>
            </a:pPr>
            <a:r>
              <a:rPr lang="en" sz="1200" dirty="0" smtClean="0">
                <a:solidFill>
                  <a:schemeClr val="dk1"/>
                </a:solidFill>
                <a:latin typeface="Georgia" panose="02040502050405020303" pitchFamily="18" charset="0"/>
                <a:ea typeface="Verdana"/>
                <a:cs typeface="Verdana"/>
                <a:sym typeface="Verdana"/>
              </a:rPr>
              <a:t>-Collects information to help scientists learn more about who gets ALS and its causes</a:t>
            </a:r>
          </a:p>
          <a:p>
            <a:pPr lvl="0" rtl="0">
              <a:buNone/>
            </a:pPr>
            <a:r>
              <a:rPr lang="en" sz="1200" dirty="0" smtClean="0">
                <a:solidFill>
                  <a:schemeClr val="dk1"/>
                </a:solidFill>
                <a:latin typeface="Georgia" panose="02040502050405020303" pitchFamily="18" charset="0"/>
                <a:ea typeface="Verdana"/>
                <a:cs typeface="Verdana"/>
                <a:sym typeface="Verdana"/>
              </a:rPr>
              <a:t>-Currrently unknown causes and cure</a:t>
            </a:r>
          </a:p>
          <a:p>
            <a:pPr marL="0" indent="0">
              <a:buNone/>
            </a:pPr>
            <a:r>
              <a:rPr lang="en" sz="1200" dirty="0" smtClean="0">
                <a:solidFill>
                  <a:schemeClr val="dk1"/>
                </a:solidFill>
                <a:latin typeface="Georgia" panose="02040502050405020303" pitchFamily="18" charset="0"/>
                <a:ea typeface="Verdana"/>
                <a:cs typeface="Verdana"/>
                <a:sym typeface="Verdana"/>
              </a:rPr>
              <a:t> </a:t>
            </a:r>
          </a:p>
          <a:p>
            <a:r>
              <a:rPr lang="en" sz="1200" dirty="0" smtClean="0">
                <a:solidFill>
                  <a:schemeClr val="dk1"/>
                </a:solidFill>
                <a:latin typeface="Georgia" panose="02040502050405020303" pitchFamily="18" charset="0"/>
                <a:ea typeface="Verdana"/>
                <a:cs typeface="Verdana"/>
                <a:sym typeface="Verdana"/>
              </a:rPr>
              <a:t>Benfits: </a:t>
            </a:r>
          </a:p>
          <a:p>
            <a:pPr lvl="1"/>
            <a:r>
              <a:rPr lang="en" sz="1200" dirty="0" smtClean="0">
                <a:solidFill>
                  <a:schemeClr val="dk1"/>
                </a:solidFill>
                <a:latin typeface="Georgia" panose="02040502050405020303" pitchFamily="18" charset="0"/>
                <a:ea typeface="Verdana"/>
                <a:cs typeface="Verdana"/>
                <a:sym typeface="Verdana"/>
              </a:rPr>
              <a:t>Translational Research</a:t>
            </a:r>
          </a:p>
          <a:p>
            <a:pPr lvl="1"/>
            <a:r>
              <a:rPr lang="en" sz="1200" dirty="0" smtClean="0">
                <a:solidFill>
                  <a:schemeClr val="dk1"/>
                </a:solidFill>
                <a:latin typeface="Georgia" panose="02040502050405020303" pitchFamily="18" charset="0"/>
                <a:ea typeface="Verdana"/>
                <a:cs typeface="Verdana"/>
                <a:sym typeface="Verdana"/>
              </a:rPr>
              <a:t>Healthcare and policy purpose</a:t>
            </a:r>
          </a:p>
          <a:p>
            <a:pPr lvl="1"/>
            <a:r>
              <a:rPr lang="en" sz="1200" dirty="0" smtClean="0">
                <a:solidFill>
                  <a:schemeClr val="dk1"/>
                </a:solidFill>
                <a:latin typeface="Georgia" panose="02040502050405020303" pitchFamily="18" charset="0"/>
                <a:ea typeface="Verdana"/>
                <a:cs typeface="Verdana"/>
                <a:sym typeface="Verdana"/>
              </a:rPr>
              <a:t>Epidemiology </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75" y="2495550"/>
            <a:ext cx="3505200" cy="2386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133350"/>
            <a:ext cx="8229600" cy="1044599"/>
          </a:xfrm>
          <a:prstGeom prst="rect">
            <a:avLst/>
          </a:prstGeom>
        </p:spPr>
        <p:txBody>
          <a:bodyPr lIns="91425" tIns="91425" rIns="91425" bIns="91425" anchor="b" anchorCtr="0">
            <a:noAutofit/>
          </a:bodyPr>
          <a:lstStyle/>
          <a:p>
            <a:pPr lvl="0" algn="ctr" rtl="0">
              <a:spcBef>
                <a:spcPts val="600"/>
              </a:spcBef>
              <a:buNone/>
            </a:pPr>
            <a:r>
              <a:rPr lang="en" sz="2800" dirty="0">
                <a:solidFill>
                  <a:schemeClr val="tx1"/>
                </a:solidFill>
              </a:rPr>
              <a:t>
</a:t>
            </a:r>
          </a:p>
          <a:p>
            <a:pPr algn="ctr"/>
            <a:endParaRPr lang="en" sz="2800" dirty="0">
              <a:solidFill>
                <a:schemeClr val="tx1"/>
              </a:solidFill>
            </a:endParaRPr>
          </a:p>
          <a:p>
            <a:pPr algn="ctr"/>
            <a:endParaRPr lang="en" sz="2800" dirty="0">
              <a:solidFill>
                <a:schemeClr val="tx1"/>
              </a:solidFill>
            </a:endParaRPr>
          </a:p>
          <a:p>
            <a:pPr algn="ctr"/>
            <a:endParaRPr lang="en" sz="2800" dirty="0">
              <a:solidFill>
                <a:schemeClr val="tx1"/>
              </a:solidFill>
            </a:endParaRPr>
          </a:p>
          <a:p>
            <a:pPr algn="ctr"/>
            <a:r>
              <a:rPr lang="en" sz="2800" dirty="0">
                <a:solidFill>
                  <a:schemeClr val="tx1"/>
                </a:solidFill>
              </a:rPr>
              <a:t>Distinction between Mental </a:t>
            </a:r>
            <a:r>
              <a:rPr lang="en" sz="2800" dirty="0" smtClean="0">
                <a:solidFill>
                  <a:schemeClr val="tx1"/>
                </a:solidFill>
              </a:rPr>
              <a:t>health </a:t>
            </a:r>
            <a:r>
              <a:rPr lang="en" sz="2800" dirty="0">
                <a:solidFill>
                  <a:schemeClr val="tx1"/>
                </a:solidFill>
              </a:rPr>
              <a:t>and Neurological Diseases</a:t>
            </a:r>
          </a:p>
        </p:txBody>
      </p:sp>
      <p:sp>
        <p:nvSpPr>
          <p:cNvPr id="268" name="Shape 268"/>
          <p:cNvSpPr txBox="1">
            <a:spLocks noGrp="1"/>
          </p:cNvSpPr>
          <p:nvPr>
            <p:ph type="body" idx="1"/>
          </p:nvPr>
        </p:nvSpPr>
        <p:spPr>
          <a:prstGeom prst="rect">
            <a:avLst/>
          </a:prstGeom>
        </p:spPr>
        <p:txBody>
          <a:bodyPr lIns="91425" tIns="91425" rIns="91425" bIns="91425" anchor="t" anchorCtr="0">
            <a:noAutofit/>
          </a:bodyPr>
          <a:lstStyle/>
          <a:p>
            <a:pPr lvl="0"/>
            <a:r>
              <a:rPr lang="en-US" sz="1200" dirty="0" smtClean="0">
                <a:latin typeface="Georgia" panose="02040502050405020303" pitchFamily="18" charset="0"/>
              </a:rPr>
              <a:t>A</a:t>
            </a:r>
            <a:r>
              <a:rPr lang="en-US" sz="1200" dirty="0">
                <a:latin typeface="Georgia" panose="02040502050405020303" pitchFamily="18" charset="0"/>
              </a:rPr>
              <a:t> mental illness can be </a:t>
            </a:r>
            <a:r>
              <a:rPr lang="en-US" sz="1200" dirty="0" smtClean="0">
                <a:latin typeface="Georgia" panose="02040502050405020303" pitchFamily="18" charset="0"/>
              </a:rPr>
              <a:t>only </a:t>
            </a:r>
            <a:r>
              <a:rPr lang="en-US" sz="1200" dirty="0">
                <a:latin typeface="Georgia" panose="02040502050405020303" pitchFamily="18" charset="0"/>
              </a:rPr>
              <a:t>psychological, </a:t>
            </a:r>
            <a:r>
              <a:rPr lang="en-US" sz="1200" dirty="0" smtClean="0">
                <a:latin typeface="Georgia" panose="02040502050405020303" pitchFamily="18" charset="0"/>
              </a:rPr>
              <a:t>only </a:t>
            </a:r>
            <a:r>
              <a:rPr lang="en-US" sz="1200" dirty="0">
                <a:latin typeface="Georgia" panose="02040502050405020303" pitchFamily="18" charset="0"/>
              </a:rPr>
              <a:t>neurological, or a </a:t>
            </a:r>
            <a:r>
              <a:rPr lang="en-US" sz="1200" dirty="0" smtClean="0">
                <a:latin typeface="Georgia" panose="02040502050405020303" pitchFamily="18" charset="0"/>
              </a:rPr>
              <a:t>combination</a:t>
            </a:r>
          </a:p>
          <a:p>
            <a:pPr lvl="1"/>
            <a:r>
              <a:rPr lang="en-US" sz="1200" dirty="0" smtClean="0">
                <a:latin typeface="Georgia" panose="02040502050405020303" pitchFamily="18" charset="0"/>
              </a:rPr>
              <a:t>A </a:t>
            </a:r>
            <a:r>
              <a:rPr lang="en-US" sz="1200" dirty="0">
                <a:latin typeface="Georgia" panose="02040502050405020303" pitchFamily="18" charset="0"/>
              </a:rPr>
              <a:t>neurological illness would be memory loss as a result of severe head trauma</a:t>
            </a:r>
          </a:p>
          <a:p>
            <a:pPr lvl="1"/>
            <a:r>
              <a:rPr lang="en" sz="1200" dirty="0" smtClean="0">
                <a:latin typeface="Georgia" panose="02040502050405020303" pitchFamily="18" charset="0"/>
              </a:rPr>
              <a:t>Mental </a:t>
            </a:r>
            <a:r>
              <a:rPr lang="en" sz="1200" dirty="0">
                <a:latin typeface="Georgia" panose="02040502050405020303" pitchFamily="18" charset="0"/>
              </a:rPr>
              <a:t>and neurological conditions are classified in different chapters of diagnostic manuals</a:t>
            </a:r>
          </a:p>
          <a:p>
            <a:pPr lvl="0" rtl="0">
              <a:buNone/>
            </a:pPr>
            <a:r>
              <a:rPr lang="en" sz="1200" dirty="0" smtClean="0">
                <a:latin typeface="Georgia" panose="02040502050405020303" pitchFamily="18" charset="0"/>
              </a:rPr>
              <a:t>Psychiatric </a:t>
            </a:r>
            <a:r>
              <a:rPr lang="en" sz="1200" dirty="0">
                <a:latin typeface="Georgia" panose="02040502050405020303" pitchFamily="18" charset="0"/>
              </a:rPr>
              <a:t>disorders should be reclassified as disorders of the (central) nervous </a:t>
            </a:r>
            <a:r>
              <a:rPr lang="en" sz="1200" dirty="0" smtClean="0">
                <a:latin typeface="Georgia" panose="02040502050405020303" pitchFamily="18" charset="0"/>
              </a:rPr>
              <a:t>system</a:t>
            </a:r>
          </a:p>
          <a:p>
            <a:pPr lvl="0" rtl="0">
              <a:buNone/>
            </a:pPr>
            <a:r>
              <a:rPr lang="en" sz="1200" dirty="0" smtClean="0">
                <a:latin typeface="Georgia" panose="02040502050405020303" pitchFamily="18" charset="0"/>
              </a:rPr>
              <a:t>WHY?</a:t>
            </a:r>
          </a:p>
          <a:p>
            <a:r>
              <a:rPr lang="en" sz="1200" dirty="0" smtClean="0">
                <a:latin typeface="Georgia" panose="02040502050405020303" pitchFamily="18" charset="0"/>
              </a:rPr>
              <a:t>currently </a:t>
            </a:r>
            <a:r>
              <a:rPr lang="en-US" sz="1200" dirty="0" smtClean="0">
                <a:latin typeface="Georgia" panose="02040502050405020303" pitchFamily="18" charset="0"/>
              </a:rPr>
              <a:t>the distinction of the  </a:t>
            </a:r>
            <a:r>
              <a:rPr lang="en-US" sz="1200" dirty="0">
                <a:latin typeface="Georgia" panose="02040502050405020303" pitchFamily="18" charset="0"/>
              </a:rPr>
              <a:t>mind and of brain </a:t>
            </a:r>
            <a:r>
              <a:rPr lang="en-US" sz="1200" dirty="0" smtClean="0">
                <a:latin typeface="Georgia" panose="02040502050405020303" pitchFamily="18" charset="0"/>
              </a:rPr>
              <a:t>is counterproductive </a:t>
            </a:r>
            <a:r>
              <a:rPr lang="en-US" sz="1200" dirty="0">
                <a:latin typeface="Georgia" panose="02040502050405020303" pitchFamily="18" charset="0"/>
              </a:rPr>
              <a:t>for clinicians and </a:t>
            </a:r>
            <a:r>
              <a:rPr lang="en-US" sz="1200" dirty="0" smtClean="0">
                <a:latin typeface="Georgia" panose="02040502050405020303" pitchFamily="18" charset="0"/>
              </a:rPr>
              <a:t>patient</a:t>
            </a:r>
          </a:p>
          <a:p>
            <a:r>
              <a:rPr lang="en-US" sz="1200" dirty="0">
                <a:latin typeface="Georgia" panose="02040502050405020303" pitchFamily="18" charset="0"/>
              </a:rPr>
              <a:t>Example: </a:t>
            </a:r>
            <a:r>
              <a:rPr lang="en-US" sz="1200" dirty="0" smtClean="0">
                <a:latin typeface="Georgia" panose="02040502050405020303" pitchFamily="18" charset="0"/>
              </a:rPr>
              <a:t>In ICD(International Classification </a:t>
            </a:r>
            <a:r>
              <a:rPr lang="en-US" sz="1200" dirty="0">
                <a:latin typeface="Georgia" panose="02040502050405020303" pitchFamily="18" charset="0"/>
              </a:rPr>
              <a:t>of </a:t>
            </a:r>
            <a:r>
              <a:rPr lang="en-US" sz="1200" dirty="0" smtClean="0">
                <a:latin typeface="Georgia" panose="02040502050405020303" pitchFamily="18" charset="0"/>
              </a:rPr>
              <a:t>Diseases) Alzheimer’s disease </a:t>
            </a:r>
            <a:r>
              <a:rPr lang="en-US" sz="1200" dirty="0">
                <a:latin typeface="Georgia" panose="02040502050405020303" pitchFamily="18" charset="0"/>
              </a:rPr>
              <a:t>is classified as a mental disorder (F00), </a:t>
            </a:r>
            <a:r>
              <a:rPr lang="en-US" sz="1200" dirty="0" smtClean="0">
                <a:latin typeface="Georgia" panose="02040502050405020303" pitchFamily="18" charset="0"/>
              </a:rPr>
              <a:t>while Alzheimer’s </a:t>
            </a:r>
            <a:r>
              <a:rPr lang="en-US" sz="1200" dirty="0">
                <a:latin typeface="Georgia" panose="02040502050405020303" pitchFamily="18" charset="0"/>
              </a:rPr>
              <a:t>disease is classified under neurology (G30</a:t>
            </a:r>
            <a:r>
              <a:rPr lang="en-US" sz="1200" dirty="0" smtClean="0">
                <a:latin typeface="Georgia" panose="02040502050405020303" pitchFamily="18" charset="0"/>
              </a:rPr>
              <a:t>)</a:t>
            </a:r>
          </a:p>
          <a:p>
            <a:r>
              <a:rPr lang="en-US" sz="1200" dirty="0" smtClean="0">
                <a:latin typeface="Georgia" panose="02040502050405020303" pitchFamily="18" charset="0"/>
              </a:rPr>
              <a:t>Overall</a:t>
            </a:r>
            <a:r>
              <a:rPr lang="en-US" sz="1200" dirty="0">
                <a:latin typeface="Georgia" panose="02040502050405020303" pitchFamily="18" charset="0"/>
              </a:rPr>
              <a:t>, </a:t>
            </a:r>
            <a:r>
              <a:rPr lang="en-US" sz="1200" dirty="0" smtClean="0">
                <a:latin typeface="Georgia" panose="02040502050405020303" pitchFamily="18" charset="0"/>
              </a:rPr>
              <a:t> illness </a:t>
            </a:r>
            <a:r>
              <a:rPr lang="en-US" sz="1200" dirty="0">
                <a:latin typeface="Georgia" panose="02040502050405020303" pitchFamily="18" charset="0"/>
              </a:rPr>
              <a:t>affects both </a:t>
            </a:r>
            <a:r>
              <a:rPr lang="en-US" sz="1200" dirty="0" smtClean="0">
                <a:latin typeface="Georgia" panose="02040502050405020303" pitchFamily="18" charset="0"/>
              </a:rPr>
              <a:t>organs and functions</a:t>
            </a:r>
          </a:p>
          <a:p>
            <a:r>
              <a:rPr lang="en-US" sz="1200" dirty="0" smtClean="0">
                <a:latin typeface="Georgia" panose="02040502050405020303" pitchFamily="18" charset="0"/>
              </a:rPr>
              <a:t>Promote </a:t>
            </a:r>
            <a:r>
              <a:rPr lang="en-US" sz="1200" dirty="0">
                <a:latin typeface="Georgia" panose="02040502050405020303" pitchFamily="18" charset="0"/>
              </a:rPr>
              <a:t>a  biopsychosocial model of illness </a:t>
            </a:r>
            <a:r>
              <a:rPr lang="en-US" sz="1200" dirty="0" smtClean="0">
                <a:latin typeface="Georgia" panose="02040502050405020303" pitchFamily="18" charset="0"/>
              </a:rPr>
              <a:t>and avoid misclassification </a:t>
            </a:r>
            <a:endParaRPr lang="en" sz="1200" dirty="0">
              <a:latin typeface="Georgia" panose="02040502050405020303" pitchFamily="18" charset="0"/>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prstGeom prst="rect">
            <a:avLst/>
          </a:prstGeom>
        </p:spPr>
        <p:txBody>
          <a:bodyPr lIns="91425" tIns="91425" rIns="91425" bIns="91425" anchor="b" anchorCtr="0">
            <a:noAutofit/>
          </a:bodyPr>
          <a:lstStyle/>
          <a:p>
            <a:r>
              <a:rPr lang="en-US" dirty="0" smtClean="0"/>
              <a:t>References</a:t>
            </a:r>
            <a:endParaRPr dirty="0"/>
          </a:p>
        </p:txBody>
      </p:sp>
      <p:sp>
        <p:nvSpPr>
          <p:cNvPr id="274" name="Shape 274"/>
          <p:cNvSpPr txBox="1">
            <a:spLocks noGrp="1"/>
          </p:cNvSpPr>
          <p:nvPr>
            <p:ph type="body" idx="1"/>
          </p:nvPr>
        </p:nvSpPr>
        <p:spPr>
          <a:prstGeom prst="rect">
            <a:avLst/>
          </a:prstGeom>
        </p:spPr>
        <p:txBody>
          <a:bodyPr lIns="91425" tIns="91425" rIns="91425" bIns="91425" anchor="t" anchorCtr="0">
            <a:noAutofit/>
          </a:bodyPr>
          <a:lstStyle/>
          <a:p>
            <a:r>
              <a:rPr lang="en-US" sz="1100" dirty="0" smtClean="0">
                <a:solidFill>
                  <a:schemeClr val="tx1"/>
                </a:solidFill>
              </a:rPr>
              <a:t>-http://www.nlm.nih.gov/medlineplus/neurologicdiseases.html</a:t>
            </a:r>
          </a:p>
          <a:p>
            <a:r>
              <a:rPr lang="en-US" sz="1100" dirty="0" smtClean="0">
                <a:solidFill>
                  <a:schemeClr val="tx1"/>
                </a:solidFill>
              </a:rPr>
              <a:t>http://www.who.int/features/qa/55/en/</a:t>
            </a:r>
          </a:p>
          <a:p>
            <a:r>
              <a:rPr lang="en-US" sz="1100" dirty="0" smtClean="0">
                <a:solidFill>
                  <a:schemeClr val="tx1"/>
                </a:solidFill>
              </a:rPr>
              <a:t>http://www.medicinenet.com/parkinsons_disease/page6.htm</a:t>
            </a:r>
            <a:endParaRPr lang="en-US" sz="1100" kern="1200" dirty="0" smtClean="0">
              <a:solidFill>
                <a:schemeClr val="tx1"/>
              </a:solidFill>
            </a:endParaRPr>
          </a:p>
          <a:p>
            <a:r>
              <a:rPr lang="en-US" sz="1100" dirty="0" smtClean="0">
                <a:solidFill>
                  <a:schemeClr val="tx1"/>
                </a:solidFill>
              </a:rPr>
              <a:t>http://www.medicinenet.com/parkinsons_disease/page6.htm</a:t>
            </a:r>
          </a:p>
          <a:p>
            <a:r>
              <a:rPr lang="en-US" sz="1100" dirty="0" smtClean="0">
                <a:solidFill>
                  <a:schemeClr val="tx1"/>
                </a:solidFill>
              </a:rPr>
              <a:t>http://www.pdf.org/en/parkinson_statistics</a:t>
            </a:r>
          </a:p>
          <a:p>
            <a:r>
              <a:rPr lang="en-US" sz="1100" dirty="0" smtClean="0">
                <a:solidFill>
                  <a:schemeClr val="tx1"/>
                </a:solidFill>
              </a:rPr>
              <a:t>http://www.webmd.com/brain/understanding-cerebral-palsy-basic-information?page=2</a:t>
            </a:r>
          </a:p>
          <a:p>
            <a:r>
              <a:rPr lang="en-US" sz="1100" dirty="0" smtClean="0">
                <a:solidFill>
                  <a:schemeClr val="tx1"/>
                </a:solidFill>
              </a:rPr>
              <a:t>http://cerebralpalsy.org/</a:t>
            </a:r>
          </a:p>
          <a:p>
            <a:r>
              <a:rPr lang="en-US" sz="1100" dirty="0" smtClean="0">
                <a:solidFill>
                  <a:schemeClr val="tx1"/>
                </a:solidFill>
              </a:rPr>
              <a:t>http://www.cdc.gov/ncbddd/autism/facts</a:t>
            </a:r>
          </a:p>
          <a:p>
            <a:r>
              <a:rPr lang="en-US" sz="1100" dirty="0" smtClean="0">
                <a:solidFill>
                  <a:schemeClr val="tx1"/>
                </a:solidFill>
              </a:rPr>
              <a:t>http://www.autism-society.org/about-autism/facts-and-statistics.html</a:t>
            </a:r>
          </a:p>
          <a:p>
            <a:r>
              <a:rPr lang="en-US" sz="1100" dirty="0" smtClean="0">
                <a:solidFill>
                  <a:schemeClr val="tx1"/>
                </a:solidFill>
              </a:rPr>
              <a:t>http://www.commed.vcu.edu/Chronic_Disease/neurologic/2014/autism%20update.pdf</a:t>
            </a:r>
            <a:endParaRPr lang="en" sz="1100" dirty="0" smtClean="0">
              <a:solidFill>
                <a:schemeClr val="tx1"/>
              </a:solidFill>
            </a:endParaRPr>
          </a:p>
          <a:p>
            <a:endParaRPr lang="en" sz="1100" dirty="0" smtClean="0">
              <a:solidFill>
                <a:schemeClr val="tx1"/>
              </a:solidFill>
            </a:endParaRPr>
          </a:p>
          <a:p>
            <a:endParaRPr lang="en" sz="1100" dirty="0" smtClean="0">
              <a:solidFill>
                <a:schemeClr val="tx1"/>
              </a:solidFill>
            </a:endParaRPr>
          </a:p>
          <a:p>
            <a:endParaRPr lang="en" sz="1100" dirty="0" smtClean="0">
              <a:solidFill>
                <a:schemeClr val="tx1"/>
              </a:solidFill>
            </a:endParaRPr>
          </a:p>
          <a:p>
            <a:endParaRPr lang="en" sz="1100" dirty="0" smtClean="0">
              <a:solidFill>
                <a:schemeClr val="tx1"/>
              </a:solidFill>
            </a:endParaRPr>
          </a:p>
          <a:p>
            <a:endParaRPr sz="1100" dirty="0">
              <a:solidFill>
                <a:schemeClr val="tx1"/>
              </a:solidFill>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prstGeom prst="rect">
            <a:avLst/>
          </a:prstGeom>
        </p:spPr>
        <p:txBody>
          <a:bodyPr lIns="91425" tIns="91425" rIns="91425" bIns="91425" anchor="b" anchorCtr="0">
            <a:noAutofit/>
          </a:bodyPr>
          <a:lstStyle/>
          <a:p>
            <a:r>
              <a:rPr lang="en-US" dirty="0" smtClean="0"/>
              <a:t>References </a:t>
            </a:r>
            <a:endParaRPr dirty="0"/>
          </a:p>
        </p:txBody>
      </p:sp>
      <p:sp>
        <p:nvSpPr>
          <p:cNvPr id="280" name="Shape 280"/>
          <p:cNvSpPr txBox="1">
            <a:spLocks noGrp="1"/>
          </p:cNvSpPr>
          <p:nvPr>
            <p:ph type="body" idx="1"/>
          </p:nvPr>
        </p:nvSpPr>
        <p:spPr>
          <a:prstGeom prst="rect">
            <a:avLst/>
          </a:prstGeom>
        </p:spPr>
        <p:txBody>
          <a:bodyPr lIns="91425" tIns="91425" rIns="91425" bIns="91425" anchor="t" anchorCtr="0">
            <a:noAutofit/>
          </a:bodyPr>
          <a:lstStyle/>
          <a:p>
            <a:r>
              <a:rPr lang="en-US" sz="1200" dirty="0" smtClean="0">
                <a:solidFill>
                  <a:srgbClr val="333333"/>
                </a:solidFill>
              </a:rPr>
              <a:t>http://www.cdc.gov/vaccinesafety/Concerns/Autism/antigens.html</a:t>
            </a:r>
          </a:p>
          <a:p>
            <a:pPr lvl="0"/>
            <a:r>
              <a:rPr lang="en" sz="1200" dirty="0" smtClean="0">
                <a:solidFill>
                  <a:srgbClr val="111111"/>
                </a:solidFill>
              </a:rPr>
              <a:t>http://www.mayoclinic.org/diseases-conditions/seo/basics/causes/con-20034399</a:t>
            </a:r>
          </a:p>
          <a:p>
            <a:r>
              <a:rPr lang="en-US" sz="1200" dirty="0" smtClean="0"/>
              <a:t>http://www.commed.vcu.edu/Chronic_Disease/neurologic/2013/medicalorMental.pdf</a:t>
            </a:r>
          </a:p>
          <a:p>
            <a:r>
              <a:rPr lang="en-US" sz="1200" dirty="0" smtClean="0"/>
              <a:t>http://neurology.stanford.edu/memory/research.html</a:t>
            </a:r>
          </a:p>
          <a:p>
            <a:r>
              <a:rPr lang="en" sz="1200" dirty="0" smtClean="0"/>
              <a:t>https://www.alz.org/braintour/tangles.asp</a:t>
            </a:r>
          </a:p>
          <a:p>
            <a:r>
              <a:rPr lang="en-US" sz="1200" dirty="0" smtClean="0"/>
              <a:t>http://www.epilepsyfoundation.org/aboutepilepsy/whatisepilepsy/statistics.cfm</a:t>
            </a:r>
          </a:p>
          <a:p>
            <a:r>
              <a:rPr lang="en-US" sz="1200" dirty="0"/>
              <a:t>Autism Society estimates based on UK study by </a:t>
            </a:r>
            <a:r>
              <a:rPr lang="en-US" sz="1200" dirty="0" err="1"/>
              <a:t>Jarbrink</a:t>
            </a:r>
            <a:r>
              <a:rPr lang="en-US" sz="1200" dirty="0"/>
              <a:t> K, Knapp M, 2001, London School of Economics: "The economic impact on autism in </a:t>
            </a:r>
            <a:r>
              <a:rPr lang="en-US" sz="1200" dirty="0" err="1"/>
              <a:t>Britain,"</a:t>
            </a:r>
            <a:r>
              <a:rPr lang="en-US" sz="1200" i="1" dirty="0" err="1"/>
              <a:t>Autism</a:t>
            </a:r>
            <a:r>
              <a:rPr lang="en-US" sz="1200" dirty="0"/>
              <a:t>, 5 (1): 7-22.html</a:t>
            </a:r>
          </a:p>
          <a:p>
            <a:r>
              <a:rPr lang="en-US" sz="1200" dirty="0"/>
              <a:t> Autism Society estimate, using Government Accounting Office Report on Autism 2007.</a:t>
            </a:r>
          </a:p>
          <a:p>
            <a:endParaRPr lang="en-US" sz="1200" dirty="0" smtClean="0"/>
          </a:p>
          <a:p>
            <a:endParaRPr lang="en" sz="1200" dirty="0" smtClean="0"/>
          </a:p>
          <a:p>
            <a:endParaRPr lang="en-US" sz="1200" dirty="0" smtClean="0"/>
          </a:p>
          <a:p>
            <a:endParaRPr lang="en-US" sz="1200" dirty="0" smtClean="0"/>
          </a:p>
          <a:p>
            <a:pPr lvl="0"/>
            <a:endParaRPr lang="en" sz="1200" dirty="0" smtClean="0">
              <a:solidFill>
                <a:srgbClr val="111111"/>
              </a:solidFill>
            </a:endParaRPr>
          </a:p>
          <a:p>
            <a:endParaRPr lang="en" sz="1200" dirty="0" smtClean="0">
              <a:solidFill>
                <a:srgbClr val="333333"/>
              </a:solidFill>
            </a:endParaRPr>
          </a:p>
          <a:p>
            <a:endParaRPr dirty="0"/>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85800" y="209550"/>
            <a:ext cx="7620000" cy="603624"/>
          </a:xfrm>
          <a:prstGeom prst="rect">
            <a:avLst/>
          </a:prstGeom>
        </p:spPr>
        <p:txBody>
          <a:bodyPr lIns="91425" tIns="91425" rIns="91425" bIns="91425" anchor="b" anchorCtr="0">
            <a:noAutofit/>
          </a:bodyPr>
          <a:lstStyle/>
          <a:p>
            <a:pPr lvl="0" algn="ctr" rtl="0">
              <a:buNone/>
            </a:pPr>
            <a:r>
              <a:rPr lang="en" sz="2400" dirty="0">
                <a:solidFill>
                  <a:schemeClr val="tx1"/>
                </a:solidFill>
              </a:rPr>
              <a:t>Neurological/Nervous System Diseases</a:t>
            </a:r>
            <a:r>
              <a:rPr lang="en" sz="2400" dirty="0"/>
              <a:t>(</a:t>
            </a:r>
            <a:r>
              <a:rPr lang="en" sz="2400" dirty="0">
                <a:solidFill>
                  <a:srgbClr val="6AA84F"/>
                </a:solidFill>
              </a:rPr>
              <a:t>Table 17.1</a:t>
            </a:r>
            <a:r>
              <a:rPr lang="en" sz="2400" dirty="0"/>
              <a:t>)</a:t>
            </a:r>
          </a:p>
        </p:txBody>
      </p:sp>
      <p:sp>
        <p:nvSpPr>
          <p:cNvPr id="111" name="Shape 111"/>
          <p:cNvSpPr txBox="1">
            <a:spLocks noGrp="1"/>
          </p:cNvSpPr>
          <p:nvPr>
            <p:ph type="body" idx="1"/>
          </p:nvPr>
        </p:nvSpPr>
        <p:spPr>
          <a:xfrm>
            <a:off x="457200" y="1123950"/>
            <a:ext cx="8229600" cy="3886200"/>
          </a:xfrm>
          <a:prstGeom prst="rect">
            <a:avLst/>
          </a:prstGeom>
        </p:spPr>
        <p:txBody>
          <a:bodyPr lIns="91425" tIns="91425" rIns="91425" bIns="91425" anchor="t" anchorCtr="0">
            <a:noAutofit/>
          </a:bodyPr>
          <a:lstStyle/>
          <a:p>
            <a:pPr marL="0" lvl="0" indent="0">
              <a:buNone/>
            </a:pPr>
            <a:r>
              <a:rPr lang="en-US" sz="1200" dirty="0" smtClean="0">
                <a:latin typeface="Georgia" pitchFamily="18" charset="0"/>
              </a:rPr>
              <a:t>			</a:t>
            </a:r>
            <a:r>
              <a:rPr lang="en-US" sz="1200" b="1" dirty="0" smtClean="0">
                <a:solidFill>
                  <a:schemeClr val="accent3"/>
                </a:solidFill>
                <a:latin typeface="Georgia" pitchFamily="18" charset="0"/>
              </a:rPr>
              <a:t>Parkinson Diseases Cost:</a:t>
            </a:r>
          </a:p>
          <a:p>
            <a:pPr marL="0" lvl="0" indent="0"/>
            <a:r>
              <a:rPr lang="en-US" sz="1200" dirty="0">
                <a:latin typeface="Georgia" pitchFamily="18" charset="0"/>
              </a:rPr>
              <a:t>C</a:t>
            </a:r>
            <a:r>
              <a:rPr lang="en-US" sz="1200" dirty="0" smtClean="0">
                <a:solidFill>
                  <a:schemeClr val="tx1"/>
                </a:solidFill>
                <a:latin typeface="Georgia" pitchFamily="18" charset="0"/>
              </a:rPr>
              <a:t>ombined (direct +indirect )cost of Parkinson’ is estimated to be nearly $25 billion per year in the US</a:t>
            </a:r>
          </a:p>
          <a:p>
            <a:pPr marL="320040" lvl="1" indent="0"/>
            <a:r>
              <a:rPr lang="en-US" sz="1200" dirty="0" smtClean="0">
                <a:latin typeface="Georgia" pitchFamily="18" charset="0"/>
              </a:rPr>
              <a:t>treatment</a:t>
            </a:r>
            <a:r>
              <a:rPr lang="en-US" sz="1200" dirty="0">
                <a:latin typeface="Georgia" pitchFamily="18" charset="0"/>
              </a:rPr>
              <a:t>, social security payments and lost income from inability to </a:t>
            </a:r>
            <a:r>
              <a:rPr lang="en-US" sz="1200" dirty="0" smtClean="0">
                <a:latin typeface="Georgia" pitchFamily="18" charset="0"/>
              </a:rPr>
              <a:t>work</a:t>
            </a:r>
            <a:endParaRPr lang="en-US" sz="1200" dirty="0" smtClean="0">
              <a:solidFill>
                <a:schemeClr val="tx1"/>
              </a:solidFill>
              <a:latin typeface="Georgia" pitchFamily="18" charset="0"/>
            </a:endParaRPr>
          </a:p>
          <a:p>
            <a:pPr marL="0" lvl="0" indent="0"/>
            <a:r>
              <a:rPr lang="en-US" sz="1200" dirty="0" smtClean="0">
                <a:solidFill>
                  <a:schemeClr val="tx1"/>
                </a:solidFill>
                <a:latin typeface="Georgia" pitchFamily="18" charset="0"/>
              </a:rPr>
              <a:t>Medication costs for an individual person with PD average $2,500 a year</a:t>
            </a:r>
          </a:p>
          <a:p>
            <a:pPr marL="0" lvl="0" indent="0"/>
            <a:r>
              <a:rPr lang="en-US" sz="1200" dirty="0">
                <a:latin typeface="Georgia" pitchFamily="18" charset="0"/>
              </a:rPr>
              <a:t>T</a:t>
            </a:r>
            <a:r>
              <a:rPr lang="en-US" sz="1200" dirty="0" smtClean="0">
                <a:solidFill>
                  <a:schemeClr val="tx1"/>
                </a:solidFill>
                <a:latin typeface="Georgia" pitchFamily="18" charset="0"/>
              </a:rPr>
              <a:t>herapeutic surgery can cost up to $100,000</a:t>
            </a:r>
            <a:endParaRPr lang="en-US" sz="1200" dirty="0" smtClean="0">
              <a:latin typeface="Georgia" pitchFamily="18" charset="0"/>
            </a:endParaRPr>
          </a:p>
          <a:p>
            <a:pPr marL="0" lvl="0" indent="0">
              <a:buNone/>
            </a:pPr>
            <a:r>
              <a:rPr lang="en-US" sz="1200" b="1" dirty="0" smtClean="0">
                <a:solidFill>
                  <a:schemeClr val="accent3"/>
                </a:solidFill>
                <a:latin typeface="Georgia" pitchFamily="18" charset="0"/>
              </a:rPr>
              <a:t>				Who has it?</a:t>
            </a:r>
          </a:p>
          <a:p>
            <a:pPr marL="0" lvl="0" indent="0">
              <a:buFontTx/>
              <a:buChar char="-"/>
            </a:pPr>
            <a:r>
              <a:rPr lang="en-US" sz="1200" dirty="0" smtClean="0">
                <a:solidFill>
                  <a:schemeClr val="tx1"/>
                </a:solidFill>
                <a:latin typeface="Georgia" pitchFamily="18" charset="0"/>
              </a:rPr>
              <a:t>As many as one million Americans live with Parkinson's disease</a:t>
            </a:r>
          </a:p>
          <a:p>
            <a:pPr marL="0" lvl="0" indent="0">
              <a:buFontTx/>
              <a:buChar char="-"/>
            </a:pPr>
            <a:r>
              <a:rPr lang="en-US" sz="1200" dirty="0" smtClean="0">
                <a:solidFill>
                  <a:schemeClr val="tx1"/>
                </a:solidFill>
                <a:latin typeface="Georgia" pitchFamily="18" charset="0"/>
              </a:rPr>
              <a:t>Incidence increases with age, but an estimated 4% of people with PD are diagnosed before the age of 50</a:t>
            </a:r>
          </a:p>
          <a:p>
            <a:pPr marL="0" indent="0">
              <a:buFontTx/>
              <a:buChar char="-"/>
            </a:pPr>
            <a:r>
              <a:rPr lang="en-US" sz="1200" dirty="0" smtClean="0">
                <a:latin typeface="Georgia" panose="02040502050405020303" pitchFamily="18" charset="0"/>
              </a:rPr>
              <a:t>Second </a:t>
            </a:r>
            <a:r>
              <a:rPr lang="en-US" sz="1200" dirty="0">
                <a:latin typeface="Georgia" panose="02040502050405020303" pitchFamily="18" charset="0"/>
              </a:rPr>
              <a:t>most common neurodegenerative disorder and the most common movement </a:t>
            </a:r>
            <a:r>
              <a:rPr lang="en-US" sz="1200" dirty="0" smtClean="0">
                <a:latin typeface="Georgia" panose="02040502050405020303" pitchFamily="18" charset="0"/>
              </a:rPr>
              <a:t>disorder</a:t>
            </a:r>
            <a:endParaRPr lang="en-US" sz="1200" dirty="0" smtClean="0">
              <a:solidFill>
                <a:schemeClr val="tx1"/>
              </a:solidFill>
              <a:latin typeface="Georgia" pitchFamily="18" charset="0"/>
            </a:endParaRPr>
          </a:p>
          <a:p>
            <a:pPr marL="0" lvl="0" indent="0">
              <a:buFontTx/>
              <a:buChar char="-"/>
            </a:pPr>
            <a:r>
              <a:rPr lang="en-US" sz="1200" dirty="0" smtClean="0">
                <a:solidFill>
                  <a:schemeClr val="tx1"/>
                </a:solidFill>
                <a:latin typeface="Georgia" pitchFamily="18" charset="0"/>
              </a:rPr>
              <a:t>Approximately 60,000 Americans are diagnosed with Parkinson's disease each year</a:t>
            </a:r>
          </a:p>
          <a:p>
            <a:pPr marL="320040" lvl="1" indent="0">
              <a:buFontTx/>
              <a:buChar char="-"/>
            </a:pPr>
            <a:r>
              <a:rPr lang="en-US" sz="1200" dirty="0" smtClean="0">
                <a:solidFill>
                  <a:schemeClr val="tx1"/>
                </a:solidFill>
                <a:latin typeface="Georgia" pitchFamily="18" charset="0"/>
              </a:rPr>
              <a:t>thousands of cases that go undetected</a:t>
            </a:r>
          </a:p>
          <a:p>
            <a:pPr marL="0" lvl="0" indent="0"/>
            <a:endParaRPr lang="en" sz="1200" dirty="0">
              <a:latin typeface="Georgia" panose="02040502050405020303" pitchFamily="18" charset="0"/>
              <a:ea typeface="Times New Roman"/>
              <a:cs typeface="Times New Roman"/>
              <a:sym typeface="Times New Roman"/>
            </a:endParaRPr>
          </a:p>
          <a:p>
            <a:endParaRPr lang="en" sz="1200" dirty="0">
              <a:latin typeface="Georgia" panose="02040502050405020303" pitchFamily="18" charset="0"/>
              <a:ea typeface="Times New Roman"/>
              <a:cs typeface="Times New Roman"/>
              <a:sym typeface="Times New Roman"/>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867150"/>
            <a:ext cx="177684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85800" y="209550"/>
            <a:ext cx="7620000" cy="603624"/>
          </a:xfrm>
          <a:prstGeom prst="rect">
            <a:avLst/>
          </a:prstGeom>
        </p:spPr>
        <p:txBody>
          <a:bodyPr lIns="91425" tIns="91425" rIns="91425" bIns="91425" anchor="b" anchorCtr="0">
            <a:noAutofit/>
          </a:bodyPr>
          <a:lstStyle/>
          <a:p>
            <a:pPr lvl="0" algn="ctr" rtl="0">
              <a:buNone/>
            </a:pPr>
            <a:r>
              <a:rPr lang="en" sz="2400" dirty="0">
                <a:solidFill>
                  <a:schemeClr val="tx1"/>
                </a:solidFill>
              </a:rPr>
              <a:t>Neurological/Nervous System Diseases</a:t>
            </a:r>
            <a:r>
              <a:rPr lang="en" sz="2400" dirty="0"/>
              <a:t>(</a:t>
            </a:r>
            <a:r>
              <a:rPr lang="en" sz="2400" dirty="0">
                <a:solidFill>
                  <a:srgbClr val="6AA84F"/>
                </a:solidFill>
              </a:rPr>
              <a:t>Table 17.1</a:t>
            </a:r>
            <a:r>
              <a:rPr lang="en" sz="2400" dirty="0"/>
              <a:t>)</a:t>
            </a:r>
          </a:p>
        </p:txBody>
      </p:sp>
      <p:sp>
        <p:nvSpPr>
          <p:cNvPr id="111" name="Shape 111"/>
          <p:cNvSpPr txBox="1">
            <a:spLocks noGrp="1"/>
          </p:cNvSpPr>
          <p:nvPr>
            <p:ph type="body" idx="1"/>
          </p:nvPr>
        </p:nvSpPr>
        <p:spPr>
          <a:xfrm>
            <a:off x="457200" y="1123950"/>
            <a:ext cx="8229600" cy="3886200"/>
          </a:xfrm>
          <a:prstGeom prst="rect">
            <a:avLst/>
          </a:prstGeom>
        </p:spPr>
        <p:txBody>
          <a:bodyPr lIns="91425" tIns="91425" rIns="91425" bIns="91425" anchor="t" anchorCtr="0">
            <a:noAutofit/>
          </a:bodyPr>
          <a:lstStyle/>
          <a:p>
            <a:pPr marL="0" lvl="0" indent="0">
              <a:buNone/>
            </a:pPr>
            <a:r>
              <a:rPr lang="en-US" sz="1200" dirty="0" smtClean="0">
                <a:latin typeface="Georgia" pitchFamily="18" charset="0"/>
              </a:rPr>
              <a:t>			</a:t>
            </a:r>
            <a:r>
              <a:rPr lang="en-US" sz="1200" b="1" dirty="0" smtClean="0">
                <a:solidFill>
                  <a:schemeClr val="accent3"/>
                </a:solidFill>
                <a:latin typeface="Georgia" pitchFamily="18" charset="0"/>
              </a:rPr>
              <a:t>Parkinson Diseases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81150"/>
            <a:ext cx="496252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611007"/>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85800" y="209550"/>
            <a:ext cx="7620000" cy="603624"/>
          </a:xfrm>
          <a:prstGeom prst="rect">
            <a:avLst/>
          </a:prstGeom>
        </p:spPr>
        <p:txBody>
          <a:bodyPr lIns="91425" tIns="91425" rIns="91425" bIns="91425" anchor="b" anchorCtr="0">
            <a:noAutofit/>
          </a:bodyPr>
          <a:lstStyle/>
          <a:p>
            <a:pPr lvl="0" algn="ctr" rtl="0">
              <a:buNone/>
            </a:pPr>
            <a:r>
              <a:rPr lang="en" sz="2400" dirty="0">
                <a:solidFill>
                  <a:schemeClr val="tx1"/>
                </a:solidFill>
              </a:rPr>
              <a:t>Neurological/Nervous System Diseases</a:t>
            </a:r>
            <a:r>
              <a:rPr lang="en" sz="2400" dirty="0"/>
              <a:t>(</a:t>
            </a:r>
            <a:r>
              <a:rPr lang="en" sz="2400" dirty="0">
                <a:solidFill>
                  <a:srgbClr val="6AA84F"/>
                </a:solidFill>
              </a:rPr>
              <a:t>Table 17.1</a:t>
            </a:r>
            <a:r>
              <a:rPr lang="en" sz="2400" dirty="0"/>
              <a:t>)</a:t>
            </a:r>
          </a:p>
        </p:txBody>
      </p:sp>
      <p:sp>
        <p:nvSpPr>
          <p:cNvPr id="111" name="Shape 111"/>
          <p:cNvSpPr txBox="1">
            <a:spLocks noGrp="1"/>
          </p:cNvSpPr>
          <p:nvPr>
            <p:ph type="body" idx="1"/>
          </p:nvPr>
        </p:nvSpPr>
        <p:spPr>
          <a:xfrm>
            <a:off x="457200" y="1123950"/>
            <a:ext cx="8229600" cy="4019550"/>
          </a:xfrm>
          <a:prstGeom prst="rect">
            <a:avLst/>
          </a:prstGeom>
        </p:spPr>
        <p:txBody>
          <a:bodyPr lIns="91425" tIns="91425" rIns="91425" bIns="91425" anchor="t" anchorCtr="0">
            <a:noAutofit/>
          </a:bodyPr>
          <a:lstStyle/>
          <a:p>
            <a:pPr marL="0" lvl="0" indent="0">
              <a:buNone/>
            </a:pPr>
            <a:r>
              <a:rPr lang="en-US" sz="1200" dirty="0">
                <a:latin typeface="Georgia" panose="02040502050405020303" pitchFamily="18" charset="0"/>
              </a:rPr>
              <a:t>	</a:t>
            </a:r>
            <a:r>
              <a:rPr lang="en-US" sz="1200" dirty="0" smtClean="0">
                <a:solidFill>
                  <a:schemeClr val="tx1"/>
                </a:solidFill>
                <a:latin typeface="Georgia" panose="02040502050405020303" pitchFamily="18" charset="0"/>
              </a:rPr>
              <a:t>		</a:t>
            </a:r>
            <a:r>
              <a:rPr lang="en-US" sz="1200" b="1" dirty="0" smtClean="0">
                <a:solidFill>
                  <a:schemeClr val="tx1"/>
                </a:solidFill>
                <a:latin typeface="Georgia" panose="02040502050405020303" pitchFamily="18" charset="0"/>
              </a:rPr>
              <a:t>Cerebral palsy:</a:t>
            </a:r>
          </a:p>
          <a:p>
            <a:pPr marL="0" lvl="0" indent="0"/>
            <a:r>
              <a:rPr lang="en-US" sz="1200" dirty="0" smtClean="0">
                <a:solidFill>
                  <a:srgbClr val="FF0000"/>
                </a:solidFill>
                <a:latin typeface="Georgia" pitchFamily="18" charset="0"/>
              </a:rPr>
              <a:t>Group</a:t>
            </a:r>
            <a:r>
              <a:rPr lang="en-US" sz="1200" dirty="0" smtClean="0">
                <a:solidFill>
                  <a:schemeClr val="tx1"/>
                </a:solidFill>
                <a:latin typeface="Georgia" pitchFamily="18" charset="0"/>
              </a:rPr>
              <a:t> of non-progressive  chronic disorders, causing </a:t>
            </a:r>
            <a:r>
              <a:rPr lang="en-US" sz="1200" dirty="0">
                <a:solidFill>
                  <a:schemeClr val="tx1"/>
                </a:solidFill>
                <a:latin typeface="Georgia" pitchFamily="18" charset="0"/>
              </a:rPr>
              <a:t> </a:t>
            </a:r>
            <a:r>
              <a:rPr lang="en-US" sz="1200" dirty="0" smtClean="0">
                <a:solidFill>
                  <a:schemeClr val="tx1"/>
                </a:solidFill>
                <a:latin typeface="Georgia" pitchFamily="18" charset="0"/>
              </a:rPr>
              <a:t>impairment of controlled movement  </a:t>
            </a:r>
            <a:r>
              <a:rPr lang="en-US" sz="1200" dirty="0">
                <a:solidFill>
                  <a:schemeClr val="tx1"/>
                </a:solidFill>
                <a:latin typeface="Georgia" pitchFamily="18" charset="0"/>
              </a:rPr>
              <a:t>due to damage to the developing </a:t>
            </a:r>
            <a:r>
              <a:rPr lang="en-US" sz="1200" dirty="0" smtClean="0">
                <a:solidFill>
                  <a:schemeClr val="tx1"/>
                </a:solidFill>
                <a:latin typeface="Georgia" pitchFamily="18" charset="0"/>
              </a:rPr>
              <a:t>brain  (before </a:t>
            </a:r>
            <a:r>
              <a:rPr lang="en-US" sz="1200" dirty="0">
                <a:solidFill>
                  <a:schemeClr val="tx1"/>
                </a:solidFill>
                <a:latin typeface="Georgia" pitchFamily="18" charset="0"/>
              </a:rPr>
              <a:t>birth, during birth, or </a:t>
            </a:r>
            <a:r>
              <a:rPr lang="en-US" sz="1200" dirty="0" smtClean="0">
                <a:solidFill>
                  <a:schemeClr val="tx1"/>
                </a:solidFill>
                <a:latin typeface="Georgia" pitchFamily="18" charset="0"/>
              </a:rPr>
              <a:t>after birth) </a:t>
            </a:r>
          </a:p>
          <a:p>
            <a:pPr marL="0" lvl="0" indent="0"/>
            <a:r>
              <a:rPr lang="en-US" sz="1200" b="1" dirty="0" smtClean="0">
                <a:solidFill>
                  <a:schemeClr val="tx1"/>
                </a:solidFill>
                <a:latin typeface="Georgia" pitchFamily="18" charset="0"/>
              </a:rPr>
              <a:t>Risk Factors: </a:t>
            </a:r>
            <a:r>
              <a:rPr lang="en-US" sz="1200" dirty="0">
                <a:solidFill>
                  <a:schemeClr val="tx1"/>
                </a:solidFill>
                <a:latin typeface="Georgia" pitchFamily="18" charset="0"/>
              </a:rPr>
              <a:t> </a:t>
            </a:r>
            <a:r>
              <a:rPr lang="en-US" sz="1200" dirty="0" smtClean="0">
                <a:solidFill>
                  <a:schemeClr val="tx1"/>
                </a:solidFill>
                <a:latin typeface="Georgia" pitchFamily="18" charset="0"/>
              </a:rPr>
              <a:t>Brain </a:t>
            </a:r>
            <a:r>
              <a:rPr lang="en-US" sz="1200" dirty="0">
                <a:solidFill>
                  <a:schemeClr val="tx1"/>
                </a:solidFill>
                <a:latin typeface="Georgia" pitchFamily="18" charset="0"/>
              </a:rPr>
              <a:t>injury during a baby's development in the </a:t>
            </a:r>
            <a:r>
              <a:rPr lang="en-US" sz="1200" dirty="0" smtClean="0">
                <a:solidFill>
                  <a:schemeClr val="tx1"/>
                </a:solidFill>
                <a:latin typeface="Georgia" pitchFamily="18" charset="0"/>
              </a:rPr>
              <a:t>womb, brain trauma, infections during pregnancy, severe jaundice, breech births, low birth weight, low apgar score, twins , or parents age</a:t>
            </a:r>
            <a:endParaRPr lang="en-US" sz="1200" dirty="0">
              <a:solidFill>
                <a:schemeClr val="tx1"/>
              </a:solidFill>
              <a:latin typeface="Georgia" pitchFamily="18" charset="0"/>
            </a:endParaRPr>
          </a:p>
          <a:p>
            <a:pPr marL="0" lvl="0" indent="0"/>
            <a:r>
              <a:rPr lang="en-US" sz="1200" b="1" dirty="0">
                <a:solidFill>
                  <a:schemeClr val="tx1"/>
                </a:solidFill>
                <a:latin typeface="Georgia" pitchFamily="18" charset="0"/>
              </a:rPr>
              <a:t>Consequences</a:t>
            </a:r>
            <a:r>
              <a:rPr lang="en-US" sz="1200" b="1" dirty="0" smtClean="0">
                <a:solidFill>
                  <a:schemeClr val="tx1"/>
                </a:solidFill>
                <a:latin typeface="Georgia" pitchFamily="18" charset="0"/>
              </a:rPr>
              <a:t>: </a:t>
            </a:r>
            <a:r>
              <a:rPr lang="en-US" sz="1200" dirty="0" smtClean="0">
                <a:solidFill>
                  <a:schemeClr val="tx1"/>
                </a:solidFill>
                <a:latin typeface="Georgia" pitchFamily="18" charset="0"/>
              </a:rPr>
              <a:t>quality of life, feeding and motor difficulties, social isolation  </a:t>
            </a:r>
            <a:endParaRPr lang="en-US" sz="1200" dirty="0">
              <a:solidFill>
                <a:schemeClr val="tx1"/>
              </a:solidFill>
              <a:latin typeface="Georgia" pitchFamily="18" charset="0"/>
            </a:endParaRPr>
          </a:p>
          <a:p>
            <a:pPr marL="0" lvl="0" indent="0"/>
            <a:r>
              <a:rPr lang="en-US" sz="1200" b="1" dirty="0" smtClean="0">
                <a:solidFill>
                  <a:schemeClr val="tx1"/>
                </a:solidFill>
                <a:latin typeface="Georgia" pitchFamily="18" charset="0"/>
              </a:rPr>
              <a:t>Age </a:t>
            </a:r>
            <a:r>
              <a:rPr lang="en-US" sz="1200" b="1" dirty="0">
                <a:solidFill>
                  <a:schemeClr val="tx1"/>
                </a:solidFill>
                <a:latin typeface="Georgia" pitchFamily="18" charset="0"/>
              </a:rPr>
              <a:t>Group</a:t>
            </a:r>
            <a:r>
              <a:rPr lang="en-US" sz="1200" b="1" dirty="0" smtClean="0">
                <a:solidFill>
                  <a:schemeClr val="tx1"/>
                </a:solidFill>
                <a:latin typeface="Georgia" pitchFamily="18" charset="0"/>
              </a:rPr>
              <a:t>: </a:t>
            </a:r>
            <a:r>
              <a:rPr lang="en-US" sz="1200" dirty="0" smtClean="0">
                <a:solidFill>
                  <a:schemeClr val="tx1"/>
                </a:solidFill>
                <a:latin typeface="Georgia" pitchFamily="18" charset="0"/>
              </a:rPr>
              <a:t>3-5 </a:t>
            </a:r>
            <a:r>
              <a:rPr lang="en-US" sz="1200" dirty="0">
                <a:solidFill>
                  <a:schemeClr val="tx1"/>
                </a:solidFill>
                <a:latin typeface="Georgia" pitchFamily="18" charset="0"/>
              </a:rPr>
              <a:t>years </a:t>
            </a:r>
            <a:endParaRPr lang="en-US" sz="1200" dirty="0" smtClean="0">
              <a:solidFill>
                <a:schemeClr val="tx1"/>
              </a:solidFill>
              <a:latin typeface="Georgia" pitchFamily="18" charset="0"/>
            </a:endParaRPr>
          </a:p>
          <a:p>
            <a:pPr marL="0" lvl="0" indent="0"/>
            <a:r>
              <a:rPr lang="en-US" sz="1200" b="1" dirty="0" smtClean="0">
                <a:solidFill>
                  <a:schemeClr val="tx1"/>
                </a:solidFill>
                <a:latin typeface="Georgia" pitchFamily="18" charset="0"/>
              </a:rPr>
              <a:t>Intervention: </a:t>
            </a:r>
            <a:r>
              <a:rPr lang="en-US" sz="1200" dirty="0">
                <a:solidFill>
                  <a:schemeClr val="tx1"/>
                </a:solidFill>
                <a:latin typeface="Georgia" pitchFamily="18" charset="0"/>
              </a:rPr>
              <a:t>Therapy, </a:t>
            </a:r>
            <a:r>
              <a:rPr lang="en-US" sz="1200" dirty="0" smtClean="0">
                <a:solidFill>
                  <a:schemeClr val="tx1"/>
                </a:solidFill>
                <a:latin typeface="Georgia" pitchFamily="18" charset="0"/>
              </a:rPr>
              <a:t>medications </a:t>
            </a:r>
            <a:endParaRPr lang="en-US" sz="1200" b="1" dirty="0" smtClean="0">
              <a:solidFill>
                <a:schemeClr val="tx1"/>
              </a:solidFill>
              <a:latin typeface="Georgia" pitchFamily="18" charset="0"/>
            </a:endParaRPr>
          </a:p>
          <a:p>
            <a:pPr marL="0" lvl="0" indent="0"/>
            <a:r>
              <a:rPr lang="en-US" sz="1200" b="1" dirty="0" smtClean="0">
                <a:solidFill>
                  <a:schemeClr val="tx1"/>
                </a:solidFill>
                <a:latin typeface="Georgia" pitchFamily="18" charset="0"/>
              </a:rPr>
              <a:t>Prevalence: </a:t>
            </a:r>
            <a:r>
              <a:rPr lang="en-US" sz="1200" dirty="0" smtClean="0">
                <a:solidFill>
                  <a:schemeClr val="tx1"/>
                </a:solidFill>
                <a:latin typeface="Georgia" pitchFamily="18" charset="0"/>
              </a:rPr>
              <a:t>The </a:t>
            </a:r>
            <a:r>
              <a:rPr lang="en-US" sz="1200" dirty="0">
                <a:solidFill>
                  <a:schemeClr val="tx1"/>
                </a:solidFill>
                <a:latin typeface="Georgia" pitchFamily="18" charset="0"/>
              </a:rPr>
              <a:t>United Cerebral Palsy Association estimates that more than 764,000 Americans have </a:t>
            </a:r>
            <a:r>
              <a:rPr lang="en-US" sz="1200" dirty="0" smtClean="0">
                <a:solidFill>
                  <a:schemeClr val="tx1"/>
                </a:solidFill>
                <a:latin typeface="Georgia" pitchFamily="18" charset="0"/>
              </a:rPr>
              <a:t>CP</a:t>
            </a:r>
          </a:p>
          <a:p>
            <a:pPr marL="0" lvl="0" indent="0"/>
            <a:r>
              <a:rPr lang="en-US" sz="1200" b="1" dirty="0" smtClean="0">
                <a:solidFill>
                  <a:schemeClr val="tx1"/>
                </a:solidFill>
                <a:latin typeface="Georgia" pitchFamily="18" charset="0"/>
              </a:rPr>
              <a:t>Cost: </a:t>
            </a:r>
            <a:r>
              <a:rPr lang="en-US" sz="1200" i="1" dirty="0" smtClean="0">
                <a:solidFill>
                  <a:schemeClr val="tx1"/>
                </a:solidFill>
                <a:latin typeface="Georgia" pitchFamily="18" charset="0"/>
              </a:rPr>
              <a:t>“Lifetime </a:t>
            </a:r>
            <a:r>
              <a:rPr lang="en-US" sz="1200" i="1" dirty="0">
                <a:solidFill>
                  <a:schemeClr val="tx1"/>
                </a:solidFill>
                <a:latin typeface="Georgia" pitchFamily="18" charset="0"/>
              </a:rPr>
              <a:t>costs in 2003 </a:t>
            </a:r>
            <a:r>
              <a:rPr lang="en-US" sz="1200" i="1" dirty="0" smtClean="0">
                <a:solidFill>
                  <a:schemeClr val="tx1"/>
                </a:solidFill>
                <a:latin typeface="Georgia" pitchFamily="18" charset="0"/>
              </a:rPr>
              <a:t>dollars, was $11.5 </a:t>
            </a:r>
            <a:r>
              <a:rPr lang="en-US" sz="1200" i="1" dirty="0">
                <a:solidFill>
                  <a:schemeClr val="tx1"/>
                </a:solidFill>
                <a:latin typeface="Georgia" pitchFamily="18" charset="0"/>
              </a:rPr>
              <a:t>billion for </a:t>
            </a:r>
            <a:r>
              <a:rPr lang="en-US" sz="1200" i="1" dirty="0" smtClean="0">
                <a:solidFill>
                  <a:schemeClr val="tx1"/>
                </a:solidFill>
                <a:latin typeface="Georgia" pitchFamily="18" charset="0"/>
              </a:rPr>
              <a:t>person with </a:t>
            </a:r>
            <a:r>
              <a:rPr lang="en-US" sz="1200" i="1" dirty="0">
                <a:solidFill>
                  <a:schemeClr val="tx1"/>
                </a:solidFill>
                <a:latin typeface="Georgia" pitchFamily="18" charset="0"/>
              </a:rPr>
              <a:t>cerebral </a:t>
            </a:r>
            <a:r>
              <a:rPr lang="en-US" sz="1200" i="1" dirty="0" smtClean="0">
                <a:solidFill>
                  <a:schemeClr val="tx1"/>
                </a:solidFill>
                <a:latin typeface="Georgia" pitchFamily="18" charset="0"/>
              </a:rPr>
              <a:t>palsy”- CDC</a:t>
            </a:r>
          </a:p>
          <a:p>
            <a:r>
              <a:rPr lang="en-US" sz="1200" dirty="0" smtClean="0">
                <a:solidFill>
                  <a:schemeClr val="tx1"/>
                </a:solidFill>
                <a:latin typeface="Georgia" panose="02040502050405020303" pitchFamily="18" charset="0"/>
              </a:rPr>
              <a:t>Indirect costs –$9.241 billion(productivity loss due to inability to work; limitation in the amount or type of work; and premature mortality)</a:t>
            </a:r>
          </a:p>
          <a:p>
            <a:r>
              <a:rPr lang="en-US" sz="1200" dirty="0" smtClean="0">
                <a:solidFill>
                  <a:schemeClr val="tx1"/>
                </a:solidFill>
                <a:latin typeface="Georgia" panose="02040502050405020303" pitchFamily="18" charset="0"/>
              </a:rPr>
              <a:t>Direct medical costs –$1.175 billion(physician visits, prescription medications, in-patient hospital stays, assistive devices, therapies, rehabilitation, and long-term care)</a:t>
            </a:r>
          </a:p>
          <a:p>
            <a:r>
              <a:rPr lang="en-US" sz="1200" dirty="0" smtClean="0">
                <a:solidFill>
                  <a:schemeClr val="tx1"/>
                </a:solidFill>
                <a:latin typeface="Georgia" panose="02040502050405020303" pitchFamily="18" charset="0"/>
              </a:rPr>
              <a:t>Direct non-medical costs $1.054 billion(special education, home and automobile modifications)</a:t>
            </a:r>
          </a:p>
          <a:p>
            <a:pPr marL="0" lvl="0" indent="0"/>
            <a:endParaRPr lang="en-US" sz="1200" i="1" dirty="0">
              <a:solidFill>
                <a:schemeClr val="tx1"/>
              </a:solidFill>
              <a:latin typeface="Georgia" pitchFamily="18" charset="0"/>
            </a:endParaRPr>
          </a:p>
          <a:p>
            <a:pPr marL="0" lvl="0" indent="0"/>
            <a:endParaRPr lang="en-US" sz="1100" dirty="0"/>
          </a:p>
          <a:p>
            <a:pPr marL="0" lvl="0" indent="0"/>
            <a:endParaRPr lang="en-US" sz="1100" dirty="0" smtClean="0"/>
          </a:p>
          <a:p>
            <a:pPr marL="0" lvl="0" indent="0"/>
            <a:endParaRPr lang="en-US" sz="1100" dirty="0"/>
          </a:p>
          <a:p>
            <a:pPr marL="0" lvl="0" indent="0"/>
            <a:endParaRPr lang="en-US" sz="1100" dirty="0" smtClean="0"/>
          </a:p>
          <a:p>
            <a:pPr marL="0" lvl="0" indent="0"/>
            <a:r>
              <a:rPr lang="en" sz="1100" dirty="0">
                <a:latin typeface="Times New Roman"/>
                <a:ea typeface="Times New Roman"/>
                <a:cs typeface="Times New Roman"/>
                <a:sym typeface="Times New Roman"/>
              </a:rPr>
              <a:t>
</a:t>
            </a:r>
          </a:p>
          <a:p>
            <a:endParaRPr lang="en" sz="1100" dirty="0">
              <a:latin typeface="Times New Roman"/>
              <a:ea typeface="Times New Roman"/>
              <a:cs typeface="Times New Roman"/>
              <a:sym typeface="Times New Roman"/>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343150"/>
            <a:ext cx="975591"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200924"/>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85800" y="209550"/>
            <a:ext cx="7620000" cy="603624"/>
          </a:xfrm>
          <a:prstGeom prst="rect">
            <a:avLst/>
          </a:prstGeom>
        </p:spPr>
        <p:txBody>
          <a:bodyPr lIns="91425" tIns="91425" rIns="91425" bIns="91425" anchor="b" anchorCtr="0">
            <a:noAutofit/>
          </a:bodyPr>
          <a:lstStyle/>
          <a:p>
            <a:pPr lvl="0" algn="ctr" rtl="0">
              <a:buNone/>
            </a:pPr>
            <a:r>
              <a:rPr lang="en" sz="2400" dirty="0">
                <a:solidFill>
                  <a:schemeClr val="tx1"/>
                </a:solidFill>
              </a:rPr>
              <a:t>Neurological/Nervous System Diseases</a:t>
            </a:r>
            <a:r>
              <a:rPr lang="en" sz="2400" dirty="0"/>
              <a:t>(</a:t>
            </a:r>
            <a:r>
              <a:rPr lang="en" sz="2400" dirty="0">
                <a:solidFill>
                  <a:srgbClr val="6AA84F"/>
                </a:solidFill>
              </a:rPr>
              <a:t>Table 17.1</a:t>
            </a:r>
            <a:r>
              <a:rPr lang="en" sz="2400" dirty="0"/>
              <a:t>)</a:t>
            </a:r>
          </a:p>
        </p:txBody>
      </p:sp>
      <p:sp>
        <p:nvSpPr>
          <p:cNvPr id="111" name="Shape 111"/>
          <p:cNvSpPr txBox="1">
            <a:spLocks noGrp="1"/>
          </p:cNvSpPr>
          <p:nvPr>
            <p:ph type="body" idx="1"/>
          </p:nvPr>
        </p:nvSpPr>
        <p:spPr>
          <a:xfrm>
            <a:off x="457200" y="1123950"/>
            <a:ext cx="8229600" cy="4019550"/>
          </a:xfrm>
          <a:prstGeom prst="rect">
            <a:avLst/>
          </a:prstGeom>
        </p:spPr>
        <p:txBody>
          <a:bodyPr lIns="91425" tIns="91425" rIns="91425" bIns="91425" anchor="t" anchorCtr="0">
            <a:noAutofit/>
          </a:bodyPr>
          <a:lstStyle/>
          <a:p>
            <a:pPr marL="0" lvl="0" indent="0"/>
            <a:endParaRPr lang="en-US" sz="1200" i="1" dirty="0">
              <a:solidFill>
                <a:schemeClr val="tx1"/>
              </a:solidFill>
              <a:latin typeface="Georgia" pitchFamily="18" charset="0"/>
            </a:endParaRPr>
          </a:p>
          <a:p>
            <a:pPr marL="0" lvl="0" indent="0"/>
            <a:endParaRPr lang="en-US" sz="1100" dirty="0"/>
          </a:p>
          <a:p>
            <a:pPr marL="0" lvl="0" indent="0"/>
            <a:endParaRPr lang="en-US" sz="1100" dirty="0" smtClean="0"/>
          </a:p>
          <a:p>
            <a:pPr marL="0" lvl="0" indent="0"/>
            <a:endParaRPr lang="en-US" sz="1100" dirty="0"/>
          </a:p>
          <a:p>
            <a:pPr marL="0" lvl="0" indent="0"/>
            <a:endParaRPr lang="en-US" sz="1100" dirty="0" smtClean="0"/>
          </a:p>
          <a:p>
            <a:endParaRPr lang="en" sz="1100" dirty="0">
              <a:latin typeface="Times New Roman"/>
              <a:ea typeface="Times New Roman"/>
              <a:cs typeface="Times New Roman"/>
              <a:sym typeface="Times New Rom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219870"/>
            <a:ext cx="4024311" cy="3904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723127"/>
            <a:ext cx="4119564" cy="2898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509165"/>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85800" y="209550"/>
            <a:ext cx="7620000" cy="603624"/>
          </a:xfrm>
          <a:prstGeom prst="rect">
            <a:avLst/>
          </a:prstGeom>
        </p:spPr>
        <p:txBody>
          <a:bodyPr lIns="91425" tIns="91425" rIns="91425" bIns="91425" anchor="b" anchorCtr="0">
            <a:noAutofit/>
          </a:bodyPr>
          <a:lstStyle/>
          <a:p>
            <a:pPr lvl="0" algn="ctr" rtl="0">
              <a:buNone/>
            </a:pPr>
            <a:r>
              <a:rPr lang="en" sz="2400" dirty="0">
                <a:solidFill>
                  <a:schemeClr val="tx1"/>
                </a:solidFill>
              </a:rPr>
              <a:t>Neurological/Nervous System Diseases</a:t>
            </a:r>
            <a:r>
              <a:rPr lang="en" sz="2400" dirty="0"/>
              <a:t>(</a:t>
            </a:r>
            <a:r>
              <a:rPr lang="en" sz="2400" dirty="0">
                <a:solidFill>
                  <a:srgbClr val="6AA84F"/>
                </a:solidFill>
              </a:rPr>
              <a:t>Table 17.1</a:t>
            </a:r>
            <a:r>
              <a:rPr lang="en" sz="2400" dirty="0"/>
              <a:t>)</a:t>
            </a:r>
          </a:p>
        </p:txBody>
      </p:sp>
      <p:sp>
        <p:nvSpPr>
          <p:cNvPr id="111" name="Shape 111"/>
          <p:cNvSpPr txBox="1">
            <a:spLocks noGrp="1"/>
          </p:cNvSpPr>
          <p:nvPr>
            <p:ph type="body" idx="1"/>
          </p:nvPr>
        </p:nvSpPr>
        <p:spPr>
          <a:xfrm>
            <a:off x="457200" y="1123950"/>
            <a:ext cx="8229600" cy="3886200"/>
          </a:xfrm>
          <a:prstGeom prst="rect">
            <a:avLst/>
          </a:prstGeom>
        </p:spPr>
        <p:txBody>
          <a:bodyPr lIns="91425" tIns="91425" rIns="91425" bIns="91425" anchor="t" anchorCtr="0">
            <a:noAutofit/>
          </a:bodyPr>
          <a:lstStyle/>
          <a:p>
            <a:pPr marL="0" indent="0">
              <a:buNone/>
            </a:pPr>
            <a:r>
              <a:rPr lang="en-US" sz="1100" dirty="0" smtClean="0"/>
              <a:t>			</a:t>
            </a:r>
            <a:r>
              <a:rPr lang="en-US" sz="1600" b="1" dirty="0" smtClean="0">
                <a:solidFill>
                  <a:srgbClr val="7030A0"/>
                </a:solidFill>
              </a:rPr>
              <a:t>Autism </a:t>
            </a:r>
            <a:r>
              <a:rPr lang="en-US" sz="1600" b="1" dirty="0">
                <a:solidFill>
                  <a:srgbClr val="7030A0"/>
                </a:solidFill>
              </a:rPr>
              <a:t>spectrum </a:t>
            </a:r>
            <a:r>
              <a:rPr lang="en-US" sz="1600" b="1" dirty="0" smtClean="0">
                <a:solidFill>
                  <a:srgbClr val="7030A0"/>
                </a:solidFill>
              </a:rPr>
              <a:t>disorders</a:t>
            </a:r>
          </a:p>
          <a:p>
            <a:pPr marL="0" indent="0"/>
            <a:r>
              <a:rPr lang="en-US" sz="1200" dirty="0">
                <a:solidFill>
                  <a:schemeClr val="tx1"/>
                </a:solidFill>
                <a:latin typeface="Georgia" panose="02040502050405020303" pitchFamily="18" charset="0"/>
              </a:rPr>
              <a:t>Autism spectrum disorders (ASDs) </a:t>
            </a:r>
            <a:r>
              <a:rPr lang="en-US" sz="1200" dirty="0" smtClean="0">
                <a:solidFill>
                  <a:schemeClr val="tx1"/>
                </a:solidFill>
                <a:latin typeface="Georgia" panose="02040502050405020303" pitchFamily="18" charset="0"/>
              </a:rPr>
              <a:t>-developmental disabilities causing </a:t>
            </a:r>
            <a:r>
              <a:rPr lang="en-US" sz="1200" dirty="0">
                <a:solidFill>
                  <a:schemeClr val="tx1"/>
                </a:solidFill>
                <a:latin typeface="Georgia" panose="02040502050405020303" pitchFamily="18" charset="0"/>
              </a:rPr>
              <a:t>social, </a:t>
            </a:r>
            <a:r>
              <a:rPr lang="en-US" sz="1200" dirty="0" smtClean="0">
                <a:solidFill>
                  <a:schemeClr val="tx1"/>
                </a:solidFill>
                <a:latin typeface="Georgia" panose="02040502050405020303" pitchFamily="18" charset="0"/>
              </a:rPr>
              <a:t>communication and </a:t>
            </a:r>
            <a:r>
              <a:rPr lang="en-US" sz="1200" dirty="0">
                <a:solidFill>
                  <a:schemeClr val="tx1"/>
                </a:solidFill>
                <a:latin typeface="Georgia" panose="02040502050405020303" pitchFamily="18" charset="0"/>
              </a:rPr>
              <a:t>behavioral </a:t>
            </a:r>
            <a:r>
              <a:rPr lang="en-US" sz="1200" dirty="0" smtClean="0">
                <a:solidFill>
                  <a:schemeClr val="tx1"/>
                </a:solidFill>
                <a:latin typeface="Georgia" panose="02040502050405020303" pitchFamily="18" charset="0"/>
              </a:rPr>
              <a:t>challenges. 3 types: </a:t>
            </a:r>
            <a:r>
              <a:rPr lang="en-US" sz="1200" dirty="0">
                <a:solidFill>
                  <a:schemeClr val="tx1"/>
                </a:solidFill>
                <a:latin typeface="Georgia" panose="02040502050405020303" pitchFamily="18" charset="0"/>
              </a:rPr>
              <a:t>Autistic </a:t>
            </a:r>
            <a:r>
              <a:rPr lang="en-US" sz="1200" dirty="0" smtClean="0">
                <a:solidFill>
                  <a:schemeClr val="tx1"/>
                </a:solidFill>
                <a:latin typeface="Georgia" panose="02040502050405020303" pitchFamily="18" charset="0"/>
              </a:rPr>
              <a:t>Disorder,</a:t>
            </a:r>
            <a:r>
              <a:rPr lang="en-US" sz="1200" dirty="0">
                <a:solidFill>
                  <a:schemeClr val="tx1"/>
                </a:solidFill>
                <a:latin typeface="Georgia" panose="02040502050405020303" pitchFamily="18" charset="0"/>
              </a:rPr>
              <a:t> Asperger </a:t>
            </a:r>
            <a:r>
              <a:rPr lang="en-US" sz="1200" dirty="0" smtClean="0">
                <a:solidFill>
                  <a:schemeClr val="tx1"/>
                </a:solidFill>
                <a:latin typeface="Georgia" panose="02040502050405020303" pitchFamily="18" charset="0"/>
              </a:rPr>
              <a:t>Syndrome and </a:t>
            </a:r>
            <a:r>
              <a:rPr lang="en-US" sz="1200" dirty="0">
                <a:solidFill>
                  <a:schemeClr val="tx1"/>
                </a:solidFill>
                <a:latin typeface="Georgia" panose="02040502050405020303" pitchFamily="18" charset="0"/>
              </a:rPr>
              <a:t>Pervasive Developmental </a:t>
            </a:r>
            <a:r>
              <a:rPr lang="en-US" sz="1200" dirty="0" smtClean="0">
                <a:solidFill>
                  <a:schemeClr val="tx1"/>
                </a:solidFill>
                <a:latin typeface="Georgia" panose="02040502050405020303" pitchFamily="18" charset="0"/>
              </a:rPr>
              <a:t>Disorder</a:t>
            </a:r>
          </a:p>
          <a:p>
            <a:pPr marL="0" indent="0"/>
            <a:r>
              <a:rPr lang="en-US" sz="1200" dirty="0">
                <a:solidFill>
                  <a:schemeClr val="tx1"/>
                </a:solidFill>
                <a:latin typeface="Georgia" panose="02040502050405020303" pitchFamily="18" charset="0"/>
              </a:rPr>
              <a:t>The latest revision of </a:t>
            </a:r>
            <a:r>
              <a:rPr lang="en-US" sz="1200" dirty="0" smtClean="0">
                <a:solidFill>
                  <a:schemeClr val="tx1"/>
                </a:solidFill>
                <a:latin typeface="Georgia" panose="02040502050405020303" pitchFamily="18" charset="0"/>
              </a:rPr>
              <a:t>DSM—DSM-5 reorganized  the </a:t>
            </a:r>
            <a:r>
              <a:rPr lang="en-US" sz="1200" dirty="0">
                <a:solidFill>
                  <a:schemeClr val="tx1"/>
                </a:solidFill>
                <a:latin typeface="Georgia" panose="02040502050405020303" pitchFamily="18" charset="0"/>
              </a:rPr>
              <a:t>triad into a dyad: </a:t>
            </a:r>
            <a:r>
              <a:rPr lang="en-US" sz="1200" dirty="0" smtClean="0">
                <a:solidFill>
                  <a:schemeClr val="tx1"/>
                </a:solidFill>
                <a:latin typeface="Georgia" panose="02040502050405020303" pitchFamily="18" charset="0"/>
              </a:rPr>
              <a:t>diﬃculties </a:t>
            </a:r>
            <a:r>
              <a:rPr lang="en-US" sz="1200" dirty="0">
                <a:solidFill>
                  <a:schemeClr val="tx1"/>
                </a:solidFill>
                <a:latin typeface="Georgia" panose="02040502050405020303" pitchFamily="18" charset="0"/>
              </a:rPr>
              <a:t>in social </a:t>
            </a:r>
            <a:r>
              <a:rPr lang="en-US" sz="1200" dirty="0" smtClean="0">
                <a:solidFill>
                  <a:schemeClr val="tx1"/>
                </a:solidFill>
                <a:latin typeface="Georgia" panose="02040502050405020303" pitchFamily="18" charset="0"/>
              </a:rPr>
              <a:t>communication, social interaction, restricted </a:t>
            </a:r>
            <a:r>
              <a:rPr lang="en-US" sz="1200" dirty="0">
                <a:solidFill>
                  <a:schemeClr val="tx1"/>
                </a:solidFill>
                <a:latin typeface="Georgia" panose="02040502050405020303" pitchFamily="18" charset="0"/>
              </a:rPr>
              <a:t>and repetitive </a:t>
            </a:r>
            <a:r>
              <a:rPr lang="en-US" sz="1200" dirty="0" smtClean="0">
                <a:solidFill>
                  <a:schemeClr val="tx1"/>
                </a:solidFill>
                <a:latin typeface="Georgia" panose="02040502050405020303" pitchFamily="18" charset="0"/>
              </a:rPr>
              <a:t>behavior, </a:t>
            </a:r>
            <a:r>
              <a:rPr lang="en-US" sz="1200" dirty="0">
                <a:solidFill>
                  <a:schemeClr val="tx1"/>
                </a:solidFill>
                <a:latin typeface="Georgia" panose="02040502050405020303" pitchFamily="18" charset="0"/>
              </a:rPr>
              <a:t>interests, or activities</a:t>
            </a:r>
            <a:endParaRPr lang="en-US" sz="1200" dirty="0" smtClean="0">
              <a:solidFill>
                <a:schemeClr val="tx1"/>
              </a:solidFill>
              <a:latin typeface="Georgia" panose="02040502050405020303" pitchFamily="18" charset="0"/>
            </a:endParaRPr>
          </a:p>
          <a:p>
            <a:pPr marL="0" indent="0"/>
            <a:r>
              <a:rPr lang="en-US" sz="1200" b="1" dirty="0" smtClean="0">
                <a:solidFill>
                  <a:schemeClr val="tx1"/>
                </a:solidFill>
                <a:latin typeface="Georgia" panose="02040502050405020303" pitchFamily="18" charset="0"/>
              </a:rPr>
              <a:t>Cause:  </a:t>
            </a:r>
            <a:r>
              <a:rPr lang="en-US" sz="1200" dirty="0" smtClean="0">
                <a:solidFill>
                  <a:schemeClr val="tx1"/>
                </a:solidFill>
                <a:latin typeface="Georgia" panose="02040502050405020303" pitchFamily="18" charset="0"/>
              </a:rPr>
              <a:t>Genetic ,environmental factors</a:t>
            </a:r>
            <a:r>
              <a:rPr lang="en-US" sz="1200" dirty="0">
                <a:solidFill>
                  <a:schemeClr val="tx1"/>
                </a:solidFill>
                <a:latin typeface="Georgia" panose="02040502050405020303" pitchFamily="18" charset="0"/>
              </a:rPr>
              <a:t>, </a:t>
            </a:r>
            <a:r>
              <a:rPr lang="en-US" sz="1200" dirty="0" smtClean="0">
                <a:solidFill>
                  <a:schemeClr val="tx1"/>
                </a:solidFill>
                <a:latin typeface="Georgia" panose="02040502050405020303" pitchFamily="18" charset="0"/>
              </a:rPr>
              <a:t>advanced </a:t>
            </a:r>
            <a:r>
              <a:rPr lang="en-US" sz="1200" dirty="0">
                <a:solidFill>
                  <a:schemeClr val="tx1"/>
                </a:solidFill>
                <a:latin typeface="Georgia" panose="02040502050405020303" pitchFamily="18" charset="0"/>
              </a:rPr>
              <a:t>paternal or maternal reproductive age</a:t>
            </a:r>
          </a:p>
          <a:p>
            <a:pPr marL="0" lvl="0" indent="0"/>
            <a:r>
              <a:rPr lang="en-US" sz="1200" dirty="0" smtClean="0">
                <a:solidFill>
                  <a:schemeClr val="tx1"/>
                </a:solidFill>
                <a:latin typeface="Georgia" panose="02040502050405020303" pitchFamily="18" charset="0"/>
              </a:rPr>
              <a:t> and maybe vaccine?!?</a:t>
            </a:r>
          </a:p>
          <a:p>
            <a:pPr marL="0" lvl="0" indent="0"/>
            <a:r>
              <a:rPr lang="en-US" sz="1200" b="1" dirty="0" smtClean="0">
                <a:solidFill>
                  <a:schemeClr val="tx1"/>
                </a:solidFill>
                <a:latin typeface="Georgia" panose="02040502050405020303" pitchFamily="18" charset="0"/>
              </a:rPr>
              <a:t>Consequences</a:t>
            </a:r>
            <a:r>
              <a:rPr lang="en-US" sz="1200" dirty="0" smtClean="0">
                <a:solidFill>
                  <a:schemeClr val="tx1"/>
                </a:solidFill>
                <a:latin typeface="Georgia" panose="02040502050405020303" pitchFamily="18" charset="0"/>
              </a:rPr>
              <a:t>: social impairment, communication issues, repetitive disorders</a:t>
            </a:r>
          </a:p>
          <a:p>
            <a:pPr marL="0" lvl="0" indent="0"/>
            <a:r>
              <a:rPr lang="en-US" sz="1200" b="1" dirty="0" smtClean="0">
                <a:solidFill>
                  <a:schemeClr val="tx1"/>
                </a:solidFill>
                <a:latin typeface="Georgia" panose="02040502050405020303" pitchFamily="18" charset="0"/>
              </a:rPr>
              <a:t>High Risk group</a:t>
            </a:r>
            <a:r>
              <a:rPr lang="en-US" sz="1200" dirty="0" smtClean="0">
                <a:solidFill>
                  <a:schemeClr val="tx1"/>
                </a:solidFill>
                <a:latin typeface="Georgia" panose="02040502050405020303" pitchFamily="18" charset="0"/>
              </a:rPr>
              <a:t>: Boys face about four to five times higher risk than girls.</a:t>
            </a:r>
          </a:p>
          <a:p>
            <a:pPr marL="0" lvl="0" indent="0"/>
            <a:r>
              <a:rPr lang="en-US" sz="1200" b="1" dirty="0" smtClean="0">
                <a:solidFill>
                  <a:schemeClr val="tx1"/>
                </a:solidFill>
                <a:latin typeface="Georgia" panose="02040502050405020303" pitchFamily="18" charset="0"/>
              </a:rPr>
              <a:t>Intervention</a:t>
            </a:r>
            <a:r>
              <a:rPr lang="en-US" sz="1200" b="1" dirty="0">
                <a:solidFill>
                  <a:schemeClr val="tx1"/>
                </a:solidFill>
                <a:latin typeface="Georgia" panose="02040502050405020303" pitchFamily="18" charset="0"/>
              </a:rPr>
              <a:t>: </a:t>
            </a:r>
            <a:r>
              <a:rPr lang="en-US" sz="1200" dirty="0" smtClean="0">
                <a:solidFill>
                  <a:schemeClr val="tx1"/>
                </a:solidFill>
                <a:latin typeface="Georgia" panose="02040502050405020303" pitchFamily="18" charset="0"/>
              </a:rPr>
              <a:t>intensive </a:t>
            </a:r>
            <a:r>
              <a:rPr lang="en-US" sz="1200" dirty="0">
                <a:solidFill>
                  <a:schemeClr val="tx1"/>
                </a:solidFill>
                <a:latin typeface="Georgia" panose="02040502050405020303" pitchFamily="18" charset="0"/>
              </a:rPr>
              <a:t>behavioral </a:t>
            </a:r>
            <a:r>
              <a:rPr lang="en-US" sz="1200" dirty="0" smtClean="0">
                <a:solidFill>
                  <a:schemeClr val="tx1"/>
                </a:solidFill>
                <a:latin typeface="Georgia" panose="02040502050405020303" pitchFamily="18" charset="0"/>
              </a:rPr>
              <a:t>therapy,</a:t>
            </a:r>
            <a:r>
              <a:rPr lang="en-US" sz="1200" dirty="0">
                <a:solidFill>
                  <a:schemeClr val="tx1"/>
                </a:solidFill>
                <a:latin typeface="Georgia" panose="02040502050405020303" pitchFamily="18" charset="0"/>
              </a:rPr>
              <a:t> special training for parents and </a:t>
            </a:r>
            <a:r>
              <a:rPr lang="en-US" sz="1200" dirty="0" smtClean="0">
                <a:solidFill>
                  <a:schemeClr val="tx1"/>
                </a:solidFill>
                <a:latin typeface="Georgia" panose="02040502050405020303" pitchFamily="18" charset="0"/>
              </a:rPr>
              <a:t>family, m</a:t>
            </a:r>
            <a:r>
              <a:rPr lang="en-US" sz="1200" dirty="0">
                <a:solidFill>
                  <a:schemeClr val="tx1"/>
                </a:solidFill>
                <a:latin typeface="Georgia" panose="02040502050405020303" pitchFamily="18" charset="0"/>
              </a:rPr>
              <a:t>easuring and recording each child's </a:t>
            </a:r>
            <a:r>
              <a:rPr lang="en-US" sz="1200" dirty="0" smtClean="0">
                <a:solidFill>
                  <a:schemeClr val="tx1"/>
                </a:solidFill>
                <a:latin typeface="Georgia" panose="02040502050405020303" pitchFamily="18" charset="0"/>
              </a:rPr>
              <a:t>progress, etc </a:t>
            </a:r>
          </a:p>
          <a:p>
            <a:pPr marL="0" lvl="0" indent="0"/>
            <a:r>
              <a:rPr lang="en-US" sz="1200" b="1" dirty="0" smtClean="0">
                <a:solidFill>
                  <a:schemeClr val="tx1"/>
                </a:solidFill>
                <a:latin typeface="Georgia" panose="02040502050405020303" pitchFamily="18" charset="0"/>
              </a:rPr>
              <a:t>Cost: </a:t>
            </a:r>
            <a:r>
              <a:rPr lang="en-US" sz="1200" dirty="0">
                <a:solidFill>
                  <a:schemeClr val="tx1"/>
                </a:solidFill>
                <a:latin typeface="Georgia" panose="02040502050405020303" pitchFamily="18" charset="0"/>
              </a:rPr>
              <a:t>$60 billion annual </a:t>
            </a:r>
            <a:r>
              <a:rPr lang="en-US" sz="1200" dirty="0" smtClean="0">
                <a:solidFill>
                  <a:schemeClr val="tx1"/>
                </a:solidFill>
                <a:latin typeface="Georgia" panose="02040502050405020303" pitchFamily="18" charset="0"/>
              </a:rPr>
              <a:t>cost</a:t>
            </a:r>
          </a:p>
          <a:p>
            <a:pPr marL="0" lvl="0" indent="0"/>
            <a:r>
              <a:rPr lang="en-US" sz="1200" dirty="0">
                <a:solidFill>
                  <a:schemeClr val="tx1"/>
                </a:solidFill>
                <a:latin typeface="Georgia" panose="02040502050405020303" pitchFamily="18" charset="0"/>
              </a:rPr>
              <a:t>In 10 years, the annual cost will be $200-400 </a:t>
            </a:r>
            <a:r>
              <a:rPr lang="en-US" sz="1200" dirty="0" smtClean="0">
                <a:solidFill>
                  <a:schemeClr val="tx1"/>
                </a:solidFill>
                <a:latin typeface="Georgia" panose="02040502050405020303" pitchFamily="18" charset="0"/>
              </a:rPr>
              <a:t>billion</a:t>
            </a:r>
          </a:p>
          <a:p>
            <a:pPr marL="0" lvl="0" indent="0"/>
            <a:r>
              <a:rPr lang="en-US" sz="1200" dirty="0" smtClean="0">
                <a:solidFill>
                  <a:schemeClr val="tx1"/>
                </a:solidFill>
                <a:latin typeface="Georgia" panose="02040502050405020303" pitchFamily="18" charset="0"/>
              </a:rPr>
              <a:t>**</a:t>
            </a:r>
            <a:r>
              <a:rPr lang="en-US" sz="1200" dirty="0">
                <a:solidFill>
                  <a:schemeClr val="tx1"/>
                </a:solidFill>
                <a:latin typeface="Georgia" panose="02040502050405020303" pitchFamily="18" charset="0"/>
              </a:rPr>
              <a:t> Cost of lifelong care can be reduced by 2/3 with early diagnosis and </a:t>
            </a:r>
            <a:r>
              <a:rPr lang="en-US" sz="1200" dirty="0" smtClean="0">
                <a:solidFill>
                  <a:schemeClr val="tx1"/>
                </a:solidFill>
                <a:latin typeface="Georgia" panose="02040502050405020303" pitchFamily="18" charset="0"/>
              </a:rPr>
              <a:t>intervention**</a:t>
            </a:r>
          </a:p>
          <a:p>
            <a:pPr marL="0" lvl="0" indent="0"/>
            <a:endParaRPr lang="en-US" sz="1200" dirty="0"/>
          </a:p>
          <a:p>
            <a:pPr marL="0" lvl="0" indent="0"/>
            <a:endParaRPr lang="en-US" sz="1100" dirty="0"/>
          </a:p>
          <a:p>
            <a:endParaRPr lang="en" sz="1100" dirty="0">
              <a:latin typeface="Times New Roman"/>
              <a:ea typeface="Times New Roman"/>
              <a:cs typeface="Times New Roman"/>
              <a:sym typeface="Times New Roma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4845" y="0"/>
            <a:ext cx="833438"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153278"/>
      </p:ext>
    </p:extLst>
  </p:cSld>
  <p:clrMapOvr>
    <a:masterClrMapping/>
  </p:clrMapOvr>
  <p:transition spd="slow">
    <p:cu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1011</TotalTime>
  <Words>2576</Words>
  <Application>Microsoft Office PowerPoint</Application>
  <PresentationFormat>On-screen Show (16:9)</PresentationFormat>
  <Paragraphs>560</Paragraphs>
  <Slides>49</Slides>
  <Notes>49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Arial</vt:lpstr>
      <vt:lpstr>Gautami</vt:lpstr>
      <vt:lpstr>Georgia</vt:lpstr>
      <vt:lpstr>Times</vt:lpstr>
      <vt:lpstr>Times New Roman</vt:lpstr>
      <vt:lpstr>Trebuchet MS</vt:lpstr>
      <vt:lpstr>Tw Cen MT</vt:lpstr>
      <vt:lpstr>Verdana</vt:lpstr>
      <vt:lpstr>Wingdings</vt:lpstr>
      <vt:lpstr>Wingdings 2</vt:lpstr>
      <vt:lpstr>Median</vt:lpstr>
      <vt:lpstr>Dementias &amp; Neurological Diseases</vt:lpstr>
      <vt:lpstr>Neurological/Nervous System Diseases(MedlinePlus)</vt:lpstr>
      <vt:lpstr>Neurological/Nervous System Diseases(WHO)</vt:lpstr>
      <vt:lpstr>Neurological/Nervous System Diseases(Table 17.1)</vt:lpstr>
      <vt:lpstr>Neurological/Nervous System Diseases(Table 17.1)</vt:lpstr>
      <vt:lpstr>Neurological/Nervous System Diseases(Table 17.1)</vt:lpstr>
      <vt:lpstr>Neurological/Nervous System Diseases(Table 17.1)</vt:lpstr>
      <vt:lpstr>Neurological/Nervous System Diseases(Table 17.1)</vt:lpstr>
      <vt:lpstr>Neurological/Nervous System Diseases(Table 17.1)</vt:lpstr>
      <vt:lpstr>Neurological/Nervous System Diseases</vt:lpstr>
      <vt:lpstr>Neurological/Nervous System Diseases</vt:lpstr>
      <vt:lpstr>Neurological/Nervous System Diseases(Table 17.1)</vt:lpstr>
      <vt:lpstr>Neurological/Nervous System Diseases(Table 17.1)</vt:lpstr>
      <vt:lpstr>Neurological/Nervous System Diseases(Table 17.1)</vt:lpstr>
      <vt:lpstr>Neurological/Nervous System Diseases(Table 17.1)</vt:lpstr>
      <vt:lpstr>Dementia</vt:lpstr>
      <vt:lpstr>  Types of Dementia</vt:lpstr>
      <vt:lpstr>   Dementia</vt:lpstr>
      <vt:lpstr>Epilepsy</vt:lpstr>
      <vt:lpstr>Epilepsy</vt:lpstr>
      <vt:lpstr>Epilepsy</vt:lpstr>
      <vt:lpstr>Age-adjusted prevalence of active epilepsy, inactive epilepsy, and any epilepsy, by selected characteristics — National Health Interview Survey, United States, 2010</vt:lpstr>
      <vt:lpstr>   Epilepsy- Table 1 </vt:lpstr>
      <vt:lpstr>Adjusted percentage of adults who visited a general doctor, neurologist, or epilepsy specialist in the past 12 months, by epilepsy status and selected characteristics — National Health Interview Survey, United States, 2010</vt:lpstr>
      <vt:lpstr>  Epilepsy- Table 2 </vt:lpstr>
      <vt:lpstr>Adjusted percentage of adults who visited a general doctor, neurologist, or epilepsy specialist in the past 12 months, by epilepsy status and selected characteristics — National Health Interview Survey, United States, 2010</vt:lpstr>
      <vt:lpstr>PowerPoint Presentation</vt:lpstr>
      <vt:lpstr>Epilepsy &amp; Chronic Diseases</vt:lpstr>
      <vt:lpstr>PowerPoint Presentation</vt:lpstr>
      <vt:lpstr>Epilepsy risk in special populations:</vt:lpstr>
      <vt:lpstr>  Alzheimer’s</vt:lpstr>
      <vt:lpstr>PowerPoint Presentation</vt:lpstr>
      <vt:lpstr>Alzheimer’s-7 Stages: </vt:lpstr>
      <vt:lpstr>Alzheimer’s? </vt:lpstr>
      <vt:lpstr>Alzheimer's 2013</vt:lpstr>
      <vt:lpstr>Alzheimer's or Aging?</vt:lpstr>
      <vt:lpstr>Alzheimer's Facts and Figures- Virginia</vt:lpstr>
      <vt:lpstr>Alzheimer's Facts and Figures- Virginia</vt:lpstr>
      <vt:lpstr>
       Caregiving for Alzheimer's Disease or other Dementia</vt:lpstr>
      <vt:lpstr>
Public Health Importance in Surveillance of Dementias in New York </vt:lpstr>
      <vt:lpstr>
Public Health Importance in Surveillance of Dementias in New York </vt:lpstr>
      <vt:lpstr>
Public Health Importance in Surveillance of Dementias in New York </vt:lpstr>
      <vt:lpstr>Healthy People 2020</vt:lpstr>
      <vt:lpstr>NINDS &amp; Translational Research </vt:lpstr>
      <vt:lpstr>Translational Research&amp; Commonalities Across Diseases Workshop</vt:lpstr>
      <vt:lpstr>National Amyotrophic Lateral Sclerosis (ALS) Registry</vt:lpstr>
      <vt:lpstr>
    Distinction between Mental health and Neurological Diseases</vt:lpstr>
      <vt:lpstr>References</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Dementias &amp; Neurological Diseases</dc:title>
  <dc:creator>Guest</dc:creator>
  <cp:lastModifiedBy>Christopher Buttery</cp:lastModifiedBy>
  <cp:revision>78</cp:revision>
  <dcterms:modified xsi:type="dcterms:W3CDTF">2014-03-17T18:46:06Z</dcterms:modified>
</cp:coreProperties>
</file>