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9" r:id="rId3"/>
    <p:sldId id="260" r:id="rId4"/>
    <p:sldId id="261" r:id="rId5"/>
    <p:sldId id="262" r:id="rId6"/>
    <p:sldId id="263" r:id="rId7"/>
    <p:sldId id="264" r:id="rId8"/>
    <p:sldId id="265" r:id="rId9"/>
    <p:sldId id="266" r:id="rId10"/>
    <p:sldId id="267" r:id="rId11"/>
    <p:sldId id="269" r:id="rId12"/>
    <p:sldId id="268" r:id="rId13"/>
    <p:sldId id="270"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111" d="100"/>
          <a:sy n="111" d="100"/>
        </p:scale>
        <p:origin x="-78"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B4F00C-210B-4597-BDD8-6A5D28C5F4B0}" type="datetimeFigureOut">
              <a:rPr lang="en-US" smtClean="0"/>
              <a:t>5/6/2012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FE41F6-2458-4010-B45A-42187992B92E}" type="slidenum">
              <a:rPr lang="en-US" smtClean="0"/>
              <a:t>‹#›</a:t>
            </a:fld>
            <a:endParaRPr lang="en-US"/>
          </a:p>
        </p:txBody>
      </p:sp>
    </p:spTree>
    <p:extLst>
      <p:ext uri="{BB962C8B-B14F-4D97-AF65-F5344CB8AC3E}">
        <p14:creationId xmlns:p14="http://schemas.microsoft.com/office/powerpoint/2010/main" val="493861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A5556C6-858E-42B8-8A76-86A8A48239D4}" type="slidenum">
              <a:rPr lang="en-US" smtClean="0"/>
              <a:pPr>
                <a:defRPr/>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CF4B251-C5AD-40A8-B167-FF677B8742F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935A55D-E0CB-42B5-A18D-B48FB27A2FD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5CDBF3F-8E67-4C59-BFE9-A10AC0294E7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6C876B9-C0DB-49C9-9C50-54F76B30DAE7}"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A26B4D9-F982-45A7-84F3-1D673B62674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60047BC-B544-4986-876D-BC8AE24A800A}"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63A7177-95E3-4C8E-99A7-157D97D56C9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2D6D85-9F3D-4E57-BE36-81296C2F875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38A1B62-2783-4CBA-B1EA-5C12775BA73D}" type="slidenum">
              <a:rPr lang="en-US" smtClean="0"/>
              <a:pPr>
                <a:defRPr/>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p>
        </p:txBody>
      </p:sp>
      <p:sp>
        <p:nvSpPr>
          <p:cNvPr id="7" name="Slide Number Placeholder 6"/>
          <p:cNvSpPr>
            <a:spLocks noGrp="1"/>
          </p:cNvSpPr>
          <p:nvPr>
            <p:ph type="sldNum" sz="quarter" idx="12"/>
          </p:nvPr>
        </p:nvSpPr>
        <p:spPr>
          <a:xfrm>
            <a:off x="8339328" y="1170432"/>
            <a:ext cx="733864" cy="201168"/>
          </a:xfrm>
        </p:spPr>
        <p:txBody>
          <a:bodyPr/>
          <a:lstStyle/>
          <a:p>
            <a:pPr>
              <a:defRPr/>
            </a:pPr>
            <a:fld id="{3FA86BAF-1729-4598-91C0-07C72E736C8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BA1ABB5D-BC72-447B-A234-4E6EB163E0F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vm.cfsan.fda.gov/~comm/nacmcfp.html" TargetMode="External"/><Relationship Id="rId2" Type="http://schemas.openxmlformats.org/officeDocument/2006/relationships/hyperlink" Target="http://www.cdc.gov/foodsafety/fsactivities.htm" TargetMode="External"/><Relationship Id="rId1" Type="http://schemas.openxmlformats.org/officeDocument/2006/relationships/slideLayout" Target="../slideLayouts/slideLayout2.xml"/><Relationship Id="rId4" Type="http://schemas.openxmlformats.org/officeDocument/2006/relationships/hyperlink" Target="http://ec.europa.eu/food/food/index_en.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dc.gov/mmwr/preview/mmwrhtml/mm6022a5.htm?s_cid=mm6022a5_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vdh.state.va.us/oehs/food/regs-table.htm" TargetMode="External"/><Relationship Id="rId2" Type="http://schemas.openxmlformats.org/officeDocument/2006/relationships/hyperlink" Target="http://www.foodsafety.gov/~dms/fs-toc.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dirty="0" smtClean="0">
                <a:solidFill>
                  <a:srgbClr val="FF5050"/>
                </a:solidFill>
              </a:rPr>
              <a:t>Food Safety</a:t>
            </a:r>
          </a:p>
        </p:txBody>
      </p:sp>
      <p:sp>
        <p:nvSpPr>
          <p:cNvPr id="2051" name="Rectangle 3"/>
          <p:cNvSpPr>
            <a:spLocks noGrp="1" noChangeArrowheads="1"/>
          </p:cNvSpPr>
          <p:nvPr>
            <p:ph type="subTitle" idx="1"/>
          </p:nvPr>
        </p:nvSpPr>
        <p:spPr/>
        <p:txBody>
          <a:bodyPr>
            <a:normAutofit/>
          </a:bodyPr>
          <a:lstStyle/>
          <a:p>
            <a:pPr eaLnBrk="1" hangingPunct="1"/>
            <a:r>
              <a:rPr lang="en-US" dirty="0" smtClean="0">
                <a:solidFill>
                  <a:srgbClr val="FF5050"/>
                </a:solidFill>
              </a:rPr>
              <a:t>CMG Buttery </a:t>
            </a:r>
            <a:r>
              <a:rPr lang="en-US" dirty="0" smtClean="0">
                <a:solidFill>
                  <a:srgbClr val="FF5050"/>
                </a:solidFill>
              </a:rPr>
              <a:t>MB BS MPH</a:t>
            </a:r>
          </a:p>
          <a:p>
            <a:pPr eaLnBrk="1" hangingPunct="1"/>
            <a:endParaRPr lang="en-US" dirty="0">
              <a:solidFill>
                <a:srgbClr val="FF5050"/>
              </a:solidFill>
            </a:endParaRPr>
          </a:p>
          <a:p>
            <a:pPr eaLnBrk="1" hangingPunct="1"/>
            <a:r>
              <a:rPr lang="en-US" sz="1800" dirty="0" smtClean="0">
                <a:solidFill>
                  <a:schemeClr val="accent6">
                    <a:lumMod val="50000"/>
                  </a:schemeClr>
                </a:solidFill>
              </a:rPr>
              <a:t>Updated – May 2012</a:t>
            </a:r>
            <a:endParaRPr lang="en-US" sz="1800" dirty="0" smtClean="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solidFill>
                  <a:srgbClr val="FF5050"/>
                </a:solidFill>
              </a:rPr>
              <a:t>The Weakest Link</a:t>
            </a:r>
          </a:p>
        </p:txBody>
      </p:sp>
      <p:sp>
        <p:nvSpPr>
          <p:cNvPr id="11267" name="Rectangle 3"/>
          <p:cNvSpPr>
            <a:spLocks noGrp="1" noChangeArrowheads="1"/>
          </p:cNvSpPr>
          <p:nvPr>
            <p:ph idx="1"/>
          </p:nvPr>
        </p:nvSpPr>
        <p:spPr>
          <a:xfrm>
            <a:off x="1524000" y="1752600"/>
            <a:ext cx="6019800" cy="3276600"/>
          </a:xfrm>
        </p:spPr>
        <p:txBody>
          <a:bodyPr/>
          <a:lstStyle/>
          <a:p>
            <a:pPr algn="ctr" eaLnBrk="1" hangingPunct="1">
              <a:buFontTx/>
              <a:buNone/>
            </a:pPr>
            <a:r>
              <a:rPr lang="en-US" smtClean="0"/>
              <a:t>The Food Handlers</a:t>
            </a:r>
          </a:p>
          <a:p>
            <a:pPr algn="ctr" eaLnBrk="1" hangingPunct="1">
              <a:buFontTx/>
              <a:buNone/>
            </a:pPr>
            <a:endParaRPr lang="en-US" smtClean="0"/>
          </a:p>
          <a:p>
            <a:pPr algn="ctr" eaLnBrk="1" hangingPunct="1"/>
            <a:r>
              <a:rPr lang="en-US" smtClean="0"/>
              <a:t>Cooks</a:t>
            </a:r>
          </a:p>
          <a:p>
            <a:pPr algn="ctr" eaLnBrk="1" hangingPunct="1"/>
            <a:r>
              <a:rPr lang="en-US" smtClean="0"/>
              <a:t>Servers</a:t>
            </a:r>
          </a:p>
          <a:p>
            <a:pPr algn="ctr" eaLnBrk="1" hangingPunct="1"/>
            <a:r>
              <a:rPr lang="en-US" smtClean="0"/>
              <a:t>Cleaners</a:t>
            </a:r>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solidFill>
                  <a:srgbClr val="FF5050"/>
                </a:solidFill>
              </a:rPr>
              <a:t>The Inspection</a:t>
            </a:r>
          </a:p>
        </p:txBody>
      </p:sp>
      <p:sp>
        <p:nvSpPr>
          <p:cNvPr id="12291" name="Rectangle 3"/>
          <p:cNvSpPr>
            <a:spLocks noGrp="1" noChangeArrowheads="1"/>
          </p:cNvSpPr>
          <p:nvPr>
            <p:ph idx="1"/>
          </p:nvPr>
        </p:nvSpPr>
        <p:spPr>
          <a:xfrm>
            <a:off x="1676400" y="2057400"/>
            <a:ext cx="5562600" cy="3124200"/>
          </a:xfrm>
        </p:spPr>
        <p:txBody>
          <a:bodyPr/>
          <a:lstStyle/>
          <a:p>
            <a:pPr eaLnBrk="1" hangingPunct="1"/>
            <a:r>
              <a:rPr lang="en-US" smtClean="0"/>
              <a:t>How often</a:t>
            </a:r>
          </a:p>
          <a:p>
            <a:pPr eaLnBrk="1" hangingPunct="1"/>
            <a:r>
              <a:rPr lang="en-US" smtClean="0"/>
              <a:t>Critical elements</a:t>
            </a:r>
          </a:p>
          <a:p>
            <a:pPr eaLnBrk="1" hangingPunct="1"/>
            <a:r>
              <a:rPr lang="en-US" smtClean="0"/>
              <a:t>Do not forget elements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solidFill>
                  <a:srgbClr val="FF5050"/>
                </a:solidFill>
              </a:rPr>
              <a:t>The Corpus Christi Approach</a:t>
            </a:r>
          </a:p>
        </p:txBody>
      </p:sp>
      <p:sp>
        <p:nvSpPr>
          <p:cNvPr id="13315" name="Rectangle 3"/>
          <p:cNvSpPr>
            <a:spLocks noGrp="1" noChangeArrowheads="1"/>
          </p:cNvSpPr>
          <p:nvPr>
            <p:ph idx="1"/>
          </p:nvPr>
        </p:nvSpPr>
        <p:spPr>
          <a:xfrm>
            <a:off x="2133600" y="2057400"/>
            <a:ext cx="5257800" cy="3810000"/>
          </a:xfrm>
        </p:spPr>
        <p:txBody>
          <a:bodyPr/>
          <a:lstStyle/>
          <a:p>
            <a:pPr eaLnBrk="1" hangingPunct="1">
              <a:lnSpc>
                <a:spcPct val="90000"/>
              </a:lnSpc>
            </a:pPr>
            <a:r>
              <a:rPr lang="en-US" dirty="0" smtClean="0"/>
              <a:t>Why the change</a:t>
            </a:r>
          </a:p>
          <a:p>
            <a:pPr eaLnBrk="1" hangingPunct="1">
              <a:lnSpc>
                <a:spcPct val="90000"/>
              </a:lnSpc>
            </a:pPr>
            <a:r>
              <a:rPr lang="en-US" dirty="0" smtClean="0"/>
              <a:t>The Partners</a:t>
            </a:r>
          </a:p>
          <a:p>
            <a:pPr eaLnBrk="1" hangingPunct="1">
              <a:lnSpc>
                <a:spcPct val="90000"/>
              </a:lnSpc>
            </a:pPr>
            <a:r>
              <a:rPr lang="en-US" dirty="0" smtClean="0"/>
              <a:t>The Emphasis</a:t>
            </a:r>
          </a:p>
          <a:p>
            <a:pPr eaLnBrk="1" hangingPunct="1">
              <a:lnSpc>
                <a:spcPct val="90000"/>
              </a:lnSpc>
            </a:pPr>
            <a:r>
              <a:rPr lang="en-US" dirty="0" smtClean="0"/>
              <a:t>The Community</a:t>
            </a:r>
          </a:p>
          <a:p>
            <a:pPr eaLnBrk="1" hangingPunct="1">
              <a:lnSpc>
                <a:spcPct val="90000"/>
              </a:lnSpc>
            </a:pPr>
            <a:r>
              <a:rPr lang="en-US" dirty="0" smtClean="0"/>
              <a:t>Oversight</a:t>
            </a:r>
          </a:p>
          <a:p>
            <a:pPr eaLnBrk="1" hangingPunct="1">
              <a:lnSpc>
                <a:spcPct val="90000"/>
              </a:lnSpc>
            </a:pPr>
            <a:r>
              <a:rPr lang="en-US" dirty="0" smtClean="0"/>
              <a:t>Results</a:t>
            </a:r>
          </a:p>
          <a:p>
            <a:pPr marL="400050" lvl="1" indent="0" eaLnBrk="1" hangingPunct="1">
              <a:lnSpc>
                <a:spcPct val="90000"/>
              </a:lnSpc>
              <a:buNone/>
            </a:pPr>
            <a:r>
              <a:rPr lang="en-US" sz="1600" dirty="0" smtClean="0">
                <a:solidFill>
                  <a:srgbClr val="FF0000"/>
                </a:solidFill>
              </a:rPr>
              <a:t>Read the description of the program in this week’s attached essay from Dr. Buttery.</a:t>
            </a:r>
            <a:endParaRPr lang="en-US" sz="1600" dirty="0" smtClean="0">
              <a:solidFill>
                <a:srgbClr val="FF0000"/>
              </a:solidFill>
            </a:endParaRPr>
          </a:p>
          <a:p>
            <a:pPr eaLnBrk="1" hangingPunct="1">
              <a:lnSpc>
                <a:spcPct val="90000"/>
              </a:lnSpc>
              <a:buFontTx/>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References</a:t>
            </a:r>
          </a:p>
        </p:txBody>
      </p:sp>
      <p:sp>
        <p:nvSpPr>
          <p:cNvPr id="14339" name="Content Placeholder 2"/>
          <p:cNvSpPr>
            <a:spLocks noGrp="1"/>
          </p:cNvSpPr>
          <p:nvPr>
            <p:ph idx="1"/>
          </p:nvPr>
        </p:nvSpPr>
        <p:spPr/>
        <p:txBody>
          <a:bodyPr/>
          <a:lstStyle/>
          <a:p>
            <a:pPr eaLnBrk="1" hangingPunct="1"/>
            <a:r>
              <a:rPr lang="en-US" smtClean="0"/>
              <a:t>CDC ‘s </a:t>
            </a:r>
            <a:r>
              <a:rPr lang="en-US" smtClean="0">
                <a:hlinkClick r:id="rId2"/>
              </a:rPr>
              <a:t>Food Safety Activities</a:t>
            </a:r>
            <a:endParaRPr lang="en-US" smtClean="0"/>
          </a:p>
          <a:p>
            <a:pPr eaLnBrk="1" hangingPunct="1"/>
            <a:endParaRPr lang="en-US" smtClean="0"/>
          </a:p>
          <a:p>
            <a:pPr eaLnBrk="1" hangingPunct="1"/>
            <a:r>
              <a:rPr lang="en-US" smtClean="0"/>
              <a:t>Guidelines in using </a:t>
            </a:r>
            <a:r>
              <a:rPr lang="en-US" smtClean="0">
                <a:hlinkClick r:id="rId3"/>
              </a:rPr>
              <a:t>HACCP Principles</a:t>
            </a:r>
            <a:r>
              <a:rPr lang="en-US" smtClean="0"/>
              <a:t> </a:t>
            </a:r>
          </a:p>
          <a:p>
            <a:pPr eaLnBrk="1" hangingPunct="1"/>
            <a:endParaRPr lang="en-US" smtClean="0"/>
          </a:p>
          <a:p>
            <a:pPr eaLnBrk="1" hangingPunct="1"/>
            <a:r>
              <a:rPr lang="en-US" smtClean="0"/>
              <a:t>Food Safety Europe</a:t>
            </a:r>
          </a:p>
          <a:p>
            <a:pPr lvl="1" eaLnBrk="1" hangingPunct="1"/>
            <a:r>
              <a:rPr lang="en-US" smtClean="0">
                <a:hlinkClick r:id="rId4"/>
              </a:rPr>
              <a:t>Farm to Fork</a:t>
            </a: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solidFill>
                  <a:srgbClr val="FF5050"/>
                </a:solidFill>
              </a:rPr>
              <a:t>Why is this a problem?</a:t>
            </a:r>
          </a:p>
        </p:txBody>
      </p:sp>
      <p:sp>
        <p:nvSpPr>
          <p:cNvPr id="6147" name="Rectangle 3"/>
          <p:cNvSpPr>
            <a:spLocks noGrp="1" noChangeArrowheads="1"/>
          </p:cNvSpPr>
          <p:nvPr>
            <p:ph idx="1"/>
          </p:nvPr>
        </p:nvSpPr>
        <p:spPr>
          <a:xfrm>
            <a:off x="533400" y="1295400"/>
            <a:ext cx="8229600" cy="4525963"/>
          </a:xfrm>
        </p:spPr>
        <p:txBody>
          <a:bodyPr>
            <a:normAutofit/>
          </a:bodyPr>
          <a:lstStyle/>
          <a:p>
            <a:endParaRPr lang="en-US" b="1" dirty="0" smtClean="0"/>
          </a:p>
          <a:p>
            <a:r>
              <a:rPr lang="en-US" sz="2800" b="1" dirty="0" smtClean="0"/>
              <a:t>Background:</a:t>
            </a:r>
            <a:r>
              <a:rPr lang="en-US" sz="2800" dirty="0" smtClean="0"/>
              <a:t> In the United States, contaminated food causes approximately 1,000 reported disease outbreaks and an estimated 48 million illnesses, 128,000 hospitalizations, and 3,000 deaths annually. This report summarizes 2010 surveillance data and describes trends since 1996.</a:t>
            </a:r>
          </a:p>
          <a:p>
            <a:pPr eaLnBrk="1" hangingPunct="1"/>
            <a:r>
              <a:rPr lang="en-US" sz="2800" dirty="0" smtClean="0"/>
              <a:t>Preventing </a:t>
            </a:r>
            <a:r>
              <a:rPr lang="en-US" sz="2800" dirty="0" smtClean="0"/>
              <a:t>foodborne illness and death remains a major public health challenge.   </a:t>
            </a:r>
            <a:br>
              <a:rPr lang="en-US" sz="2800" dirty="0" smtClean="0"/>
            </a:br>
            <a:endParaRPr lang="en-US" sz="2800" dirty="0" smtClean="0"/>
          </a:p>
        </p:txBody>
      </p:sp>
      <p:sp>
        <p:nvSpPr>
          <p:cNvPr id="2" name="Footer Placeholder 1"/>
          <p:cNvSpPr>
            <a:spLocks noGrp="1"/>
          </p:cNvSpPr>
          <p:nvPr>
            <p:ph type="ftr" sz="quarter" idx="11"/>
          </p:nvPr>
        </p:nvSpPr>
        <p:spPr>
          <a:xfrm>
            <a:off x="2438400" y="5943600"/>
            <a:ext cx="4648200" cy="476250"/>
          </a:xfrm>
        </p:spPr>
        <p:txBody>
          <a:bodyPr/>
          <a:lstStyle/>
          <a:p>
            <a:pPr>
              <a:defRPr/>
            </a:pPr>
            <a:r>
              <a:rPr lang="fr-FR" dirty="0" err="1" smtClean="0"/>
              <a:t>MMWR_June</a:t>
            </a:r>
            <a:r>
              <a:rPr lang="fr-FR" dirty="0" smtClean="0"/>
              <a:t> 10, 2011 / 60(22);749-755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dissolv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dissolve">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sz="4000" smtClean="0">
                <a:solidFill>
                  <a:srgbClr val="FF5050"/>
                </a:solidFill>
              </a:rPr>
              <a:t>What diseases are Transmitted by Food?</a:t>
            </a:r>
          </a:p>
        </p:txBody>
      </p:sp>
      <p:sp>
        <p:nvSpPr>
          <p:cNvPr id="7171" name="Rectangle 3"/>
          <p:cNvSpPr>
            <a:spLocks noGrp="1" noChangeArrowheads="1"/>
          </p:cNvSpPr>
          <p:nvPr>
            <p:ph idx="1"/>
          </p:nvPr>
        </p:nvSpPr>
        <p:spPr>
          <a:xfrm>
            <a:off x="381000" y="2133600"/>
            <a:ext cx="8153400" cy="3429000"/>
          </a:xfrm>
        </p:spPr>
        <p:txBody>
          <a:bodyPr/>
          <a:lstStyle/>
          <a:p>
            <a:pPr eaLnBrk="1" hangingPunct="1"/>
            <a:r>
              <a:rPr lang="en-US" i="1" dirty="0" smtClean="0"/>
              <a:t>Campylobacter</a:t>
            </a:r>
            <a:r>
              <a:rPr lang="en-US" dirty="0" smtClean="0"/>
              <a:t>, </a:t>
            </a:r>
            <a:r>
              <a:rPr lang="en-US" i="1" dirty="0" smtClean="0"/>
              <a:t>Escherichia coli</a:t>
            </a:r>
            <a:r>
              <a:rPr lang="en-US" dirty="0" smtClean="0"/>
              <a:t> </a:t>
            </a:r>
            <a:r>
              <a:rPr lang="en-US" dirty="0" err="1" smtClean="0"/>
              <a:t>O157</a:t>
            </a:r>
            <a:r>
              <a:rPr lang="en-US" dirty="0" smtClean="0"/>
              <a:t>, </a:t>
            </a:r>
            <a:r>
              <a:rPr lang="en-US" i="1" dirty="0" smtClean="0"/>
              <a:t>Listeria</a:t>
            </a:r>
            <a:r>
              <a:rPr lang="en-US" dirty="0" smtClean="0"/>
              <a:t> </a:t>
            </a:r>
            <a:r>
              <a:rPr lang="en-US" i="1" dirty="0" err="1" smtClean="0"/>
              <a:t>monocytogenes</a:t>
            </a:r>
            <a:r>
              <a:rPr lang="en-US" dirty="0" smtClean="0"/>
              <a:t>, </a:t>
            </a:r>
            <a:r>
              <a:rPr lang="en-US" i="1" dirty="0" smtClean="0"/>
              <a:t>Salmonella</a:t>
            </a:r>
            <a:r>
              <a:rPr lang="en-US" dirty="0" smtClean="0"/>
              <a:t>, </a:t>
            </a:r>
            <a:r>
              <a:rPr lang="en-US" i="1" dirty="0" smtClean="0"/>
              <a:t>Shigella</a:t>
            </a:r>
            <a:r>
              <a:rPr lang="en-US" dirty="0" smtClean="0"/>
              <a:t>, </a:t>
            </a:r>
            <a:r>
              <a:rPr lang="en-US" i="1" dirty="0" smtClean="0"/>
              <a:t>Vibrio</a:t>
            </a:r>
            <a:r>
              <a:rPr lang="en-US" dirty="0" smtClean="0"/>
              <a:t>, and </a:t>
            </a:r>
            <a:r>
              <a:rPr lang="en-US" i="1" dirty="0" smtClean="0"/>
              <a:t>Yersinia</a:t>
            </a:r>
            <a:r>
              <a:rPr lang="en-US" dirty="0" smtClean="0"/>
              <a:t> </a:t>
            </a:r>
            <a:r>
              <a:rPr lang="en-US" i="1" dirty="0" err="1" smtClean="0"/>
              <a:t>enterocolitica</a:t>
            </a:r>
            <a:r>
              <a:rPr lang="en-US" dirty="0" smtClean="0"/>
              <a:t> </a:t>
            </a:r>
            <a:r>
              <a:rPr lang="en-US" i="1" dirty="0" smtClean="0"/>
              <a:t>Cryptosporidium </a:t>
            </a:r>
            <a:r>
              <a:rPr lang="en-US" i="1" dirty="0" err="1" smtClean="0"/>
              <a:t>parvum</a:t>
            </a:r>
            <a:r>
              <a:rPr lang="en-US" i="1" dirty="0" smtClean="0"/>
              <a:t>,</a:t>
            </a:r>
            <a:r>
              <a:rPr lang="en-US" dirty="0" smtClean="0"/>
              <a:t> </a:t>
            </a:r>
            <a:r>
              <a:rPr lang="en-US" i="1" dirty="0" err="1" smtClean="0"/>
              <a:t>Cyclospora</a:t>
            </a:r>
            <a:r>
              <a:rPr lang="en-US" i="1" dirty="0" smtClean="0"/>
              <a:t> </a:t>
            </a:r>
            <a:r>
              <a:rPr lang="en-US" i="1" dirty="0" err="1" smtClean="0"/>
              <a:t>cayetanensis</a:t>
            </a:r>
            <a:r>
              <a:rPr lang="en-US" i="1" dirty="0" smtClean="0"/>
              <a:t>,</a:t>
            </a:r>
            <a:r>
              <a:rPr lang="en-US" dirty="0" smtClean="0"/>
              <a:t> and hemolytic uremic syndrome (</a:t>
            </a:r>
            <a:r>
              <a:rPr lang="en-US" dirty="0" smtClean="0"/>
              <a:t>HUS)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2000"/>
                                        <p:tgtEl>
                                          <p:spTgt spid="7171">
                                            <p:txEl>
                                              <p:pRg st="0" end="0"/>
                                            </p:txEl>
                                          </p:spTgt>
                                        </p:tgtEl>
                                      </p:cBhvr>
                                    </p:animEffect>
                                  </p:childTnLst>
                                  <p:subTnLst>
                                    <p:animClr clrSpc="rgb" dir="cw">
                                      <p:cBhvr override="childStyle">
                                        <p:cTn dur="1" fill="hold" display="0" masterRel="nextClick" afterEffect="1"/>
                                        <p:tgtEl>
                                          <p:spTgt spid="7171">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Food Net Data</a:t>
            </a:r>
          </a:p>
        </p:txBody>
      </p:sp>
      <p:sp>
        <p:nvSpPr>
          <p:cNvPr id="5123" name="Rectangle 3"/>
          <p:cNvSpPr>
            <a:spLocks noGrp="1" noChangeArrowheads="1"/>
          </p:cNvSpPr>
          <p:nvPr>
            <p:ph idx="1"/>
          </p:nvPr>
        </p:nvSpPr>
        <p:spPr>
          <a:xfrm>
            <a:off x="457200" y="1447800"/>
            <a:ext cx="8305800" cy="4953000"/>
          </a:xfrm>
        </p:spPr>
        <p:txBody>
          <a:bodyPr/>
          <a:lstStyle/>
          <a:p>
            <a:pPr algn="ctr" eaLnBrk="1" hangingPunct="1">
              <a:buFontTx/>
              <a:buNone/>
            </a:pPr>
            <a:r>
              <a:rPr lang="en-US" dirty="0" smtClean="0">
                <a:hlinkClick r:id="rId2"/>
              </a:rPr>
              <a:t>Preliminary Data for </a:t>
            </a:r>
            <a:r>
              <a:rPr lang="en-US" dirty="0" smtClean="0">
                <a:hlinkClick r:id="rId2"/>
              </a:rPr>
              <a:t>2010</a:t>
            </a:r>
            <a:endParaRPr lang="en-US" dirty="0" smtClean="0"/>
          </a:p>
          <a:p>
            <a:pPr eaLnBrk="1" hangingPunct="1">
              <a:buFontTx/>
              <a:buNone/>
            </a:pPr>
            <a:r>
              <a:rPr lang="en-US" sz="2000" dirty="0" smtClean="0"/>
              <a:t>A total of 19,089 infections, 4,247 hospitalizations, and 68 deaths were reported from </a:t>
            </a:r>
            <a:r>
              <a:rPr lang="en-US" sz="2000" dirty="0" err="1" smtClean="0"/>
              <a:t>FoodNet</a:t>
            </a:r>
            <a:r>
              <a:rPr lang="en-US" sz="2000" dirty="0" smtClean="0"/>
              <a:t> sites in 2010. </a:t>
            </a:r>
            <a:r>
              <a:rPr lang="en-US" sz="2000" i="1" dirty="0" smtClean="0"/>
              <a:t>Salmonella</a:t>
            </a:r>
            <a:r>
              <a:rPr lang="en-US" sz="2000" dirty="0" smtClean="0"/>
              <a:t> infection was the most common infection reported (17.6 illnesses per 100,000 persons) and was associated with the largest number of hospitalizations (2,290) and deaths (29); no significant change in incidence of </a:t>
            </a:r>
            <a:r>
              <a:rPr lang="en-US" sz="2000" i="1" dirty="0" smtClean="0"/>
              <a:t>Salmonella</a:t>
            </a:r>
            <a:r>
              <a:rPr lang="en-US" sz="2000" dirty="0" smtClean="0"/>
              <a:t> infection has occurred since the start of surveillance during 1996--1998. Shiga toxin--producing </a:t>
            </a:r>
            <a:r>
              <a:rPr lang="en-US" sz="2000" i="1" dirty="0" smtClean="0"/>
              <a:t>Escherichia coli</a:t>
            </a:r>
            <a:r>
              <a:rPr lang="en-US" sz="2000" dirty="0" smtClean="0"/>
              <a:t> (</a:t>
            </a:r>
            <a:r>
              <a:rPr lang="en-US" sz="2000" dirty="0" err="1" smtClean="0"/>
              <a:t>STEC</a:t>
            </a:r>
            <a:r>
              <a:rPr lang="en-US" sz="2000" dirty="0" smtClean="0"/>
              <a:t>) </a:t>
            </a:r>
            <a:r>
              <a:rPr lang="en-US" sz="2000" dirty="0" err="1" smtClean="0"/>
              <a:t>O157</a:t>
            </a:r>
            <a:r>
              <a:rPr lang="en-US" sz="2000" dirty="0" smtClean="0"/>
              <a:t> infection caused 0.9 illnesses per 100,000. Compared with 1996--1998, overall incidence of infection with six key pathogens in 2010 was 23% lower, and pathogen-specific incidence was lower for </a:t>
            </a:r>
            <a:r>
              <a:rPr lang="en-US" sz="2000" i="1" dirty="0" smtClean="0"/>
              <a:t>Campylobacter</a:t>
            </a:r>
            <a:r>
              <a:rPr lang="en-US" sz="2000" dirty="0" smtClean="0"/>
              <a:t>, </a:t>
            </a:r>
            <a:r>
              <a:rPr lang="en-US" sz="2000" i="1" dirty="0" smtClean="0"/>
              <a:t>Listeria</a:t>
            </a:r>
            <a:r>
              <a:rPr lang="en-US" sz="2000" dirty="0" smtClean="0"/>
              <a:t>, </a:t>
            </a:r>
            <a:r>
              <a:rPr lang="en-US" sz="2000" dirty="0" err="1" smtClean="0"/>
              <a:t>STEC</a:t>
            </a:r>
            <a:r>
              <a:rPr lang="en-US" sz="2000" dirty="0" smtClean="0"/>
              <a:t> </a:t>
            </a:r>
            <a:r>
              <a:rPr lang="en-US" sz="2000" dirty="0" err="1" smtClean="0"/>
              <a:t>O157</a:t>
            </a:r>
            <a:r>
              <a:rPr lang="en-US" sz="2000" dirty="0" smtClean="0"/>
              <a:t>, </a:t>
            </a:r>
            <a:r>
              <a:rPr lang="en-US" sz="2000" i="1" dirty="0" smtClean="0"/>
              <a:t>Shigella</a:t>
            </a:r>
            <a:r>
              <a:rPr lang="en-US" sz="2000" dirty="0" smtClean="0"/>
              <a:t>, and </a:t>
            </a:r>
            <a:r>
              <a:rPr lang="en-US" sz="2000" i="1" dirty="0" smtClean="0"/>
              <a:t>Yersinia</a:t>
            </a:r>
            <a:r>
              <a:rPr lang="en-US" sz="2000" dirty="0" smtClean="0"/>
              <a:t> infection but higher for </a:t>
            </a:r>
            <a:r>
              <a:rPr lang="en-US" sz="2000" i="1" dirty="0" smtClean="0"/>
              <a:t>Vibrio</a:t>
            </a:r>
            <a:r>
              <a:rPr lang="en-US" sz="2000" dirty="0" smtClean="0"/>
              <a:t> infection. Compared with a more recent period, 2006--2008, incidence in 2010 was lower for </a:t>
            </a:r>
            <a:br>
              <a:rPr lang="en-US" sz="2000" dirty="0" smtClean="0"/>
            </a:br>
            <a:r>
              <a:rPr lang="en-US" sz="2000" dirty="0" err="1" smtClean="0"/>
              <a:t>STEC</a:t>
            </a:r>
            <a:r>
              <a:rPr lang="en-US" sz="2000" dirty="0" smtClean="0"/>
              <a:t> </a:t>
            </a:r>
            <a:r>
              <a:rPr lang="en-US" sz="2000" dirty="0" err="1" smtClean="0"/>
              <a:t>O157</a:t>
            </a:r>
            <a:r>
              <a:rPr lang="en-US" sz="2000" dirty="0" smtClean="0"/>
              <a:t> and </a:t>
            </a:r>
            <a:r>
              <a:rPr lang="en-US" sz="2000" i="1" dirty="0" smtClean="0"/>
              <a:t>Shigella</a:t>
            </a:r>
            <a:r>
              <a:rPr lang="en-US" sz="2000" dirty="0" smtClean="0"/>
              <a:t> infection but higher for </a:t>
            </a:r>
            <a:r>
              <a:rPr lang="en-US" sz="2000" i="1" dirty="0" smtClean="0"/>
              <a:t>Vibrio</a:t>
            </a:r>
            <a:r>
              <a:rPr lang="en-US" sz="2000" dirty="0" smtClean="0"/>
              <a:t> infection</a:t>
            </a:r>
            <a:r>
              <a:rPr lang="en-US" dirty="0" smtClean="0"/>
              <a:t>.</a:t>
            </a:r>
            <a:endParaRPr lang="en-US" dirty="0" smtClean="0"/>
          </a:p>
        </p:txBody>
      </p:sp>
      <p:sp>
        <p:nvSpPr>
          <p:cNvPr id="5124" name="Rectangle 4"/>
          <p:cNvSpPr>
            <a:spLocks noChangeArrowheads="1"/>
          </p:cNvSpPr>
          <p:nvPr/>
        </p:nvSpPr>
        <p:spPr bwMode="auto">
          <a:xfrm>
            <a:off x="0" y="0"/>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t/>
            </a:r>
            <a:br>
              <a:rPr lang="en-US"/>
            </a:b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solidFill>
                  <a:srgbClr val="FF5050"/>
                </a:solidFill>
              </a:rPr>
              <a:t>Where should you look?</a:t>
            </a:r>
          </a:p>
        </p:txBody>
      </p:sp>
      <p:sp>
        <p:nvSpPr>
          <p:cNvPr id="9219" name="Rectangle 3"/>
          <p:cNvSpPr>
            <a:spLocks noGrp="1" noChangeArrowheads="1"/>
          </p:cNvSpPr>
          <p:nvPr>
            <p:ph idx="1"/>
          </p:nvPr>
        </p:nvSpPr>
        <p:spPr/>
        <p:txBody>
          <a:bodyPr/>
          <a:lstStyle/>
          <a:p>
            <a:pPr eaLnBrk="1" hangingPunct="1"/>
            <a:r>
              <a:rPr lang="en-US" dirty="0" smtClean="0"/>
              <a:t>Almost 100% of foodborne illnesses are preventable.</a:t>
            </a:r>
          </a:p>
          <a:p>
            <a:pPr eaLnBrk="1" hangingPunct="1"/>
            <a:r>
              <a:rPr lang="en-US" dirty="0" smtClean="0"/>
              <a:t>Sources</a:t>
            </a:r>
          </a:p>
          <a:p>
            <a:pPr lvl="1" eaLnBrk="1" hangingPunct="1"/>
            <a:r>
              <a:rPr lang="en-US" dirty="0" smtClean="0"/>
              <a:t>Start </a:t>
            </a:r>
            <a:r>
              <a:rPr lang="en-US" dirty="0" smtClean="0"/>
              <a:t>with the farm</a:t>
            </a:r>
          </a:p>
          <a:p>
            <a:pPr lvl="2" eaLnBrk="1" hangingPunct="1"/>
            <a:r>
              <a:rPr lang="en-US" dirty="0" smtClean="0"/>
              <a:t>Cattle</a:t>
            </a:r>
          </a:p>
          <a:p>
            <a:pPr lvl="2" eaLnBrk="1" hangingPunct="1"/>
            <a:r>
              <a:rPr lang="en-US" dirty="0" smtClean="0"/>
              <a:t>Swine</a:t>
            </a:r>
          </a:p>
          <a:p>
            <a:pPr lvl="2" eaLnBrk="1" hangingPunct="1"/>
            <a:r>
              <a:rPr lang="en-US" dirty="0" smtClean="0"/>
              <a:t>Poultry</a:t>
            </a:r>
          </a:p>
          <a:p>
            <a:pPr lvl="2" eaLnBrk="1" hangingPunct="1"/>
            <a:r>
              <a:rPr lang="en-US" dirty="0" smtClean="0"/>
              <a:t>Vegetables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dissolve">
                                      <p:cBhvr>
                                        <p:cTn id="10" dur="500"/>
                                        <p:tgtEl>
                                          <p:spTgt spid="921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dissolve">
                                      <p:cBhvr>
                                        <p:cTn id="13" dur="500"/>
                                        <p:tgtEl>
                                          <p:spTgt spid="921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9219">
                                            <p:txEl>
                                              <p:pRg st="3" end="3"/>
                                            </p:txEl>
                                          </p:spTgt>
                                        </p:tgtEl>
                                        <p:attrNameLst>
                                          <p:attrName>style.visibility</p:attrName>
                                        </p:attrNameLst>
                                      </p:cBhvr>
                                      <p:to>
                                        <p:strVal val="visible"/>
                                      </p:to>
                                    </p:set>
                                    <p:animEffect transition="in" filter="dissolve">
                                      <p:cBhvr>
                                        <p:cTn id="18" dur="500"/>
                                        <p:tgtEl>
                                          <p:spTgt spid="921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animEffect transition="in" filter="dissolve">
                                      <p:cBhvr>
                                        <p:cTn id="23" dur="500"/>
                                        <p:tgtEl>
                                          <p:spTgt spid="9219">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9219">
                                            <p:txEl>
                                              <p:pRg st="5" end="5"/>
                                            </p:txEl>
                                          </p:spTgt>
                                        </p:tgtEl>
                                        <p:attrNameLst>
                                          <p:attrName>style.visibility</p:attrName>
                                        </p:attrNameLst>
                                      </p:cBhvr>
                                      <p:to>
                                        <p:strVal val="visible"/>
                                      </p:to>
                                    </p:set>
                                    <p:animEffect transition="in" filter="dissolve">
                                      <p:cBhvr>
                                        <p:cTn id="28" dur="500"/>
                                        <p:tgtEl>
                                          <p:spTgt spid="9219">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9219">
                                            <p:txEl>
                                              <p:pRg st="6" end="6"/>
                                            </p:txEl>
                                          </p:spTgt>
                                        </p:tgtEl>
                                        <p:attrNameLst>
                                          <p:attrName>style.visibility</p:attrName>
                                        </p:attrNameLst>
                                      </p:cBhvr>
                                      <p:to>
                                        <p:strVal val="visible"/>
                                      </p:to>
                                    </p:set>
                                    <p:animEffect transition="in" filter="dissolve">
                                      <p:cBhvr>
                                        <p:cTn id="33"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solidFill>
                  <a:srgbClr val="FF5050"/>
                </a:solidFill>
              </a:rPr>
              <a:t>After the Farm</a:t>
            </a:r>
          </a:p>
        </p:txBody>
      </p:sp>
      <p:sp>
        <p:nvSpPr>
          <p:cNvPr id="10243" name="Rectangle 3"/>
          <p:cNvSpPr>
            <a:spLocks noGrp="1" noChangeArrowheads="1"/>
          </p:cNvSpPr>
          <p:nvPr>
            <p:ph idx="1"/>
          </p:nvPr>
        </p:nvSpPr>
        <p:spPr/>
        <p:txBody>
          <a:bodyPr/>
          <a:lstStyle/>
          <a:p>
            <a:pPr eaLnBrk="1" hangingPunct="1"/>
            <a:r>
              <a:rPr lang="en-US" smtClean="0"/>
              <a:t>Look to the Factory / Packer</a:t>
            </a:r>
          </a:p>
          <a:p>
            <a:pPr lvl="1" eaLnBrk="1" hangingPunct="1"/>
            <a:r>
              <a:rPr lang="en-US" smtClean="0"/>
              <a:t>Hygienic conditions:</a:t>
            </a:r>
          </a:p>
          <a:p>
            <a:pPr lvl="2" eaLnBrk="1" hangingPunct="1"/>
            <a:r>
              <a:rPr lang="en-US" smtClean="0"/>
              <a:t>The facility</a:t>
            </a:r>
          </a:p>
          <a:p>
            <a:pPr lvl="2" eaLnBrk="1" hangingPunct="1"/>
            <a:r>
              <a:rPr lang="en-US" smtClean="0"/>
              <a:t>The workers</a:t>
            </a:r>
          </a:p>
          <a:p>
            <a:pPr lvl="2" eaLnBrk="1" hangingPunct="1"/>
            <a:r>
              <a:rPr lang="en-US" smtClean="0"/>
              <a:t>The packaging</a:t>
            </a:r>
          </a:p>
          <a:p>
            <a:pPr lvl="3" eaLnBrk="1" hangingPunct="1"/>
            <a:r>
              <a:rPr lang="en-US" smtClean="0"/>
              <a:t>Frozen foods</a:t>
            </a:r>
          </a:p>
          <a:p>
            <a:pPr lvl="3" eaLnBrk="1" hangingPunct="1"/>
            <a:r>
              <a:rPr lang="en-US" smtClean="0"/>
              <a:t>Packages/dehydrated</a:t>
            </a:r>
          </a:p>
          <a:p>
            <a:pPr lvl="3" eaLnBrk="1" hangingPunct="1"/>
            <a:r>
              <a:rPr lang="en-US" smtClean="0"/>
              <a:t>Irradiation</a:t>
            </a:r>
          </a:p>
          <a:p>
            <a:pPr lvl="3" eaLnBrk="1" hangingPunct="1"/>
            <a:r>
              <a:rPr lang="en-US" smtClean="0"/>
              <a:t>Crating of vegetables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solidFill>
                  <a:srgbClr val="FF5050"/>
                </a:solidFill>
              </a:rPr>
              <a:t>Transportation	</a:t>
            </a:r>
          </a:p>
        </p:txBody>
      </p:sp>
      <p:sp>
        <p:nvSpPr>
          <p:cNvPr id="8195" name="Rectangle 3"/>
          <p:cNvSpPr>
            <a:spLocks noGrp="1" noChangeArrowheads="1"/>
          </p:cNvSpPr>
          <p:nvPr>
            <p:ph idx="1"/>
          </p:nvPr>
        </p:nvSpPr>
        <p:spPr>
          <a:xfrm>
            <a:off x="1676400" y="1828800"/>
            <a:ext cx="6248400" cy="3581400"/>
          </a:xfrm>
        </p:spPr>
        <p:txBody>
          <a:bodyPr/>
          <a:lstStyle/>
          <a:p>
            <a:pPr eaLnBrk="1" hangingPunct="1"/>
            <a:r>
              <a:rPr lang="en-US" smtClean="0"/>
              <a:t>How</a:t>
            </a:r>
          </a:p>
          <a:p>
            <a:pPr eaLnBrk="1" hangingPunct="1"/>
            <a:r>
              <a:rPr lang="en-US" smtClean="0"/>
              <a:t>Where</a:t>
            </a:r>
          </a:p>
          <a:p>
            <a:pPr eaLnBrk="1" hangingPunct="1"/>
            <a:r>
              <a:rPr lang="en-US" smtClean="0"/>
              <a:t>How Long</a:t>
            </a:r>
          </a:p>
          <a:p>
            <a:pPr eaLnBrk="1" hangingPunct="1"/>
            <a:r>
              <a:rPr lang="en-US" smtClean="0"/>
              <a:t>Temperature maintenance</a:t>
            </a:r>
          </a:p>
          <a:p>
            <a:pPr eaLnBrk="1" hangingPunct="1"/>
            <a:r>
              <a:rPr lang="en-US" smtClean="0"/>
              <a:t>Handling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solidFill>
                  <a:srgbClr val="FF5050"/>
                </a:solidFill>
              </a:rPr>
              <a:t>Retailers</a:t>
            </a:r>
          </a:p>
        </p:txBody>
      </p:sp>
      <p:sp>
        <p:nvSpPr>
          <p:cNvPr id="12291" name="Rectangle 3"/>
          <p:cNvSpPr>
            <a:spLocks noGrp="1" noChangeArrowheads="1"/>
          </p:cNvSpPr>
          <p:nvPr>
            <p:ph idx="1"/>
          </p:nvPr>
        </p:nvSpPr>
        <p:spPr>
          <a:xfrm>
            <a:off x="1066800" y="1676400"/>
            <a:ext cx="6781800" cy="3657600"/>
          </a:xfrm>
        </p:spPr>
        <p:txBody>
          <a:bodyPr/>
          <a:lstStyle/>
          <a:p>
            <a:pPr eaLnBrk="1" hangingPunct="1">
              <a:lnSpc>
                <a:spcPct val="80000"/>
              </a:lnSpc>
            </a:pPr>
            <a:r>
              <a:rPr lang="en-US" sz="2800" smtClean="0"/>
              <a:t>Where do you find the standards</a:t>
            </a:r>
          </a:p>
          <a:p>
            <a:pPr eaLnBrk="1" hangingPunct="1">
              <a:lnSpc>
                <a:spcPct val="80000"/>
              </a:lnSpc>
            </a:pPr>
            <a:r>
              <a:rPr lang="en-US" sz="2800" smtClean="0">
                <a:hlinkClick r:id="rId2"/>
              </a:rPr>
              <a:t>National Standards</a:t>
            </a:r>
            <a:endParaRPr lang="en-US" sz="2800" smtClean="0"/>
          </a:p>
          <a:p>
            <a:pPr lvl="1" eaLnBrk="1" hangingPunct="1">
              <a:lnSpc>
                <a:spcPct val="80000"/>
              </a:lnSpc>
            </a:pPr>
            <a:r>
              <a:rPr lang="en-US" sz="2400" smtClean="0"/>
              <a:t>FDA</a:t>
            </a:r>
          </a:p>
          <a:p>
            <a:pPr lvl="1" eaLnBrk="1" hangingPunct="1">
              <a:lnSpc>
                <a:spcPct val="80000"/>
              </a:lnSpc>
            </a:pPr>
            <a:r>
              <a:rPr lang="en-US" sz="2400" smtClean="0"/>
              <a:t>Dept. Agriculture</a:t>
            </a:r>
          </a:p>
          <a:p>
            <a:pPr lvl="1" eaLnBrk="1" hangingPunct="1">
              <a:lnSpc>
                <a:spcPct val="80000"/>
              </a:lnSpc>
            </a:pPr>
            <a:r>
              <a:rPr lang="en-US" sz="2400" smtClean="0"/>
              <a:t>EPA</a:t>
            </a:r>
          </a:p>
          <a:p>
            <a:pPr lvl="1" eaLnBrk="1" hangingPunct="1">
              <a:lnSpc>
                <a:spcPct val="80000"/>
              </a:lnSpc>
            </a:pPr>
            <a:r>
              <a:rPr lang="en-US" sz="2400" smtClean="0"/>
              <a:t>CDC</a:t>
            </a:r>
          </a:p>
          <a:p>
            <a:pPr eaLnBrk="1" hangingPunct="1">
              <a:lnSpc>
                <a:spcPct val="80000"/>
              </a:lnSpc>
            </a:pPr>
            <a:r>
              <a:rPr lang="en-US" sz="2800" smtClean="0">
                <a:hlinkClick r:id="rId3"/>
              </a:rPr>
              <a:t>State Standards</a:t>
            </a:r>
            <a:endParaRPr lang="en-US" sz="2800" smtClean="0"/>
          </a:p>
          <a:p>
            <a:pPr eaLnBrk="1" hangingPunct="1">
              <a:lnSpc>
                <a:spcPct val="80000"/>
              </a:lnSpc>
            </a:pPr>
            <a:r>
              <a:rPr lang="en-US" sz="2800" smtClean="0"/>
              <a:t>Local Standards</a:t>
            </a:r>
          </a:p>
          <a:p>
            <a:pPr lvl="1" eaLnBrk="1" hangingPunct="1">
              <a:lnSpc>
                <a:spcPct val="80000"/>
              </a:lnSpc>
            </a:pPr>
            <a:r>
              <a:rPr lang="en-US" sz="2400" smtClean="0"/>
              <a:t>Certified Food Managers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2000"/>
                                        <p:tgtEl>
                                          <p:spTgt spid="12291">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291">
                                            <p:txEl>
                                              <p:pRg st="2" end="2"/>
                                            </p:txEl>
                                          </p:spTgt>
                                        </p:tgtEl>
                                        <p:attrNameLst>
                                          <p:attrName>style.visibility</p:attrName>
                                        </p:attrNameLst>
                                      </p:cBhvr>
                                      <p:to>
                                        <p:strVal val="visible"/>
                                      </p:to>
                                    </p:set>
                                    <p:animEffect transition="in" filter="fade">
                                      <p:cBhvr>
                                        <p:cTn id="20" dur="2000"/>
                                        <p:tgtEl>
                                          <p:spTgt spid="12291">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291">
                                            <p:txEl>
                                              <p:pRg st="3" end="3"/>
                                            </p:txEl>
                                          </p:spTgt>
                                        </p:tgtEl>
                                        <p:attrNameLst>
                                          <p:attrName>style.visibility</p:attrName>
                                        </p:attrNameLst>
                                      </p:cBhvr>
                                      <p:to>
                                        <p:strVal val="visible"/>
                                      </p:to>
                                    </p:set>
                                    <p:animEffect transition="in" filter="fade">
                                      <p:cBhvr>
                                        <p:cTn id="23" dur="2000"/>
                                        <p:tgtEl>
                                          <p:spTgt spid="12291">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291">
                                            <p:txEl>
                                              <p:pRg st="4" end="4"/>
                                            </p:txEl>
                                          </p:spTgt>
                                        </p:tgtEl>
                                        <p:attrNameLst>
                                          <p:attrName>style.visibility</p:attrName>
                                        </p:attrNameLst>
                                      </p:cBhvr>
                                      <p:to>
                                        <p:strVal val="visible"/>
                                      </p:to>
                                    </p:set>
                                    <p:animEffect transition="in" filter="fade">
                                      <p:cBhvr>
                                        <p:cTn id="26" dur="2000"/>
                                        <p:tgtEl>
                                          <p:spTgt spid="12291">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291">
                                            <p:txEl>
                                              <p:pRg st="5" end="5"/>
                                            </p:txEl>
                                          </p:spTgt>
                                        </p:tgtEl>
                                        <p:attrNameLst>
                                          <p:attrName>style.visibility</p:attrName>
                                        </p:attrNameLst>
                                      </p:cBhvr>
                                      <p:to>
                                        <p:strVal val="visible"/>
                                      </p:to>
                                    </p:set>
                                    <p:animEffect transition="in" filter="fade">
                                      <p:cBhvr>
                                        <p:cTn id="29" dur="2000"/>
                                        <p:tgtEl>
                                          <p:spTgt spid="12291">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291">
                                            <p:txEl>
                                              <p:pRg st="6" end="6"/>
                                            </p:txEl>
                                          </p:spTgt>
                                        </p:tgtEl>
                                        <p:attrNameLst>
                                          <p:attrName>style.visibility</p:attrName>
                                        </p:attrNameLst>
                                      </p:cBhvr>
                                      <p:to>
                                        <p:strVal val="visible"/>
                                      </p:to>
                                    </p:set>
                                    <p:animEffect transition="in" filter="fade">
                                      <p:cBhvr>
                                        <p:cTn id="34" dur="2000"/>
                                        <p:tgtEl>
                                          <p:spTgt spid="12291">
                                            <p:txEl>
                                              <p:pRg st="6" end="6"/>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291">
                                            <p:txEl>
                                              <p:pRg st="7" end="7"/>
                                            </p:txEl>
                                          </p:spTgt>
                                        </p:tgtEl>
                                        <p:attrNameLst>
                                          <p:attrName>style.visibility</p:attrName>
                                        </p:attrNameLst>
                                      </p:cBhvr>
                                      <p:to>
                                        <p:strVal val="visible"/>
                                      </p:to>
                                    </p:set>
                                    <p:animEffect transition="in" filter="fade">
                                      <p:cBhvr>
                                        <p:cTn id="39" dur="2000"/>
                                        <p:tgtEl>
                                          <p:spTgt spid="12291">
                                            <p:txEl>
                                              <p:pRg st="7" end="7"/>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291">
                                            <p:txEl>
                                              <p:pRg st="8" end="8"/>
                                            </p:txEl>
                                          </p:spTgt>
                                        </p:tgtEl>
                                        <p:attrNameLst>
                                          <p:attrName>style.visibility</p:attrName>
                                        </p:attrNameLst>
                                      </p:cBhvr>
                                      <p:to>
                                        <p:strVal val="visible"/>
                                      </p:to>
                                    </p:set>
                                    <p:animEffect transition="in" filter="fade">
                                      <p:cBhvr>
                                        <p:cTn id="42" dur="2000"/>
                                        <p:tgtEl>
                                          <p:spTgt spid="122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solidFill>
                  <a:srgbClr val="FF5050"/>
                </a:solidFill>
              </a:rPr>
              <a:t>In the Community</a:t>
            </a:r>
          </a:p>
        </p:txBody>
      </p:sp>
      <p:sp>
        <p:nvSpPr>
          <p:cNvPr id="10243" name="Rectangle 3"/>
          <p:cNvSpPr>
            <a:spLocks noGrp="1" noChangeArrowheads="1"/>
          </p:cNvSpPr>
          <p:nvPr>
            <p:ph idx="1"/>
          </p:nvPr>
        </p:nvSpPr>
        <p:spPr>
          <a:xfrm>
            <a:off x="685800" y="1676400"/>
            <a:ext cx="7543800" cy="3505200"/>
          </a:xfrm>
        </p:spPr>
        <p:txBody>
          <a:bodyPr/>
          <a:lstStyle/>
          <a:p>
            <a:pPr algn="ctr" eaLnBrk="1" hangingPunct="1">
              <a:buFontTx/>
              <a:buNone/>
            </a:pPr>
            <a:r>
              <a:rPr lang="en-US" smtClean="0"/>
              <a:t>The Local Health Department Environmentalist</a:t>
            </a:r>
          </a:p>
          <a:p>
            <a:pPr eaLnBrk="1" hangingPunct="1"/>
            <a:r>
              <a:rPr lang="en-US" smtClean="0"/>
              <a:t>Hiring Standards</a:t>
            </a:r>
          </a:p>
          <a:p>
            <a:pPr eaLnBrk="1" hangingPunct="1"/>
            <a:r>
              <a:rPr lang="en-US" smtClean="0"/>
              <a:t>Training</a:t>
            </a:r>
          </a:p>
          <a:p>
            <a:pPr eaLnBrk="1" hangingPunct="1"/>
            <a:r>
              <a:rPr lang="en-US" smtClean="0"/>
              <a:t>Certification (standardization)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78</TotalTime>
  <Words>436</Words>
  <Application>Microsoft Office PowerPoint</Application>
  <PresentationFormat>On-screen Show (4:3)</PresentationFormat>
  <Paragraphs>79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Module</vt:lpstr>
      <vt:lpstr>Food Safety</vt:lpstr>
      <vt:lpstr>Why is this a problem?</vt:lpstr>
      <vt:lpstr>What diseases are Transmitted by Food?</vt:lpstr>
      <vt:lpstr>Food Net Data</vt:lpstr>
      <vt:lpstr>Where should you look?</vt:lpstr>
      <vt:lpstr>After the Farm</vt:lpstr>
      <vt:lpstr>Transportation </vt:lpstr>
      <vt:lpstr>Retailers</vt:lpstr>
      <vt:lpstr>In the Community</vt:lpstr>
      <vt:lpstr>The Weakest Link</vt:lpstr>
      <vt:lpstr>The Inspection</vt:lpstr>
      <vt:lpstr>The Corpus Christi Approach</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Safety</dc:title>
  <dc:creator>Kim Buttery</dc:creator>
  <cp:lastModifiedBy>C hris</cp:lastModifiedBy>
  <cp:revision>9</cp:revision>
  <dcterms:created xsi:type="dcterms:W3CDTF">2003-11-02T17:03:46Z</dcterms:created>
  <dcterms:modified xsi:type="dcterms:W3CDTF">2012-05-06T14:53:05Z</dcterms:modified>
</cp:coreProperties>
</file>