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Lst>
  <p:notesMasterIdLst>
    <p:notesMasterId r:id="rId24"/>
  </p:notesMasterIdLst>
  <p:handoutMasterIdLst>
    <p:handoutMasterId r:id="rId25"/>
  </p:handoutMasterIdLst>
  <p:sldIdLst>
    <p:sldId id="256" r:id="rId2"/>
    <p:sldId id="280" r:id="rId3"/>
    <p:sldId id="296" r:id="rId4"/>
    <p:sldId id="311" r:id="rId5"/>
    <p:sldId id="312" r:id="rId6"/>
    <p:sldId id="313" r:id="rId7"/>
    <p:sldId id="314" r:id="rId8"/>
    <p:sldId id="298" r:id="rId9"/>
    <p:sldId id="315" r:id="rId10"/>
    <p:sldId id="299" r:id="rId11"/>
    <p:sldId id="300" r:id="rId12"/>
    <p:sldId id="301" r:id="rId13"/>
    <p:sldId id="302" r:id="rId14"/>
    <p:sldId id="310" r:id="rId15"/>
    <p:sldId id="316" r:id="rId16"/>
    <p:sldId id="304" r:id="rId17"/>
    <p:sldId id="288" r:id="rId18"/>
    <p:sldId id="305" r:id="rId19"/>
    <p:sldId id="306" r:id="rId20"/>
    <p:sldId id="307" r:id="rId21"/>
    <p:sldId id="308" r:id="rId22"/>
    <p:sldId id="309" r:id="rId2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8" d="100"/>
          <a:sy n="88" d="100"/>
        </p:scale>
        <p:origin x="96" y="492"/>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393F3A07-C052-46E3-8969-DD7CD670B04B}" type="datetimeFigureOut">
              <a:rPr lang="en-US"/>
              <a:pPr>
                <a:defRPr/>
              </a:pPr>
              <a:t>5/8/2015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6676D845-0B77-477C-B6C7-698CDB9646AC}" type="slidenum">
              <a:rPr lang="en-US" altLang="en-US"/>
              <a:pPr/>
              <a:t>‹#›</a:t>
            </a:fld>
            <a:endParaRPr lang="en-US" altLang="en-US"/>
          </a:p>
        </p:txBody>
      </p:sp>
    </p:spTree>
    <p:extLst>
      <p:ext uri="{BB962C8B-B14F-4D97-AF65-F5344CB8AC3E}">
        <p14:creationId xmlns:p14="http://schemas.microsoft.com/office/powerpoint/2010/main" val="41048273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0F90EC36-F383-4157-B4DF-243D41F4AC03}" type="datetimeFigureOut">
              <a:rPr lang="en-US"/>
              <a:pPr>
                <a:defRPr/>
              </a:pPr>
              <a:t>5/8/2015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D02D00E1-F188-4743-8730-8AA98A3786E9}" type="slidenum">
              <a:rPr lang="en-US" altLang="en-US"/>
              <a:pPr/>
              <a:t>‹#›</a:t>
            </a:fld>
            <a:endParaRPr lang="en-US" altLang="en-US"/>
          </a:p>
        </p:txBody>
      </p:sp>
    </p:spTree>
    <p:extLst>
      <p:ext uri="{BB962C8B-B14F-4D97-AF65-F5344CB8AC3E}">
        <p14:creationId xmlns:p14="http://schemas.microsoft.com/office/powerpoint/2010/main" val="4267287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r>
              <a:rPr lang="en-US" altLang="en-US" smtClean="0"/>
              <a:t>Example of a hereditary cancer family that was picked up because of work up in the pathology department.</a:t>
            </a:r>
          </a:p>
          <a:p>
            <a:pPr marL="171450" indent="-171450" eaLnBrk="1" hangingPunct="1">
              <a:spcBef>
                <a:spcPct val="0"/>
              </a:spcBef>
              <a:buFontTx/>
              <a:buChar char="•"/>
            </a:pPr>
            <a:r>
              <a:rPr lang="en-US" altLang="en-US" smtClean="0"/>
              <a:t>Anyone know what syndrome this family might have?</a:t>
            </a:r>
          </a:p>
          <a:p>
            <a:pPr marL="171450" indent="-171450" eaLnBrk="1" hangingPunct="1">
              <a:spcBef>
                <a:spcPct val="0"/>
              </a:spcBef>
              <a:buFontTx/>
              <a:buChar char="•"/>
            </a:pPr>
            <a:r>
              <a:rPr lang="en-US" altLang="en-US" smtClean="0"/>
              <a:t>Would you recommend any laboratory testing?</a:t>
            </a:r>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1922A22-58F5-4252-8FEF-C91BB9D467AD}" type="slidenum">
              <a:rPr lang="en-US" altLang="en-US"/>
              <a:pPr/>
              <a:t>7</a:t>
            </a:fld>
            <a:endParaRPr lang="en-US" altLang="en-US"/>
          </a:p>
        </p:txBody>
      </p:sp>
    </p:spTree>
    <p:extLst>
      <p:ext uri="{BB962C8B-B14F-4D97-AF65-F5344CB8AC3E}">
        <p14:creationId xmlns:p14="http://schemas.microsoft.com/office/powerpoint/2010/main" val="3430262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r>
              <a:rPr lang="en-US" altLang="en-US" smtClean="0"/>
              <a:t>So what is the pathology work up for Lynch Syndrome?</a:t>
            </a:r>
          </a:p>
          <a:p>
            <a:pPr marL="171450" indent="-171450" eaLnBrk="1" hangingPunct="1">
              <a:spcBef>
                <a:spcPct val="0"/>
              </a:spcBef>
              <a:buFontTx/>
              <a:buChar char="•"/>
            </a:pPr>
            <a:r>
              <a:rPr lang="en-US" altLang="en-US" smtClean="0"/>
              <a:t>Helps to understand the biology of Lynch Syndrome.</a:t>
            </a:r>
          </a:p>
          <a:p>
            <a:pPr marL="628650" lvl="1" indent="-171450" eaLnBrk="1" hangingPunct="1">
              <a:spcBef>
                <a:spcPct val="0"/>
              </a:spcBef>
              <a:buFontTx/>
              <a:buChar char="•"/>
            </a:pPr>
            <a:r>
              <a:rPr lang="en-US" altLang="en-US" smtClean="0"/>
              <a:t>Associated with mutations in four genes – </a:t>
            </a:r>
            <a:r>
              <a:rPr lang="en-US" altLang="en-US" i="1" smtClean="0"/>
              <a:t>MLH1, MSH2, MSH6, </a:t>
            </a:r>
            <a:r>
              <a:rPr lang="en-US" altLang="en-US" smtClean="0"/>
              <a:t>and </a:t>
            </a:r>
            <a:r>
              <a:rPr lang="en-US" altLang="en-US" i="1" smtClean="0"/>
              <a:t>PMS2</a:t>
            </a:r>
            <a:endParaRPr lang="en-US" altLang="en-US" smtClean="0"/>
          </a:p>
          <a:p>
            <a:pPr marL="628650" lvl="1" indent="-171450" eaLnBrk="1" hangingPunct="1">
              <a:spcBef>
                <a:spcPct val="0"/>
              </a:spcBef>
              <a:buFontTx/>
              <a:buChar char="•"/>
            </a:pPr>
            <a:r>
              <a:rPr lang="en-US" altLang="en-US" smtClean="0"/>
              <a:t>Involved in mismatch repair</a:t>
            </a:r>
          </a:p>
          <a:p>
            <a:pPr marL="628650" lvl="1" indent="-171450" eaLnBrk="1" hangingPunct="1">
              <a:spcBef>
                <a:spcPct val="0"/>
              </a:spcBef>
              <a:buFontTx/>
              <a:buChar char="•"/>
            </a:pPr>
            <a:r>
              <a:rPr lang="en-US" altLang="en-US" smtClean="0"/>
              <a:t>DNA mismatches are more likely to occur in parts of the genome that include stretches of repeated DNA. Can occur in genes important for colon cancer, like </a:t>
            </a:r>
            <a:r>
              <a:rPr lang="en-US" altLang="en-US" i="1" smtClean="0"/>
              <a:t>TGF-</a:t>
            </a:r>
            <a:r>
              <a:rPr lang="en-US" altLang="en-US" smtClean="0"/>
              <a:t>B, but many different parts of the genome include stretches of DNA repeats; called microsatellites.</a:t>
            </a:r>
          </a:p>
          <a:p>
            <a:pPr marL="628650" lvl="1" indent="-171450" eaLnBrk="1" hangingPunct="1">
              <a:spcBef>
                <a:spcPct val="0"/>
              </a:spcBef>
              <a:buFontTx/>
              <a:buChar char="•"/>
            </a:pPr>
            <a:r>
              <a:rPr lang="en-US" altLang="en-US" smtClean="0"/>
              <a:t>MLH1 forms dimer with PMS2; MSH2 forms dimer with MSH6</a:t>
            </a: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06B0271-CCE4-411A-B070-8DA91322723A}" type="slidenum">
              <a:rPr lang="en-US" altLang="en-US"/>
              <a:pPr/>
              <a:t>9</a:t>
            </a:fld>
            <a:endParaRPr lang="en-US" altLang="en-US"/>
          </a:p>
        </p:txBody>
      </p:sp>
    </p:spTree>
    <p:extLst>
      <p:ext uri="{BB962C8B-B14F-4D97-AF65-F5344CB8AC3E}">
        <p14:creationId xmlns:p14="http://schemas.microsoft.com/office/powerpoint/2010/main" val="1352491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89014AD-F5C1-42EF-8050-61BBCC5DAE11}" type="slidenum">
              <a:rPr lang="en-US" altLang="en-US"/>
              <a:pPr/>
              <a:t>‹#›</a:t>
            </a:fld>
            <a:endParaRPr lang="en-US" altLang="en-US"/>
          </a:p>
        </p:txBody>
      </p:sp>
    </p:spTree>
    <p:extLst>
      <p:ext uri="{BB962C8B-B14F-4D97-AF65-F5344CB8AC3E}">
        <p14:creationId xmlns:p14="http://schemas.microsoft.com/office/powerpoint/2010/main" val="2541024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62D8609-7780-43FA-BBFC-C94E50C094EB}" type="slidenum">
              <a:rPr lang="en-US" altLang="en-US"/>
              <a:pPr/>
              <a:t>‹#›</a:t>
            </a:fld>
            <a:endParaRPr lang="en-US" altLang="en-US"/>
          </a:p>
        </p:txBody>
      </p:sp>
    </p:spTree>
    <p:extLst>
      <p:ext uri="{BB962C8B-B14F-4D97-AF65-F5344CB8AC3E}">
        <p14:creationId xmlns:p14="http://schemas.microsoft.com/office/powerpoint/2010/main" val="3073929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5A41266-1596-4257-A208-1547B41185F8}" type="slidenum">
              <a:rPr lang="en-US" altLang="en-US"/>
              <a:pPr/>
              <a:t>‹#›</a:t>
            </a:fld>
            <a:endParaRPr lang="en-US" altLang="en-US"/>
          </a:p>
        </p:txBody>
      </p:sp>
    </p:spTree>
    <p:extLst>
      <p:ext uri="{BB962C8B-B14F-4D97-AF65-F5344CB8AC3E}">
        <p14:creationId xmlns:p14="http://schemas.microsoft.com/office/powerpoint/2010/main" val="4264121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F4ECA04-7297-4169-9CE7-D428F9DED0BE}" type="slidenum">
              <a:rPr lang="en-US" altLang="en-US"/>
              <a:pPr/>
              <a:t>‹#›</a:t>
            </a:fld>
            <a:endParaRPr lang="en-US" altLang="en-US"/>
          </a:p>
        </p:txBody>
      </p:sp>
    </p:spTree>
    <p:extLst>
      <p:ext uri="{BB962C8B-B14F-4D97-AF65-F5344CB8AC3E}">
        <p14:creationId xmlns:p14="http://schemas.microsoft.com/office/powerpoint/2010/main" val="2829197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AAF9A80-FA37-4585-AEFF-D322055D7096}" type="slidenum">
              <a:rPr lang="en-US" altLang="en-US"/>
              <a:pPr/>
              <a:t>‹#›</a:t>
            </a:fld>
            <a:endParaRPr lang="en-US" altLang="en-US"/>
          </a:p>
        </p:txBody>
      </p:sp>
    </p:spTree>
    <p:extLst>
      <p:ext uri="{BB962C8B-B14F-4D97-AF65-F5344CB8AC3E}">
        <p14:creationId xmlns:p14="http://schemas.microsoft.com/office/powerpoint/2010/main" val="4294230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C23C64A-775C-4512-AA26-995204E771D5}" type="slidenum">
              <a:rPr lang="en-US" altLang="en-US"/>
              <a:pPr/>
              <a:t>‹#›</a:t>
            </a:fld>
            <a:endParaRPr lang="en-US" altLang="en-US"/>
          </a:p>
        </p:txBody>
      </p:sp>
    </p:spTree>
    <p:extLst>
      <p:ext uri="{BB962C8B-B14F-4D97-AF65-F5344CB8AC3E}">
        <p14:creationId xmlns:p14="http://schemas.microsoft.com/office/powerpoint/2010/main" val="918469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C7477C38-65A9-46E8-9506-B822976925EB}" type="slidenum">
              <a:rPr lang="en-US" altLang="en-US"/>
              <a:pPr/>
              <a:t>‹#›</a:t>
            </a:fld>
            <a:endParaRPr lang="en-US" altLang="en-US"/>
          </a:p>
        </p:txBody>
      </p:sp>
    </p:spTree>
    <p:extLst>
      <p:ext uri="{BB962C8B-B14F-4D97-AF65-F5344CB8AC3E}">
        <p14:creationId xmlns:p14="http://schemas.microsoft.com/office/powerpoint/2010/main" val="2370564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D1781BFF-0667-4D85-A0B3-FE7A1C9F8796}" type="slidenum">
              <a:rPr lang="en-US" altLang="en-US"/>
              <a:pPr/>
              <a:t>‹#›</a:t>
            </a:fld>
            <a:endParaRPr lang="en-US" altLang="en-US"/>
          </a:p>
        </p:txBody>
      </p:sp>
    </p:spTree>
    <p:extLst>
      <p:ext uri="{BB962C8B-B14F-4D97-AF65-F5344CB8AC3E}">
        <p14:creationId xmlns:p14="http://schemas.microsoft.com/office/powerpoint/2010/main" val="2089636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49617D24-A822-49E5-AAFF-AF9F012A1A3B}" type="slidenum">
              <a:rPr lang="en-US" altLang="en-US"/>
              <a:pPr/>
              <a:t>‹#›</a:t>
            </a:fld>
            <a:endParaRPr lang="en-US" altLang="en-US"/>
          </a:p>
        </p:txBody>
      </p:sp>
    </p:spTree>
    <p:extLst>
      <p:ext uri="{BB962C8B-B14F-4D97-AF65-F5344CB8AC3E}">
        <p14:creationId xmlns:p14="http://schemas.microsoft.com/office/powerpoint/2010/main" val="1962973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558046A-80B0-4BC4-BA44-CEB03F6040A7}" type="slidenum">
              <a:rPr lang="en-US" altLang="en-US"/>
              <a:pPr/>
              <a:t>‹#›</a:t>
            </a:fld>
            <a:endParaRPr lang="en-US" altLang="en-US"/>
          </a:p>
        </p:txBody>
      </p:sp>
    </p:spTree>
    <p:extLst>
      <p:ext uri="{BB962C8B-B14F-4D97-AF65-F5344CB8AC3E}">
        <p14:creationId xmlns:p14="http://schemas.microsoft.com/office/powerpoint/2010/main" val="583311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FA33214-CF7A-4B40-B1C8-3AB501AE3505}" type="slidenum">
              <a:rPr lang="en-US" altLang="en-US"/>
              <a:pPr/>
              <a:t>‹#›</a:t>
            </a:fld>
            <a:endParaRPr lang="en-US" altLang="en-US"/>
          </a:p>
        </p:txBody>
      </p:sp>
    </p:spTree>
    <p:extLst>
      <p:ext uri="{BB962C8B-B14F-4D97-AF65-F5344CB8AC3E}">
        <p14:creationId xmlns:p14="http://schemas.microsoft.com/office/powerpoint/2010/main" val="3900812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73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573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573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93F8C2E1-84BD-4934-B728-BB0D05F17C9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2.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2.pn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2.png"/><Relationship Id="rId4" Type="http://schemas.openxmlformats.org/officeDocument/2006/relationships/hyperlink" Target="http://www.vdh.virginia.gov/ofhs/prevention/cpc/vcr/about.htm"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hyperlink" Target="http://www.lynchscreening.net/"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2.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2.png"/><Relationship Id="rId4" Type="http://schemas.openxmlformats.org/officeDocument/2006/relationships/hyperlink" Target="http://www.egappreviews.org/recommendations/lynch.htm"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2.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2.png"/><Relationship Id="rId4" Type="http://schemas.openxmlformats.org/officeDocument/2006/relationships/image" Target="../media/image12.wmf"/></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2.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2.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2.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r>
              <a:rPr lang="en-US" altLang="en-US" sz="5400" dirty="0" smtClean="0">
                <a:solidFill>
                  <a:schemeClr val="tx1"/>
                </a:solidFill>
                <a:latin typeface="Georgia" panose="02040502050405020303" pitchFamily="18" charset="0"/>
              </a:rPr>
              <a:t/>
            </a:r>
            <a:br>
              <a:rPr lang="en-US" altLang="en-US" sz="5400" dirty="0" smtClean="0">
                <a:solidFill>
                  <a:schemeClr val="tx1"/>
                </a:solidFill>
                <a:latin typeface="Georgia" panose="02040502050405020303" pitchFamily="18" charset="0"/>
              </a:rPr>
            </a:br>
            <a:endParaRPr lang="en-US" altLang="en-US" sz="5400" dirty="0" smtClean="0">
              <a:solidFill>
                <a:schemeClr val="tx1"/>
              </a:solidFill>
              <a:latin typeface="Georgia" panose="02040502050405020303" pitchFamily="18" charset="0"/>
            </a:endParaRPr>
          </a:p>
        </p:txBody>
      </p:sp>
      <p:sp>
        <p:nvSpPr>
          <p:cNvPr id="4" name="Subtitle 3"/>
          <p:cNvSpPr>
            <a:spLocks noGrp="1"/>
          </p:cNvSpPr>
          <p:nvPr>
            <p:ph type="subTitle" idx="1"/>
          </p:nvPr>
        </p:nvSpPr>
        <p:spPr>
          <a:xfrm>
            <a:off x="1143000" y="421368"/>
            <a:ext cx="6400800" cy="1752600"/>
          </a:xfrm>
        </p:spPr>
        <p:txBody>
          <a:bodyPr/>
          <a:lstStyle/>
          <a:p>
            <a:r>
              <a:rPr lang="en-US" altLang="en-US">
                <a:latin typeface="Georgia" panose="02040502050405020303" pitchFamily="18" charset="0"/>
              </a:rPr>
              <a:t>Adult-Onset Disease</a:t>
            </a:r>
            <a:br>
              <a:rPr lang="en-US" altLang="en-US">
                <a:latin typeface="Georgia" panose="02040502050405020303" pitchFamily="18" charset="0"/>
              </a:rPr>
            </a:br>
            <a:r>
              <a:rPr lang="en-US" altLang="en-US">
                <a:latin typeface="Georgia" panose="02040502050405020303" pitchFamily="18" charset="0"/>
              </a:rPr>
              <a:t>The Example of Colon Cancer</a:t>
            </a:r>
            <a:endParaRPr lang="en-US"/>
          </a:p>
        </p:txBody>
      </p:sp>
      <p:pic>
        <p:nvPicPr>
          <p:cNvPr id="2051" name="Picture 5" descr="https://s3.amazonaws.com/bonanzleimages/afu/images/1832/5306/48/51rt-6ciaml._sl1500_.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3886200"/>
            <a:ext cx="1992313"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ltLang="en-US" sz="4000" smtClean="0"/>
              <a:t>How Can We Screen the Population for Lynch Syndrome?</a:t>
            </a:r>
          </a:p>
        </p:txBody>
      </p:sp>
      <p:pic>
        <p:nvPicPr>
          <p:cNvPr id="11267" name="Picture 2"/>
          <p:cNvPicPr>
            <a:picLocks noChangeAspect="1" noChangeArrowheads="1"/>
          </p:cNvPicPr>
          <p:nvPr/>
        </p:nvPicPr>
        <p:blipFill>
          <a:blip r:embed="rId4">
            <a:extLst>
              <a:ext uri="{28A0092B-C50C-407E-A947-70E740481C1C}">
                <a14:useLocalDpi xmlns:a14="http://schemas.microsoft.com/office/drawing/2010/main" val="0"/>
              </a:ext>
            </a:extLst>
          </a:blip>
          <a:srcRect l="18585" t="18993" r="49294" b="25464"/>
          <a:stretch>
            <a:fillRect/>
          </a:stretch>
        </p:blipFill>
        <p:spPr bwMode="auto">
          <a:xfrm>
            <a:off x="2133600" y="1535113"/>
            <a:ext cx="4895850"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68" name="TextBox 5"/>
          <p:cNvSpPr txBox="1">
            <a:spLocks noChangeArrowheads="1"/>
          </p:cNvSpPr>
          <p:nvPr/>
        </p:nvSpPr>
        <p:spPr bwMode="auto">
          <a:xfrm>
            <a:off x="2895600" y="6470650"/>
            <a:ext cx="63658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http://kintalk.org/whats-lynch-syndrome/diagnosing-lynch-syndrome/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en-US" sz="4000" smtClean="0"/>
              <a:t>Is Lynch Syndrome Screening Cost-Effective?</a:t>
            </a:r>
          </a:p>
        </p:txBody>
      </p:sp>
      <p:sp>
        <p:nvSpPr>
          <p:cNvPr id="8195" name="Rectangle 3"/>
          <p:cNvSpPr>
            <a:spLocks noGrp="1" noChangeArrowheads="1"/>
          </p:cNvSpPr>
          <p:nvPr>
            <p:ph type="body" idx="1"/>
          </p:nvPr>
        </p:nvSpPr>
        <p:spPr/>
        <p:txBody>
          <a:bodyPr/>
          <a:lstStyle/>
          <a:p>
            <a:pPr eaLnBrk="1" hangingPunct="1">
              <a:lnSpc>
                <a:spcPct val="80000"/>
              </a:lnSpc>
              <a:defRPr/>
            </a:pPr>
            <a:r>
              <a:rPr lang="en-US" altLang="en-US" sz="2800" dirty="0" smtClean="0"/>
              <a:t>Relevant factors include:</a:t>
            </a:r>
          </a:p>
          <a:p>
            <a:pPr lvl="1" eaLnBrk="1" hangingPunct="1">
              <a:lnSpc>
                <a:spcPct val="80000"/>
              </a:lnSpc>
              <a:defRPr/>
            </a:pPr>
            <a:r>
              <a:rPr lang="en-US" altLang="en-US" sz="2400" dirty="0" smtClean="0"/>
              <a:t>IHC/MSI screening typically ~$800</a:t>
            </a:r>
          </a:p>
          <a:p>
            <a:pPr lvl="1" eaLnBrk="1" hangingPunct="1">
              <a:lnSpc>
                <a:spcPct val="80000"/>
              </a:lnSpc>
              <a:defRPr/>
            </a:pPr>
            <a:r>
              <a:rPr lang="en-US" altLang="en-US" sz="2400" dirty="0" smtClean="0"/>
              <a:t>Screen everyone?</a:t>
            </a:r>
          </a:p>
          <a:p>
            <a:pPr lvl="1" eaLnBrk="1" hangingPunct="1">
              <a:lnSpc>
                <a:spcPct val="80000"/>
              </a:lnSpc>
              <a:defRPr/>
            </a:pPr>
            <a:r>
              <a:rPr lang="en-US" altLang="en-US" sz="2400" dirty="0" smtClean="0"/>
              <a:t>Cost of confirmatory diagnostic genetic testing</a:t>
            </a:r>
          </a:p>
          <a:p>
            <a:pPr lvl="1" eaLnBrk="1" hangingPunct="1">
              <a:lnSpc>
                <a:spcPct val="80000"/>
              </a:lnSpc>
              <a:defRPr/>
            </a:pPr>
            <a:r>
              <a:rPr lang="en-US" altLang="en-US" sz="2400" dirty="0" smtClean="0"/>
              <a:t>Downstream savings</a:t>
            </a:r>
          </a:p>
          <a:p>
            <a:pPr lvl="2" eaLnBrk="1" hangingPunct="1">
              <a:lnSpc>
                <a:spcPct val="80000"/>
              </a:lnSpc>
              <a:defRPr/>
            </a:pPr>
            <a:r>
              <a:rPr lang="en-US" altLang="en-US" sz="2000" dirty="0" smtClean="0"/>
              <a:t>Future cancers for patients</a:t>
            </a:r>
          </a:p>
          <a:p>
            <a:pPr lvl="2" eaLnBrk="1" hangingPunct="1">
              <a:lnSpc>
                <a:spcPct val="80000"/>
              </a:lnSpc>
              <a:defRPr/>
            </a:pPr>
            <a:r>
              <a:rPr lang="en-US" altLang="en-US" sz="2000" dirty="0" smtClean="0"/>
              <a:t>Prevention of cancers for relatives</a:t>
            </a:r>
          </a:p>
          <a:p>
            <a:pPr lvl="2" eaLnBrk="1" hangingPunct="1">
              <a:lnSpc>
                <a:spcPct val="80000"/>
              </a:lnSpc>
              <a:defRPr/>
            </a:pPr>
            <a:r>
              <a:rPr lang="en-US" altLang="en-US" sz="2000" dirty="0" smtClean="0"/>
              <a:t>Compliance? Family communication?</a:t>
            </a:r>
          </a:p>
          <a:p>
            <a:pPr marL="914400" lvl="2" indent="0" eaLnBrk="1" hangingPunct="1">
              <a:lnSpc>
                <a:spcPct val="80000"/>
              </a:lnSpc>
              <a:buFontTx/>
              <a:buNone/>
              <a:defRPr/>
            </a:pPr>
            <a:endParaRPr lang="en-US" altLang="en-US" dirty="0" smtClean="0"/>
          </a:p>
          <a:p>
            <a:pPr eaLnBrk="1" hangingPunct="1">
              <a:lnSpc>
                <a:spcPct val="80000"/>
              </a:lnSpc>
              <a:defRPr/>
            </a:pPr>
            <a:r>
              <a:rPr lang="en-US" altLang="en-US" sz="2800" dirty="0" smtClean="0"/>
              <a:t>IHC as preliminary test may cost &lt;$25,000 per life-year saved compared with no testing (</a:t>
            </a:r>
            <a:r>
              <a:rPr lang="en-US" altLang="en-US" sz="2800" dirty="0" err="1" smtClean="0"/>
              <a:t>Myundura</a:t>
            </a:r>
            <a:r>
              <a:rPr lang="en-US" altLang="en-US" sz="2800" dirty="0" smtClean="0"/>
              <a:t> et al., 2010)</a:t>
            </a:r>
          </a:p>
          <a:p>
            <a:pPr eaLnBrk="1" hangingPunct="1">
              <a:lnSpc>
                <a:spcPct val="80000"/>
              </a:lnSpc>
              <a:defRPr/>
            </a:pPr>
            <a:endParaRPr lang="en-US" altLang="en-US" sz="2800"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ltLang="en-US" smtClean="0"/>
              <a:t>Informed Consent?</a:t>
            </a:r>
          </a:p>
        </p:txBody>
      </p:sp>
      <p:pic>
        <p:nvPicPr>
          <p:cNvPr id="13315" name="Picture 5" descr="http://graphics8.nytimes.com/images/2009/07/30/health/chen_6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447800"/>
            <a:ext cx="5629275"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Rectangle 2"/>
          <p:cNvSpPr>
            <a:spLocks noChangeArrowheads="1"/>
          </p:cNvSpPr>
          <p:nvPr/>
        </p:nvSpPr>
        <p:spPr bwMode="auto">
          <a:xfrm>
            <a:off x="2800350" y="5200650"/>
            <a:ext cx="45720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900"/>
              <a:t>http://www.nytimes.com/2009/07/30/health/30chen.html?pagewanted=all&amp;_r=0</a:t>
            </a:r>
          </a:p>
        </p:txBody>
      </p:sp>
      <p:sp>
        <p:nvSpPr>
          <p:cNvPr id="13317" name="TextBox 3"/>
          <p:cNvSpPr txBox="1">
            <a:spLocks noChangeArrowheads="1"/>
          </p:cNvSpPr>
          <p:nvPr/>
        </p:nvSpPr>
        <p:spPr bwMode="auto">
          <a:xfrm>
            <a:off x="703263" y="5867400"/>
            <a:ext cx="7772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Most major centers conducting universal screening do not require consent (Beamer et al., 2012)</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ltLang="en-US" smtClean="0"/>
              <a:t>Can the State Registry Help?</a:t>
            </a:r>
          </a:p>
        </p:txBody>
      </p:sp>
      <p:sp>
        <p:nvSpPr>
          <p:cNvPr id="14339" name="Rectangle 3"/>
          <p:cNvSpPr>
            <a:spLocks noGrp="1" noChangeArrowheads="1"/>
          </p:cNvSpPr>
          <p:nvPr>
            <p:ph type="body" idx="1"/>
          </p:nvPr>
        </p:nvSpPr>
        <p:spPr/>
        <p:txBody>
          <a:bodyPr/>
          <a:lstStyle/>
          <a:p>
            <a:pPr eaLnBrk="1" hangingPunct="1"/>
            <a:r>
              <a:rPr lang="en-US" altLang="en-US" sz="2400" smtClean="0">
                <a:hlinkClick r:id="rId4"/>
              </a:rPr>
              <a:t>www.vdh.virginia.gov/ofhs/prevention/cpc/vcr/about.htm</a:t>
            </a:r>
            <a:endParaRPr lang="en-US" altLang="en-US" sz="2400" smtClean="0"/>
          </a:p>
          <a:p>
            <a:pPr eaLnBrk="1" hangingPunct="1"/>
            <a:r>
              <a:rPr lang="en-US" altLang="en-US" sz="2400" smtClean="0"/>
              <a:t>Mandated by the Virginia Code</a:t>
            </a:r>
          </a:p>
          <a:p>
            <a:pPr eaLnBrk="1" hangingPunct="1"/>
            <a:r>
              <a:rPr lang="en-US" altLang="en-US" sz="2400" smtClean="0"/>
              <a:t>How is it used?</a:t>
            </a:r>
          </a:p>
          <a:p>
            <a:pPr lvl="1" eaLnBrk="1" hangingPunct="1"/>
            <a:r>
              <a:rPr lang="en-US" altLang="en-US" sz="2000" smtClean="0"/>
              <a:t>Planning cancer control efforts</a:t>
            </a:r>
          </a:p>
          <a:p>
            <a:pPr lvl="1" eaLnBrk="1" hangingPunct="1"/>
            <a:r>
              <a:rPr lang="en-US" altLang="en-US" sz="2000" smtClean="0"/>
              <a:t>Investigate cancer clusters</a:t>
            </a:r>
          </a:p>
          <a:p>
            <a:pPr lvl="1" eaLnBrk="1" hangingPunct="1"/>
            <a:r>
              <a:rPr lang="en-US" altLang="en-US" sz="2000" smtClean="0"/>
              <a:t>Research</a:t>
            </a:r>
          </a:p>
          <a:p>
            <a:pPr eaLnBrk="1" hangingPunct="1"/>
            <a:r>
              <a:rPr lang="en-US" altLang="en-US" sz="2400" smtClean="0"/>
              <a:t>Information includes:</a:t>
            </a:r>
          </a:p>
          <a:p>
            <a:pPr lvl="1" eaLnBrk="1" hangingPunct="1"/>
            <a:r>
              <a:rPr lang="en-US" altLang="en-US" sz="2000" smtClean="0"/>
              <a:t>Type of cancer</a:t>
            </a:r>
          </a:p>
          <a:p>
            <a:pPr lvl="1" eaLnBrk="1" hangingPunct="1"/>
            <a:r>
              <a:rPr lang="en-US" altLang="en-US" sz="2000" smtClean="0"/>
              <a:t>Age</a:t>
            </a:r>
          </a:p>
          <a:p>
            <a:pPr lvl="1" eaLnBrk="1" hangingPunct="1"/>
            <a:r>
              <a:rPr lang="en-US" altLang="en-US" sz="2000" smtClean="0"/>
              <a:t>Microsatellite Instability</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sz="3600" smtClean="0"/>
              <a:t>Lynch Syndrome Screening Network</a:t>
            </a:r>
          </a:p>
        </p:txBody>
      </p:sp>
      <p:sp>
        <p:nvSpPr>
          <p:cNvPr id="15363" name="Content Placeholder 2"/>
          <p:cNvSpPr>
            <a:spLocks noGrp="1"/>
          </p:cNvSpPr>
          <p:nvPr>
            <p:ph idx="1"/>
          </p:nvPr>
        </p:nvSpPr>
        <p:spPr/>
        <p:txBody>
          <a:bodyPr/>
          <a:lstStyle/>
          <a:p>
            <a:r>
              <a:rPr lang="en-US" altLang="en-US" smtClean="0">
                <a:hlinkClick r:id="rId4"/>
              </a:rPr>
              <a:t>www.lynchscreening.net</a:t>
            </a:r>
            <a:endParaRPr lang="en-US" altLang="en-US" smtClean="0"/>
          </a:p>
          <a:p>
            <a:r>
              <a:rPr lang="en-US" altLang="en-US" smtClean="0"/>
              <a:t>Promotes universal screening of colon and endometrial cancers</a:t>
            </a:r>
          </a:p>
          <a:p>
            <a:r>
              <a:rPr lang="en-US" altLang="en-US" smtClean="0"/>
              <a:t>Resources</a:t>
            </a:r>
          </a:p>
          <a:p>
            <a:pPr lvl="1"/>
            <a:r>
              <a:rPr lang="en-US" altLang="en-US" smtClean="0"/>
              <a:t>Public – information brochures</a:t>
            </a:r>
          </a:p>
          <a:p>
            <a:pPr lvl="1"/>
            <a:r>
              <a:rPr lang="en-US" altLang="en-US" smtClean="0"/>
              <a:t>Clinicians – algorithms</a:t>
            </a:r>
          </a:p>
          <a:p>
            <a:pPr lvl="1"/>
            <a:r>
              <a:rPr lang="en-US" altLang="en-US" smtClean="0"/>
              <a:t>Epidemiologists - data</a:t>
            </a:r>
          </a:p>
        </p:txBody>
      </p:sp>
      <p:pic>
        <p:nvPicPr>
          <p:cNvPr id="15364" name="Picture 5" descr="http://learningprofessionalnetwork.com/wp-content/uploads/2015/01/network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4343400"/>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Rectangle 1"/>
          <p:cNvSpPr>
            <a:spLocks noChangeArrowheads="1"/>
          </p:cNvSpPr>
          <p:nvPr/>
        </p:nvSpPr>
        <p:spPr bwMode="auto">
          <a:xfrm>
            <a:off x="6935788" y="6642100"/>
            <a:ext cx="19796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http://learningprofessionalnetwork.com/</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60325"/>
            <a:ext cx="4876800" cy="67373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sz="4000" smtClean="0"/>
              <a:t>Will Family History Screening Work?</a:t>
            </a:r>
          </a:p>
        </p:txBody>
      </p:sp>
      <p:sp>
        <p:nvSpPr>
          <p:cNvPr id="18435" name="Rectangle 3"/>
          <p:cNvSpPr>
            <a:spLocks noGrp="1" noChangeArrowheads="1"/>
          </p:cNvSpPr>
          <p:nvPr>
            <p:ph type="body" idx="1"/>
          </p:nvPr>
        </p:nvSpPr>
        <p:spPr/>
        <p:txBody>
          <a:bodyPr/>
          <a:lstStyle/>
          <a:p>
            <a:pPr eaLnBrk="1" hangingPunct="1">
              <a:lnSpc>
                <a:spcPct val="80000"/>
              </a:lnSpc>
              <a:defRPr/>
            </a:pPr>
            <a:r>
              <a:rPr lang="en-US" altLang="en-US" sz="2800" dirty="0" smtClean="0"/>
              <a:t>From EGAPP </a:t>
            </a:r>
            <a:r>
              <a:rPr lang="en-US" altLang="en-US" sz="1800" dirty="0" smtClean="0"/>
              <a:t>(</a:t>
            </a:r>
            <a:r>
              <a:rPr lang="en-US" altLang="en-US" sz="1800" dirty="0" smtClean="0">
                <a:hlinkClick r:id="rId4"/>
              </a:rPr>
              <a:t>www.egappreviews.org/recommendations/lynch.htm</a:t>
            </a:r>
            <a:r>
              <a:rPr lang="en-US" altLang="en-US" sz="1800" dirty="0" smtClean="0"/>
              <a:t>) </a:t>
            </a:r>
            <a:endParaRPr lang="en-US" altLang="en-US" sz="2800" dirty="0" smtClean="0"/>
          </a:p>
          <a:p>
            <a:pPr eaLnBrk="1" hangingPunct="1">
              <a:lnSpc>
                <a:spcPct val="80000"/>
              </a:lnSpc>
              <a:buFontTx/>
              <a:buNone/>
              <a:defRPr/>
            </a:pPr>
            <a:r>
              <a:rPr lang="en-US" altLang="en-US" sz="2800" dirty="0" smtClean="0"/>
              <a:t>	</a:t>
            </a:r>
          </a:p>
          <a:p>
            <a:pPr indent="0" eaLnBrk="1" hangingPunct="1">
              <a:lnSpc>
                <a:spcPct val="80000"/>
              </a:lnSpc>
              <a:buFontTx/>
              <a:buNone/>
              <a:defRPr/>
            </a:pPr>
            <a:r>
              <a:rPr lang="en-US" altLang="en-US" sz="2800" dirty="0" smtClean="0"/>
              <a:t>“Family history is an important risk factor for CRC in the general population. Among individuals with newly diagnosed CRC, however, family history is less useful as the first step in identifying Lynch syndrome than strategies involving the analysis of tumor samples (e.g., MSI, IHC).”</a:t>
            </a:r>
          </a:p>
          <a:p>
            <a:pPr eaLnBrk="1" hangingPunct="1">
              <a:lnSpc>
                <a:spcPct val="80000"/>
              </a:lnSpc>
              <a:buFontTx/>
              <a:buNone/>
              <a:defRPr/>
            </a:pPr>
            <a:endParaRPr lang="en-US" altLang="en-US" sz="2800" dirty="0" smtClean="0"/>
          </a:p>
          <a:p>
            <a:pPr eaLnBrk="1" hangingPunct="1">
              <a:lnSpc>
                <a:spcPct val="80000"/>
              </a:lnSpc>
              <a:defRPr/>
            </a:pPr>
            <a:r>
              <a:rPr lang="en-US" altLang="en-US" sz="2800" dirty="0" smtClean="0"/>
              <a:t>Why do you think this is?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en-US" smtClean="0"/>
              <a:t>Family History as a Public Health Tool</a:t>
            </a:r>
          </a:p>
        </p:txBody>
      </p:sp>
      <p:sp>
        <p:nvSpPr>
          <p:cNvPr id="18435" name="Rectangle 3"/>
          <p:cNvSpPr>
            <a:spLocks noGrp="1" noChangeArrowheads="1"/>
          </p:cNvSpPr>
          <p:nvPr>
            <p:ph type="body" idx="1"/>
          </p:nvPr>
        </p:nvSpPr>
        <p:spPr/>
        <p:txBody>
          <a:bodyPr/>
          <a:lstStyle/>
          <a:p>
            <a:pPr eaLnBrk="1" hangingPunct="1">
              <a:lnSpc>
                <a:spcPct val="90000"/>
              </a:lnSpc>
            </a:pPr>
            <a:r>
              <a:rPr lang="en-US" altLang="en-US" smtClean="0"/>
              <a:t>2009 AHRQ report on assessing family history:</a:t>
            </a:r>
          </a:p>
          <a:p>
            <a:pPr lvl="1" eaLnBrk="1" hangingPunct="1">
              <a:lnSpc>
                <a:spcPct val="90000"/>
              </a:lnSpc>
            </a:pPr>
            <a:r>
              <a:rPr lang="en-US" altLang="en-US" sz="2400" smtClean="0"/>
              <a:t>Difficult to assess </a:t>
            </a:r>
            <a:r>
              <a:rPr lang="en-US" altLang="en-US" sz="2400" smtClean="0">
                <a:solidFill>
                  <a:srgbClr val="0099FF"/>
                </a:solidFill>
              </a:rPr>
              <a:t>clinical validity</a:t>
            </a:r>
          </a:p>
          <a:p>
            <a:pPr lvl="1" eaLnBrk="1" hangingPunct="1">
              <a:lnSpc>
                <a:spcPct val="90000"/>
              </a:lnSpc>
            </a:pPr>
            <a:r>
              <a:rPr lang="en-US" altLang="en-US" sz="2400" smtClean="0"/>
              <a:t>Low sensitivity, but  high specificity (</a:t>
            </a:r>
            <a:r>
              <a:rPr lang="en-US" altLang="en-US" sz="2400" smtClean="0">
                <a:solidFill>
                  <a:srgbClr val="0099FF"/>
                </a:solidFill>
              </a:rPr>
              <a:t>analytic validity</a:t>
            </a:r>
            <a:r>
              <a:rPr lang="en-US" altLang="en-US" sz="2400" smtClean="0"/>
              <a:t>)</a:t>
            </a:r>
          </a:p>
          <a:p>
            <a:pPr lvl="1" eaLnBrk="1" hangingPunct="1">
              <a:lnSpc>
                <a:spcPct val="90000"/>
              </a:lnSpc>
            </a:pPr>
            <a:r>
              <a:rPr lang="en-US" altLang="en-US" sz="2400" smtClean="0"/>
              <a:t>Impact on health behaviors uncertain (</a:t>
            </a:r>
            <a:r>
              <a:rPr lang="en-US" altLang="en-US" sz="2400" smtClean="0">
                <a:solidFill>
                  <a:srgbClr val="0099FF"/>
                </a:solidFill>
              </a:rPr>
              <a:t>clinical utility</a:t>
            </a:r>
            <a:r>
              <a:rPr lang="en-US" altLang="en-US" sz="2400" smtClean="0"/>
              <a:t>)</a:t>
            </a:r>
          </a:p>
          <a:p>
            <a:pPr lvl="1" eaLnBrk="1" hangingPunct="1">
              <a:lnSpc>
                <a:spcPct val="90000"/>
              </a:lnSpc>
            </a:pPr>
            <a:r>
              <a:rPr lang="en-US" altLang="en-US" sz="2400" smtClean="0"/>
              <a:t>Not psychologically harmful (</a:t>
            </a:r>
            <a:r>
              <a:rPr lang="en-US" altLang="en-US" sz="2400" smtClean="0">
                <a:solidFill>
                  <a:srgbClr val="0099FF"/>
                </a:solidFill>
              </a:rPr>
              <a:t>ELSI</a:t>
            </a:r>
            <a:r>
              <a:rPr lang="en-US" altLang="en-US" sz="2400" smtClean="0"/>
              <a:t>)</a:t>
            </a:r>
          </a:p>
          <a:p>
            <a:pPr lvl="1" eaLnBrk="1" hangingPunct="1">
              <a:lnSpc>
                <a:spcPct val="90000"/>
              </a:lnSpc>
            </a:pPr>
            <a:r>
              <a:rPr lang="en-US" altLang="en-US" sz="2400" smtClean="0"/>
              <a:t>Lots of research to be done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tLang="en-US" smtClean="0"/>
              <a:t>Recall Your Task</a:t>
            </a:r>
          </a:p>
        </p:txBody>
      </p:sp>
      <p:sp>
        <p:nvSpPr>
          <p:cNvPr id="19459" name="Rectangle 4"/>
          <p:cNvSpPr>
            <a:spLocks noGrp="1" noChangeArrowheads="1"/>
          </p:cNvSpPr>
          <p:nvPr>
            <p:ph type="body" idx="1"/>
          </p:nvPr>
        </p:nvSpPr>
        <p:spPr>
          <a:noFill/>
        </p:spPr>
        <p:txBody>
          <a:bodyPr/>
          <a:lstStyle/>
          <a:p>
            <a:pPr marL="0" indent="0" eaLnBrk="1" hangingPunct="1">
              <a:lnSpc>
                <a:spcPct val="80000"/>
              </a:lnSpc>
              <a:buFontTx/>
              <a:buNone/>
            </a:pPr>
            <a:r>
              <a:rPr lang="en-US" altLang="en-US" sz="2800" smtClean="0"/>
              <a:t>When you get to your office this morning, you see that someone has left a copy of HP2020 on your desk, opened to the page describing the new Genomics objectives. The following objective is highlighted: </a:t>
            </a:r>
            <a:r>
              <a:rPr lang="en-US" altLang="en-US" sz="2800" i="1" smtClean="0"/>
              <a:t>Increase the proportion of persons with newly diagnosed colorectal cancer who receive genetic testing to identify Lynch syndrome (or familial colorectal cancer syndromes). </a:t>
            </a:r>
            <a:r>
              <a:rPr lang="en-US" altLang="en-US" sz="2800" smtClean="0"/>
              <a:t>Attached is a post-it note: “What are we going to do about this? Can the Virginia Cancer Registry help?”</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altLang="en-US" sz="4000" smtClean="0"/>
              <a:t>What Public Health Genomic Competencies Apply?</a:t>
            </a:r>
          </a:p>
        </p:txBody>
      </p:sp>
      <p:sp>
        <p:nvSpPr>
          <p:cNvPr id="20483" name="Rectangle 3"/>
          <p:cNvSpPr>
            <a:spLocks noGrp="1" noChangeArrowheads="1"/>
          </p:cNvSpPr>
          <p:nvPr>
            <p:ph type="body" idx="1"/>
          </p:nvPr>
        </p:nvSpPr>
        <p:spPr/>
        <p:txBody>
          <a:bodyPr/>
          <a:lstStyle/>
          <a:p>
            <a:pPr eaLnBrk="1" hangingPunct="1">
              <a:lnSpc>
                <a:spcPct val="80000"/>
              </a:lnSpc>
              <a:buFontTx/>
              <a:buNone/>
            </a:pPr>
            <a:r>
              <a:rPr lang="en-US" altLang="en-US" sz="2400" u="sng" smtClean="0"/>
              <a:t>Competencies</a:t>
            </a:r>
          </a:p>
          <a:p>
            <a:pPr eaLnBrk="1" hangingPunct="1">
              <a:lnSpc>
                <a:spcPct val="80000"/>
              </a:lnSpc>
            </a:pPr>
            <a:r>
              <a:rPr lang="en-US" altLang="en-US" sz="2000" smtClean="0"/>
              <a:t>Apply the basic public health sciences to genomic issues </a:t>
            </a:r>
          </a:p>
          <a:p>
            <a:pPr eaLnBrk="1" hangingPunct="1">
              <a:lnSpc>
                <a:spcPct val="80000"/>
              </a:lnSpc>
            </a:pPr>
            <a:r>
              <a:rPr lang="en-US" altLang="en-US" sz="2000" smtClean="0"/>
              <a:t>Identify the role of cultural, social, behavioral, environmental and genetic factors</a:t>
            </a:r>
          </a:p>
          <a:p>
            <a:pPr eaLnBrk="1" hangingPunct="1">
              <a:lnSpc>
                <a:spcPct val="80000"/>
              </a:lnSpc>
            </a:pPr>
            <a:r>
              <a:rPr lang="en-US" altLang="en-US" sz="2000" smtClean="0"/>
              <a:t>Participate in the evaluation of program effectiveness, accessibility, cost benefit, cost effectiveness and quality of personal and population-based genomic services in public health  </a:t>
            </a:r>
          </a:p>
          <a:p>
            <a:pPr eaLnBrk="1" hangingPunct="1">
              <a:lnSpc>
                <a:spcPct val="80000"/>
              </a:lnSpc>
            </a:pPr>
            <a:r>
              <a:rPr lang="en-US" altLang="en-US" sz="2000" smtClean="0"/>
              <a:t>Develop protocols to ensure informed consent</a:t>
            </a:r>
            <a:endParaRPr lang="en-US" altLang="en-US" sz="12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6"/>
          <p:cNvSpPr>
            <a:spLocks noGrp="1" noChangeArrowheads="1"/>
          </p:cNvSpPr>
          <p:nvPr>
            <p:ph type="body" idx="1"/>
          </p:nvPr>
        </p:nvSpPr>
        <p:spPr/>
        <p:txBody>
          <a:bodyPr/>
          <a:lstStyle/>
          <a:p>
            <a:pPr marL="0" indent="0" eaLnBrk="1" hangingPunct="1">
              <a:lnSpc>
                <a:spcPct val="80000"/>
              </a:lnSpc>
              <a:buFontTx/>
              <a:buNone/>
            </a:pPr>
            <a:r>
              <a:rPr lang="en-US" altLang="en-US" sz="2800" smtClean="0"/>
              <a:t>When you get to your office this morning, you see that someone has left a copy of HP2020 on your desk, opened to the page describing the new Genomics objectives. The following objective is highlighted: </a:t>
            </a:r>
            <a:r>
              <a:rPr lang="en-US" altLang="en-US" sz="2800" i="1" smtClean="0"/>
              <a:t>Increase the proportion of persons with newly diagnosed colorectal cancer who receive genetic testing to identify Lynch syndrome (or familial colorectal cancer syndromes). </a:t>
            </a:r>
            <a:r>
              <a:rPr lang="en-US" altLang="en-US" sz="2800" smtClean="0"/>
              <a:t>Attached is a post-it note: “What are we going to do about this? Can the Virginia Cancer Registry help?”</a:t>
            </a:r>
          </a:p>
        </p:txBody>
      </p:sp>
      <p:sp>
        <p:nvSpPr>
          <p:cNvPr id="3075" name="Rectangle 8"/>
          <p:cNvSpPr>
            <a:spLocks noGrp="1" noChangeArrowheads="1"/>
          </p:cNvSpPr>
          <p:nvPr>
            <p:ph type="title"/>
          </p:nvPr>
        </p:nvSpPr>
        <p:spPr/>
        <p:txBody>
          <a:bodyPr/>
          <a:lstStyle/>
          <a:p>
            <a:pPr eaLnBrk="1" hangingPunct="1"/>
            <a:r>
              <a:rPr lang="en-US" altLang="en-US" smtClean="0"/>
              <a:t>Day #3 as Director</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381000" y="914400"/>
            <a:ext cx="8229600" cy="2392363"/>
          </a:xfrm>
        </p:spPr>
        <p:txBody>
          <a:bodyPr/>
          <a:lstStyle/>
          <a:p>
            <a:pPr eaLnBrk="1" hangingPunct="1"/>
            <a:r>
              <a:rPr lang="en-US" altLang="en-US" sz="4000" smtClean="0"/>
              <a:t>Which essential public health  services are relevant?</a:t>
            </a:r>
            <a:br>
              <a:rPr lang="en-US" altLang="en-US" sz="4000" smtClean="0"/>
            </a:br>
            <a:r>
              <a:rPr lang="en-US" altLang="en-US" sz="4000" smtClean="0"/>
              <a:t/>
            </a:r>
            <a:br>
              <a:rPr lang="en-US" altLang="en-US" sz="4000" smtClean="0"/>
            </a:br>
            <a:endParaRPr lang="en-US" altLang="en-US" sz="4000" smtClean="0"/>
          </a:p>
        </p:txBody>
      </p:sp>
      <p:pic>
        <p:nvPicPr>
          <p:cNvPr id="21507" name="Picture 4" descr="http://images.clipartpanda.com/question-purzen_Icon_with_question_mark_Vector_Clipar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2743200"/>
            <a:ext cx="3743325"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9688"/>
            <a:ext cx="8763000" cy="672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8600" y="914400"/>
            <a:ext cx="19812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ltLang="en-US" sz="4000" smtClean="0"/>
              <a:t>A Potential Action Plan</a:t>
            </a:r>
          </a:p>
        </p:txBody>
      </p:sp>
      <p:sp>
        <p:nvSpPr>
          <p:cNvPr id="24579" name="Rectangle 3"/>
          <p:cNvSpPr>
            <a:spLocks noGrp="1" noChangeArrowheads="1"/>
          </p:cNvSpPr>
          <p:nvPr>
            <p:ph type="body" idx="1"/>
          </p:nvPr>
        </p:nvSpPr>
        <p:spPr/>
        <p:txBody>
          <a:bodyPr/>
          <a:lstStyle/>
          <a:p>
            <a:pPr eaLnBrk="1" hangingPunct="1">
              <a:lnSpc>
                <a:spcPct val="90000"/>
              </a:lnSpc>
              <a:defRPr/>
            </a:pPr>
            <a:r>
              <a:rPr lang="en-US" altLang="en-US" sz="2400" dirty="0" smtClean="0"/>
              <a:t>Public Health Service:</a:t>
            </a:r>
          </a:p>
          <a:p>
            <a:pPr lvl="1" eaLnBrk="1" hangingPunct="1">
              <a:lnSpc>
                <a:spcPct val="90000"/>
              </a:lnSpc>
              <a:defRPr/>
            </a:pPr>
            <a:r>
              <a:rPr lang="en-US" altLang="en-US" sz="2000" dirty="0" smtClean="0"/>
              <a:t>Monitor health status to identify and solve community health problems</a:t>
            </a:r>
          </a:p>
          <a:p>
            <a:pPr lvl="1" eaLnBrk="1" hangingPunct="1">
              <a:lnSpc>
                <a:spcPct val="90000"/>
              </a:lnSpc>
              <a:buFontTx/>
              <a:buNone/>
              <a:defRPr/>
            </a:pPr>
            <a:endParaRPr lang="en-US" altLang="en-US" sz="2000" dirty="0" smtClean="0"/>
          </a:p>
          <a:p>
            <a:pPr eaLnBrk="1" hangingPunct="1">
              <a:lnSpc>
                <a:spcPct val="90000"/>
              </a:lnSpc>
              <a:defRPr/>
            </a:pPr>
            <a:r>
              <a:rPr lang="en-US" altLang="en-US" sz="2400" dirty="0" smtClean="0"/>
              <a:t>You talk with leaders in the cancer registry and find out how MSI is currently recorded/used</a:t>
            </a:r>
          </a:p>
          <a:p>
            <a:pPr indent="0" eaLnBrk="1" hangingPunct="1">
              <a:lnSpc>
                <a:spcPct val="90000"/>
              </a:lnSpc>
              <a:buFontTx/>
              <a:buNone/>
              <a:defRPr/>
            </a:pPr>
            <a:r>
              <a:rPr lang="en-US" altLang="en-US" sz="2400" dirty="0" smtClean="0"/>
              <a:t>You request a report of incident colon cancers, ages at diagnosis, and whether MSI screening was performed. </a:t>
            </a:r>
          </a:p>
          <a:p>
            <a:pPr indent="0" eaLnBrk="1" hangingPunct="1">
              <a:lnSpc>
                <a:spcPct val="90000"/>
              </a:lnSpc>
              <a:buFontTx/>
              <a:buNone/>
              <a:defRPr/>
            </a:pPr>
            <a:r>
              <a:rPr lang="en-US" altLang="en-US" sz="2400" dirty="0" smtClean="0"/>
              <a:t>From this, you plan to identify and work with point-of-care centers that are already effectively screening for Lynch syndrome, ultimately to come up with a statewide plan.</a:t>
            </a:r>
          </a:p>
          <a:p>
            <a:pPr indent="0" eaLnBrk="1" hangingPunct="1">
              <a:lnSpc>
                <a:spcPct val="90000"/>
              </a:lnSpc>
              <a:buFontTx/>
              <a:buNone/>
              <a:defRPr/>
            </a:pPr>
            <a:r>
              <a:rPr lang="en-US" altLang="en-US" sz="2400" dirty="0" smtClean="0"/>
              <a:t>You also contact the LSSN for collaborative opportunities</a:t>
            </a:r>
          </a:p>
          <a:p>
            <a:pPr eaLnBrk="1" hangingPunct="1">
              <a:lnSpc>
                <a:spcPct val="90000"/>
              </a:lnSpc>
              <a:defRPr/>
            </a:pPr>
            <a:endParaRPr lang="en-US" altLang="en-US" sz="2400" dirty="0" smtClean="0"/>
          </a:p>
          <a:p>
            <a:pPr eaLnBrk="1" hangingPunct="1">
              <a:lnSpc>
                <a:spcPct val="90000"/>
              </a:lnSpc>
              <a:defRPr/>
            </a:pPr>
            <a:endParaRPr lang="en-US" altLang="en-US" sz="2400"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altLang="en-US" sz="4000" smtClean="0"/>
              <a:t>What Do You Need To Know and Where Are The Gaps?</a:t>
            </a:r>
          </a:p>
        </p:txBody>
      </p:sp>
      <p:sp>
        <p:nvSpPr>
          <p:cNvPr id="4099" name="Rectangle 3"/>
          <p:cNvSpPr>
            <a:spLocks noGrp="1" noChangeArrowheads="1"/>
          </p:cNvSpPr>
          <p:nvPr>
            <p:ph type="body" idx="1"/>
          </p:nvPr>
        </p:nvSpPr>
        <p:spPr/>
        <p:txBody>
          <a:bodyPr/>
          <a:lstStyle/>
          <a:p>
            <a:pPr eaLnBrk="1" hangingPunct="1"/>
            <a:r>
              <a:rPr lang="en-US" altLang="en-US" smtClean="0"/>
              <a:t>What is Lynch syndrome?</a:t>
            </a:r>
          </a:p>
          <a:p>
            <a:pPr eaLnBrk="1" hangingPunct="1"/>
            <a:r>
              <a:rPr lang="en-US" altLang="en-US" smtClean="0"/>
              <a:t>How common is it?</a:t>
            </a:r>
          </a:p>
          <a:p>
            <a:pPr eaLnBrk="1" hangingPunct="1"/>
            <a:r>
              <a:rPr lang="en-US" altLang="en-US" smtClean="0"/>
              <a:t>What is the screening?</a:t>
            </a:r>
          </a:p>
          <a:p>
            <a:pPr eaLnBrk="1" hangingPunct="1"/>
            <a:r>
              <a:rPr lang="en-US" altLang="en-US" smtClean="0"/>
              <a:t>Is it cost-effective?</a:t>
            </a:r>
          </a:p>
          <a:p>
            <a:pPr eaLnBrk="1" hangingPunct="1"/>
            <a:r>
              <a:rPr lang="en-US" altLang="en-US" smtClean="0"/>
              <a:t>Is informed consent required?</a:t>
            </a:r>
          </a:p>
          <a:p>
            <a:pPr eaLnBrk="1" hangingPunct="1"/>
            <a:r>
              <a:rPr lang="en-US" altLang="en-US" smtClean="0"/>
              <a:t>Can the state registry help?</a:t>
            </a:r>
          </a:p>
          <a:p>
            <a:pPr eaLnBrk="1" hangingPunct="1"/>
            <a:r>
              <a:rPr lang="en-US" altLang="en-US" smtClean="0"/>
              <a:t>Are there alternative strategies?</a:t>
            </a:r>
          </a:p>
          <a:p>
            <a:pPr eaLnBrk="1" hangingPunct="1"/>
            <a:endParaRPr lang="en-US" altLang="en-US"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smtClean="0"/>
              <a:t>Colon Cancer</a:t>
            </a:r>
          </a:p>
        </p:txBody>
      </p:sp>
      <p:sp>
        <p:nvSpPr>
          <p:cNvPr id="5123" name="Content Placeholder 2"/>
          <p:cNvSpPr>
            <a:spLocks noGrp="1"/>
          </p:cNvSpPr>
          <p:nvPr>
            <p:ph idx="1"/>
          </p:nvPr>
        </p:nvSpPr>
        <p:spPr/>
        <p:txBody>
          <a:bodyPr/>
          <a:lstStyle/>
          <a:p>
            <a:r>
              <a:rPr lang="en-US" altLang="en-US" smtClean="0"/>
              <a:t>Fourth most common cancer in the U.S.</a:t>
            </a:r>
          </a:p>
          <a:p>
            <a:pPr lvl="1"/>
            <a:r>
              <a:rPr lang="en-US" altLang="en-US" smtClean="0"/>
              <a:t>136,830 estimated new cases (2014)</a:t>
            </a:r>
          </a:p>
          <a:p>
            <a:pPr lvl="1"/>
            <a:r>
              <a:rPr lang="en-US" altLang="en-US" smtClean="0"/>
              <a:t>Lifetime risk 4.7%</a:t>
            </a:r>
          </a:p>
        </p:txBody>
      </p:sp>
      <p:pic>
        <p:nvPicPr>
          <p:cNvPr id="5124" name="Picture 2" descr="0.1% under 20; 1.2% 20-34; 4.1% 35-44; 14.2% 45-54; 21.2% 55-64; 23.9% 65-74; 23.2% 75-84; 12.1% 85 and old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3486150"/>
            <a:ext cx="4714875"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tLang="en-US" smtClean="0"/>
              <a:t>Hereditary Colon Cancer</a:t>
            </a:r>
          </a:p>
        </p:txBody>
      </p:sp>
      <p:pic>
        <p:nvPicPr>
          <p:cNvPr id="6147" name="Picture 2"/>
          <p:cNvPicPr>
            <a:picLocks noChangeAspect="1" noChangeArrowheads="1"/>
          </p:cNvPicPr>
          <p:nvPr/>
        </p:nvPicPr>
        <p:blipFill>
          <a:blip r:embed="rId4">
            <a:extLst>
              <a:ext uri="{28A0092B-C50C-407E-A947-70E740481C1C}">
                <a14:useLocalDpi xmlns:a14="http://schemas.microsoft.com/office/drawing/2010/main" val="0"/>
              </a:ext>
            </a:extLst>
          </a:blip>
          <a:srcRect l="10931" t="31429" r="71143" b="44286"/>
          <a:stretch>
            <a:fillRect/>
          </a:stretch>
        </p:blipFill>
        <p:spPr bwMode="auto">
          <a:xfrm>
            <a:off x="93663" y="1600200"/>
            <a:ext cx="8974137"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endParaRPr lang="en-US" altLang="en-US" smtClean="0"/>
          </a:p>
        </p:txBody>
      </p:sp>
      <p:sp>
        <p:nvSpPr>
          <p:cNvPr id="7171" name="Content Placeholder 2"/>
          <p:cNvSpPr>
            <a:spLocks noGrp="1"/>
          </p:cNvSpPr>
          <p:nvPr>
            <p:ph idx="1"/>
          </p:nvPr>
        </p:nvSpPr>
        <p:spPr/>
        <p:txBody>
          <a:bodyPr/>
          <a:lstStyle/>
          <a:p>
            <a:endParaRPr lang="en-US" altLang="en-US" smtClean="0"/>
          </a:p>
        </p:txBody>
      </p:sp>
      <p:pic>
        <p:nvPicPr>
          <p:cNvPr id="717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3452813" y="3286125"/>
            <a:ext cx="381000" cy="3810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7" name="Straight Arrow Connector 6"/>
          <p:cNvCxnSpPr/>
          <p:nvPr/>
        </p:nvCxnSpPr>
        <p:spPr>
          <a:xfrm>
            <a:off x="3159125" y="3482975"/>
            <a:ext cx="2286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196" name="TextBox 7"/>
          <p:cNvSpPr txBox="1">
            <a:spLocks noChangeArrowheads="1"/>
          </p:cNvSpPr>
          <p:nvPr/>
        </p:nvSpPr>
        <p:spPr bwMode="auto">
          <a:xfrm>
            <a:off x="3681413" y="3581400"/>
            <a:ext cx="1784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62 YO</a:t>
            </a:r>
          </a:p>
          <a:p>
            <a:pPr>
              <a:spcBef>
                <a:spcPct val="0"/>
              </a:spcBef>
              <a:buFontTx/>
              <a:buNone/>
            </a:pPr>
            <a:r>
              <a:rPr lang="en-US" altLang="en-US" sz="1400"/>
              <a:t>Col Ca dx 44 YO, 61 YO</a:t>
            </a:r>
          </a:p>
        </p:txBody>
      </p:sp>
      <p:cxnSp>
        <p:nvCxnSpPr>
          <p:cNvPr id="9" name="Straight Connector 8"/>
          <p:cNvCxnSpPr>
            <a:stCxn id="6" idx="0"/>
          </p:cNvCxnSpPr>
          <p:nvPr/>
        </p:nvCxnSpPr>
        <p:spPr>
          <a:xfrm flipV="1">
            <a:off x="3643313" y="2219325"/>
            <a:ext cx="0" cy="1066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995613" y="2219325"/>
            <a:ext cx="12842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4214813" y="2066925"/>
            <a:ext cx="381000" cy="3810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0" name="TextBox 11"/>
          <p:cNvSpPr txBox="1">
            <a:spLocks noChangeArrowheads="1"/>
          </p:cNvSpPr>
          <p:nvPr/>
        </p:nvSpPr>
        <p:spPr bwMode="auto">
          <a:xfrm>
            <a:off x="4367213" y="2371725"/>
            <a:ext cx="847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d. 49 YO</a:t>
            </a:r>
          </a:p>
          <a:p>
            <a:pPr>
              <a:spcBef>
                <a:spcPct val="0"/>
              </a:spcBef>
              <a:buFontTx/>
              <a:buNone/>
            </a:pPr>
            <a:r>
              <a:rPr lang="en-US" altLang="en-US" sz="1400"/>
              <a:t>Gastric ca</a:t>
            </a:r>
          </a:p>
        </p:txBody>
      </p:sp>
      <p:sp>
        <p:nvSpPr>
          <p:cNvPr id="13" name="Rectangle 12"/>
          <p:cNvSpPr/>
          <p:nvPr/>
        </p:nvSpPr>
        <p:spPr>
          <a:xfrm>
            <a:off x="2614613" y="2066925"/>
            <a:ext cx="381000" cy="381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a:stCxn id="13" idx="0"/>
          </p:cNvCxnSpPr>
          <p:nvPr/>
        </p:nvCxnSpPr>
        <p:spPr>
          <a:xfrm flipV="1">
            <a:off x="2805113" y="1609725"/>
            <a:ext cx="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203" name="TextBox 15"/>
          <p:cNvSpPr txBox="1">
            <a:spLocks noChangeArrowheads="1"/>
          </p:cNvSpPr>
          <p:nvPr/>
        </p:nvSpPr>
        <p:spPr bwMode="auto">
          <a:xfrm>
            <a:off x="2930525" y="2447925"/>
            <a:ext cx="7635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d. 74 YO</a:t>
            </a:r>
          </a:p>
        </p:txBody>
      </p:sp>
      <p:cxnSp>
        <p:nvCxnSpPr>
          <p:cNvPr id="20" name="Straight Connector 19"/>
          <p:cNvCxnSpPr/>
          <p:nvPr/>
        </p:nvCxnSpPr>
        <p:spPr>
          <a:xfrm flipV="1">
            <a:off x="2614613" y="2066925"/>
            <a:ext cx="381000" cy="381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2808288" y="1152525"/>
            <a:ext cx="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133600" y="1150938"/>
            <a:ext cx="12842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207" name="TextBox 29"/>
          <p:cNvSpPr txBox="1">
            <a:spLocks noChangeArrowheads="1"/>
          </p:cNvSpPr>
          <p:nvPr/>
        </p:nvSpPr>
        <p:spPr bwMode="auto">
          <a:xfrm>
            <a:off x="3581400" y="1379538"/>
            <a:ext cx="93821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d. childbirth</a:t>
            </a:r>
          </a:p>
        </p:txBody>
      </p:sp>
      <p:sp>
        <p:nvSpPr>
          <p:cNvPr id="31" name="Rectangle 30"/>
          <p:cNvSpPr/>
          <p:nvPr/>
        </p:nvSpPr>
        <p:spPr>
          <a:xfrm>
            <a:off x="1752600" y="998538"/>
            <a:ext cx="381000" cy="381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9" name="TextBox 31"/>
          <p:cNvSpPr txBox="1">
            <a:spLocks noChangeArrowheads="1"/>
          </p:cNvSpPr>
          <p:nvPr/>
        </p:nvSpPr>
        <p:spPr bwMode="auto">
          <a:xfrm>
            <a:off x="2119313" y="1295400"/>
            <a:ext cx="266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a:t>
            </a:r>
          </a:p>
        </p:txBody>
      </p:sp>
      <p:cxnSp>
        <p:nvCxnSpPr>
          <p:cNvPr id="33" name="Straight Connector 32"/>
          <p:cNvCxnSpPr/>
          <p:nvPr/>
        </p:nvCxnSpPr>
        <p:spPr>
          <a:xfrm flipV="1">
            <a:off x="3341688" y="1000125"/>
            <a:ext cx="381000" cy="381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4443413" y="1609725"/>
            <a:ext cx="2133600" cy="3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6577013" y="1612900"/>
            <a:ext cx="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5891213" y="1612900"/>
            <a:ext cx="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5281613" y="1612900"/>
            <a:ext cx="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4443413" y="1612900"/>
            <a:ext cx="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5929313" y="1155700"/>
            <a:ext cx="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5254625" y="1152525"/>
            <a:ext cx="12842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Oval 40"/>
          <p:cNvSpPr/>
          <p:nvPr/>
        </p:nvSpPr>
        <p:spPr>
          <a:xfrm>
            <a:off x="6473825" y="1000125"/>
            <a:ext cx="381000" cy="381000"/>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Rectangle 41"/>
          <p:cNvSpPr/>
          <p:nvPr/>
        </p:nvSpPr>
        <p:spPr>
          <a:xfrm>
            <a:off x="4873625" y="1000125"/>
            <a:ext cx="381000" cy="381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Oval 42"/>
          <p:cNvSpPr/>
          <p:nvPr/>
        </p:nvSpPr>
        <p:spPr>
          <a:xfrm>
            <a:off x="5091113" y="2066925"/>
            <a:ext cx="381000" cy="381000"/>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3</a:t>
            </a:r>
          </a:p>
        </p:txBody>
      </p:sp>
      <p:sp>
        <p:nvSpPr>
          <p:cNvPr id="47" name="Rectangle 46"/>
          <p:cNvSpPr/>
          <p:nvPr/>
        </p:nvSpPr>
        <p:spPr>
          <a:xfrm>
            <a:off x="6424613" y="2066925"/>
            <a:ext cx="381000" cy="381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2</a:t>
            </a:r>
          </a:p>
        </p:txBody>
      </p:sp>
      <p:sp>
        <p:nvSpPr>
          <p:cNvPr id="8222" name="TextBox 48"/>
          <p:cNvSpPr txBox="1">
            <a:spLocks noChangeArrowheads="1"/>
          </p:cNvSpPr>
          <p:nvPr/>
        </p:nvSpPr>
        <p:spPr bwMode="auto">
          <a:xfrm>
            <a:off x="6664325" y="1384300"/>
            <a:ext cx="585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d. 70s</a:t>
            </a:r>
          </a:p>
        </p:txBody>
      </p:sp>
      <p:cxnSp>
        <p:nvCxnSpPr>
          <p:cNvPr id="50" name="Straight Connector 49"/>
          <p:cNvCxnSpPr/>
          <p:nvPr/>
        </p:nvCxnSpPr>
        <p:spPr>
          <a:xfrm flipV="1">
            <a:off x="6457950" y="1000125"/>
            <a:ext cx="381000" cy="381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224" name="TextBox 50"/>
          <p:cNvSpPr txBox="1">
            <a:spLocks noChangeArrowheads="1"/>
          </p:cNvSpPr>
          <p:nvPr/>
        </p:nvSpPr>
        <p:spPr bwMode="auto">
          <a:xfrm>
            <a:off x="5243513" y="1295400"/>
            <a:ext cx="266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a:t>
            </a:r>
          </a:p>
        </p:txBody>
      </p:sp>
      <p:cxnSp>
        <p:nvCxnSpPr>
          <p:cNvPr id="52" name="Straight Connector 51"/>
          <p:cNvCxnSpPr/>
          <p:nvPr/>
        </p:nvCxnSpPr>
        <p:spPr>
          <a:xfrm flipV="1">
            <a:off x="4900613" y="1000125"/>
            <a:ext cx="381000" cy="381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3311525" y="4114800"/>
            <a:ext cx="674688" cy="3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3986213" y="4117975"/>
            <a:ext cx="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3300413" y="4117975"/>
            <a:ext cx="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3630613" y="3667125"/>
            <a:ext cx="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Oval 56"/>
          <p:cNvSpPr/>
          <p:nvPr/>
        </p:nvSpPr>
        <p:spPr>
          <a:xfrm>
            <a:off x="3121025" y="4572000"/>
            <a:ext cx="381000" cy="381000"/>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 name="Rectangle 57"/>
          <p:cNvSpPr/>
          <p:nvPr/>
        </p:nvSpPr>
        <p:spPr>
          <a:xfrm>
            <a:off x="3833813" y="4572000"/>
            <a:ext cx="381000" cy="381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60" name="Straight Connector 59"/>
          <p:cNvCxnSpPr/>
          <p:nvPr/>
        </p:nvCxnSpPr>
        <p:spPr>
          <a:xfrm flipV="1">
            <a:off x="3833813" y="4572000"/>
            <a:ext cx="381000" cy="381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3148013" y="4572000"/>
            <a:ext cx="381000" cy="381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3681413" y="2892425"/>
            <a:ext cx="2133600" cy="3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5815013" y="2895600"/>
            <a:ext cx="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Rectangle 63"/>
          <p:cNvSpPr/>
          <p:nvPr/>
        </p:nvSpPr>
        <p:spPr>
          <a:xfrm>
            <a:off x="5662613" y="3349625"/>
            <a:ext cx="381000" cy="381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37" name="TextBox 64"/>
          <p:cNvSpPr txBox="1">
            <a:spLocks noChangeArrowheads="1"/>
          </p:cNvSpPr>
          <p:nvPr/>
        </p:nvSpPr>
        <p:spPr bwMode="auto">
          <a:xfrm>
            <a:off x="5978525" y="3730625"/>
            <a:ext cx="5984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55 YO</a:t>
            </a:r>
          </a:p>
        </p:txBody>
      </p:sp>
      <p:cxnSp>
        <p:nvCxnSpPr>
          <p:cNvPr id="66" name="Straight Connector 65"/>
          <p:cNvCxnSpPr/>
          <p:nvPr/>
        </p:nvCxnSpPr>
        <p:spPr>
          <a:xfrm flipV="1">
            <a:off x="6196013" y="4106863"/>
            <a:ext cx="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5510213" y="4106863"/>
            <a:ext cx="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a:endCxn id="64" idx="2"/>
          </p:cNvCxnSpPr>
          <p:nvPr/>
        </p:nvCxnSpPr>
        <p:spPr>
          <a:xfrm flipV="1">
            <a:off x="5840413" y="3730625"/>
            <a:ext cx="12700" cy="384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5521325" y="4111625"/>
            <a:ext cx="674688" cy="3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5357813" y="4572000"/>
            <a:ext cx="381000" cy="381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2" name="Rectangle 71"/>
          <p:cNvSpPr/>
          <p:nvPr/>
        </p:nvSpPr>
        <p:spPr>
          <a:xfrm>
            <a:off x="6043613" y="4572000"/>
            <a:ext cx="381000" cy="381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73" name="Straight Connector 72"/>
          <p:cNvCxnSpPr/>
          <p:nvPr/>
        </p:nvCxnSpPr>
        <p:spPr>
          <a:xfrm flipV="1">
            <a:off x="4214813" y="2057400"/>
            <a:ext cx="381000" cy="381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Rectangle 73"/>
          <p:cNvSpPr/>
          <p:nvPr/>
        </p:nvSpPr>
        <p:spPr>
          <a:xfrm>
            <a:off x="5738813" y="2057400"/>
            <a:ext cx="381000" cy="381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3</a:t>
            </a:r>
          </a:p>
        </p:txBody>
      </p:sp>
      <p:cxnSp>
        <p:nvCxnSpPr>
          <p:cNvPr id="75" name="Straight Connector 74"/>
          <p:cNvCxnSpPr/>
          <p:nvPr/>
        </p:nvCxnSpPr>
        <p:spPr>
          <a:xfrm flipV="1">
            <a:off x="5738813" y="2057400"/>
            <a:ext cx="381000" cy="381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Oval 75"/>
          <p:cNvSpPr/>
          <p:nvPr/>
        </p:nvSpPr>
        <p:spPr>
          <a:xfrm>
            <a:off x="3417888" y="990600"/>
            <a:ext cx="381000" cy="381000"/>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en-US" sz="4000" smtClean="0"/>
              <a:t>How Common Is Lynch Syndrome?</a:t>
            </a:r>
          </a:p>
        </p:txBody>
      </p:sp>
      <p:sp>
        <p:nvSpPr>
          <p:cNvPr id="9219" name="Rectangle 3"/>
          <p:cNvSpPr>
            <a:spLocks noGrp="1" noChangeArrowheads="1"/>
          </p:cNvSpPr>
          <p:nvPr>
            <p:ph type="body" idx="1"/>
          </p:nvPr>
        </p:nvSpPr>
        <p:spPr/>
        <p:txBody>
          <a:bodyPr/>
          <a:lstStyle/>
          <a:p>
            <a:pPr eaLnBrk="1" hangingPunct="1">
              <a:lnSpc>
                <a:spcPct val="80000"/>
              </a:lnSpc>
            </a:pPr>
            <a:r>
              <a:rPr lang="en-US" altLang="en-US" sz="2800" smtClean="0"/>
              <a:t>In Virginia, about 3,250 new cases of colorectal cancer are expected yearly.</a:t>
            </a:r>
          </a:p>
          <a:p>
            <a:pPr eaLnBrk="1" hangingPunct="1">
              <a:lnSpc>
                <a:spcPct val="80000"/>
              </a:lnSpc>
            </a:pPr>
            <a:endParaRPr lang="en-US" altLang="en-US" sz="2800" smtClean="0"/>
          </a:p>
          <a:p>
            <a:pPr eaLnBrk="1" hangingPunct="1">
              <a:lnSpc>
                <a:spcPct val="80000"/>
              </a:lnSpc>
            </a:pPr>
            <a:r>
              <a:rPr lang="en-US" altLang="en-US" sz="2800" smtClean="0"/>
              <a:t>About 2% of colon cancers are associated with Lynch syndrome</a:t>
            </a:r>
          </a:p>
          <a:p>
            <a:pPr eaLnBrk="1" hangingPunct="1">
              <a:lnSpc>
                <a:spcPct val="80000"/>
              </a:lnSpc>
            </a:pPr>
            <a:endParaRPr lang="en-US" altLang="en-US" sz="2800" smtClean="0"/>
          </a:p>
          <a:p>
            <a:pPr lvl="1" eaLnBrk="1" hangingPunct="1">
              <a:lnSpc>
                <a:spcPct val="80000"/>
              </a:lnSpc>
            </a:pPr>
            <a:r>
              <a:rPr lang="en-US" altLang="en-US" sz="2400" smtClean="0"/>
              <a:t>Recommended screening</a:t>
            </a:r>
          </a:p>
          <a:p>
            <a:pPr lvl="2" eaLnBrk="1" hangingPunct="1">
              <a:lnSpc>
                <a:spcPct val="80000"/>
              </a:lnSpc>
            </a:pPr>
            <a:r>
              <a:rPr lang="en-US" altLang="en-US" sz="2000" smtClean="0"/>
              <a:t>Colonoscopy q 1-2 yrs starting at age 20</a:t>
            </a:r>
          </a:p>
          <a:p>
            <a:pPr lvl="2" eaLnBrk="1" hangingPunct="1">
              <a:lnSpc>
                <a:spcPct val="80000"/>
              </a:lnSpc>
            </a:pPr>
            <a:r>
              <a:rPr lang="en-US" altLang="en-US" sz="2000" smtClean="0"/>
              <a:t>Endometrial and ovarian cancer surveillance/surgery</a:t>
            </a:r>
          </a:p>
          <a:p>
            <a:pPr lvl="2" eaLnBrk="1" hangingPunct="1">
              <a:lnSpc>
                <a:spcPct val="80000"/>
              </a:lnSpc>
            </a:pPr>
            <a:r>
              <a:rPr lang="en-US" altLang="en-US" sz="2000" smtClean="0"/>
              <a:t>Potentially screening for other tumors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descr="IMG_0206.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l="40395" t="7799" r="28239" b="13481"/>
          <a:stretch>
            <a:fillRect/>
          </a:stretch>
        </p:blipFill>
        <p:spPr bwMode="auto">
          <a:xfrm>
            <a:off x="3041650" y="198438"/>
            <a:ext cx="2901950" cy="5440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44" name="TextBox 5"/>
          <p:cNvSpPr txBox="1">
            <a:spLocks noChangeArrowheads="1"/>
          </p:cNvSpPr>
          <p:nvPr/>
        </p:nvSpPr>
        <p:spPr bwMode="auto">
          <a:xfrm>
            <a:off x="6149975" y="5867400"/>
            <a:ext cx="2693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Goodship and Chinnery, 2015</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515</TotalTime>
  <Words>860</Words>
  <Application>Microsoft Office PowerPoint</Application>
  <PresentationFormat>On-screen Show (4:3)</PresentationFormat>
  <Paragraphs>116</Paragraphs>
  <Slides>22</Slides>
  <Notes>2</Notes>
  <HiddenSlides>0</HiddenSlides>
  <MMClips>22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Georgia</vt:lpstr>
      <vt:lpstr>Default Design</vt:lpstr>
      <vt:lpstr> </vt:lpstr>
      <vt:lpstr>Day #3 as Director</vt:lpstr>
      <vt:lpstr>What Do You Need To Know and Where Are The Gaps?</vt:lpstr>
      <vt:lpstr>Colon Cancer</vt:lpstr>
      <vt:lpstr>Hereditary Colon Cancer</vt:lpstr>
      <vt:lpstr>PowerPoint Presentation</vt:lpstr>
      <vt:lpstr>PowerPoint Presentation</vt:lpstr>
      <vt:lpstr>How Common Is Lynch Syndrome?</vt:lpstr>
      <vt:lpstr>PowerPoint Presentation</vt:lpstr>
      <vt:lpstr>How Can We Screen the Population for Lynch Syndrome?</vt:lpstr>
      <vt:lpstr>Is Lynch Syndrome Screening Cost-Effective?</vt:lpstr>
      <vt:lpstr>Informed Consent?</vt:lpstr>
      <vt:lpstr>Can the State Registry Help?</vt:lpstr>
      <vt:lpstr>Lynch Syndrome Screening Network</vt:lpstr>
      <vt:lpstr>PowerPoint Presentation</vt:lpstr>
      <vt:lpstr>Will Family History Screening Work?</vt:lpstr>
      <vt:lpstr>Family History as a Public Health Tool</vt:lpstr>
      <vt:lpstr>Recall Your Task</vt:lpstr>
      <vt:lpstr>What Public Health Genomic Competencies Apply?</vt:lpstr>
      <vt:lpstr>Which essential public health  services are relevant?  </vt:lpstr>
      <vt:lpstr>PowerPoint Presentation</vt:lpstr>
      <vt:lpstr>A Potential Action Plan</vt:lpstr>
    </vt:vector>
  </TitlesOfParts>
  <Company>VCU</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Massey Cancer Center</dc:creator>
  <cp:lastModifiedBy>Christopher Buttery</cp:lastModifiedBy>
  <cp:revision>64</cp:revision>
  <cp:lastPrinted>2015-04-24T15:27:18Z</cp:lastPrinted>
  <dcterms:created xsi:type="dcterms:W3CDTF">2003-06-18T12:15:36Z</dcterms:created>
  <dcterms:modified xsi:type="dcterms:W3CDTF">2015-05-08T17:55:35Z</dcterms:modified>
</cp:coreProperties>
</file>