
<file path=[Content_Types].xml><?xml version="1.0" encoding="utf-8"?>
<Types xmlns="http://schemas.openxmlformats.org/package/2006/content-types">
  <Default Extension="png" ContentType="image/png"/>
  <Default Extension="jpeg" ContentType="image/jpeg"/>
  <Default Extension="m4a" ContentType="audio/mp4"/>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85" r:id="rId3"/>
    <p:sldId id="260" r:id="rId4"/>
    <p:sldId id="261" r:id="rId5"/>
    <p:sldId id="262" r:id="rId6"/>
    <p:sldId id="263" r:id="rId7"/>
    <p:sldId id="264" r:id="rId8"/>
    <p:sldId id="265" r:id="rId9"/>
    <p:sldId id="267" r:id="rId10"/>
    <p:sldId id="282" r:id="rId11"/>
    <p:sldId id="288" r:id="rId12"/>
    <p:sldId id="271" r:id="rId13"/>
    <p:sldId id="275" r:id="rId14"/>
    <p:sldId id="281" r:id="rId15"/>
    <p:sldId id="276" r:id="rId16"/>
    <p:sldId id="277" r:id="rId17"/>
    <p:sldId id="278" r:id="rId18"/>
    <p:sldId id="289" r:id="rId19"/>
    <p:sldId id="286" r:id="rId20"/>
    <p:sldId id="290" r:id="rId21"/>
    <p:sldId id="292" r:id="rId2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Franklin Gothic Book" pitchFamily="34" charset="0"/>
        <a:ea typeface="+mn-ea"/>
        <a:cs typeface="Arial" charset="0"/>
      </a:defRPr>
    </a:lvl1pPr>
    <a:lvl2pPr marL="457200" algn="l" rtl="0" fontAlgn="base">
      <a:spcBef>
        <a:spcPct val="0"/>
      </a:spcBef>
      <a:spcAft>
        <a:spcPct val="0"/>
      </a:spcAft>
      <a:defRPr kern="1200">
        <a:solidFill>
          <a:schemeClr val="tx1"/>
        </a:solidFill>
        <a:latin typeface="Franklin Gothic Book" pitchFamily="34" charset="0"/>
        <a:ea typeface="+mn-ea"/>
        <a:cs typeface="Arial" charset="0"/>
      </a:defRPr>
    </a:lvl2pPr>
    <a:lvl3pPr marL="914400" algn="l" rtl="0" fontAlgn="base">
      <a:spcBef>
        <a:spcPct val="0"/>
      </a:spcBef>
      <a:spcAft>
        <a:spcPct val="0"/>
      </a:spcAft>
      <a:defRPr kern="1200">
        <a:solidFill>
          <a:schemeClr val="tx1"/>
        </a:solidFill>
        <a:latin typeface="Franklin Gothic Book" pitchFamily="34" charset="0"/>
        <a:ea typeface="+mn-ea"/>
        <a:cs typeface="Arial" charset="0"/>
      </a:defRPr>
    </a:lvl3pPr>
    <a:lvl4pPr marL="1371600" algn="l" rtl="0" fontAlgn="base">
      <a:spcBef>
        <a:spcPct val="0"/>
      </a:spcBef>
      <a:spcAft>
        <a:spcPct val="0"/>
      </a:spcAft>
      <a:defRPr kern="1200">
        <a:solidFill>
          <a:schemeClr val="tx1"/>
        </a:solidFill>
        <a:latin typeface="Franklin Gothic Book" pitchFamily="34" charset="0"/>
        <a:ea typeface="+mn-ea"/>
        <a:cs typeface="Arial" charset="0"/>
      </a:defRPr>
    </a:lvl4pPr>
    <a:lvl5pPr marL="1828800" algn="l" rtl="0" fontAlgn="base">
      <a:spcBef>
        <a:spcPct val="0"/>
      </a:spcBef>
      <a:spcAft>
        <a:spcPct val="0"/>
      </a:spcAft>
      <a:defRPr kern="1200">
        <a:solidFill>
          <a:schemeClr val="tx1"/>
        </a:solidFill>
        <a:latin typeface="Franklin Gothic Book" pitchFamily="34" charset="0"/>
        <a:ea typeface="+mn-ea"/>
        <a:cs typeface="Arial" charset="0"/>
      </a:defRPr>
    </a:lvl5pPr>
    <a:lvl6pPr marL="2286000" algn="l" defTabSz="914400" rtl="0" eaLnBrk="1" latinLnBrk="0" hangingPunct="1">
      <a:defRPr kern="1200">
        <a:solidFill>
          <a:schemeClr val="tx1"/>
        </a:solidFill>
        <a:latin typeface="Franklin Gothic Book" pitchFamily="34" charset="0"/>
        <a:ea typeface="+mn-ea"/>
        <a:cs typeface="Arial" charset="0"/>
      </a:defRPr>
    </a:lvl6pPr>
    <a:lvl7pPr marL="2743200" algn="l" defTabSz="914400" rtl="0" eaLnBrk="1" latinLnBrk="0" hangingPunct="1">
      <a:defRPr kern="1200">
        <a:solidFill>
          <a:schemeClr val="tx1"/>
        </a:solidFill>
        <a:latin typeface="Franklin Gothic Book" pitchFamily="34" charset="0"/>
        <a:ea typeface="+mn-ea"/>
        <a:cs typeface="Arial" charset="0"/>
      </a:defRPr>
    </a:lvl7pPr>
    <a:lvl8pPr marL="3200400" algn="l" defTabSz="914400" rtl="0" eaLnBrk="1" latinLnBrk="0" hangingPunct="1">
      <a:defRPr kern="1200">
        <a:solidFill>
          <a:schemeClr val="tx1"/>
        </a:solidFill>
        <a:latin typeface="Franklin Gothic Book" pitchFamily="34" charset="0"/>
        <a:ea typeface="+mn-ea"/>
        <a:cs typeface="Arial" charset="0"/>
      </a:defRPr>
    </a:lvl8pPr>
    <a:lvl9pPr marL="3657600" algn="l" defTabSz="914400" rtl="0" eaLnBrk="1" latinLnBrk="0" hangingPunct="1">
      <a:defRPr kern="1200">
        <a:solidFill>
          <a:schemeClr val="tx1"/>
        </a:solidFill>
        <a:latin typeface="Franklin Gothic Book"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564" y="78"/>
      </p:cViewPr>
      <p:guideLst>
        <p:guide orient="horz" pos="2160"/>
        <p:guide pos="2880"/>
      </p:guideLst>
    </p:cSldViewPr>
  </p:slideViewPr>
  <p:notesTextViewPr>
    <p:cViewPr>
      <p:scale>
        <a:sx n="3" d="2"/>
        <a:sy n="3" d="2"/>
      </p:scale>
      <p:origin x="0" y="0"/>
    </p:cViewPr>
  </p:notesTextViewPr>
  <p:notesViewPr>
    <p:cSldViewPr>
      <p:cViewPr varScale="1">
        <p:scale>
          <a:sx n="86" d="100"/>
          <a:sy n="86" d="100"/>
        </p:scale>
        <p:origin x="-304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FB978A-D62A-49AF-9F49-81EA1A0545B0}" type="datetimeFigureOut">
              <a:rPr lang="en-US" smtClean="0"/>
              <a:t>4/15/2016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6E3B52-A2CE-431E-BAEE-F956C3969055}" type="slidenum">
              <a:rPr lang="en-US" smtClean="0"/>
              <a:t>‹#›</a:t>
            </a:fld>
            <a:endParaRPr lang="en-US"/>
          </a:p>
        </p:txBody>
      </p:sp>
    </p:spTree>
    <p:extLst>
      <p:ext uri="{BB962C8B-B14F-4D97-AF65-F5344CB8AC3E}">
        <p14:creationId xmlns:p14="http://schemas.microsoft.com/office/powerpoint/2010/main" val="48638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E3B52-A2CE-431E-BAEE-F956C3969055}" type="slidenum">
              <a:rPr lang="en-US" smtClean="0"/>
              <a:t>1</a:t>
            </a:fld>
            <a:endParaRPr lang="en-US"/>
          </a:p>
        </p:txBody>
      </p:sp>
    </p:spTree>
    <p:extLst>
      <p:ext uri="{BB962C8B-B14F-4D97-AF65-F5344CB8AC3E}">
        <p14:creationId xmlns:p14="http://schemas.microsoft.com/office/powerpoint/2010/main" val="3402008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E3B52-A2CE-431E-BAEE-F956C3969055}" type="slidenum">
              <a:rPr lang="en-US" smtClean="0"/>
              <a:t>10</a:t>
            </a:fld>
            <a:endParaRPr lang="en-US"/>
          </a:p>
        </p:txBody>
      </p:sp>
    </p:spTree>
    <p:extLst>
      <p:ext uri="{BB962C8B-B14F-4D97-AF65-F5344CB8AC3E}">
        <p14:creationId xmlns:p14="http://schemas.microsoft.com/office/powerpoint/2010/main" val="1031088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3686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564D1B-0B52-42E4-8797-636EBA715C5E}" type="slidenum">
              <a:rPr lang="en-US" altLang="en-US" smtClean="0"/>
              <a:pPr/>
              <a:t>11</a:t>
            </a:fld>
            <a:endParaRPr lang="en-US" altLang="en-US"/>
          </a:p>
        </p:txBody>
      </p:sp>
    </p:spTree>
    <p:extLst>
      <p:ext uri="{BB962C8B-B14F-4D97-AF65-F5344CB8AC3E}">
        <p14:creationId xmlns:p14="http://schemas.microsoft.com/office/powerpoint/2010/main" val="974203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gene mutations do occur for the first time in a sperm or egg cell – the </a:t>
            </a:r>
            <a:r>
              <a:rPr lang="en-US" dirty="0" err="1"/>
              <a:t>germline</a:t>
            </a:r>
            <a:r>
              <a:rPr lang="en-US" dirty="0"/>
              <a:t>. That person’s children may then have that mutation in all of her/his cells. Consequently, grandchildren and great-grandchildren may inherit the same mutation. In some sense, we are all “clonal expansions” of our ancestors! Since families tended, historically, to live in the same area, scientists have found clusters of the same genetic variation within geographic regions. This means we can track human populations and migration genetically. This also means that when scientists study the genetic makeup of </a:t>
            </a:r>
            <a:r>
              <a:rPr lang="en-US" dirty="0" err="1"/>
              <a:t>biospecimen</a:t>
            </a:r>
            <a:r>
              <a:rPr lang="en-US" dirty="0"/>
              <a:t> collections, they may want to know about ancestry or ethnic background so they can distinguish what genetic variation is important for their research or simply a marker for ancestral relationships.</a:t>
            </a:r>
          </a:p>
        </p:txBody>
      </p:sp>
      <p:sp>
        <p:nvSpPr>
          <p:cNvPr id="4" name="Slide Number Placeholder 3"/>
          <p:cNvSpPr>
            <a:spLocks noGrp="1"/>
          </p:cNvSpPr>
          <p:nvPr>
            <p:ph type="sldNum" sz="quarter" idx="10"/>
          </p:nvPr>
        </p:nvSpPr>
        <p:spPr/>
        <p:txBody>
          <a:bodyPr/>
          <a:lstStyle/>
          <a:p>
            <a:fld id="{546E3B52-A2CE-431E-BAEE-F956C3969055}" type="slidenum">
              <a:rPr lang="en-US" smtClean="0"/>
              <a:t>12</a:t>
            </a:fld>
            <a:endParaRPr lang="en-US"/>
          </a:p>
        </p:txBody>
      </p:sp>
    </p:spTree>
    <p:extLst>
      <p:ext uri="{BB962C8B-B14F-4D97-AF65-F5344CB8AC3E}">
        <p14:creationId xmlns:p14="http://schemas.microsoft.com/office/powerpoint/2010/main" val="555274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E3B52-A2CE-431E-BAEE-F956C3969055}" type="slidenum">
              <a:rPr lang="en-US" smtClean="0"/>
              <a:t>13</a:t>
            </a:fld>
            <a:endParaRPr lang="en-US"/>
          </a:p>
        </p:txBody>
      </p:sp>
    </p:spTree>
    <p:extLst>
      <p:ext uri="{BB962C8B-B14F-4D97-AF65-F5344CB8AC3E}">
        <p14:creationId xmlns:p14="http://schemas.microsoft.com/office/powerpoint/2010/main" val="4203194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E3B52-A2CE-431E-BAEE-F956C3969055}" type="slidenum">
              <a:rPr lang="en-US" smtClean="0"/>
              <a:t>14</a:t>
            </a:fld>
            <a:endParaRPr lang="en-US"/>
          </a:p>
        </p:txBody>
      </p:sp>
    </p:spTree>
    <p:extLst>
      <p:ext uri="{BB962C8B-B14F-4D97-AF65-F5344CB8AC3E}">
        <p14:creationId xmlns:p14="http://schemas.microsoft.com/office/powerpoint/2010/main" val="4164407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6E3B52-A2CE-431E-BAEE-F956C3969055}" type="slidenum">
              <a:rPr lang="en-US" smtClean="0"/>
              <a:t>15</a:t>
            </a:fld>
            <a:endParaRPr lang="en-US"/>
          </a:p>
        </p:txBody>
      </p:sp>
    </p:spTree>
    <p:extLst>
      <p:ext uri="{BB962C8B-B14F-4D97-AF65-F5344CB8AC3E}">
        <p14:creationId xmlns:p14="http://schemas.microsoft.com/office/powerpoint/2010/main" val="1092872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6E3B52-A2CE-431E-BAEE-F956C3969055}" type="slidenum">
              <a:rPr lang="en-US" smtClean="0"/>
              <a:t>16</a:t>
            </a:fld>
            <a:endParaRPr lang="en-US"/>
          </a:p>
        </p:txBody>
      </p:sp>
    </p:spTree>
    <p:extLst>
      <p:ext uri="{BB962C8B-B14F-4D97-AF65-F5344CB8AC3E}">
        <p14:creationId xmlns:p14="http://schemas.microsoft.com/office/powerpoint/2010/main" val="2235631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6E3B52-A2CE-431E-BAEE-F956C3969055}" type="slidenum">
              <a:rPr lang="en-US" smtClean="0"/>
              <a:t>17</a:t>
            </a:fld>
            <a:endParaRPr lang="en-US"/>
          </a:p>
        </p:txBody>
      </p:sp>
    </p:spTree>
    <p:extLst>
      <p:ext uri="{BB962C8B-B14F-4D97-AF65-F5344CB8AC3E}">
        <p14:creationId xmlns:p14="http://schemas.microsoft.com/office/powerpoint/2010/main" val="2283785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E3B52-A2CE-431E-BAEE-F956C3969055}" type="slidenum">
              <a:rPr lang="en-US" smtClean="0"/>
              <a:t>19</a:t>
            </a:fld>
            <a:endParaRPr lang="en-US"/>
          </a:p>
        </p:txBody>
      </p:sp>
    </p:spTree>
    <p:extLst>
      <p:ext uri="{BB962C8B-B14F-4D97-AF65-F5344CB8AC3E}">
        <p14:creationId xmlns:p14="http://schemas.microsoft.com/office/powerpoint/2010/main" val="3340607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E3B52-A2CE-431E-BAEE-F956C3969055}" type="slidenum">
              <a:rPr lang="en-US" smtClean="0"/>
              <a:t>21</a:t>
            </a:fld>
            <a:endParaRPr lang="en-US"/>
          </a:p>
        </p:txBody>
      </p:sp>
    </p:spTree>
    <p:extLst>
      <p:ext uri="{BB962C8B-B14F-4D97-AF65-F5344CB8AC3E}">
        <p14:creationId xmlns:p14="http://schemas.microsoft.com/office/powerpoint/2010/main" val="2502718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E3B52-A2CE-431E-BAEE-F956C3969055}" type="slidenum">
              <a:rPr lang="en-US" smtClean="0"/>
              <a:t>2</a:t>
            </a:fld>
            <a:endParaRPr lang="en-US"/>
          </a:p>
        </p:txBody>
      </p:sp>
    </p:spTree>
    <p:extLst>
      <p:ext uri="{BB962C8B-B14F-4D97-AF65-F5344CB8AC3E}">
        <p14:creationId xmlns:p14="http://schemas.microsoft.com/office/powerpoint/2010/main" val="3340607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E3B52-A2CE-431E-BAEE-F956C3969055}" type="slidenum">
              <a:rPr lang="en-US" smtClean="0"/>
              <a:t>3</a:t>
            </a:fld>
            <a:endParaRPr lang="en-US"/>
          </a:p>
        </p:txBody>
      </p:sp>
    </p:spTree>
    <p:extLst>
      <p:ext uri="{BB962C8B-B14F-4D97-AF65-F5344CB8AC3E}">
        <p14:creationId xmlns:p14="http://schemas.microsoft.com/office/powerpoint/2010/main" val="3163207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E3B52-A2CE-431E-BAEE-F956C3969055}" type="slidenum">
              <a:rPr lang="en-US" smtClean="0"/>
              <a:t>4</a:t>
            </a:fld>
            <a:endParaRPr lang="en-US"/>
          </a:p>
        </p:txBody>
      </p:sp>
    </p:spTree>
    <p:extLst>
      <p:ext uri="{BB962C8B-B14F-4D97-AF65-F5344CB8AC3E}">
        <p14:creationId xmlns:p14="http://schemas.microsoft.com/office/powerpoint/2010/main" val="1893572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E3B52-A2CE-431E-BAEE-F956C3969055}" type="slidenum">
              <a:rPr lang="en-US" smtClean="0"/>
              <a:t>5</a:t>
            </a:fld>
            <a:endParaRPr lang="en-US"/>
          </a:p>
        </p:txBody>
      </p:sp>
    </p:spTree>
    <p:extLst>
      <p:ext uri="{BB962C8B-B14F-4D97-AF65-F5344CB8AC3E}">
        <p14:creationId xmlns:p14="http://schemas.microsoft.com/office/powerpoint/2010/main" val="583362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E3B52-A2CE-431E-BAEE-F956C3969055}" type="slidenum">
              <a:rPr lang="en-US" smtClean="0"/>
              <a:t>6</a:t>
            </a:fld>
            <a:endParaRPr lang="en-US"/>
          </a:p>
        </p:txBody>
      </p:sp>
    </p:spTree>
    <p:extLst>
      <p:ext uri="{BB962C8B-B14F-4D97-AF65-F5344CB8AC3E}">
        <p14:creationId xmlns:p14="http://schemas.microsoft.com/office/powerpoint/2010/main" val="265901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546E3B52-A2CE-431E-BAEE-F956C3969055}" type="slidenum">
              <a:rPr lang="en-US" smtClean="0"/>
              <a:t>7</a:t>
            </a:fld>
            <a:endParaRPr lang="en-US"/>
          </a:p>
        </p:txBody>
      </p:sp>
    </p:spTree>
    <p:extLst>
      <p:ext uri="{BB962C8B-B14F-4D97-AF65-F5344CB8AC3E}">
        <p14:creationId xmlns:p14="http://schemas.microsoft.com/office/powerpoint/2010/main" val="3289123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E3B52-A2CE-431E-BAEE-F956C3969055}" type="slidenum">
              <a:rPr lang="en-US" smtClean="0"/>
              <a:t>8</a:t>
            </a:fld>
            <a:endParaRPr lang="en-US"/>
          </a:p>
        </p:txBody>
      </p:sp>
    </p:spTree>
    <p:extLst>
      <p:ext uri="{BB962C8B-B14F-4D97-AF65-F5344CB8AC3E}">
        <p14:creationId xmlns:p14="http://schemas.microsoft.com/office/powerpoint/2010/main" val="4052569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large part, our bodies and the engines that run them are made of proteins. All of these proteins are encoded by genes. Genes are segments of DNA – a molecule – that serves as kind of an instruction book for making proteins. These genes are packaged into structures called chromosomes. We have twenty three pairs of chromosomes. One copy of every pair is inherited from our mothers. The other copy is inherited from our fathers. These chromosomes are stored in the nucleus of every cell.</a:t>
            </a:r>
          </a:p>
        </p:txBody>
      </p:sp>
      <p:sp>
        <p:nvSpPr>
          <p:cNvPr id="4" name="Slide Number Placeholder 3"/>
          <p:cNvSpPr>
            <a:spLocks noGrp="1"/>
          </p:cNvSpPr>
          <p:nvPr>
            <p:ph type="sldNum" sz="quarter" idx="10"/>
          </p:nvPr>
        </p:nvSpPr>
        <p:spPr/>
        <p:txBody>
          <a:bodyPr/>
          <a:lstStyle/>
          <a:p>
            <a:fld id="{546E3B52-A2CE-431E-BAEE-F956C3969055}" type="slidenum">
              <a:rPr lang="en-US" smtClean="0"/>
              <a:t>9</a:t>
            </a:fld>
            <a:endParaRPr lang="en-US"/>
          </a:p>
        </p:txBody>
      </p:sp>
    </p:spTree>
    <p:extLst>
      <p:ext uri="{BB962C8B-B14F-4D97-AF65-F5344CB8AC3E}">
        <p14:creationId xmlns:p14="http://schemas.microsoft.com/office/powerpoint/2010/main" val="24100116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5"/>
          <p:cNvGrpSpPr>
            <a:grpSpLocks/>
          </p:cNvGrpSpPr>
          <p:nvPr/>
        </p:nvGrpSpPr>
        <p:grpSpPr bwMode="auto">
          <a:xfrm>
            <a:off x="0" y="0"/>
            <a:ext cx="9144000" cy="6858000"/>
            <a:chOff x="0" y="0"/>
            <a:chExt cx="9144000" cy="6858000"/>
          </a:xfrm>
        </p:grpSpPr>
        <p:sp>
          <p:nvSpPr>
            <p:cNvPr id="5" name="Rectangle 4"/>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7" name="Freeform 6"/>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990600" y="1017588"/>
            <a:ext cx="7178675" cy="4830762"/>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990600" y="1009650"/>
            <a:ext cx="7180263" cy="4832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769938" y="701675"/>
            <a:ext cx="56673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7854950" y="749300"/>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Date Placeholder 3"/>
          <p:cNvSpPr>
            <a:spLocks noGrp="1"/>
          </p:cNvSpPr>
          <p:nvPr>
            <p:ph type="dt" sz="half" idx="10"/>
          </p:nvPr>
        </p:nvSpPr>
        <p:spPr>
          <a:xfrm>
            <a:off x="6770688" y="5357813"/>
            <a:ext cx="1214437" cy="365125"/>
          </a:xfrm>
        </p:spPr>
        <p:txBody>
          <a:bodyPr/>
          <a:lstStyle>
            <a:lvl1pPr>
              <a:defRPr/>
            </a:lvl1pPr>
          </a:lstStyle>
          <a:p>
            <a:pPr>
              <a:defRPr/>
            </a:pPr>
            <a:fld id="{F58311EF-7174-480E-AFFC-D711F2FB9CDD}" type="datetimeFigureOut">
              <a:rPr lang="en-US"/>
              <a:pPr>
                <a:defRPr/>
              </a:pPr>
              <a:t>4/15/2016</a:t>
            </a:fld>
            <a:endParaRPr lang="en-US"/>
          </a:p>
        </p:txBody>
      </p:sp>
      <p:sp>
        <p:nvSpPr>
          <p:cNvPr id="13" name="Footer Placeholder 4"/>
          <p:cNvSpPr>
            <a:spLocks noGrp="1"/>
          </p:cNvSpPr>
          <p:nvPr>
            <p:ph type="ftr" sz="quarter" idx="11"/>
          </p:nvPr>
        </p:nvSpPr>
        <p:spPr>
          <a:xfrm>
            <a:off x="1174750" y="5357813"/>
            <a:ext cx="5033963" cy="365125"/>
          </a:xfrm>
        </p:spPr>
        <p:txBody>
          <a:bodyPr/>
          <a:lstStyle>
            <a:lvl1pPr>
              <a:defRPr/>
            </a:lvl1pPr>
          </a:lstStyle>
          <a:p>
            <a:pPr>
              <a:defRPr/>
            </a:pPr>
            <a:endParaRPr lang="en-US"/>
          </a:p>
        </p:txBody>
      </p:sp>
      <p:sp>
        <p:nvSpPr>
          <p:cNvPr id="14" name="Slide Number Placeholder 5"/>
          <p:cNvSpPr>
            <a:spLocks noGrp="1"/>
          </p:cNvSpPr>
          <p:nvPr>
            <p:ph type="sldNum" sz="quarter" idx="12"/>
          </p:nvPr>
        </p:nvSpPr>
        <p:spPr>
          <a:xfrm>
            <a:off x="6213475" y="5357813"/>
            <a:ext cx="554038" cy="365125"/>
          </a:xfrm>
        </p:spPr>
        <p:txBody>
          <a:bodyPr/>
          <a:lstStyle>
            <a:lvl1pPr algn="ctr">
              <a:defRPr smtClean="0"/>
            </a:lvl1pPr>
          </a:lstStyle>
          <a:p>
            <a:pPr>
              <a:defRPr/>
            </a:pPr>
            <a:fld id="{324571A6-3DB2-4363-82DC-3AB1B3D15EBC}" type="slidenum">
              <a:rPr lang="en-US"/>
              <a:pPr>
                <a:defRPr/>
              </a:pPr>
              <a:t>‹#›</a:t>
            </a:fld>
            <a:endParaRPr lang="en-US"/>
          </a:p>
        </p:txBody>
      </p:sp>
    </p:spTree>
    <p:extLst>
      <p:ext uri="{BB962C8B-B14F-4D97-AF65-F5344CB8AC3E}">
        <p14:creationId xmlns:p14="http://schemas.microsoft.com/office/powerpoint/2010/main" val="1814575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5C59857-53E3-4D11-9A01-FB830634714B}" type="datetimeFigureOut">
              <a:rPr lang="en-US"/>
              <a:pPr>
                <a:defRPr/>
              </a:pPr>
              <a:t>4/15/2016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48983A-6513-4102-8B9C-154993199587}" type="slidenum">
              <a:rPr lang="en-US"/>
              <a:pPr>
                <a:defRPr/>
              </a:pPr>
              <a:t>‹#›</a:t>
            </a:fld>
            <a:endParaRPr lang="en-US"/>
          </a:p>
        </p:txBody>
      </p:sp>
    </p:spTree>
    <p:extLst>
      <p:ext uri="{BB962C8B-B14F-4D97-AF65-F5344CB8AC3E}">
        <p14:creationId xmlns:p14="http://schemas.microsoft.com/office/powerpoint/2010/main" val="3911209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3ED77B5-C2EE-43DE-BB50-523A563760D1}" type="datetimeFigureOut">
              <a:rPr lang="en-US"/>
              <a:pPr>
                <a:defRPr/>
              </a:pPr>
              <a:t>4/15/2016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1A34A9-E8B0-4ACC-A95B-3A5EB0F4EE6E}" type="slidenum">
              <a:rPr lang="en-US"/>
              <a:pPr>
                <a:defRPr/>
              </a:pPr>
              <a:t>‹#›</a:t>
            </a:fld>
            <a:endParaRPr lang="en-US"/>
          </a:p>
        </p:txBody>
      </p:sp>
    </p:spTree>
    <p:extLst>
      <p:ext uri="{BB962C8B-B14F-4D97-AF65-F5344CB8AC3E}">
        <p14:creationId xmlns:p14="http://schemas.microsoft.com/office/powerpoint/2010/main" val="3391504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8C9C375-E4E4-476D-B144-D024B3D48710}" type="datetimeFigureOut">
              <a:rPr lang="en-US"/>
              <a:pPr>
                <a:defRPr/>
              </a:pPr>
              <a:t>4/15/2016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1487C3-971E-4399-B5F3-FFAC5B7C7667}" type="slidenum">
              <a:rPr lang="en-US"/>
              <a:pPr>
                <a:defRPr/>
              </a:pPr>
              <a:t>‹#›</a:t>
            </a:fld>
            <a:endParaRPr lang="en-US"/>
          </a:p>
        </p:txBody>
      </p:sp>
    </p:spTree>
    <p:extLst>
      <p:ext uri="{BB962C8B-B14F-4D97-AF65-F5344CB8AC3E}">
        <p14:creationId xmlns:p14="http://schemas.microsoft.com/office/powerpoint/2010/main" val="2307822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C3C3030-092A-4977-B11C-7B6EE8ACA203}" type="datetimeFigureOut">
              <a:rPr lang="en-US"/>
              <a:pPr>
                <a:defRPr/>
              </a:pPr>
              <a:t>4/15/2016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E31AFD6-769A-45CE-BA36-2E2B6F458F08}" type="slidenum">
              <a:rPr lang="en-US"/>
              <a:pPr>
                <a:defRPr/>
              </a:pPr>
              <a:t>‹#›</a:t>
            </a:fld>
            <a:endParaRPr lang="en-US"/>
          </a:p>
        </p:txBody>
      </p:sp>
    </p:spTree>
    <p:extLst>
      <p:ext uri="{BB962C8B-B14F-4D97-AF65-F5344CB8AC3E}">
        <p14:creationId xmlns:p14="http://schemas.microsoft.com/office/powerpoint/2010/main" val="1454752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298448" y="2121407"/>
            <a:ext cx="3200400" cy="3602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63440" y="2119313"/>
            <a:ext cx="3200400" cy="360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fld id="{36394270-8F3B-4672-9F91-09D76AA954E1}" type="datetimeFigureOut">
              <a:rPr lang="en-US"/>
              <a:pPr>
                <a:defRPr/>
              </a:pPr>
              <a:t>4/15/2016</a:t>
            </a:fld>
            <a:endParaRPr 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pPr>
              <a:defRPr/>
            </a:pPr>
            <a:fld id="{3104C048-4F45-42F1-871A-EF56F0A24771}" type="slidenum">
              <a:rPr lang="en-US"/>
              <a:pPr>
                <a:defRPr/>
              </a:pPr>
              <a:t>‹#›</a:t>
            </a:fld>
            <a:endParaRPr lang="en-US"/>
          </a:p>
        </p:txBody>
      </p:sp>
    </p:spTree>
    <p:extLst>
      <p:ext uri="{BB962C8B-B14F-4D97-AF65-F5344CB8AC3E}">
        <p14:creationId xmlns:p14="http://schemas.microsoft.com/office/powerpoint/2010/main" val="1851832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1298448" y="2944368"/>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5"/>
          </p:nvPr>
        </p:nvSpPr>
        <p:spPr/>
        <p:txBody>
          <a:bodyPr/>
          <a:lstStyle>
            <a:lvl1pPr>
              <a:defRPr/>
            </a:lvl1pPr>
          </a:lstStyle>
          <a:p>
            <a:pPr>
              <a:defRPr/>
            </a:pPr>
            <a:fld id="{1A4F3F5A-4D90-4DEF-B434-E173FB7B30B7}" type="datetimeFigureOut">
              <a:rPr lang="en-US"/>
              <a:pPr>
                <a:defRPr/>
              </a:pPr>
              <a:t>4/15/2016</a:t>
            </a:fld>
            <a:endParaRPr lang="en-US"/>
          </a:p>
        </p:txBody>
      </p:sp>
      <p:sp>
        <p:nvSpPr>
          <p:cNvPr id="8" name="Footer Placeholder 4"/>
          <p:cNvSpPr>
            <a:spLocks noGrp="1"/>
          </p:cNvSpPr>
          <p:nvPr>
            <p:ph type="ftr" sz="quarter" idx="16"/>
          </p:nvPr>
        </p:nvSpPr>
        <p:spPr/>
        <p:txBody>
          <a:bodyPr/>
          <a:lstStyle>
            <a:lvl1pPr>
              <a:defRPr/>
            </a:lvl1pPr>
          </a:lstStyle>
          <a:p>
            <a:pPr>
              <a:defRPr/>
            </a:pPr>
            <a:endParaRPr lang="en-US"/>
          </a:p>
        </p:txBody>
      </p:sp>
      <p:sp>
        <p:nvSpPr>
          <p:cNvPr id="9" name="Slide Number Placeholder 5"/>
          <p:cNvSpPr>
            <a:spLocks noGrp="1"/>
          </p:cNvSpPr>
          <p:nvPr>
            <p:ph type="sldNum" sz="quarter" idx="17"/>
          </p:nvPr>
        </p:nvSpPr>
        <p:spPr/>
        <p:txBody>
          <a:bodyPr/>
          <a:lstStyle>
            <a:lvl1pPr>
              <a:defRPr/>
            </a:lvl1pPr>
          </a:lstStyle>
          <a:p>
            <a:pPr>
              <a:defRPr/>
            </a:pPr>
            <a:fld id="{0DF9E4C9-6794-4392-B5DC-5585751CAAA0}" type="slidenum">
              <a:rPr lang="en-US"/>
              <a:pPr>
                <a:defRPr/>
              </a:pPr>
              <a:t>‹#›</a:t>
            </a:fld>
            <a:endParaRPr lang="en-US"/>
          </a:p>
        </p:txBody>
      </p:sp>
    </p:spTree>
    <p:extLst>
      <p:ext uri="{BB962C8B-B14F-4D97-AF65-F5344CB8AC3E}">
        <p14:creationId xmlns:p14="http://schemas.microsoft.com/office/powerpoint/2010/main" val="767390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2A00D23-5357-4486-A2D5-27292E6AA4A0}" type="datetimeFigureOut">
              <a:rPr lang="en-US"/>
              <a:pPr>
                <a:defRPr/>
              </a:pPr>
              <a:t>4/15/2016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7B670AD-4604-4B7C-A973-38ADCE57A2A6}" type="slidenum">
              <a:rPr lang="en-US"/>
              <a:pPr>
                <a:defRPr/>
              </a:pPr>
              <a:t>‹#›</a:t>
            </a:fld>
            <a:endParaRPr lang="en-US"/>
          </a:p>
        </p:txBody>
      </p:sp>
    </p:spTree>
    <p:extLst>
      <p:ext uri="{BB962C8B-B14F-4D97-AF65-F5344CB8AC3E}">
        <p14:creationId xmlns:p14="http://schemas.microsoft.com/office/powerpoint/2010/main" val="730925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45B8133-072A-4F5A-9B1F-DBB47790B368}" type="datetimeFigureOut">
              <a:rPr lang="en-US"/>
              <a:pPr>
                <a:defRPr/>
              </a:pPr>
              <a:t>4/15/2016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38C2B55-CB83-4476-9AB5-B54D46F7D853}" type="slidenum">
              <a:rPr lang="en-US"/>
              <a:pPr>
                <a:defRPr/>
              </a:pPr>
              <a:t>‹#›</a:t>
            </a:fld>
            <a:endParaRPr lang="en-US"/>
          </a:p>
        </p:txBody>
      </p:sp>
    </p:spTree>
    <p:extLst>
      <p:ext uri="{BB962C8B-B14F-4D97-AF65-F5344CB8AC3E}">
        <p14:creationId xmlns:p14="http://schemas.microsoft.com/office/powerpoint/2010/main" val="3024277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9144000" cy="6858000"/>
            <a:chOff x="0" y="0"/>
            <a:chExt cx="9144000" cy="6858000"/>
          </a:xfrm>
        </p:grpSpPr>
        <p:sp>
          <p:nvSpPr>
            <p:cNvPr id="6" name="Rectangle 5"/>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 name="Freeform 7"/>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rot="60000">
            <a:off x="4468813" y="604838"/>
            <a:ext cx="3789362"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rot="60000">
            <a:off x="4471988" y="603250"/>
            <a:ext cx="3787775"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rot="21540000">
            <a:off x="749300" y="576263"/>
            <a:ext cx="378936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rot="21540000">
            <a:off x="749300" y="576263"/>
            <a:ext cx="3789363"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3"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2371725" y="293688"/>
            <a:ext cx="56673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6280150" y="333375"/>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4"/>
          <p:cNvSpPr>
            <a:spLocks noGrp="1"/>
          </p:cNvSpPr>
          <p:nvPr>
            <p:ph type="dt" sz="half" idx="10"/>
          </p:nvPr>
        </p:nvSpPr>
        <p:spPr>
          <a:xfrm rot="60000">
            <a:off x="6342063" y="5886450"/>
            <a:ext cx="1212850" cy="365125"/>
          </a:xfrm>
        </p:spPr>
        <p:txBody>
          <a:bodyPr/>
          <a:lstStyle>
            <a:lvl1pPr>
              <a:defRPr/>
            </a:lvl1pPr>
          </a:lstStyle>
          <a:p>
            <a:pPr>
              <a:defRPr/>
            </a:pPr>
            <a:fld id="{31B79AFC-41B1-47F0-89A5-DEA9DB96DCF1}" type="datetimeFigureOut">
              <a:rPr lang="en-US"/>
              <a:pPr>
                <a:defRPr/>
              </a:pPr>
              <a:t>4/15/2016</a:t>
            </a:fld>
            <a:endParaRPr lang="en-US"/>
          </a:p>
        </p:txBody>
      </p:sp>
      <p:sp>
        <p:nvSpPr>
          <p:cNvPr id="16" name="Footer Placeholder 5"/>
          <p:cNvSpPr>
            <a:spLocks noGrp="1"/>
          </p:cNvSpPr>
          <p:nvPr>
            <p:ph type="ftr" sz="quarter" idx="11"/>
          </p:nvPr>
        </p:nvSpPr>
        <p:spPr>
          <a:xfrm rot="21540000">
            <a:off x="914400" y="5829300"/>
            <a:ext cx="3522663" cy="365125"/>
          </a:xfrm>
        </p:spPr>
        <p:txBody>
          <a:bodyPr/>
          <a:lstStyle>
            <a:lvl1pPr>
              <a:defRPr/>
            </a:lvl1pPr>
          </a:lstStyle>
          <a:p>
            <a:pPr>
              <a:defRPr/>
            </a:pPr>
            <a:endParaRPr lang="en-US"/>
          </a:p>
        </p:txBody>
      </p:sp>
      <p:sp>
        <p:nvSpPr>
          <p:cNvPr id="17" name="Slide Number Placeholder 6"/>
          <p:cNvSpPr>
            <a:spLocks noGrp="1"/>
          </p:cNvSpPr>
          <p:nvPr>
            <p:ph type="sldNum" sz="quarter" idx="12"/>
          </p:nvPr>
        </p:nvSpPr>
        <p:spPr>
          <a:xfrm rot="60000">
            <a:off x="7558088" y="5897563"/>
            <a:ext cx="554037" cy="365125"/>
          </a:xfrm>
        </p:spPr>
        <p:txBody>
          <a:bodyPr/>
          <a:lstStyle>
            <a:lvl1pPr>
              <a:defRPr/>
            </a:lvl1pPr>
          </a:lstStyle>
          <a:p>
            <a:pPr>
              <a:defRPr/>
            </a:pPr>
            <a:fld id="{BD53F031-68F8-474B-9826-4D683FCBD52A}" type="slidenum">
              <a:rPr lang="en-US"/>
              <a:pPr>
                <a:defRPr/>
              </a:pPr>
              <a:t>‹#›</a:t>
            </a:fld>
            <a:endParaRPr lang="en-US"/>
          </a:p>
        </p:txBody>
      </p:sp>
    </p:spTree>
    <p:extLst>
      <p:ext uri="{BB962C8B-B14F-4D97-AF65-F5344CB8AC3E}">
        <p14:creationId xmlns:p14="http://schemas.microsoft.com/office/powerpoint/2010/main" val="4064677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9144000" cy="6858000"/>
            <a:chOff x="0" y="0"/>
            <a:chExt cx="9144000" cy="6858000"/>
          </a:xfrm>
        </p:grpSpPr>
        <p:sp>
          <p:nvSpPr>
            <p:cNvPr id="6" name="Rectangle 5"/>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 name="Freeform 7"/>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rot="21540000">
            <a:off x="749300" y="576263"/>
            <a:ext cx="378936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rot="21540000">
            <a:off x="744538" y="576263"/>
            <a:ext cx="3789362"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rot="60000">
            <a:off x="4468813" y="604838"/>
            <a:ext cx="3789362"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rot="60000">
            <a:off x="4464050" y="603250"/>
            <a:ext cx="3789363"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3"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2371725" y="293688"/>
            <a:ext cx="56673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6280150" y="333375"/>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4"/>
          <p:cNvSpPr>
            <a:spLocks noGrp="1"/>
          </p:cNvSpPr>
          <p:nvPr>
            <p:ph type="dt" sz="half" idx="10"/>
          </p:nvPr>
        </p:nvSpPr>
        <p:spPr>
          <a:xfrm rot="60000">
            <a:off x="6345238" y="5888038"/>
            <a:ext cx="1214437" cy="365125"/>
          </a:xfrm>
        </p:spPr>
        <p:txBody>
          <a:bodyPr/>
          <a:lstStyle>
            <a:lvl1pPr>
              <a:defRPr/>
            </a:lvl1pPr>
          </a:lstStyle>
          <a:p>
            <a:pPr>
              <a:defRPr/>
            </a:pPr>
            <a:fld id="{2ED738C1-1557-4C6B-92CB-021B035726F3}" type="datetimeFigureOut">
              <a:rPr lang="en-US"/>
              <a:pPr>
                <a:defRPr/>
              </a:pPr>
              <a:t>4/15/2016</a:t>
            </a:fld>
            <a:endParaRPr lang="en-US"/>
          </a:p>
        </p:txBody>
      </p:sp>
      <p:sp>
        <p:nvSpPr>
          <p:cNvPr id="16" name="Footer Placeholder 5"/>
          <p:cNvSpPr>
            <a:spLocks noGrp="1"/>
          </p:cNvSpPr>
          <p:nvPr>
            <p:ph type="ftr" sz="quarter" idx="11"/>
          </p:nvPr>
        </p:nvSpPr>
        <p:spPr>
          <a:xfrm rot="21540000">
            <a:off x="914400" y="5830888"/>
            <a:ext cx="3319463" cy="365125"/>
          </a:xfrm>
        </p:spPr>
        <p:txBody>
          <a:bodyPr/>
          <a:lstStyle>
            <a:lvl1pPr>
              <a:defRPr/>
            </a:lvl1pPr>
          </a:lstStyle>
          <a:p>
            <a:pPr>
              <a:defRPr/>
            </a:pPr>
            <a:endParaRPr lang="en-US"/>
          </a:p>
        </p:txBody>
      </p:sp>
      <p:sp>
        <p:nvSpPr>
          <p:cNvPr id="17" name="Slide Number Placeholder 6"/>
          <p:cNvSpPr>
            <a:spLocks noGrp="1"/>
          </p:cNvSpPr>
          <p:nvPr>
            <p:ph type="sldNum" sz="quarter" idx="12"/>
          </p:nvPr>
        </p:nvSpPr>
        <p:spPr>
          <a:xfrm rot="60000">
            <a:off x="7562850" y="5900738"/>
            <a:ext cx="554038" cy="365125"/>
          </a:xfrm>
        </p:spPr>
        <p:txBody>
          <a:bodyPr/>
          <a:lstStyle>
            <a:lvl1pPr>
              <a:defRPr/>
            </a:lvl1pPr>
          </a:lstStyle>
          <a:p>
            <a:pPr>
              <a:defRPr/>
            </a:pPr>
            <a:fld id="{FABD040E-CBE1-4512-B8DB-0FEF42D41860}" type="slidenum">
              <a:rPr lang="en-US"/>
              <a:pPr>
                <a:defRPr/>
              </a:pPr>
              <a:t>‹#›</a:t>
            </a:fld>
            <a:endParaRPr lang="en-US"/>
          </a:p>
        </p:txBody>
      </p:sp>
    </p:spTree>
    <p:extLst>
      <p:ext uri="{BB962C8B-B14F-4D97-AF65-F5344CB8AC3E}">
        <p14:creationId xmlns:p14="http://schemas.microsoft.com/office/powerpoint/2010/main" val="2805283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026" name="Group 15"/>
          <p:cNvGrpSpPr>
            <a:grpSpLocks/>
          </p:cNvGrpSpPr>
          <p:nvPr/>
        </p:nvGrpSpPr>
        <p:grpSpPr bwMode="auto">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731838" y="574675"/>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731838" y="576263"/>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32" name="Picture 2" descr="C:\Users\Administrator\Desktop\Pushpin Dev\Assets\pushpinLeft.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435684">
            <a:off x="544513" y="273050"/>
            <a:ext cx="56673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2" descr="C:\Users\Administrator\Desktop\Pushpin Dev\Assets\pushpinLeft.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4096196">
            <a:off x="8115300" y="298450"/>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itle Placeholder 1"/>
          <p:cNvSpPr>
            <a:spLocks noGrp="1"/>
          </p:cNvSpPr>
          <p:nvPr>
            <p:ph type="title"/>
          </p:nvPr>
        </p:nvSpPr>
        <p:spPr bwMode="auto">
          <a:xfrm>
            <a:off x="1095375" y="817563"/>
            <a:ext cx="6964363"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5" name="Text Placeholder 2"/>
          <p:cNvSpPr>
            <a:spLocks noGrp="1"/>
          </p:cNvSpPr>
          <p:nvPr>
            <p:ph type="body" idx="1"/>
          </p:nvPr>
        </p:nvSpPr>
        <p:spPr bwMode="auto">
          <a:xfrm>
            <a:off x="1463675" y="2119313"/>
            <a:ext cx="6196013"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454775" y="5808663"/>
            <a:ext cx="121285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2"/>
                </a:solidFill>
                <a:latin typeface="Rage Italic" pitchFamily="66" charset="0"/>
                <a:cs typeface="+mn-cs"/>
              </a:defRPr>
            </a:lvl1pPr>
          </a:lstStyle>
          <a:p>
            <a:pPr>
              <a:defRPr/>
            </a:pPr>
            <a:fld id="{665AF9DC-A3F3-45F4-BCD1-1411F03985AB}" type="datetimeFigureOut">
              <a:rPr lang="en-US"/>
              <a:pPr>
                <a:defRPr/>
              </a:pPr>
              <a:t>4/15/2016</a:t>
            </a:fld>
            <a:endParaRPr lang="en-US"/>
          </a:p>
        </p:txBody>
      </p:sp>
      <p:sp>
        <p:nvSpPr>
          <p:cNvPr id="5" name="Footer Placeholder 4"/>
          <p:cNvSpPr>
            <a:spLocks noGrp="1"/>
          </p:cNvSpPr>
          <p:nvPr>
            <p:ph type="ftr" sz="quarter" idx="3"/>
          </p:nvPr>
        </p:nvSpPr>
        <p:spPr>
          <a:xfrm>
            <a:off x="914400" y="5808663"/>
            <a:ext cx="5540375" cy="365125"/>
          </a:xfrm>
          <a:prstGeom prst="rect">
            <a:avLst/>
          </a:prstGeom>
        </p:spPr>
        <p:txBody>
          <a:bodyPr vert="horz" lIns="91440" tIns="45720" rIns="91440" bIns="45720" rtlCol="0" anchor="ctr"/>
          <a:lstStyle>
            <a:lvl1pPr algn="l" fontAlgn="auto">
              <a:spcBef>
                <a:spcPts val="0"/>
              </a:spcBef>
              <a:spcAft>
                <a:spcPts val="0"/>
              </a:spcAft>
              <a:defRPr sz="1400">
                <a:solidFill>
                  <a:schemeClr val="tx2"/>
                </a:solidFill>
                <a:latin typeface="Rage Italic" pitchFamily="66" charset="0"/>
                <a:cs typeface="+mn-cs"/>
              </a:defRPr>
            </a:lvl1pPr>
          </a:lstStyle>
          <a:p>
            <a:pPr>
              <a:defRPr/>
            </a:pPr>
            <a:endParaRPr lang="en-US"/>
          </a:p>
        </p:txBody>
      </p:sp>
      <p:sp>
        <p:nvSpPr>
          <p:cNvPr id="6" name="Slide Number Placeholder 5"/>
          <p:cNvSpPr>
            <a:spLocks noGrp="1"/>
          </p:cNvSpPr>
          <p:nvPr>
            <p:ph type="sldNum" sz="quarter" idx="4"/>
          </p:nvPr>
        </p:nvSpPr>
        <p:spPr>
          <a:xfrm>
            <a:off x="7670800" y="5808663"/>
            <a:ext cx="554038" cy="365125"/>
          </a:xfrm>
          <a:prstGeom prst="rect">
            <a:avLst/>
          </a:prstGeom>
        </p:spPr>
        <p:txBody>
          <a:bodyPr vert="horz" lIns="91440" tIns="45720" rIns="91440" bIns="45720" rtlCol="0" anchor="ctr"/>
          <a:lstStyle>
            <a:lvl1pPr algn="r" fontAlgn="auto">
              <a:spcBef>
                <a:spcPts val="0"/>
              </a:spcBef>
              <a:spcAft>
                <a:spcPts val="0"/>
              </a:spcAft>
              <a:defRPr sz="1400" smtClean="0">
                <a:solidFill>
                  <a:schemeClr val="tx2"/>
                </a:solidFill>
                <a:latin typeface="Rage Italic" pitchFamily="66" charset="0"/>
                <a:cs typeface="+mn-cs"/>
              </a:defRPr>
            </a:lvl1pPr>
          </a:lstStyle>
          <a:p>
            <a:pPr>
              <a:defRPr/>
            </a:pPr>
            <a:fld id="{227C5661-AE34-4C3A-81B2-E65A0DFB85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3" r:id="rId1"/>
    <p:sldLayoutId id="2147483675" r:id="rId2"/>
    <p:sldLayoutId id="2147483676" r:id="rId3"/>
    <p:sldLayoutId id="2147483677" r:id="rId4"/>
    <p:sldLayoutId id="2147483678" r:id="rId5"/>
    <p:sldLayoutId id="2147483679" r:id="rId6"/>
    <p:sldLayoutId id="2147483680" r:id="rId7"/>
    <p:sldLayoutId id="2147483684" r:id="rId8"/>
    <p:sldLayoutId id="2147483685" r:id="rId9"/>
    <p:sldLayoutId id="2147483681" r:id="rId10"/>
    <p:sldLayoutId id="2147483682"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onstantia" pitchFamily="18" charset="0"/>
        </a:defRPr>
      </a:lvl2pPr>
      <a:lvl3pPr algn="ctr" rtl="0" eaLnBrk="1" fontAlgn="base" hangingPunct="1">
        <a:spcBef>
          <a:spcPct val="0"/>
        </a:spcBef>
        <a:spcAft>
          <a:spcPct val="0"/>
        </a:spcAft>
        <a:defRPr sz="4400">
          <a:solidFill>
            <a:schemeClr val="tx1"/>
          </a:solidFill>
          <a:latin typeface="Constantia" pitchFamily="18" charset="0"/>
        </a:defRPr>
      </a:lvl3pPr>
      <a:lvl4pPr algn="ctr" rtl="0" eaLnBrk="1" fontAlgn="base" hangingPunct="1">
        <a:spcBef>
          <a:spcPct val="0"/>
        </a:spcBef>
        <a:spcAft>
          <a:spcPct val="0"/>
        </a:spcAft>
        <a:defRPr sz="4400">
          <a:solidFill>
            <a:schemeClr val="tx1"/>
          </a:solidFill>
          <a:latin typeface="Constantia" pitchFamily="18" charset="0"/>
        </a:defRPr>
      </a:lvl4pPr>
      <a:lvl5pPr algn="ctr" rtl="0" eaLnBrk="1" fontAlgn="base" hangingPunct="1">
        <a:spcBef>
          <a:spcPct val="0"/>
        </a:spcBef>
        <a:spcAft>
          <a:spcPct val="0"/>
        </a:spcAft>
        <a:defRPr sz="4400">
          <a:solidFill>
            <a:schemeClr val="tx1"/>
          </a:solidFill>
          <a:latin typeface="Constantia"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1" fontAlgn="base" hangingPunct="1">
        <a:spcBef>
          <a:spcPct val="20000"/>
        </a:spcBef>
        <a:spcAft>
          <a:spcPct val="0"/>
        </a:spcAft>
        <a:buClr>
          <a:schemeClr val="accent2"/>
        </a:buClr>
        <a:buSzPct val="85000"/>
        <a:buFont typeface="Brush Script MT" pitchFamily="66" charset="0"/>
        <a:buChar char="O"/>
        <a:defRPr sz="2400" kern="1200">
          <a:solidFill>
            <a:schemeClr val="tx1"/>
          </a:solidFill>
          <a:latin typeface="+mn-lt"/>
          <a:ea typeface="+mn-ea"/>
          <a:cs typeface="+mn-cs"/>
        </a:defRPr>
      </a:lvl1pPr>
      <a:lvl2pPr marL="639763" indent="-273050" algn="l" rtl="0" eaLnBrk="1" fontAlgn="base" hangingPunct="1">
        <a:spcBef>
          <a:spcPct val="20000"/>
        </a:spcBef>
        <a:spcAft>
          <a:spcPct val="0"/>
        </a:spcAft>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rtl="0" eaLnBrk="1" fontAlgn="base" hangingPunct="1">
        <a:spcBef>
          <a:spcPct val="20000"/>
        </a:spcBef>
        <a:spcAft>
          <a:spcPct val="0"/>
        </a:spcAft>
        <a:buClr>
          <a:schemeClr val="accent2"/>
        </a:buClr>
        <a:buSzPct val="85000"/>
        <a:buFont typeface="Brush Script MT" pitchFamily="66" charset="0"/>
        <a:buChar char="O"/>
        <a:defRPr sz="2000" kern="1200">
          <a:solidFill>
            <a:schemeClr val="tx1"/>
          </a:solidFill>
          <a:latin typeface="+mn-lt"/>
          <a:ea typeface="+mn-ea"/>
          <a:cs typeface="+mn-cs"/>
        </a:defRPr>
      </a:lvl3pPr>
      <a:lvl4pPr marL="1279525" indent="-228600" algn="l" rtl="0" eaLnBrk="1" fontAlgn="base" hangingPunct="1">
        <a:spcBef>
          <a:spcPct val="20000"/>
        </a:spcBef>
        <a:spcAft>
          <a:spcPct val="0"/>
        </a:spcAft>
        <a:buClr>
          <a:schemeClr val="accent2"/>
        </a:buClr>
        <a:buSzPct val="85000"/>
        <a:buFont typeface="Brush Script MT" pitchFamily="66" charset="0"/>
        <a:buChar char="O"/>
        <a:defRPr kern="1200">
          <a:solidFill>
            <a:schemeClr val="tx1"/>
          </a:solidFill>
          <a:latin typeface="+mn-lt"/>
          <a:ea typeface="+mn-ea"/>
          <a:cs typeface="+mn-cs"/>
        </a:defRPr>
      </a:lvl4pPr>
      <a:lvl5pPr marL="1644650" indent="-228600" algn="l" rtl="0" eaLnBrk="1" fontAlgn="base" hangingPunct="1">
        <a:spcBef>
          <a:spcPct val="20000"/>
        </a:spcBef>
        <a:spcAft>
          <a:spcPct val="0"/>
        </a:spcAft>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1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13.w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15.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16.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17.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18.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image" Target="../media/image19.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openxmlformats.org/officeDocument/2006/relationships/hyperlink" Target="http://biospecimens.cancer.gov/bestpractices/" TargetMode="External"/><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6.png"/><Relationship Id="rId5" Type="http://schemas.openxmlformats.org/officeDocument/2006/relationships/image" Target="../media/image20.wmf"/><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7200" y="1447800"/>
            <a:ext cx="5722938" cy="1828800"/>
          </a:xfrm>
        </p:spPr>
        <p:txBody>
          <a:bodyPr rtlCol="0">
            <a:normAutofit/>
          </a:bodyPr>
          <a:lstStyle/>
          <a:p>
            <a:pPr fontAlgn="auto">
              <a:spcAft>
                <a:spcPts val="0"/>
              </a:spcAft>
              <a:defRPr/>
            </a:pPr>
            <a:r>
              <a:rPr lang="en-US" dirty="0"/>
              <a:t>Establish a Statewide Biobank?</a:t>
            </a:r>
          </a:p>
        </p:txBody>
      </p:sp>
      <p:sp>
        <p:nvSpPr>
          <p:cNvPr id="3" name="Subtitle 2"/>
          <p:cNvSpPr>
            <a:spLocks noGrp="1"/>
          </p:cNvSpPr>
          <p:nvPr>
            <p:ph type="subTitle" idx="1"/>
          </p:nvPr>
        </p:nvSpPr>
        <p:spPr>
          <a:xfrm>
            <a:off x="3657600" y="3806825"/>
            <a:ext cx="3781425" cy="1527175"/>
          </a:xfrm>
        </p:spPr>
        <p:txBody>
          <a:bodyPr rtlCol="0">
            <a:normAutofit/>
          </a:bodyPr>
          <a:lstStyle/>
          <a:p>
            <a:pPr fontAlgn="auto">
              <a:spcAft>
                <a:spcPts val="0"/>
              </a:spcAft>
              <a:defRPr/>
            </a:pPr>
            <a:r>
              <a:rPr lang="en-US" dirty="0"/>
              <a:t>EPID 600</a:t>
            </a:r>
          </a:p>
          <a:p>
            <a:pPr fontAlgn="auto">
              <a:spcAft>
                <a:spcPts val="0"/>
              </a:spcAft>
              <a:defRPr/>
            </a:pPr>
            <a:r>
              <a:rPr lang="en-US" dirty="0"/>
              <a:t>Summer, 2016</a:t>
            </a:r>
          </a:p>
        </p:txBody>
      </p:sp>
      <p:pic>
        <p:nvPicPr>
          <p:cNvPr id="5124" name="Picture 2" descr="C:\Users\jmquilli\AppData\Local\Microsoft\Windows\Temporary Internet Files\Content.IE5\MAD5RWL5\MP900431247[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581400"/>
            <a:ext cx="1981200" cy="198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00" y="60960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sz="3200" dirty="0"/>
              <a:t>Genomic Expression Studies Could Help Pharmacogenetics</a:t>
            </a:r>
          </a:p>
        </p:txBody>
      </p:sp>
      <p:pic>
        <p:nvPicPr>
          <p:cNvPr id="21507" name="Picture 2" descr="http://www.igb.fraunhofer.de/content/dam/igb/en/images/press/press-release/2003/downloads/dna-chi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4763" y="1981200"/>
            <a:ext cx="4237037" cy="387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50138" y="5410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457200"/>
            <a:ext cx="8229600" cy="1143000"/>
          </a:xfrm>
        </p:spPr>
        <p:txBody>
          <a:bodyPr/>
          <a:lstStyle/>
          <a:p>
            <a:pPr eaLnBrk="1" hangingPunct="1"/>
            <a:r>
              <a:rPr lang="en-US" altLang="en-US" sz="3200" dirty="0"/>
              <a:t>Genome-Wide Association Studies (GWAS)</a:t>
            </a:r>
          </a:p>
        </p:txBody>
      </p:sp>
      <p:pic>
        <p:nvPicPr>
          <p:cNvPr id="358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9686" y="1292087"/>
            <a:ext cx="5644628" cy="490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4" name="Text Box 4"/>
          <p:cNvSpPr txBox="1">
            <a:spLocks noChangeArrowheads="1"/>
          </p:cNvSpPr>
          <p:nvPr/>
        </p:nvSpPr>
        <p:spPr bwMode="auto">
          <a:xfrm>
            <a:off x="7772400" y="6537325"/>
            <a:ext cx="12414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000"/>
              <a:t>Stadler et al., 2010</a:t>
            </a:r>
          </a:p>
        </p:txBody>
      </p:sp>
      <p:sp>
        <p:nvSpPr>
          <p:cNvPr id="2" name="Explosion 2 1"/>
          <p:cNvSpPr/>
          <p:nvPr/>
        </p:nvSpPr>
        <p:spPr>
          <a:xfrm>
            <a:off x="1638300" y="2421835"/>
            <a:ext cx="5867400" cy="23622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Beware of spurious findings with big data!</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00" y="5410200"/>
            <a:ext cx="609600" cy="609600"/>
          </a:xfrm>
          <a:prstGeom prst="rect">
            <a:avLst/>
          </a:prstGeom>
        </p:spPr>
      </p:pic>
    </p:spTree>
    <p:extLst>
      <p:ext uri="{BB962C8B-B14F-4D97-AF65-F5344CB8AC3E}">
        <p14:creationId xmlns:p14="http://schemas.microsoft.com/office/powerpoint/2010/main" val="130706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3113"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01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838200"/>
            <a:ext cx="7162800" cy="537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624544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0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444625" y="1219200"/>
            <a:ext cx="6254750" cy="2001838"/>
          </a:xfrm>
        </p:spPr>
        <p:txBody>
          <a:bodyPr/>
          <a:lstStyle/>
          <a:p>
            <a:r>
              <a:rPr lang="en-US" altLang="en-US"/>
              <a:t>Ethical Concerns with Biospecimen Collection and Biobanking</a:t>
            </a:r>
          </a:p>
        </p:txBody>
      </p:sp>
      <p:pic>
        <p:nvPicPr>
          <p:cNvPr id="22531" name="Picture 2" descr="C:\Users\jmquilli\AppData\Local\Microsoft\Windows\Temporary Internet Files\Content.IE5\298I7770\MP90040717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771900"/>
            <a:ext cx="1646238"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81400" y="3884613"/>
            <a:ext cx="4343400" cy="1754326"/>
          </a:xfrm>
          <a:prstGeom prst="rect">
            <a:avLst/>
          </a:prstGeom>
          <a:noFill/>
        </p:spPr>
        <p:txBody>
          <a:bodyPr>
            <a:spAutoFit/>
          </a:bodyPr>
          <a:lstStyle/>
          <a:p>
            <a:pPr fontAlgn="auto">
              <a:spcBef>
                <a:spcPts val="0"/>
              </a:spcBef>
              <a:spcAft>
                <a:spcPts val="0"/>
              </a:spcAft>
              <a:defRPr/>
            </a:pPr>
            <a:r>
              <a:rPr lang="en-US" sz="3600" i="1" dirty="0">
                <a:latin typeface="+mj-lt"/>
                <a:cs typeface="+mn-cs"/>
              </a:rPr>
              <a:t>What concerns might Medicaid patients have?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625949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5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3"/>
          <p:cNvSpPr>
            <a:spLocks noGrp="1"/>
          </p:cNvSpPr>
          <p:nvPr>
            <p:ph type="title"/>
          </p:nvPr>
        </p:nvSpPr>
        <p:spPr/>
        <p:txBody>
          <a:bodyPr/>
          <a:lstStyle/>
          <a:p>
            <a:r>
              <a:rPr lang="en-US" altLang="en-US"/>
              <a:t>Autonomy</a:t>
            </a:r>
          </a:p>
        </p:txBody>
      </p:sp>
      <p:sp>
        <p:nvSpPr>
          <p:cNvPr id="23555" name="Content Placeholder 4"/>
          <p:cNvSpPr>
            <a:spLocks noGrp="1"/>
          </p:cNvSpPr>
          <p:nvPr>
            <p:ph idx="1"/>
          </p:nvPr>
        </p:nvSpPr>
        <p:spPr/>
        <p:txBody>
          <a:bodyPr/>
          <a:lstStyle/>
          <a:p>
            <a:r>
              <a:rPr lang="en-US" altLang="en-US"/>
              <a:t>What control do I have over access to my tissue?</a:t>
            </a:r>
          </a:p>
          <a:p>
            <a:pPr lvl="1"/>
            <a:r>
              <a:rPr lang="en-US" altLang="en-US"/>
              <a:t>Can I decide what type of research?</a:t>
            </a:r>
          </a:p>
          <a:p>
            <a:pPr lvl="1"/>
            <a:r>
              <a:rPr lang="en-US" altLang="en-US"/>
              <a:t>Can I decide who can access my tissue?</a:t>
            </a:r>
          </a:p>
          <a:p>
            <a:pPr lvl="1"/>
            <a:r>
              <a:rPr lang="en-US" altLang="en-US"/>
              <a:t>Can I retrieve my tissue or ask for it to be destroyed?</a:t>
            </a:r>
          </a:p>
        </p:txBody>
      </p:sp>
      <p:pic>
        <p:nvPicPr>
          <p:cNvPr id="23556" name="Picture 3" descr="C:\Users\jmquilli\AppData\Local\Microsoft\Windows\Temporary Internet Files\Content.IE5\MAD5RWL5\MP900341417[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83050" y="4398963"/>
            <a:ext cx="1195388" cy="167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title"/>
          </p:nvPr>
        </p:nvSpPr>
        <p:spPr/>
        <p:txBody>
          <a:bodyPr/>
          <a:lstStyle/>
          <a:p>
            <a:r>
              <a:rPr lang="en-US" altLang="en-US"/>
              <a:t>Privacy</a:t>
            </a:r>
          </a:p>
        </p:txBody>
      </p:sp>
      <p:sp>
        <p:nvSpPr>
          <p:cNvPr id="5" name="Content Placeholder 4"/>
          <p:cNvSpPr>
            <a:spLocks noGrp="1"/>
          </p:cNvSpPr>
          <p:nvPr>
            <p:ph idx="1"/>
          </p:nvPr>
        </p:nvSpPr>
        <p:spPr>
          <a:xfrm>
            <a:off x="1463675" y="2119313"/>
            <a:ext cx="3336925" cy="3062287"/>
          </a:xfrm>
        </p:spPr>
        <p:txBody>
          <a:bodyPr rtlCol="0">
            <a:normAutofit fontScale="92500" lnSpcReduction="10000"/>
          </a:bodyPr>
          <a:lstStyle/>
          <a:p>
            <a:pPr marL="274320" indent="-274320" fontAlgn="auto">
              <a:spcAft>
                <a:spcPts val="0"/>
              </a:spcAft>
              <a:defRPr/>
            </a:pPr>
            <a:r>
              <a:rPr lang="en-US" dirty="0"/>
              <a:t>Who will access my information?</a:t>
            </a:r>
          </a:p>
          <a:p>
            <a:pPr marL="274320" indent="-274320" fontAlgn="auto">
              <a:spcAft>
                <a:spcPts val="0"/>
              </a:spcAft>
              <a:defRPr/>
            </a:pPr>
            <a:r>
              <a:rPr lang="en-US" dirty="0"/>
              <a:t>Could I be discriminated for</a:t>
            </a:r>
          </a:p>
          <a:p>
            <a:pPr marL="640080" lvl="1" indent="-274320" fontAlgn="auto">
              <a:spcAft>
                <a:spcPts val="0"/>
              </a:spcAft>
              <a:defRPr/>
            </a:pPr>
            <a:r>
              <a:rPr lang="en-US" dirty="0"/>
              <a:t>Other types of insurance?</a:t>
            </a:r>
          </a:p>
          <a:p>
            <a:pPr marL="640080" lvl="1" indent="-274320" fontAlgn="auto">
              <a:spcAft>
                <a:spcPts val="0"/>
              </a:spcAft>
              <a:defRPr/>
            </a:pPr>
            <a:r>
              <a:rPr lang="en-US" dirty="0"/>
              <a:t>My job?</a:t>
            </a:r>
          </a:p>
          <a:p>
            <a:pPr marL="640080" lvl="1" indent="-274320" fontAlgn="auto">
              <a:spcAft>
                <a:spcPts val="0"/>
              </a:spcAft>
              <a:defRPr/>
            </a:pPr>
            <a:r>
              <a:rPr lang="en-US" dirty="0"/>
              <a:t>A stigmatizing health condition?</a:t>
            </a:r>
          </a:p>
        </p:txBody>
      </p:sp>
      <p:pic>
        <p:nvPicPr>
          <p:cNvPr id="24580" name="Picture 2" descr="C:\Users\jmquilli\AppData\Local\Microsoft\Windows\Temporary Internet Files\Content.IE5\298I7770\MP900409717[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2514600"/>
            <a:ext cx="3084513" cy="2052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a:t>Justice</a:t>
            </a:r>
          </a:p>
        </p:txBody>
      </p:sp>
      <p:sp>
        <p:nvSpPr>
          <p:cNvPr id="3" name="Content Placeholder 2"/>
          <p:cNvSpPr>
            <a:spLocks noGrp="1"/>
          </p:cNvSpPr>
          <p:nvPr>
            <p:ph idx="1"/>
          </p:nvPr>
        </p:nvSpPr>
        <p:spPr>
          <a:xfrm>
            <a:off x="1463675" y="2119313"/>
            <a:ext cx="3794125" cy="3671887"/>
          </a:xfrm>
        </p:spPr>
        <p:txBody>
          <a:bodyPr rtlCol="0">
            <a:normAutofit fontScale="92500"/>
          </a:bodyPr>
          <a:lstStyle/>
          <a:p>
            <a:pPr marL="274320" indent="-274320" fontAlgn="auto">
              <a:spcAft>
                <a:spcPts val="0"/>
              </a:spcAft>
              <a:defRPr/>
            </a:pPr>
            <a:r>
              <a:rPr lang="en-US" dirty="0"/>
              <a:t>Will scientists make broad claims about others with my genetic background (e.g., ethnicity)?</a:t>
            </a:r>
          </a:p>
          <a:p>
            <a:pPr marL="274320" indent="-274320" fontAlgn="auto">
              <a:spcAft>
                <a:spcPts val="0"/>
              </a:spcAft>
              <a:defRPr/>
            </a:pPr>
            <a:r>
              <a:rPr lang="en-US" dirty="0"/>
              <a:t>Will scientists focus on treatment for some, but not others?</a:t>
            </a:r>
          </a:p>
          <a:p>
            <a:pPr marL="274320" indent="-274320" fontAlgn="auto">
              <a:spcAft>
                <a:spcPts val="0"/>
              </a:spcAft>
              <a:defRPr/>
            </a:pPr>
            <a:r>
              <a:rPr lang="en-US" dirty="0"/>
              <a:t>Will someone else make money off of my genetic information?</a:t>
            </a:r>
          </a:p>
        </p:txBody>
      </p:sp>
      <p:pic>
        <p:nvPicPr>
          <p:cNvPr id="25604" name="Picture 2" descr="C:\Users\jmquilli\AppData\Local\Microsoft\Windows\Temporary Internet Files\Content.IE5\298I7770\MP900409268[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2527300"/>
            <a:ext cx="2743200" cy="274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1400" y="55626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a:t>Right To Know (or Not Know)</a:t>
            </a:r>
          </a:p>
        </p:txBody>
      </p:sp>
      <p:sp>
        <p:nvSpPr>
          <p:cNvPr id="26627" name="Content Placeholder 2"/>
          <p:cNvSpPr>
            <a:spLocks noGrp="1"/>
          </p:cNvSpPr>
          <p:nvPr>
            <p:ph idx="1"/>
          </p:nvPr>
        </p:nvSpPr>
        <p:spPr/>
        <p:txBody>
          <a:bodyPr/>
          <a:lstStyle/>
          <a:p>
            <a:r>
              <a:rPr lang="en-US" altLang="en-US"/>
              <a:t>Will scientists give me information about my personal genetic make-up?</a:t>
            </a:r>
          </a:p>
          <a:p>
            <a:r>
              <a:rPr lang="en-US" altLang="en-US"/>
              <a:t>What if I do not want to know my results?</a:t>
            </a:r>
          </a:p>
        </p:txBody>
      </p:sp>
      <p:pic>
        <p:nvPicPr>
          <p:cNvPr id="26628" name="Picture 2" descr="C:\Users\jmquilli\AppData\Local\Microsoft\Windows\Temporary Internet Files\Content.IE5\JZTRLKZQ\MP90039874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733800"/>
            <a:ext cx="15240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50088" y="518556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5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a:t>Recall Your Task</a:t>
            </a:r>
          </a:p>
        </p:txBody>
      </p:sp>
      <p:sp>
        <p:nvSpPr>
          <p:cNvPr id="4" name="Rectangle 3"/>
          <p:cNvSpPr/>
          <p:nvPr/>
        </p:nvSpPr>
        <p:spPr>
          <a:xfrm>
            <a:off x="1095375" y="2274838"/>
            <a:ext cx="6905625" cy="2677656"/>
          </a:xfrm>
          <a:prstGeom prst="rect">
            <a:avLst/>
          </a:prstGeom>
        </p:spPr>
        <p:txBody>
          <a:bodyPr wrap="square">
            <a:spAutoFit/>
          </a:bodyPr>
          <a:lstStyle/>
          <a:p>
            <a:r>
              <a:rPr lang="en-US" sz="2400" dirty="0"/>
              <a:t>The Board of Medical Assistance Services would like to meet with you about a new Medicaid genetics initiative. They would like to establish a biobank and require all new Medicaid enrollees to contribute a blood sample. Linking their genomic information with Medicaid claims data could provide a treasure trove for epidemiologic research.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58000" y="5188797"/>
            <a:ext cx="609600" cy="609600"/>
          </a:xfrm>
          <a:prstGeom prst="rect">
            <a:avLst/>
          </a:prstGeom>
        </p:spPr>
      </p:pic>
    </p:spTree>
    <p:extLst>
      <p:ext uri="{BB962C8B-B14F-4D97-AF65-F5344CB8AC3E}">
        <p14:creationId xmlns:p14="http://schemas.microsoft.com/office/powerpoint/2010/main" val="23049763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0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7201" y="1219200"/>
            <a:ext cx="5723468" cy="685090"/>
          </a:xfrm>
        </p:spPr>
        <p:txBody>
          <a:bodyPr>
            <a:normAutofit fontScale="90000"/>
          </a:bodyPr>
          <a:lstStyle/>
          <a:p>
            <a:r>
              <a:rPr lang="en-US" sz="4000" dirty="0"/>
              <a:t>What Do You Suggest?</a:t>
            </a:r>
          </a:p>
        </p:txBody>
      </p:sp>
      <p:sp>
        <p:nvSpPr>
          <p:cNvPr id="3" name="Subtitle 2"/>
          <p:cNvSpPr>
            <a:spLocks noGrp="1"/>
          </p:cNvSpPr>
          <p:nvPr>
            <p:ph type="subTitle" idx="1"/>
          </p:nvPr>
        </p:nvSpPr>
        <p:spPr>
          <a:xfrm>
            <a:off x="1727200" y="2017887"/>
            <a:ext cx="5712179" cy="1524000"/>
          </a:xfrm>
        </p:spPr>
        <p:txBody>
          <a:bodyPr/>
          <a:lstStyle/>
          <a:p>
            <a:pPr marL="571500" indent="-571500" algn="l">
              <a:buFont typeface="Arial" panose="020B0604020202020204" pitchFamily="34" charset="0"/>
              <a:buChar char="•"/>
            </a:pPr>
            <a:r>
              <a:rPr lang="en-US" sz="2000" dirty="0"/>
              <a:t>Get input from key stakeholders, including current Medicaid patients</a:t>
            </a:r>
          </a:p>
          <a:p>
            <a:pPr marL="571500" indent="-571500" algn="l">
              <a:buFont typeface="Arial" panose="020B0604020202020204" pitchFamily="34" charset="0"/>
              <a:buChar char="•"/>
            </a:pPr>
            <a:r>
              <a:rPr lang="en-US" sz="2000" dirty="0"/>
              <a:t>Consult NIH Best Practices policies for biobanks </a:t>
            </a:r>
            <a:r>
              <a:rPr lang="en-US" sz="1800" dirty="0"/>
              <a:t>(</a:t>
            </a:r>
            <a:r>
              <a:rPr lang="en-US" sz="1800" dirty="0">
                <a:hlinkClick r:id="rId5"/>
              </a:rPr>
              <a:t>http://biospecimens.cancer.gov/bestpractices/</a:t>
            </a:r>
            <a:r>
              <a:rPr lang="en-US" sz="1800" dirty="0"/>
              <a:t>) </a:t>
            </a:r>
            <a:endParaRPr lang="en-US" sz="2000" dirty="0"/>
          </a:p>
          <a:p>
            <a:pPr marL="1028700" lvl="1" indent="-571500" algn="l">
              <a:buFont typeface="Arial" panose="020B0604020202020204" pitchFamily="34" charset="0"/>
              <a:buChar char="•"/>
            </a:pPr>
            <a:r>
              <a:rPr lang="en-US" sz="2000" dirty="0"/>
              <a:t>Develop biobank policies regarding confidentiality, access to samples, and permissible studies</a:t>
            </a:r>
          </a:p>
          <a:p>
            <a:pPr marL="1028700" lvl="1" indent="-571500" algn="l">
              <a:buFont typeface="Arial" panose="020B0604020202020204" pitchFamily="34" charset="0"/>
              <a:buChar char="•"/>
            </a:pPr>
            <a:r>
              <a:rPr lang="en-US" sz="2000" dirty="0"/>
              <a:t>Develop an informed consent process</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41069" y="5181600"/>
            <a:ext cx="609600" cy="609600"/>
          </a:xfrm>
          <a:prstGeom prst="rect">
            <a:avLst/>
          </a:prstGeom>
        </p:spPr>
      </p:pic>
    </p:spTree>
    <p:extLst>
      <p:ext uri="{BB962C8B-B14F-4D97-AF65-F5344CB8AC3E}">
        <p14:creationId xmlns:p14="http://schemas.microsoft.com/office/powerpoint/2010/main" val="13439198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57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7201" y="1600200"/>
            <a:ext cx="5723468" cy="761290"/>
          </a:xfrm>
        </p:spPr>
        <p:txBody>
          <a:bodyPr>
            <a:normAutofit/>
          </a:bodyPr>
          <a:lstStyle/>
          <a:p>
            <a:r>
              <a:rPr lang="en-US" sz="4000" dirty="0"/>
              <a:t>Day #2</a:t>
            </a:r>
          </a:p>
        </p:txBody>
      </p:sp>
      <p:sp>
        <p:nvSpPr>
          <p:cNvPr id="3" name="Subtitle 2"/>
          <p:cNvSpPr>
            <a:spLocks noGrp="1"/>
          </p:cNvSpPr>
          <p:nvPr>
            <p:ph type="subTitle" idx="1"/>
          </p:nvPr>
        </p:nvSpPr>
        <p:spPr>
          <a:xfrm>
            <a:off x="1727200" y="2475087"/>
            <a:ext cx="5712179" cy="1524000"/>
          </a:xfrm>
        </p:spPr>
        <p:txBody>
          <a:bodyPr/>
          <a:lstStyle/>
          <a:p>
            <a:pPr algn="l"/>
            <a:r>
              <a:rPr lang="en-US" sz="2000" dirty="0"/>
              <a:t>The Board of Medical Assistance Services would like to meet with you about a new Medicaid genetics initiative. They would like to establish a biobank and require all new Medicaid enrollees to contribute a blood sample. Linking their genomic information with Medicaid claims data could provide a treasure trove for epidemiologic research.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9000" y="6096000"/>
            <a:ext cx="609600" cy="609600"/>
          </a:xfrm>
          <a:prstGeom prst="rect">
            <a:avLst/>
          </a:prstGeom>
        </p:spPr>
      </p:pic>
    </p:spTree>
    <p:extLst>
      <p:ext uri="{BB962C8B-B14F-4D97-AF65-F5344CB8AC3E}">
        <p14:creationId xmlns:p14="http://schemas.microsoft.com/office/powerpoint/2010/main" val="1878300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3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sz="4000"/>
              <a:t>What Public Health Genomic Competencies Apply?</a:t>
            </a:r>
          </a:p>
        </p:txBody>
      </p:sp>
      <p:sp>
        <p:nvSpPr>
          <p:cNvPr id="25603" name="Rectangle 3"/>
          <p:cNvSpPr>
            <a:spLocks noGrp="1" noChangeArrowheads="1"/>
          </p:cNvSpPr>
          <p:nvPr>
            <p:ph type="body" idx="1"/>
          </p:nvPr>
        </p:nvSpPr>
        <p:spPr/>
        <p:txBody>
          <a:bodyPr/>
          <a:lstStyle/>
          <a:p>
            <a:pPr eaLnBrk="1" hangingPunct="1">
              <a:lnSpc>
                <a:spcPct val="80000"/>
              </a:lnSpc>
              <a:buFontTx/>
              <a:buNone/>
            </a:pPr>
            <a:r>
              <a:rPr lang="en-US" altLang="en-US" sz="1200" u="sng" dirty="0"/>
              <a:t>Competencies</a:t>
            </a:r>
          </a:p>
          <a:p>
            <a:pPr lvl="0"/>
            <a:r>
              <a:rPr lang="en-US" sz="1100" dirty="0"/>
              <a:t>Apply the basic public health sciences, (including behavioral and social sciences, biostatistics, epidemiology, informatics, environmental health) to genomic issues and studies and genetic testing, using the genomic vocabulary to attain the goal of disease prevention</a:t>
            </a:r>
          </a:p>
          <a:p>
            <a:pPr lvl="0"/>
            <a:r>
              <a:rPr lang="en-US" sz="1100" dirty="0"/>
              <a:t>Identify ethical and medical limitations to genetic testing, including uses that don't benefit the individual</a:t>
            </a:r>
          </a:p>
          <a:p>
            <a:pPr lvl="0"/>
            <a:r>
              <a:rPr lang="en-US" sz="1100" dirty="0"/>
              <a:t>Maintain up-to-date knowledge on the development of genetic advances and technologies relevant to his/her specialty or field of expertise and learn the uses of genomics as a tool for achieving public health goals related to his/her field or area of practice</a:t>
            </a:r>
          </a:p>
          <a:p>
            <a:pPr lvl="0"/>
            <a:r>
              <a:rPr lang="en-US" sz="1100" dirty="0"/>
              <a:t>Participate in strategic policy planning and development related to genetic testing or genomic programs</a:t>
            </a:r>
          </a:p>
          <a:p>
            <a:pPr lvl="0"/>
            <a:r>
              <a:rPr lang="en-US" sz="1100" dirty="0"/>
              <a:t>Collaborate with existing and emerging health agencies and organizations, academic, research, private and commercial enterprises, including genomic-related businesses, agencies and organizations and community partnerships to identify and solve genomic-related problems</a:t>
            </a:r>
          </a:p>
          <a:p>
            <a:pPr lvl="0"/>
            <a:r>
              <a:rPr lang="en-US" sz="1100" dirty="0"/>
              <a:t>Participate in the evaluation of program effectiveness, accessibility, cost benefit, cost effectiveness and quality of personal and population-based genomic services in public health</a:t>
            </a:r>
          </a:p>
          <a:p>
            <a:pPr lvl="0"/>
            <a:r>
              <a:rPr lang="en-US" sz="1100" dirty="0"/>
              <a:t>Develop protocols to ensure informed consent and human subject protection in research</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60362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3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9688"/>
            <a:ext cx="8763000" cy="672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1295400"/>
            <a:ext cx="19812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28600" y="2590800"/>
            <a:ext cx="1981200" cy="1600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228600" y="6248400"/>
            <a:ext cx="1981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19800" y="3200400"/>
            <a:ext cx="609600" cy="609600"/>
          </a:xfrm>
          <a:prstGeom prst="rect">
            <a:avLst/>
          </a:prstGeom>
        </p:spPr>
      </p:pic>
    </p:spTree>
    <p:extLst>
      <p:ext uri="{BB962C8B-B14F-4D97-AF65-F5344CB8AC3E}">
        <p14:creationId xmlns:p14="http://schemas.microsoft.com/office/powerpoint/2010/main" val="5256344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62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dirty="0"/>
              <a:t>Lecture Outline</a:t>
            </a:r>
          </a:p>
        </p:txBody>
      </p:sp>
      <p:sp>
        <p:nvSpPr>
          <p:cNvPr id="3" name="Content Placeholder 2"/>
          <p:cNvSpPr>
            <a:spLocks noGrp="1"/>
          </p:cNvSpPr>
          <p:nvPr>
            <p:ph idx="1"/>
          </p:nvPr>
        </p:nvSpPr>
        <p:spPr>
          <a:xfrm>
            <a:off x="1463675" y="1905000"/>
            <a:ext cx="3870325" cy="3817938"/>
          </a:xfrm>
        </p:spPr>
        <p:txBody>
          <a:bodyPr rtlCol="0">
            <a:normAutofit/>
          </a:bodyPr>
          <a:lstStyle/>
          <a:p>
            <a:pPr marL="274320" indent="-274320" fontAlgn="auto">
              <a:spcAft>
                <a:spcPts val="0"/>
              </a:spcAft>
              <a:defRPr/>
            </a:pPr>
            <a:r>
              <a:rPr lang="en-US" dirty="0"/>
              <a:t>Define </a:t>
            </a:r>
            <a:r>
              <a:rPr lang="en-US" dirty="0" err="1"/>
              <a:t>biospecimens</a:t>
            </a:r>
            <a:r>
              <a:rPr lang="en-US" dirty="0"/>
              <a:t> and </a:t>
            </a:r>
            <a:r>
              <a:rPr lang="en-US" dirty="0" err="1"/>
              <a:t>biobanks</a:t>
            </a:r>
            <a:endParaRPr lang="en-US" dirty="0"/>
          </a:p>
          <a:p>
            <a:pPr marL="274320" indent="-274320" fontAlgn="auto">
              <a:spcAft>
                <a:spcPts val="0"/>
              </a:spcAft>
              <a:defRPr/>
            </a:pPr>
            <a:r>
              <a:rPr lang="en-US" dirty="0"/>
              <a:t>Talk about genomics and disease</a:t>
            </a:r>
          </a:p>
          <a:p>
            <a:pPr marL="274320" indent="-274320" fontAlgn="auto">
              <a:spcAft>
                <a:spcPts val="0"/>
              </a:spcAft>
              <a:defRPr/>
            </a:pPr>
            <a:r>
              <a:rPr lang="en-US" dirty="0"/>
              <a:t>Discuss ethical concerns about </a:t>
            </a:r>
            <a:r>
              <a:rPr lang="en-US" dirty="0" err="1"/>
              <a:t>biobanking</a:t>
            </a:r>
            <a:endParaRPr lang="en-US" dirty="0"/>
          </a:p>
        </p:txBody>
      </p:sp>
      <p:pic>
        <p:nvPicPr>
          <p:cNvPr id="9220" name="Picture 2" descr="C:\Users\jmquilli\AppData\Local\Microsoft\Windows\Temporary Internet Files\Content.IE5\JZTRLKZQ\MP90018264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2209800"/>
            <a:ext cx="2419350"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54938" y="6248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0208"/>
          <p:cNvPicPr>
            <a:picLocks noChangeAspect="1" noChangeArrowheads="1"/>
          </p:cNvPicPr>
          <p:nvPr/>
        </p:nvPicPr>
        <p:blipFill>
          <a:blip r:embed="rId5">
            <a:extLst>
              <a:ext uri="{28A0092B-C50C-407E-A947-70E740481C1C}">
                <a14:useLocalDpi xmlns:a14="http://schemas.microsoft.com/office/drawing/2010/main" val="0"/>
              </a:ext>
            </a:extLst>
          </a:blip>
          <a:srcRect l="43147" t="24413" r="9737" b="17094"/>
          <a:stretch>
            <a:fillRect/>
          </a:stretch>
        </p:blipFill>
        <p:spPr bwMode="auto">
          <a:xfrm>
            <a:off x="4724400" y="2276475"/>
            <a:ext cx="3446463"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Title 5"/>
          <p:cNvSpPr>
            <a:spLocks noGrp="1"/>
          </p:cNvSpPr>
          <p:nvPr>
            <p:ph type="title"/>
          </p:nvPr>
        </p:nvSpPr>
        <p:spPr/>
        <p:txBody>
          <a:bodyPr/>
          <a:lstStyle/>
          <a:p>
            <a:r>
              <a:rPr lang="en-US" altLang="en-US"/>
              <a:t>Biospecimens</a:t>
            </a:r>
          </a:p>
        </p:txBody>
      </p:sp>
      <p:sp>
        <p:nvSpPr>
          <p:cNvPr id="10244" name="Content Placeholder 6"/>
          <p:cNvSpPr>
            <a:spLocks noGrp="1"/>
          </p:cNvSpPr>
          <p:nvPr>
            <p:ph idx="1"/>
          </p:nvPr>
        </p:nvSpPr>
        <p:spPr>
          <a:xfrm>
            <a:off x="1463675" y="2119313"/>
            <a:ext cx="3184525" cy="3833812"/>
          </a:xfrm>
        </p:spPr>
        <p:txBody>
          <a:bodyPr/>
          <a:lstStyle/>
          <a:p>
            <a:r>
              <a:rPr lang="en-US" altLang="en-US"/>
              <a:t>Biospecimens are samples of your body. </a:t>
            </a:r>
          </a:p>
          <a:p>
            <a:r>
              <a:rPr lang="en-US" altLang="en-US"/>
              <a:t>These can be tumor tissue or normal samples like blood, hair, saliva, and urine.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8000" y="55626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a:t>Biobanks</a:t>
            </a:r>
          </a:p>
        </p:txBody>
      </p:sp>
      <p:sp>
        <p:nvSpPr>
          <p:cNvPr id="11267" name="Content Placeholder 2"/>
          <p:cNvSpPr>
            <a:spLocks noGrp="1"/>
          </p:cNvSpPr>
          <p:nvPr>
            <p:ph idx="1"/>
          </p:nvPr>
        </p:nvSpPr>
        <p:spPr>
          <a:xfrm>
            <a:off x="1463675" y="1981200"/>
            <a:ext cx="6196013" cy="3603625"/>
          </a:xfrm>
        </p:spPr>
        <p:txBody>
          <a:bodyPr/>
          <a:lstStyle/>
          <a:p>
            <a:r>
              <a:rPr lang="en-US" altLang="en-US"/>
              <a:t>Sometimes called biorepositories</a:t>
            </a:r>
          </a:p>
          <a:p>
            <a:r>
              <a:rPr lang="en-US" altLang="en-US"/>
              <a:t>Biobanks are like libraries, but they store biospecimens (samples) instead of books.</a:t>
            </a:r>
          </a:p>
        </p:txBody>
      </p:sp>
      <p:pic>
        <p:nvPicPr>
          <p:cNvPr id="11268" name="Picture 2" descr="https://encrypted-tbn2.gstatic.com/images?q=tbn:ANd9GcRX1RDU_DEqWlRMWxY1xqxUHxmPg0uY61QlVJ4wST0uVldUzPJCp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3713163"/>
            <a:ext cx="3305175" cy="222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75500" y="55848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a:t>Why Do People Donate to Biobanks?</a:t>
            </a:r>
          </a:p>
        </p:txBody>
      </p:sp>
      <p:sp>
        <p:nvSpPr>
          <p:cNvPr id="12291" name="Content Placeholder 2"/>
          <p:cNvSpPr>
            <a:spLocks noGrp="1"/>
          </p:cNvSpPr>
          <p:nvPr>
            <p:ph idx="1"/>
          </p:nvPr>
        </p:nvSpPr>
        <p:spPr/>
        <p:txBody>
          <a:bodyPr/>
          <a:lstStyle/>
          <a:p>
            <a:r>
              <a:rPr lang="en-US" altLang="en-US" b="1" dirty="0"/>
              <a:t>Help research</a:t>
            </a:r>
          </a:p>
          <a:p>
            <a:pPr lvl="1"/>
            <a:r>
              <a:rPr lang="en-US" altLang="en-US" dirty="0"/>
              <a:t>When you donate, you help answer today’s questions </a:t>
            </a:r>
            <a:r>
              <a:rPr lang="en-US" altLang="en-US" i="1" dirty="0"/>
              <a:t>and </a:t>
            </a:r>
            <a:r>
              <a:rPr lang="en-US" altLang="en-US" dirty="0"/>
              <a:t>tomorrow’s questions.</a:t>
            </a:r>
          </a:p>
          <a:p>
            <a:r>
              <a:rPr lang="en-US" altLang="en-US" b="1" dirty="0"/>
              <a:t>Help cope with disease</a:t>
            </a:r>
          </a:p>
          <a:p>
            <a:pPr lvl="1"/>
            <a:r>
              <a:rPr lang="en-US" altLang="en-US" dirty="0"/>
              <a:t>Many patients feel better knowing they are helping future patients, perhaps someone in their own community.</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9000" y="551815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a:t>How Do </a:t>
            </a:r>
            <a:r>
              <a:rPr lang="en-US" dirty="0" err="1"/>
              <a:t>Biobanks</a:t>
            </a:r>
            <a:r>
              <a:rPr lang="en-US" dirty="0"/>
              <a:t> Help Research?</a:t>
            </a:r>
          </a:p>
        </p:txBody>
      </p:sp>
      <p:sp>
        <p:nvSpPr>
          <p:cNvPr id="13315" name="Content Placeholder 2"/>
          <p:cNvSpPr>
            <a:spLocks noGrp="1"/>
          </p:cNvSpPr>
          <p:nvPr>
            <p:ph idx="1"/>
          </p:nvPr>
        </p:nvSpPr>
        <p:spPr/>
        <p:txBody>
          <a:bodyPr/>
          <a:lstStyle/>
          <a:p>
            <a:r>
              <a:rPr lang="en-US" altLang="en-US"/>
              <a:t>Find drugs that help specific cells</a:t>
            </a:r>
          </a:p>
          <a:p>
            <a:r>
              <a:rPr lang="en-US" altLang="en-US"/>
              <a:t>Learn how diseases progress</a:t>
            </a:r>
          </a:p>
          <a:p>
            <a:r>
              <a:rPr lang="en-US" altLang="en-US"/>
              <a:t>Group patients based on their </a:t>
            </a:r>
            <a:r>
              <a:rPr lang="en-US" altLang="en-US" b="1"/>
              <a:t>genetic makeup</a:t>
            </a:r>
          </a:p>
          <a:p>
            <a:pPr lvl="1"/>
            <a:r>
              <a:rPr lang="en-US" altLang="en-US"/>
              <a:t>Develop treatments specific for these genes</a:t>
            </a:r>
          </a:p>
          <a:p>
            <a:pPr lvl="1"/>
            <a:r>
              <a:rPr lang="en-US" altLang="en-US"/>
              <a:t>Find out who might be at risk based on inherited genes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50088" y="541813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92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dirty="0"/>
              <a:t>Genes and Disease</a:t>
            </a:r>
          </a:p>
        </p:txBody>
      </p:sp>
      <p:pic>
        <p:nvPicPr>
          <p:cNvPr id="14339" name="Picture 2" descr="C:\Users\jmquilli\AppData\Local\Microsoft\Windows\Temporary Internet Files\Content.IE5\MAD5RWL5\MP900398761[1].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275013" y="2119313"/>
            <a:ext cx="2573337" cy="3603625"/>
          </a:xfrm>
          <a:noFill/>
          <a:ln>
            <a:solidFill>
              <a:schemeClr val="tx1"/>
            </a:solidFill>
            <a:miter lim="800000"/>
            <a:headEnd/>
            <a:tailEnd/>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2800" y="541813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0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01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0" y="838200"/>
            <a:ext cx="72136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624174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Biospecimen Collection BHC Training 03-08-2013">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Biospecimen Collection BHC Training 03-08-2013</Template>
  <TotalTime>373</TotalTime>
  <Words>946</Words>
  <Application>Microsoft Office PowerPoint</Application>
  <PresentationFormat>On-screen Show (4:3)</PresentationFormat>
  <Paragraphs>89</Paragraphs>
  <Slides>21</Slides>
  <Notes>19</Notes>
  <HiddenSlides>0</HiddenSlides>
  <MMClips>21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Brush Script MT</vt:lpstr>
      <vt:lpstr>Calibri</vt:lpstr>
      <vt:lpstr>Constantia</vt:lpstr>
      <vt:lpstr>Franklin Gothic Book</vt:lpstr>
      <vt:lpstr>Rage Italic</vt:lpstr>
      <vt:lpstr>Biospecimen Collection BHC Training 03-08-2013</vt:lpstr>
      <vt:lpstr>Establish a Statewide Biobank?</vt:lpstr>
      <vt:lpstr>Day #2</vt:lpstr>
      <vt:lpstr>Lecture Outline</vt:lpstr>
      <vt:lpstr>Biospecimens</vt:lpstr>
      <vt:lpstr>Biobanks</vt:lpstr>
      <vt:lpstr>Why Do People Donate to Biobanks?</vt:lpstr>
      <vt:lpstr>How Do Biobanks Help Research?</vt:lpstr>
      <vt:lpstr>Genes and Disease</vt:lpstr>
      <vt:lpstr>PowerPoint Presentation</vt:lpstr>
      <vt:lpstr>Genomic Expression Studies Could Help Pharmacogenetics</vt:lpstr>
      <vt:lpstr>Genome-Wide Association Studies (GWAS)</vt:lpstr>
      <vt:lpstr>PowerPoint Presentation</vt:lpstr>
      <vt:lpstr>Ethical Concerns with Biospecimen Collection and Biobanking</vt:lpstr>
      <vt:lpstr>Autonomy</vt:lpstr>
      <vt:lpstr>Privacy</vt:lpstr>
      <vt:lpstr>Justice</vt:lpstr>
      <vt:lpstr>Right To Know (or Not Know)</vt:lpstr>
      <vt:lpstr>Recall Your Task</vt:lpstr>
      <vt:lpstr>What Do You Suggest?</vt:lpstr>
      <vt:lpstr>What Public Health Genomic Competencies Apply?</vt:lpstr>
      <vt:lpstr>PowerPoint Presentation</vt:lpstr>
    </vt:vector>
  </TitlesOfParts>
  <Company>Virginia Commonwealth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Biospecimen Collection for Cancer Genetics Research</dc:title>
  <dc:creator>VCU User</dc:creator>
  <cp:lastModifiedBy>Christopher Buttery</cp:lastModifiedBy>
  <cp:revision>32</cp:revision>
  <dcterms:created xsi:type="dcterms:W3CDTF">2014-01-15T19:15:14Z</dcterms:created>
  <dcterms:modified xsi:type="dcterms:W3CDTF">2016-04-15T15:33:12Z</dcterms:modified>
</cp:coreProperties>
</file>