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A868E3-EEDC-4A09-B624-71F0D6B4247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B65CDC-24FD-4FF7-B8E6-2D04F293372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28F856-D4B1-4DF4-8154-F0740B2D28A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Perinatal Health: A Public</a:t>
            </a:r>
            <a:br>
              <a:rPr lang="en-US" b="1" dirty="0"/>
            </a:br>
            <a:r>
              <a:rPr lang="en-US" b="1" dirty="0"/>
              <a:t>Health Approach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077200" cy="2667000"/>
          </a:xfrm>
        </p:spPr>
        <p:txBody>
          <a:bodyPr>
            <a:normAutofit/>
          </a:bodyPr>
          <a:lstStyle/>
          <a:p>
            <a:r>
              <a:rPr lang="en-US" b="1" dirty="0" smtClean="0"/>
              <a:t>Joan </a:t>
            </a:r>
            <a:r>
              <a:rPr lang="en-US" b="1" dirty="0"/>
              <a:t>Corder-Mabe, </a:t>
            </a:r>
            <a:r>
              <a:rPr lang="en-US" b="1" dirty="0" err="1"/>
              <a:t>RNC</a:t>
            </a:r>
            <a:r>
              <a:rPr lang="en-US" b="1" dirty="0"/>
              <a:t>, M.S., </a:t>
            </a:r>
            <a:r>
              <a:rPr lang="en-US" b="1" dirty="0" err="1"/>
              <a:t>WHNP</a:t>
            </a:r>
            <a:endParaRPr lang="en-US" b="1" dirty="0"/>
          </a:p>
          <a:p>
            <a:r>
              <a:rPr lang="en-US" b="1" dirty="0"/>
              <a:t>Director, Division of Women’s and Infants’ Health</a:t>
            </a:r>
          </a:p>
          <a:p>
            <a:r>
              <a:rPr lang="en-US" b="1" dirty="0"/>
              <a:t>Virginia Department of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82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Total Infant Mortality Rates Per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>
                <a:latin typeface="Arial" pitchFamily="34" charset="0"/>
                <a:cs typeface="Arial" pitchFamily="34" charset="0"/>
              </a:rPr>
              <a:t>1,000 Births in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Virginia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279650"/>
            <a:ext cx="5900049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03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Infant Mortality Rates Per 1,000 Births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>
                <a:latin typeface="Arial" pitchFamily="34" charset="0"/>
                <a:cs typeface="Arial" pitchFamily="34" charset="0"/>
              </a:rPr>
              <a:t>1998 By Race/Ethnicity 1998-2008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53" y="2070099"/>
            <a:ext cx="6156347" cy="374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48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Top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Causes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of Infant Death,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Virginia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62" y="2012950"/>
            <a:ext cx="6365273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74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Prematurity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Prematurity*- the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problem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74" y="2203449"/>
            <a:ext cx="6719125" cy="370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95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Prematurity and Late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Preterm Births</a:t>
            </a:r>
            <a:br>
              <a:rPr lang="en-US" b="0" dirty="0" smtClean="0">
                <a:latin typeface="Arial" pitchFamily="34" charset="0"/>
                <a:cs typeface="Arial" pitchFamily="34" charset="0"/>
              </a:rPr>
            </a:br>
            <a:r>
              <a:rPr lang="en-US" sz="3100" b="0" dirty="0" smtClean="0">
                <a:latin typeface="Arial" pitchFamily="34" charset="0"/>
                <a:cs typeface="Arial" pitchFamily="34" charset="0"/>
              </a:rPr>
              <a:t>(Associated with brain growth)</a:t>
            </a:r>
            <a:endParaRPr lang="en-US" sz="31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818" y="2387141"/>
            <a:ext cx="6263782" cy="332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037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Low Birth Weight is associated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>
                <a:latin typeface="Arial" pitchFamily="34" charset="0"/>
                <a:cs typeface="Arial" pitchFamily="34" charset="0"/>
              </a:rPr>
              <a:t>with multiple factors: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Medical Risk Factors</a:t>
            </a:r>
          </a:p>
          <a:p>
            <a:pPr lvl="2"/>
            <a:r>
              <a:rPr lang="en-US" dirty="0"/>
              <a:t>- High parity</a:t>
            </a:r>
          </a:p>
          <a:p>
            <a:pPr lvl="2"/>
            <a:r>
              <a:rPr lang="en-US" dirty="0"/>
              <a:t>- Chronic diseases</a:t>
            </a:r>
          </a:p>
          <a:p>
            <a:pPr lvl="2"/>
            <a:r>
              <a:rPr lang="en-US" dirty="0"/>
              <a:t>- Previous Low Birth Weight infants</a:t>
            </a:r>
          </a:p>
          <a:p>
            <a:pPr lvl="2"/>
            <a:r>
              <a:rPr lang="en-US" dirty="0"/>
              <a:t>- Genetic factors</a:t>
            </a:r>
          </a:p>
          <a:p>
            <a:pPr lvl="2"/>
            <a:r>
              <a:rPr lang="en-US" dirty="0"/>
              <a:t>- Multiple gestation</a:t>
            </a:r>
          </a:p>
          <a:p>
            <a:pPr lvl="2"/>
            <a:r>
              <a:rPr lang="en-US" dirty="0"/>
              <a:t>- Poor weight gain</a:t>
            </a:r>
          </a:p>
          <a:p>
            <a:pPr lvl="2"/>
            <a:r>
              <a:rPr lang="en-US" dirty="0"/>
              <a:t>- Infection</a:t>
            </a:r>
          </a:p>
          <a:p>
            <a:pPr lvl="2"/>
            <a:r>
              <a:rPr lang="en-US" dirty="0"/>
              <a:t>- Placental problems</a:t>
            </a:r>
          </a:p>
          <a:p>
            <a:pPr lvl="2"/>
            <a:r>
              <a:rPr lang="en-US" dirty="0"/>
              <a:t>- Premature rupture of membranes</a:t>
            </a:r>
          </a:p>
          <a:p>
            <a:pPr lvl="2"/>
            <a:r>
              <a:rPr lang="en-US" dirty="0"/>
              <a:t>- Fetal anomalies</a:t>
            </a:r>
          </a:p>
          <a:p>
            <a:pPr lvl="2"/>
            <a:r>
              <a:rPr lang="en-US" dirty="0"/>
              <a:t>- Maternal 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9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5400" dirty="0" smtClean="0"/>
          </a:p>
          <a:p>
            <a:r>
              <a:rPr lang="en-US" sz="5400" dirty="0" smtClean="0"/>
              <a:t>The </a:t>
            </a:r>
            <a:r>
              <a:rPr lang="en-US" sz="5400" dirty="0"/>
              <a:t>etiology of </a:t>
            </a:r>
            <a:r>
              <a:rPr lang="en-US" sz="5400" dirty="0" smtClean="0"/>
              <a:t>preterm labor </a:t>
            </a:r>
            <a:r>
              <a:rPr lang="en-US" sz="5400" dirty="0"/>
              <a:t>and premature </a:t>
            </a:r>
            <a:r>
              <a:rPr lang="en-US" sz="5400" dirty="0" smtClean="0"/>
              <a:t>birth is unknown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(but there are many theories)	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Prematurity and Cesarean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Births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41" y="1981200"/>
            <a:ext cx="6502959" cy="3916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32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>
                <a:latin typeface="Arial" pitchFamily="34" charset="0"/>
                <a:cs typeface="Arial" pitchFamily="34" charset="0"/>
              </a:rPr>
              <a:t>Maternal Mortality Has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Not Changed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Since 1982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905000"/>
            <a:ext cx="739597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242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0" dirty="0">
                <a:latin typeface="Arial" pitchFamily="34" charset="0"/>
                <a:cs typeface="Arial" pitchFamily="34" charset="0"/>
              </a:rPr>
              <a:t>Reasons for reduction 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in maternal mortality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Sulfa </a:t>
            </a:r>
            <a:r>
              <a:rPr lang="en-US" dirty="0"/>
              <a:t>and antibiotic </a:t>
            </a:r>
            <a:r>
              <a:rPr lang="en-US" dirty="0" smtClean="0"/>
              <a:t>drugs • </a:t>
            </a:r>
            <a:r>
              <a:rPr lang="en-US" dirty="0"/>
              <a:t>Decrease infections secondary </a:t>
            </a:r>
            <a:r>
              <a:rPr lang="en-US" dirty="0" smtClean="0"/>
              <a:t>to illicit abortions</a:t>
            </a:r>
          </a:p>
          <a:p>
            <a:endParaRPr lang="en-US" dirty="0"/>
          </a:p>
          <a:p>
            <a:r>
              <a:rPr lang="en-US" dirty="0" smtClean="0"/>
              <a:t>Availability </a:t>
            </a:r>
            <a:r>
              <a:rPr lang="en-US" dirty="0"/>
              <a:t>of banked </a:t>
            </a:r>
            <a:r>
              <a:rPr lang="en-US" dirty="0" smtClean="0"/>
              <a:t>blood</a:t>
            </a:r>
          </a:p>
          <a:p>
            <a:endParaRPr lang="en-US" dirty="0"/>
          </a:p>
          <a:p>
            <a:r>
              <a:rPr lang="en-US" dirty="0" smtClean="0"/>
              <a:t>Safer </a:t>
            </a:r>
            <a:r>
              <a:rPr lang="en-US" dirty="0"/>
              <a:t>surgical procedures, </a:t>
            </a:r>
            <a:r>
              <a:rPr lang="en-US" dirty="0" smtClean="0"/>
              <a:t>including Cesarean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4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6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 </a:t>
            </a:r>
            <a:r>
              <a:rPr lang="en-US" dirty="0"/>
              <a:t>Functions of Public Health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4038917"/>
          </a:xfrm>
        </p:spPr>
        <p:txBody>
          <a:bodyPr/>
          <a:lstStyle/>
          <a:p>
            <a:r>
              <a:rPr lang="en-US" dirty="0"/>
              <a:t>Assessment</a:t>
            </a:r>
          </a:p>
          <a:p>
            <a:r>
              <a:rPr lang="en-US" dirty="0"/>
              <a:t>Assurance</a:t>
            </a:r>
          </a:p>
          <a:p>
            <a:r>
              <a:rPr lang="en-US" dirty="0"/>
              <a:t>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62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The 3 leading causes of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natural maternal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death in the United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States and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Virginia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• </a:t>
            </a:r>
            <a:r>
              <a:rPr lang="en-US" dirty="0"/>
              <a:t>Hemorrhage, including </a:t>
            </a:r>
            <a:r>
              <a:rPr lang="en-US" dirty="0" smtClean="0"/>
              <a:t>ectopic pregnancy</a:t>
            </a:r>
          </a:p>
          <a:p>
            <a:endParaRPr lang="en-US" dirty="0"/>
          </a:p>
          <a:p>
            <a:r>
              <a:rPr lang="en-US" dirty="0"/>
              <a:t>• Pregnancy-Induced </a:t>
            </a:r>
            <a:r>
              <a:rPr lang="en-US" dirty="0" smtClean="0"/>
              <a:t>Hypertension</a:t>
            </a:r>
          </a:p>
          <a:p>
            <a:endParaRPr lang="en-US" dirty="0"/>
          </a:p>
          <a:p>
            <a:r>
              <a:rPr lang="en-US" dirty="0"/>
              <a:t>• Pulmonary Embolism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84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244334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2831302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Natisha</a:t>
            </a:r>
            <a:r>
              <a:rPr lang="en-US" dirty="0"/>
              <a:t> Jones: 19 year old, </a:t>
            </a:r>
            <a:r>
              <a:rPr lang="en-US" dirty="0" err="1"/>
              <a:t>G3</a:t>
            </a:r>
            <a:r>
              <a:rPr lang="en-US" dirty="0"/>
              <a:t> </a:t>
            </a:r>
            <a:r>
              <a:rPr lang="en-US" dirty="0" smtClean="0"/>
              <a:t>Para 1 A1</a:t>
            </a:r>
            <a:r>
              <a:rPr lang="en-US" dirty="0"/>
              <a:t>, </a:t>
            </a:r>
            <a:r>
              <a:rPr lang="en-US" dirty="0" err="1"/>
              <a:t>A.A</a:t>
            </a:r>
            <a:r>
              <a:rPr lang="en-US" dirty="0"/>
              <a:t>. woman</a:t>
            </a:r>
          </a:p>
          <a:p>
            <a:r>
              <a:rPr lang="en-US" dirty="0" smtClean="0"/>
              <a:t>Infant </a:t>
            </a:r>
            <a:r>
              <a:rPr lang="en-US" dirty="0"/>
              <a:t>died of </a:t>
            </a:r>
            <a:r>
              <a:rPr lang="en-US" dirty="0" err="1"/>
              <a:t>SUID</a:t>
            </a:r>
            <a:endParaRPr lang="en-US" dirty="0"/>
          </a:p>
          <a:p>
            <a:r>
              <a:rPr lang="en-US" dirty="0" smtClean="0"/>
              <a:t>5’5</a:t>
            </a:r>
            <a:r>
              <a:rPr lang="en-US" dirty="0"/>
              <a:t>” tall and weighs 185 </a:t>
            </a:r>
            <a:r>
              <a:rPr lang="en-US" dirty="0" err="1"/>
              <a:t>lbs</a:t>
            </a:r>
            <a:endParaRPr lang="en-US" dirty="0"/>
          </a:p>
          <a:p>
            <a:r>
              <a:rPr lang="en-US" dirty="0" smtClean="0"/>
              <a:t>185</a:t>
            </a:r>
            <a:r>
              <a:rPr lang="en-US" dirty="0"/>
              <a:t>% of poverty</a:t>
            </a:r>
          </a:p>
          <a:p>
            <a:r>
              <a:rPr lang="en-US" dirty="0" smtClean="0"/>
              <a:t>Works </a:t>
            </a:r>
            <a:r>
              <a:rPr lang="en-US" dirty="0"/>
              <a:t>part-time at </a:t>
            </a:r>
            <a:r>
              <a:rPr lang="en-US" dirty="0" err="1"/>
              <a:t>Walmart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boyfriend is unemployed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49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Prematurity and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SIDS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premature infant less than </a:t>
            </a:r>
            <a:r>
              <a:rPr lang="en-US" dirty="0" smtClean="0"/>
              <a:t>37 weeks </a:t>
            </a:r>
            <a:r>
              <a:rPr lang="en-US" dirty="0"/>
              <a:t>sleeping prone is </a:t>
            </a:r>
            <a:r>
              <a:rPr lang="en-US" b="1" dirty="0" smtClean="0"/>
              <a:t>85 times </a:t>
            </a:r>
            <a:r>
              <a:rPr lang="en-US" dirty="0"/>
              <a:t>more likely to die of </a:t>
            </a:r>
            <a:r>
              <a:rPr lang="en-US" dirty="0" smtClean="0"/>
              <a:t>SIDS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premature infant lying on </a:t>
            </a:r>
            <a:r>
              <a:rPr lang="en-US" dirty="0" smtClean="0"/>
              <a:t>its side </a:t>
            </a:r>
            <a:r>
              <a:rPr lang="en-US" dirty="0"/>
              <a:t>is </a:t>
            </a:r>
            <a:r>
              <a:rPr lang="en-US" b="1" dirty="0"/>
              <a:t>40 times </a:t>
            </a:r>
            <a:r>
              <a:rPr lang="en-US" dirty="0"/>
              <a:t>more likely </a:t>
            </a:r>
            <a:r>
              <a:rPr lang="en-US" dirty="0" smtClean="0"/>
              <a:t>to die </a:t>
            </a:r>
            <a:r>
              <a:rPr lang="en-US" dirty="0"/>
              <a:t>of SIDS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84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Prematurity: SIDS Rate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and Sleep Position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994" y="2025649"/>
            <a:ext cx="4883006" cy="401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530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Arial" pitchFamily="34" charset="0"/>
                <a:cs typeface="Arial" pitchFamily="34" charset="0"/>
              </a:rPr>
              <a:t>Obesity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Pregnancy </a:t>
            </a:r>
            <a:r>
              <a:rPr lang="en-US" dirty="0"/>
              <a:t>loss</a:t>
            </a:r>
          </a:p>
          <a:p>
            <a:r>
              <a:rPr lang="en-US" dirty="0" smtClean="0"/>
              <a:t>Diabetes </a:t>
            </a:r>
            <a:r>
              <a:rPr lang="en-US" dirty="0"/>
              <a:t>and hypertension</a:t>
            </a:r>
          </a:p>
          <a:p>
            <a:r>
              <a:rPr lang="en-US" dirty="0" smtClean="0"/>
              <a:t>Preeclampsia</a:t>
            </a:r>
            <a:endParaRPr lang="en-US" dirty="0"/>
          </a:p>
          <a:p>
            <a:r>
              <a:rPr lang="en-US" dirty="0" smtClean="0"/>
              <a:t>Indicated </a:t>
            </a:r>
            <a:r>
              <a:rPr lang="en-US" dirty="0"/>
              <a:t>Preterm Birth</a:t>
            </a:r>
          </a:p>
          <a:p>
            <a:r>
              <a:rPr lang="en-US" dirty="0" smtClean="0"/>
              <a:t>Operative </a:t>
            </a:r>
            <a:r>
              <a:rPr lang="en-US" dirty="0"/>
              <a:t>delivery and complications</a:t>
            </a:r>
          </a:p>
          <a:p>
            <a:r>
              <a:rPr lang="en-US" dirty="0" smtClean="0"/>
              <a:t>Birth </a:t>
            </a:r>
            <a:r>
              <a:rPr lang="en-US" dirty="0"/>
              <a:t>injury</a:t>
            </a:r>
          </a:p>
          <a:p>
            <a:r>
              <a:rPr lang="en-US" dirty="0" smtClean="0"/>
              <a:t>Childhood </a:t>
            </a:r>
            <a:r>
              <a:rPr lang="en-US" dirty="0"/>
              <a:t>obesity</a:t>
            </a:r>
          </a:p>
          <a:p>
            <a:r>
              <a:rPr lang="en-US" dirty="0" smtClean="0"/>
              <a:t>Anesthesia </a:t>
            </a:r>
            <a:r>
              <a:rPr lang="en-US" dirty="0"/>
              <a:t>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50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/>
              <a:t>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82" y="2235200"/>
            <a:ext cx="6143743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796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latin typeface="Arial" pitchFamily="34" charset="0"/>
                <a:cs typeface="Arial" pitchFamily="34" charset="0"/>
              </a:rPr>
              <a:t>Resident Infant Death Rates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by Method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of Payment and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Race/Ethnicity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51" y="2108200"/>
            <a:ext cx="6723749" cy="392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925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0" dirty="0">
                <a:latin typeface="Arial" pitchFamily="34" charset="0"/>
                <a:cs typeface="Arial" pitchFamily="34" charset="0"/>
              </a:rPr>
              <a:t>Infant Mortality by Education 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and Race/Ethnicity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757" y="2076449"/>
            <a:ext cx="6268243" cy="385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994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536" y="1892300"/>
            <a:ext cx="6026063" cy="396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83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birth certificate data</a:t>
            </a:r>
          </a:p>
          <a:p>
            <a:r>
              <a:rPr lang="en-US" dirty="0"/>
              <a:t>• Fetal and Infant Mortality Review</a:t>
            </a:r>
          </a:p>
          <a:p>
            <a:r>
              <a:rPr lang="en-US" dirty="0"/>
              <a:t>(</a:t>
            </a:r>
            <a:r>
              <a:rPr lang="en-US" dirty="0" err="1"/>
              <a:t>FIMR</a:t>
            </a:r>
            <a:r>
              <a:rPr lang="en-US" dirty="0"/>
              <a:t>)</a:t>
            </a:r>
          </a:p>
          <a:p>
            <a:r>
              <a:rPr lang="en-US" dirty="0"/>
              <a:t>• Child Fatality Review</a:t>
            </a:r>
          </a:p>
          <a:p>
            <a:r>
              <a:rPr lang="en-US" dirty="0"/>
              <a:t>• Pregnancy Risk Assessment</a:t>
            </a:r>
          </a:p>
          <a:p>
            <a:r>
              <a:rPr lang="en-US" dirty="0"/>
              <a:t>Monitoring System (PRAMS)</a:t>
            </a:r>
          </a:p>
          <a:p>
            <a:r>
              <a:rPr lang="en-US" dirty="0"/>
              <a:t>• Maternal Death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99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89" y="2025650"/>
            <a:ext cx="7217511" cy="390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668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0" y="2108200"/>
            <a:ext cx="7258979" cy="390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358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Arial" pitchFamily="34" charset="0"/>
                <a:cs typeface="Arial" pitchFamily="34" charset="0"/>
              </a:rPr>
              <a:t>Prematurity and 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Smoking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lvl="2"/>
            <a:r>
              <a:rPr lang="en-US" sz="3200" b="1" dirty="0"/>
              <a:t>Exposure to smoking </a:t>
            </a:r>
            <a:r>
              <a:rPr lang="en-US" sz="3200" b="1" dirty="0" smtClean="0"/>
              <a:t>is associated with</a:t>
            </a:r>
          </a:p>
          <a:p>
            <a:pPr lvl="4"/>
            <a:r>
              <a:rPr lang="en-US" sz="2800" b="1" dirty="0" smtClean="0"/>
              <a:t>20</a:t>
            </a:r>
            <a:r>
              <a:rPr lang="en-US" sz="2800" b="1" dirty="0"/>
              <a:t>% </a:t>
            </a:r>
            <a:r>
              <a:rPr lang="en-US" sz="2800" dirty="0"/>
              <a:t>of all low birth weight babies</a:t>
            </a:r>
          </a:p>
          <a:p>
            <a:pPr lvl="4"/>
            <a:r>
              <a:rPr lang="en-US" sz="2800" b="1" dirty="0" smtClean="0"/>
              <a:t>8</a:t>
            </a:r>
            <a:r>
              <a:rPr lang="en-US" sz="2800" b="1" dirty="0"/>
              <a:t>% </a:t>
            </a:r>
            <a:r>
              <a:rPr lang="en-US" sz="2800" dirty="0"/>
              <a:t>of preterm births</a:t>
            </a:r>
          </a:p>
          <a:p>
            <a:pPr lvl="4"/>
            <a:r>
              <a:rPr lang="en-US" sz="2800" dirty="0" smtClean="0"/>
              <a:t>SIDS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6522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>
                <a:latin typeface="Arial" pitchFamily="34" charset="0"/>
                <a:cs typeface="Arial" pitchFamily="34" charset="0"/>
              </a:rPr>
              <a:t>Alcohol/Illicit </a:t>
            </a:r>
            <a:r>
              <a:rPr lang="en-US" sz="4400" b="0" dirty="0" smtClean="0">
                <a:latin typeface="Arial" pitchFamily="34" charset="0"/>
                <a:cs typeface="Arial" pitchFamily="34" charset="0"/>
              </a:rPr>
              <a:t>Drugs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66" y="2235199"/>
            <a:ext cx="5391233" cy="361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634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499" y="1936750"/>
            <a:ext cx="6403701" cy="416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99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Early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prenatal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care starting in 1st Trimester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an indicator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for access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to health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care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87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>
                <a:latin typeface="Arial" pitchFamily="34" charset="0"/>
                <a:cs typeface="Arial" pitchFamily="34" charset="0"/>
              </a:rPr>
              <a:t>Resource Mothers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Lay home visitors who mentor pregnant </a:t>
            </a:r>
            <a:r>
              <a:rPr lang="en-US" dirty="0" smtClean="0"/>
              <a:t>teenagers</a:t>
            </a:r>
          </a:p>
          <a:p>
            <a:r>
              <a:rPr lang="en-US" dirty="0" smtClean="0"/>
              <a:t>Decrease </a:t>
            </a:r>
            <a:r>
              <a:rPr lang="en-US" dirty="0"/>
              <a:t>infant mortality and low weight </a:t>
            </a:r>
            <a:r>
              <a:rPr lang="en-US" dirty="0" smtClean="0"/>
              <a:t>births </a:t>
            </a:r>
          </a:p>
          <a:p>
            <a:r>
              <a:rPr lang="en-US" dirty="0" smtClean="0"/>
              <a:t>25 </a:t>
            </a:r>
            <a:r>
              <a:rPr lang="en-US" dirty="0"/>
              <a:t>contractors enrolling approximately 1100 </a:t>
            </a:r>
            <a:r>
              <a:rPr lang="en-US" dirty="0" smtClean="0"/>
              <a:t>newly pregnant </a:t>
            </a:r>
            <a:r>
              <a:rPr lang="en-US" dirty="0"/>
              <a:t>teens per year in 88 Virginia </a:t>
            </a:r>
            <a:r>
              <a:rPr lang="en-US" dirty="0" smtClean="0"/>
              <a:t>localities </a:t>
            </a:r>
          </a:p>
          <a:p>
            <a:r>
              <a:rPr lang="en-US" dirty="0" smtClean="0"/>
              <a:t>Early </a:t>
            </a:r>
            <a:r>
              <a:rPr lang="en-US" dirty="0"/>
              <a:t>and regular prenatal care, increased </a:t>
            </a:r>
            <a:r>
              <a:rPr lang="en-US" dirty="0" smtClean="0"/>
              <a:t>healthy behaviors</a:t>
            </a:r>
            <a:r>
              <a:rPr lang="en-US" dirty="0"/>
              <a:t>, delay of repeat pregnancy, enrollment </a:t>
            </a:r>
            <a:r>
              <a:rPr lang="en-US" dirty="0" smtClean="0"/>
              <a:t>in school </a:t>
            </a:r>
            <a:r>
              <a:rPr lang="en-US" dirty="0"/>
              <a:t>or employment, and creation of a </a:t>
            </a:r>
            <a:r>
              <a:rPr lang="en-US" dirty="0" smtClean="0"/>
              <a:t>stable home environment </a:t>
            </a:r>
            <a:endParaRPr lang="en-US" dirty="0"/>
          </a:p>
          <a:p>
            <a:r>
              <a:rPr lang="en-US" dirty="0"/>
              <a:t>Staff aim to motivate program participants to </a:t>
            </a:r>
            <a:r>
              <a:rPr lang="en-US" dirty="0" smtClean="0"/>
              <a:t>stop smoking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080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Loving Steps/Virginia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Healthy Start Program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/>
              <a:t>Goal of reducing infant deaths </a:t>
            </a:r>
            <a:r>
              <a:rPr lang="en-US" dirty="0" smtClean="0"/>
              <a:t>and improving </a:t>
            </a:r>
            <a:r>
              <a:rPr lang="en-US" dirty="0"/>
              <a:t>birth outcomes through </a:t>
            </a:r>
            <a:r>
              <a:rPr lang="en-US" dirty="0" smtClean="0"/>
              <a:t>early </a:t>
            </a:r>
          </a:p>
          <a:p>
            <a:r>
              <a:rPr lang="en-US" dirty="0" smtClean="0"/>
              <a:t>Case </a:t>
            </a:r>
            <a:r>
              <a:rPr lang="en-US" dirty="0"/>
              <a:t>management and health education</a:t>
            </a:r>
          </a:p>
          <a:p>
            <a:r>
              <a:rPr lang="en-US" dirty="0" smtClean="0"/>
              <a:t>Registered </a:t>
            </a:r>
            <a:r>
              <a:rPr lang="en-US" dirty="0"/>
              <a:t>nurses provide medical </a:t>
            </a:r>
            <a:r>
              <a:rPr lang="en-US" dirty="0" smtClean="0"/>
              <a:t>nursing care</a:t>
            </a:r>
            <a:endParaRPr lang="en-US" dirty="0"/>
          </a:p>
          <a:p>
            <a:r>
              <a:rPr lang="en-US" dirty="0" smtClean="0"/>
              <a:t>Registered </a:t>
            </a:r>
            <a:r>
              <a:rPr lang="en-US" dirty="0"/>
              <a:t>dietitians provide </a:t>
            </a:r>
            <a:r>
              <a:rPr lang="en-US" dirty="0" smtClean="0"/>
              <a:t>medical nutrition </a:t>
            </a:r>
            <a:r>
              <a:rPr lang="en-US" dirty="0"/>
              <a:t>therapy services</a:t>
            </a:r>
          </a:p>
          <a:p>
            <a:r>
              <a:rPr lang="en-US" dirty="0" smtClean="0"/>
              <a:t>Resource </a:t>
            </a:r>
            <a:r>
              <a:rPr lang="en-US" dirty="0"/>
              <a:t>Mothers (Community </a:t>
            </a:r>
            <a:r>
              <a:rPr lang="en-US" dirty="0" smtClean="0"/>
              <a:t>Health Workers</a:t>
            </a:r>
            <a:r>
              <a:rPr lang="en-US" dirty="0"/>
              <a:t>)</a:t>
            </a:r>
          </a:p>
          <a:p>
            <a:r>
              <a:rPr lang="en-US" dirty="0" smtClean="0"/>
              <a:t>Family, Infant Mortality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16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Role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Periodontal</a:t>
            </a:r>
            <a:r>
              <a:rPr lang="en-US" b="0" dirty="0"/>
              <a:t> Disease </a:t>
            </a:r>
            <a:r>
              <a:rPr lang="en-US" b="0" dirty="0" smtClean="0"/>
              <a:t>in Preterm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Inflammation </a:t>
            </a:r>
            <a:r>
              <a:rPr lang="en-US" dirty="0"/>
              <a:t>associated </a:t>
            </a:r>
            <a:r>
              <a:rPr lang="en-US" dirty="0" smtClean="0"/>
              <a:t>breakdown of </a:t>
            </a:r>
            <a:r>
              <a:rPr lang="en-US" dirty="0"/>
              <a:t>membranes</a:t>
            </a:r>
          </a:p>
          <a:p>
            <a:r>
              <a:rPr lang="en-US" dirty="0"/>
              <a:t>Associated with preterm labor </a:t>
            </a:r>
            <a:r>
              <a:rPr lang="en-US" dirty="0" smtClean="0"/>
              <a:t>and low </a:t>
            </a:r>
            <a:r>
              <a:rPr lang="en-US" dirty="0"/>
              <a:t>weight birth</a:t>
            </a:r>
          </a:p>
          <a:p>
            <a:r>
              <a:rPr lang="en-US" dirty="0"/>
              <a:t>Treatment not harmful</a:t>
            </a:r>
          </a:p>
          <a:p>
            <a:r>
              <a:rPr lang="en-US" dirty="0"/>
              <a:t>Treatment reduce </a:t>
            </a:r>
            <a:r>
              <a:rPr lang="en-US" dirty="0" smtClean="0"/>
              <a:t>preterm births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55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87" y="1949450"/>
            <a:ext cx="6640522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70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1604963"/>
            <a:ext cx="4802187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556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err="1"/>
              <a:t>Natisha</a:t>
            </a:r>
            <a:r>
              <a:rPr lang="en-US" dirty="0"/>
              <a:t> reported some back </a:t>
            </a:r>
            <a:r>
              <a:rPr lang="en-US" dirty="0" smtClean="0"/>
              <a:t>pain and </a:t>
            </a:r>
            <a:r>
              <a:rPr lang="en-US" dirty="0"/>
              <a:t>not feeling </a:t>
            </a:r>
            <a:r>
              <a:rPr lang="en-US" dirty="0" smtClean="0"/>
              <a:t>well</a:t>
            </a:r>
          </a:p>
          <a:p>
            <a:endParaRPr lang="en-US" dirty="0"/>
          </a:p>
          <a:p>
            <a:pPr lvl="2"/>
            <a:r>
              <a:rPr lang="en-US" dirty="0"/>
              <a:t>• Referred to the local ER</a:t>
            </a:r>
          </a:p>
          <a:p>
            <a:pPr lvl="2"/>
            <a:r>
              <a:rPr lang="en-US" dirty="0"/>
              <a:t>• Admitted for 24 hours</a:t>
            </a:r>
          </a:p>
          <a:p>
            <a:pPr lvl="2"/>
            <a:r>
              <a:rPr lang="en-US" dirty="0"/>
              <a:t>• 20 weeks prenatal visit</a:t>
            </a:r>
          </a:p>
          <a:p>
            <a:pPr lvl="2"/>
            <a:r>
              <a:rPr lang="en-US" dirty="0"/>
              <a:t>• Wants to breastfeed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4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Breastfeeding: The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Benefits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44963"/>
          </a:xfrm>
        </p:spPr>
        <p:txBody>
          <a:bodyPr/>
          <a:lstStyle/>
          <a:p>
            <a:r>
              <a:rPr lang="en-US" dirty="0" smtClean="0"/>
              <a:t>Lower </a:t>
            </a:r>
            <a:r>
              <a:rPr lang="en-US" dirty="0"/>
              <a:t>rates of SIDS</a:t>
            </a:r>
          </a:p>
          <a:p>
            <a:r>
              <a:rPr lang="en-US" dirty="0" smtClean="0"/>
              <a:t>Fewer </a:t>
            </a:r>
            <a:r>
              <a:rPr lang="en-US" dirty="0"/>
              <a:t>ear infections</a:t>
            </a:r>
          </a:p>
          <a:p>
            <a:r>
              <a:rPr lang="en-US" dirty="0" smtClean="0"/>
              <a:t>Fewer </a:t>
            </a:r>
            <a:r>
              <a:rPr lang="en-US" dirty="0"/>
              <a:t>asthma/allergy cases</a:t>
            </a:r>
          </a:p>
          <a:p>
            <a:r>
              <a:rPr lang="en-US" dirty="0" smtClean="0"/>
              <a:t>Less </a:t>
            </a:r>
            <a:r>
              <a:rPr lang="en-US" dirty="0"/>
              <a:t>obesity</a:t>
            </a:r>
          </a:p>
          <a:p>
            <a:r>
              <a:rPr lang="en-US" dirty="0" smtClean="0"/>
              <a:t>Less </a:t>
            </a:r>
            <a:r>
              <a:rPr lang="en-US" dirty="0"/>
              <a:t>diabetes</a:t>
            </a:r>
          </a:p>
          <a:p>
            <a:r>
              <a:rPr lang="en-US" dirty="0" smtClean="0"/>
              <a:t>Fewer </a:t>
            </a:r>
            <a:r>
              <a:rPr lang="en-US" dirty="0"/>
              <a:t>childhood leukemia cases</a:t>
            </a:r>
          </a:p>
          <a:p>
            <a:r>
              <a:rPr lang="en-US" dirty="0" smtClean="0"/>
              <a:t>Fewer </a:t>
            </a:r>
            <a:r>
              <a:rPr lang="en-US" dirty="0"/>
              <a:t>infections in premature babies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32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Promote</a:t>
            </a:r>
            <a:r>
              <a:rPr lang="en-US" b="0" dirty="0"/>
              <a:t> Breastfeeding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Educate </a:t>
            </a:r>
            <a:r>
              <a:rPr lang="en-US" dirty="0"/>
              <a:t>mothers </a:t>
            </a:r>
            <a:r>
              <a:rPr lang="en-US" dirty="0" smtClean="0"/>
              <a:t>before birth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support </a:t>
            </a:r>
            <a:r>
              <a:rPr lang="en-US" dirty="0" smtClean="0"/>
              <a:t>from family</a:t>
            </a:r>
            <a:r>
              <a:rPr lang="en-US" dirty="0"/>
              <a:t>, friends</a:t>
            </a:r>
            <a:r>
              <a:rPr lang="en-US" dirty="0" smtClean="0"/>
              <a:t>, healthcare </a:t>
            </a:r>
            <a:r>
              <a:rPr lang="en-US" dirty="0"/>
              <a:t>workers</a:t>
            </a:r>
            <a:r>
              <a:rPr lang="en-US" dirty="0" smtClean="0"/>
              <a:t>, employers</a:t>
            </a:r>
            <a:r>
              <a:rPr lang="en-US" dirty="0"/>
              <a:t>, </a:t>
            </a:r>
            <a:r>
              <a:rPr lang="en-US" dirty="0" smtClean="0"/>
              <a:t>society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safe places </a:t>
            </a:r>
            <a:r>
              <a:rPr lang="en-US" dirty="0" smtClean="0"/>
              <a:t>to nurse </a:t>
            </a:r>
            <a:r>
              <a:rPr lang="en-US" dirty="0"/>
              <a:t>and pump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36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>
                <a:latin typeface="Arial" pitchFamily="34" charset="0"/>
                <a:cs typeface="Arial" pitchFamily="34" charset="0"/>
              </a:rPr>
              <a:t>Interventions That May Reduce </a:t>
            </a: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Prematurity/Infant </a:t>
            </a:r>
            <a:r>
              <a:rPr lang="en-US" sz="3200" b="0" dirty="0">
                <a:latin typeface="Arial" pitchFamily="34" charset="0"/>
                <a:cs typeface="Arial" pitchFamily="34" charset="0"/>
              </a:rPr>
              <a:t>Deaths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/>
            <a:r>
              <a:rPr lang="en-US" sz="4800" dirty="0"/>
              <a:t>Education </a:t>
            </a:r>
            <a:r>
              <a:rPr lang="en-US" sz="4800" dirty="0" smtClean="0"/>
              <a:t>about preterm </a:t>
            </a:r>
            <a:r>
              <a:rPr lang="en-US" sz="4800" dirty="0"/>
              <a:t>labor </a:t>
            </a:r>
            <a:r>
              <a:rPr lang="en-US" sz="4800" dirty="0" smtClean="0"/>
              <a:t>signs and </a:t>
            </a:r>
            <a:r>
              <a:rPr lang="en-US" sz="4800" dirty="0"/>
              <a:t>symptoms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161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34 weeks admitted again </a:t>
            </a:r>
            <a:r>
              <a:rPr lang="en-US" dirty="0" smtClean="0"/>
              <a:t>for preterm labor</a:t>
            </a:r>
          </a:p>
          <a:p>
            <a:endParaRPr lang="en-US" dirty="0"/>
          </a:p>
          <a:p>
            <a:r>
              <a:rPr lang="en-US" dirty="0"/>
              <a:t>Delivered a </a:t>
            </a:r>
            <a:r>
              <a:rPr lang="en-US" dirty="0" err="1"/>
              <a:t>4lb</a:t>
            </a:r>
            <a:r>
              <a:rPr lang="en-US" dirty="0"/>
              <a:t> </a:t>
            </a:r>
            <a:r>
              <a:rPr lang="en-US" dirty="0" err="1"/>
              <a:t>6oz</a:t>
            </a:r>
            <a:r>
              <a:rPr lang="en-US" dirty="0"/>
              <a:t> baby </a:t>
            </a:r>
            <a:r>
              <a:rPr lang="en-US" dirty="0" smtClean="0"/>
              <a:t>boy</a:t>
            </a:r>
          </a:p>
          <a:p>
            <a:endParaRPr lang="en-US" dirty="0"/>
          </a:p>
          <a:p>
            <a:r>
              <a:rPr lang="en-US" dirty="0"/>
              <a:t>Baby had </a:t>
            </a:r>
            <a:r>
              <a:rPr lang="en-US" dirty="0" err="1" smtClean="0"/>
              <a:t>bradycardia</a:t>
            </a:r>
            <a:r>
              <a:rPr lang="en-US" dirty="0" smtClean="0"/>
              <a:t> (slow heart rate), apnea and </a:t>
            </a:r>
            <a:r>
              <a:rPr lang="en-US" dirty="0"/>
              <a:t>oxygen desaturation</a:t>
            </a:r>
          </a:p>
        </p:txBody>
      </p:sp>
    </p:spTree>
    <p:extLst>
      <p:ext uri="{BB962C8B-B14F-4D97-AF65-F5344CB8AC3E}">
        <p14:creationId xmlns:p14="http://schemas.microsoft.com/office/powerpoint/2010/main" val="3145728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Public Health Approach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to Infant Mortality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59" y="2127250"/>
            <a:ext cx="6562744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22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Safety</a:t>
            </a:r>
            <a:r>
              <a:rPr lang="en-US" b="0" dirty="0"/>
              <a:t> Net </a:t>
            </a:r>
            <a:r>
              <a:rPr lang="en-US" b="0" dirty="0" smtClean="0"/>
              <a:t>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Prenatal </a:t>
            </a:r>
            <a:r>
              <a:rPr lang="en-US" dirty="0"/>
              <a:t>care in local </a:t>
            </a:r>
            <a:r>
              <a:rPr lang="en-US" dirty="0" smtClean="0"/>
              <a:t>health departments</a:t>
            </a:r>
            <a:endParaRPr lang="en-US" dirty="0"/>
          </a:p>
          <a:p>
            <a:r>
              <a:rPr lang="en-US" dirty="0" smtClean="0"/>
              <a:t>WIC </a:t>
            </a:r>
            <a:r>
              <a:rPr lang="en-US" dirty="0"/>
              <a:t>in local health departments</a:t>
            </a:r>
          </a:p>
          <a:p>
            <a:r>
              <a:rPr lang="en-US" dirty="0" smtClean="0"/>
              <a:t>Community </a:t>
            </a:r>
            <a:r>
              <a:rPr lang="en-US" dirty="0"/>
              <a:t>Health Centers</a:t>
            </a:r>
          </a:p>
          <a:p>
            <a:r>
              <a:rPr lang="en-US" dirty="0" smtClean="0"/>
              <a:t>Car </a:t>
            </a:r>
            <a:r>
              <a:rPr lang="en-US" dirty="0"/>
              <a:t>seat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987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 smtClean="0">
                <a:latin typeface="Arial" pitchFamily="34" charset="0"/>
                <a:cs typeface="Arial" pitchFamily="34" charset="0"/>
              </a:rPr>
              <a:t>Preconception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Prevention </a:t>
            </a:r>
            <a:r>
              <a:rPr lang="en-US" dirty="0"/>
              <a:t>of birth </a:t>
            </a:r>
            <a:r>
              <a:rPr lang="en-US" dirty="0" smtClean="0"/>
              <a:t>defects</a:t>
            </a:r>
          </a:p>
          <a:p>
            <a:endParaRPr lang="en-US" dirty="0"/>
          </a:p>
          <a:p>
            <a:r>
              <a:rPr lang="en-US" dirty="0" smtClean="0"/>
              <a:t>Treatment </a:t>
            </a:r>
            <a:r>
              <a:rPr lang="en-US" dirty="0"/>
              <a:t>of chronic </a:t>
            </a:r>
            <a:r>
              <a:rPr lang="en-US" dirty="0" smtClean="0"/>
              <a:t>conditions</a:t>
            </a:r>
          </a:p>
          <a:p>
            <a:endParaRPr lang="en-US" dirty="0"/>
          </a:p>
          <a:p>
            <a:r>
              <a:rPr lang="en-US" dirty="0" smtClean="0"/>
              <a:t>Promotion </a:t>
            </a:r>
            <a:r>
              <a:rPr lang="en-US" dirty="0"/>
              <a:t>of healthy </a:t>
            </a:r>
            <a:r>
              <a:rPr lang="en-US" dirty="0" smtClean="0"/>
              <a:t>lifestyles, (</a:t>
            </a:r>
            <a:r>
              <a:rPr lang="en-US" dirty="0"/>
              <a:t>smoking, alcohol)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602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Regional </a:t>
            </a:r>
            <a:r>
              <a:rPr lang="en-US" dirty="0" smtClean="0"/>
              <a:t>Perinatal Councils </a:t>
            </a:r>
            <a:r>
              <a:rPr lang="en-US" dirty="0"/>
              <a:t>(</a:t>
            </a:r>
            <a:r>
              <a:rPr lang="en-US" dirty="0" err="1"/>
              <a:t>RPCs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/>
              <a:t>Regional Perinatal Councils (</a:t>
            </a:r>
            <a:r>
              <a:rPr lang="en-US" dirty="0" err="1"/>
              <a:t>RPCs</a:t>
            </a:r>
            <a:r>
              <a:rPr lang="en-US" dirty="0" smtClean="0"/>
              <a:t>) improve </a:t>
            </a:r>
            <a:r>
              <a:rPr lang="en-US" dirty="0"/>
              <a:t>the infrastructure through </a:t>
            </a:r>
            <a:r>
              <a:rPr lang="en-US" dirty="0" smtClean="0"/>
              <a:t>which perinatal </a:t>
            </a:r>
            <a:r>
              <a:rPr lang="en-US" dirty="0"/>
              <a:t>health is provided within </a:t>
            </a:r>
            <a:r>
              <a:rPr lang="en-US" dirty="0" smtClean="0"/>
              <a:t>the Commonwealth.</a:t>
            </a:r>
          </a:p>
          <a:p>
            <a:endParaRPr lang="en-US" dirty="0"/>
          </a:p>
          <a:p>
            <a:r>
              <a:rPr lang="en-US" dirty="0" smtClean="0"/>
              <a:t>Conduct </a:t>
            </a:r>
            <a:r>
              <a:rPr lang="en-US" dirty="0"/>
              <a:t>Fetal and Infant Mortality </a:t>
            </a:r>
            <a:r>
              <a:rPr lang="en-US" dirty="0" smtClean="0"/>
              <a:t>Review</a:t>
            </a:r>
          </a:p>
          <a:p>
            <a:endParaRPr lang="en-US" dirty="0"/>
          </a:p>
          <a:p>
            <a:r>
              <a:rPr lang="en-US" dirty="0" smtClean="0"/>
              <a:t>Engage </a:t>
            </a:r>
            <a:r>
              <a:rPr lang="en-US" dirty="0"/>
              <a:t>communities to address local </a:t>
            </a:r>
            <a:r>
              <a:rPr lang="en-US" dirty="0" smtClean="0"/>
              <a:t>systems issues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913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Newborn</a:t>
            </a:r>
            <a:r>
              <a:rPr lang="en-US" b="0" dirty="0"/>
              <a:t> </a:t>
            </a:r>
            <a:r>
              <a:rPr lang="en-US" b="0" dirty="0" smtClean="0"/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Coordinated and comprehensive </a:t>
            </a:r>
            <a:r>
              <a:rPr lang="en-US" dirty="0" smtClean="0"/>
              <a:t>system consisting </a:t>
            </a:r>
            <a:r>
              <a:rPr lang="en-US" dirty="0"/>
              <a:t>of education, blood </a:t>
            </a:r>
            <a:r>
              <a:rPr lang="en-US" dirty="0" smtClean="0"/>
              <a:t>screening tests</a:t>
            </a:r>
            <a:r>
              <a:rPr lang="en-US" dirty="0"/>
              <a:t>, follow-up and referrals</a:t>
            </a:r>
            <a:r>
              <a:rPr lang="en-US" dirty="0" smtClean="0"/>
              <a:t>, diagnosis</a:t>
            </a:r>
            <a:r>
              <a:rPr lang="en-US" dirty="0"/>
              <a:t>, medical and </a:t>
            </a:r>
            <a:r>
              <a:rPr lang="en-US" dirty="0" smtClean="0"/>
              <a:t>dietary management</a:t>
            </a:r>
            <a:r>
              <a:rPr lang="en-US" dirty="0"/>
              <a:t>, and </a:t>
            </a:r>
            <a:r>
              <a:rPr lang="en-US" dirty="0" smtClean="0"/>
              <a:t>treatment</a:t>
            </a:r>
          </a:p>
          <a:p>
            <a:endParaRPr lang="en-US" dirty="0"/>
          </a:p>
          <a:p>
            <a:r>
              <a:rPr lang="en-US" dirty="0" smtClean="0"/>
              <a:t>Updated March</a:t>
            </a:r>
            <a:r>
              <a:rPr lang="en-US" dirty="0"/>
              <a:t>, </a:t>
            </a:r>
            <a:r>
              <a:rPr lang="en-US" dirty="0" smtClean="0"/>
              <a:t>2010, </a:t>
            </a:r>
            <a:r>
              <a:rPr lang="en-US" dirty="0"/>
              <a:t>Virginia </a:t>
            </a:r>
            <a:r>
              <a:rPr lang="en-US" dirty="0" smtClean="0"/>
              <a:t>now screens for 39 </a:t>
            </a:r>
            <a:r>
              <a:rPr lang="en-US" dirty="0"/>
              <a:t>disorders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114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Infant Mortality as a Measure of</a:t>
            </a:r>
            <a:br>
              <a:rPr lang="en-US" dirty="0"/>
            </a:br>
            <a:r>
              <a:rPr lang="en-US" dirty="0"/>
              <a:t>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b="1" dirty="0"/>
              <a:t>“Infant death is a critical indicator of the </a:t>
            </a:r>
            <a:r>
              <a:rPr lang="en-US" b="1" dirty="0" smtClean="0"/>
              <a:t>health of </a:t>
            </a:r>
            <a:r>
              <a:rPr lang="en-US" b="1" dirty="0"/>
              <a:t>the population. It reflects the overall state </a:t>
            </a:r>
            <a:r>
              <a:rPr lang="en-US" b="1" dirty="0" smtClean="0"/>
              <a:t>of maternal </a:t>
            </a:r>
            <a:r>
              <a:rPr lang="en-US" b="1" dirty="0"/>
              <a:t>health as well as the quality </a:t>
            </a:r>
            <a:r>
              <a:rPr lang="en-US" b="1" dirty="0" smtClean="0"/>
              <a:t>and accessibility </a:t>
            </a:r>
            <a:r>
              <a:rPr lang="en-US" b="1" dirty="0"/>
              <a:t>of primary health care available </a:t>
            </a:r>
            <a:r>
              <a:rPr lang="en-US" b="1" dirty="0" smtClean="0"/>
              <a:t>to pregnant </a:t>
            </a:r>
            <a:r>
              <a:rPr lang="en-US" b="1" dirty="0"/>
              <a:t>women and infants. Despite </a:t>
            </a:r>
            <a:r>
              <a:rPr lang="en-US" b="1" dirty="0" smtClean="0"/>
              <a:t>steady declines </a:t>
            </a:r>
            <a:r>
              <a:rPr lang="en-US" b="1" dirty="0"/>
              <a:t>in the </a:t>
            </a:r>
            <a:r>
              <a:rPr lang="en-US" b="1" dirty="0" err="1"/>
              <a:t>1980’s</a:t>
            </a:r>
            <a:r>
              <a:rPr lang="en-US" b="1" dirty="0"/>
              <a:t> and </a:t>
            </a:r>
            <a:r>
              <a:rPr lang="en-US" b="1" dirty="0" err="1"/>
              <a:t>1990’s</a:t>
            </a:r>
            <a:r>
              <a:rPr lang="en-US" b="1" dirty="0"/>
              <a:t>, the rate </a:t>
            </a:r>
            <a:r>
              <a:rPr lang="en-US" b="1" dirty="0" smtClean="0"/>
              <a:t>of infant </a:t>
            </a:r>
            <a:r>
              <a:rPr lang="en-US" b="1" dirty="0"/>
              <a:t>mortality in the United States remains </a:t>
            </a:r>
            <a:r>
              <a:rPr lang="en-US" b="1" dirty="0" smtClean="0"/>
              <a:t>one of </a:t>
            </a:r>
            <a:r>
              <a:rPr lang="en-US" b="1" dirty="0"/>
              <a:t>the highest in the </a:t>
            </a:r>
            <a:r>
              <a:rPr lang="en-US" b="1" dirty="0" smtClean="0"/>
              <a:t> industrialized </a:t>
            </a:r>
            <a:r>
              <a:rPr lang="en-US" b="1" dirty="0"/>
              <a:t>world.”</a:t>
            </a:r>
          </a:p>
          <a:p>
            <a:r>
              <a:rPr lang="en-US" b="1" dirty="0"/>
              <a:t>Healthy People 2010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32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Arial" pitchFamily="34" charset="0"/>
                <a:cs typeface="Arial" pitchFamily="34" charset="0"/>
              </a:rPr>
              <a:t>Setting Standards/Quality 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of Care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Neonatal Regulations</a:t>
            </a:r>
          </a:p>
          <a:p>
            <a:endParaRPr lang="en-US" dirty="0"/>
          </a:p>
          <a:p>
            <a:r>
              <a:rPr lang="en-US" dirty="0" smtClean="0"/>
              <a:t>Screening </a:t>
            </a:r>
            <a:r>
              <a:rPr lang="en-US" dirty="0"/>
              <a:t>for domestic violence</a:t>
            </a:r>
            <a:r>
              <a:rPr lang="en-US" dirty="0" smtClean="0"/>
              <a:t>, perinatal </a:t>
            </a:r>
            <a:r>
              <a:rPr lang="en-US" dirty="0"/>
              <a:t>substance use, and </a:t>
            </a:r>
            <a:r>
              <a:rPr lang="en-US" dirty="0" smtClean="0"/>
              <a:t>perinatal depression</a:t>
            </a:r>
          </a:p>
          <a:p>
            <a:endParaRPr lang="en-US" dirty="0"/>
          </a:p>
          <a:p>
            <a:r>
              <a:rPr lang="en-US" dirty="0" smtClean="0"/>
              <a:t>Web-based </a:t>
            </a:r>
            <a:r>
              <a:rPr lang="en-US" dirty="0"/>
              <a:t>training on Bright </a:t>
            </a:r>
            <a:r>
              <a:rPr lang="en-US" dirty="0" smtClean="0"/>
              <a:t>Futures and </a:t>
            </a:r>
            <a:r>
              <a:rPr lang="en-US" dirty="0"/>
              <a:t>Perinatal </a:t>
            </a:r>
            <a:r>
              <a:rPr lang="en-US" dirty="0" smtClean="0"/>
              <a:t>Depression</a:t>
            </a:r>
          </a:p>
          <a:p>
            <a:endParaRPr lang="en-US" dirty="0"/>
          </a:p>
          <a:p>
            <a:r>
              <a:rPr lang="en-US" dirty="0" smtClean="0"/>
              <a:t>Provision </a:t>
            </a:r>
            <a:r>
              <a:rPr lang="en-US" dirty="0"/>
              <a:t>of culturally competent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944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/>
              <a:t>Policy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Implementation of Codes Regarding Perinatal</a:t>
            </a:r>
          </a:p>
          <a:p>
            <a:r>
              <a:rPr lang="en-US" b="1" dirty="0"/>
              <a:t>Substance Use:</a:t>
            </a:r>
          </a:p>
          <a:p>
            <a:r>
              <a:rPr lang="en-US" dirty="0"/>
              <a:t>• 54.1-2403.1 of the </a:t>
            </a:r>
            <a:r>
              <a:rPr lang="en-US" i="1" dirty="0"/>
              <a:t>Code of Virginia </a:t>
            </a:r>
            <a:r>
              <a:rPr lang="en-US" dirty="0"/>
              <a:t>Substance </a:t>
            </a:r>
            <a:r>
              <a:rPr lang="en-US" dirty="0" smtClean="0"/>
              <a:t>Use, Screening </a:t>
            </a:r>
            <a:r>
              <a:rPr lang="en-US" dirty="0"/>
              <a:t>in Prenatal Care</a:t>
            </a:r>
          </a:p>
          <a:p>
            <a:r>
              <a:rPr lang="en-US" dirty="0"/>
              <a:t>• 63.2-1509 of the </a:t>
            </a:r>
            <a:r>
              <a:rPr lang="en-US" i="1" dirty="0"/>
              <a:t>Code of Virginia </a:t>
            </a:r>
            <a:r>
              <a:rPr lang="en-US" dirty="0"/>
              <a:t>Physician </a:t>
            </a:r>
            <a:r>
              <a:rPr lang="en-US" dirty="0" smtClean="0"/>
              <a:t>referral of </a:t>
            </a:r>
            <a:r>
              <a:rPr lang="en-US" dirty="0"/>
              <a:t>Substance Exposed Newborns</a:t>
            </a:r>
          </a:p>
          <a:p>
            <a:r>
              <a:rPr lang="en-US" dirty="0"/>
              <a:t>• 32.1-127 of the </a:t>
            </a:r>
            <a:r>
              <a:rPr lang="en-US" i="1" dirty="0"/>
              <a:t>Code of Virginia </a:t>
            </a:r>
            <a:r>
              <a:rPr lang="en-US" dirty="0"/>
              <a:t>Hospital </a:t>
            </a:r>
            <a:r>
              <a:rPr lang="en-US" dirty="0" smtClean="0"/>
              <a:t>Discharge Planning </a:t>
            </a:r>
            <a:r>
              <a:rPr lang="en-US" dirty="0"/>
              <a:t>for Substance using Postpartum Women</a:t>
            </a:r>
          </a:p>
          <a:p>
            <a:r>
              <a:rPr lang="en-US" dirty="0"/>
              <a:t>• 32.1-134.01 of the </a:t>
            </a:r>
            <a:r>
              <a:rPr lang="en-US" i="1" dirty="0"/>
              <a:t>Code of Virginia </a:t>
            </a:r>
            <a:r>
              <a:rPr lang="en-US" i="1" dirty="0" smtClean="0"/>
              <a:t>Discharge Education </a:t>
            </a:r>
            <a:r>
              <a:rPr lang="en-US" i="1" dirty="0"/>
              <a:t>on Postpartum Blues, </a:t>
            </a:r>
            <a:r>
              <a:rPr lang="en-US" i="1" dirty="0" smtClean="0"/>
              <a:t>Perinatal Depression</a:t>
            </a:r>
            <a:r>
              <a:rPr lang="en-US" i="1" dirty="0"/>
              <a:t>, Shaken Baby </a:t>
            </a:r>
            <a:r>
              <a:rPr lang="en-US" i="1" dirty="0" smtClean="0"/>
              <a:t>Syndrome </a:t>
            </a:r>
            <a:endParaRPr lang="en-US" i="1" dirty="0"/>
          </a:p>
          <a:p>
            <a:r>
              <a:rPr lang="en-US" b="1" dirty="0"/>
              <a:t>Interagency Substance Exposed </a:t>
            </a:r>
            <a:r>
              <a:rPr lang="en-US" b="1" dirty="0" smtClean="0"/>
              <a:t>Newborn Workgroup </a:t>
            </a:r>
            <a:r>
              <a:rPr lang="en-US" b="1" dirty="0"/>
              <a:t>(</a:t>
            </a:r>
            <a:r>
              <a:rPr lang="en-US" b="1" dirty="0" err="1"/>
              <a:t>DMHMRSAS</a:t>
            </a:r>
            <a:r>
              <a:rPr lang="en-US" b="1" dirty="0"/>
              <a:t>, </a:t>
            </a:r>
            <a:r>
              <a:rPr lang="en-US" b="1" dirty="0" err="1"/>
              <a:t>DSS</a:t>
            </a:r>
            <a:r>
              <a:rPr lang="en-US" b="1" dirty="0"/>
              <a:t>, </a:t>
            </a:r>
            <a:r>
              <a:rPr lang="en-US" b="1" dirty="0" err="1"/>
              <a:t>DCJ</a:t>
            </a:r>
            <a:r>
              <a:rPr lang="en-US" b="1" dirty="0"/>
              <a:t>)</a:t>
            </a:r>
          </a:p>
          <a:p>
            <a:r>
              <a:rPr lang="en-US" b="1" dirty="0"/>
              <a:t>Analysis of proposed legislation</a:t>
            </a:r>
          </a:p>
          <a:p>
            <a:r>
              <a:rPr lang="en-US" b="1" dirty="0"/>
              <a:t>Supports Governor’s task forces and commissions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26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Early and regular use </a:t>
            </a:r>
            <a:r>
              <a:rPr lang="en-US" sz="5400" dirty="0" smtClean="0"/>
              <a:t>of prenatal </a:t>
            </a:r>
            <a:r>
              <a:rPr lang="en-US" sz="5400" dirty="0"/>
              <a:t>care is a </a:t>
            </a:r>
            <a:r>
              <a:rPr lang="en-US" sz="5400" dirty="0" smtClean="0"/>
              <a:t>strong predictor </a:t>
            </a:r>
            <a:r>
              <a:rPr lang="en-US" sz="5400" dirty="0"/>
              <a:t>of </a:t>
            </a:r>
            <a:r>
              <a:rPr lang="en-US" sz="5400" dirty="0" smtClean="0"/>
              <a:t>positive pregnancy </a:t>
            </a:r>
            <a:r>
              <a:rPr lang="en-US" sz="5400" dirty="0"/>
              <a:t>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756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Commissioner’s Workgroup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on Infant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Mortality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Diverse </a:t>
            </a:r>
            <a:r>
              <a:rPr lang="en-US" dirty="0"/>
              <a:t>groups </a:t>
            </a:r>
            <a:r>
              <a:rPr lang="en-US" dirty="0" smtClean="0"/>
              <a:t>represented</a:t>
            </a:r>
          </a:p>
          <a:p>
            <a:endParaRPr lang="en-US" dirty="0"/>
          </a:p>
          <a:p>
            <a:r>
              <a:rPr lang="en-US" dirty="0" smtClean="0"/>
              <a:t>Identify </a:t>
            </a:r>
            <a:r>
              <a:rPr lang="en-US" dirty="0"/>
              <a:t>evidence-based </a:t>
            </a:r>
            <a:r>
              <a:rPr lang="en-US" dirty="0" smtClean="0"/>
              <a:t>effective programs</a:t>
            </a:r>
          </a:p>
          <a:p>
            <a:endParaRPr lang="en-US" dirty="0"/>
          </a:p>
          <a:p>
            <a:r>
              <a:rPr lang="en-US" dirty="0" smtClean="0"/>
              <a:t>Develop </a:t>
            </a:r>
            <a:r>
              <a:rPr lang="en-US" dirty="0"/>
              <a:t>unified message on </a:t>
            </a:r>
            <a:r>
              <a:rPr lang="en-US" dirty="0" smtClean="0"/>
              <a:t>how everyone </a:t>
            </a:r>
            <a:r>
              <a:rPr lang="en-US" dirty="0"/>
              <a:t>can make a difference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757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/>
              <a:t>Studies of underlying factors </a:t>
            </a:r>
            <a:r>
              <a:rPr lang="en-US" dirty="0" smtClean="0"/>
              <a:t>that contribute </a:t>
            </a:r>
            <a:r>
              <a:rPr lang="en-US" dirty="0"/>
              <a:t>to morbidity and mortality </a:t>
            </a:r>
            <a:r>
              <a:rPr lang="en-US" dirty="0" smtClean="0"/>
              <a:t>are needed</a:t>
            </a:r>
            <a:endParaRPr lang="en-US" dirty="0"/>
          </a:p>
          <a:p>
            <a:r>
              <a:rPr lang="en-US" dirty="0"/>
              <a:t>Review of quality of health care and </a:t>
            </a:r>
            <a:r>
              <a:rPr lang="en-US" dirty="0" smtClean="0"/>
              <a:t>access to </a:t>
            </a:r>
            <a:r>
              <a:rPr lang="en-US" dirty="0"/>
              <a:t>care for all women and infants is needed</a:t>
            </a:r>
          </a:p>
          <a:p>
            <a:r>
              <a:rPr lang="en-US" dirty="0"/>
              <a:t>Racial/ethnic disparities need to </a:t>
            </a:r>
            <a:r>
              <a:rPr lang="en-US" dirty="0" smtClean="0"/>
              <a:t>be eliminated</a:t>
            </a:r>
            <a:endParaRPr lang="en-US" dirty="0"/>
          </a:p>
          <a:p>
            <a:r>
              <a:rPr lang="en-US" dirty="0"/>
              <a:t>Research to determine effective </a:t>
            </a:r>
            <a:r>
              <a:rPr lang="en-US" dirty="0" smtClean="0"/>
              <a:t>public health </a:t>
            </a:r>
            <a:r>
              <a:rPr lang="en-US" dirty="0"/>
              <a:t>programs to make a difference</a:t>
            </a:r>
          </a:p>
          <a:p>
            <a:r>
              <a:rPr lang="en-US" dirty="0"/>
              <a:t>Resource and implement programs </a:t>
            </a:r>
            <a:r>
              <a:rPr lang="en-US" dirty="0" smtClean="0"/>
              <a:t>we know </a:t>
            </a:r>
            <a:r>
              <a:rPr lang="en-US" dirty="0"/>
              <a:t>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10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689" y="2006599"/>
            <a:ext cx="5131111" cy="400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37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4400" i="1" dirty="0"/>
              <a:t>“Perhaps the </a:t>
            </a:r>
            <a:r>
              <a:rPr lang="en-US" sz="4400" i="1" dirty="0" smtClean="0"/>
              <a:t>most glaring </a:t>
            </a:r>
            <a:r>
              <a:rPr lang="en-US" sz="4400" i="1" dirty="0"/>
              <a:t>health </a:t>
            </a:r>
            <a:r>
              <a:rPr lang="en-US" sz="4400" i="1" dirty="0" smtClean="0"/>
              <a:t>failure is </a:t>
            </a:r>
            <a:r>
              <a:rPr lang="en-US" sz="4400" i="1" dirty="0"/>
              <a:t>our infant mortality</a:t>
            </a:r>
          </a:p>
          <a:p>
            <a:r>
              <a:rPr lang="en-US" sz="4400" i="1" dirty="0"/>
              <a:t>rate</a:t>
            </a:r>
            <a:r>
              <a:rPr lang="en-US" sz="4400" i="1" dirty="0" smtClean="0"/>
              <a:t>.”</a:t>
            </a:r>
          </a:p>
          <a:p>
            <a:endParaRPr lang="en-US" i="1" dirty="0"/>
          </a:p>
          <a:p>
            <a:r>
              <a:rPr lang="en-US" dirty="0"/>
              <a:t>-Governor Timothy M. </a:t>
            </a:r>
            <a:r>
              <a:rPr lang="en-US" dirty="0" err="1"/>
              <a:t>Kaine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>
                <a:latin typeface="Arial" pitchFamily="34" charset="0"/>
                <a:cs typeface="Arial" pitchFamily="34" charset="0"/>
              </a:rPr>
              <a:t>Setting a Goal for Reduction of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>
                <a:latin typeface="Arial" pitchFamily="34" charset="0"/>
                <a:cs typeface="Arial" pitchFamily="34" charset="0"/>
              </a:rPr>
              <a:t>Infant Deaths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Virginia is working toward the goal </a:t>
            </a:r>
            <a:r>
              <a:rPr lang="en-US" dirty="0" smtClean="0"/>
              <a:t>to reduce </a:t>
            </a:r>
            <a:r>
              <a:rPr lang="en-US" dirty="0"/>
              <a:t>its infant death rate to 7.0 </a:t>
            </a:r>
            <a:r>
              <a:rPr lang="en-US" dirty="0" smtClean="0"/>
              <a:t>per thousand </a:t>
            </a:r>
            <a:r>
              <a:rPr lang="en-US" dirty="0"/>
              <a:t>live births by 2009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would surpass the Healthy </a:t>
            </a:r>
            <a:r>
              <a:rPr lang="en-US" dirty="0" smtClean="0"/>
              <a:t>People 2010 </a:t>
            </a:r>
            <a:r>
              <a:rPr lang="en-US" dirty="0"/>
              <a:t>goal of reducing the </a:t>
            </a:r>
            <a:r>
              <a:rPr lang="en-US" dirty="0" smtClean="0"/>
              <a:t>infant mortality </a:t>
            </a:r>
            <a:r>
              <a:rPr lang="en-US" dirty="0"/>
              <a:t>rate to 7.2 per thousand.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7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>
                <a:latin typeface="Arial" pitchFamily="34" charset="0"/>
                <a:cs typeface="Arial" pitchFamily="34" charset="0"/>
              </a:rPr>
              <a:t>Infant Mortality: The Problem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>
                <a:latin typeface="Arial" pitchFamily="34" charset="0"/>
                <a:cs typeface="Arial" pitchFamily="34" charset="0"/>
              </a:rPr>
              <a:t>World Rank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Bank Data - 2007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494463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626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Arial" pitchFamily="34" charset="0"/>
                <a:cs typeface="Arial" pitchFamily="34" charset="0"/>
              </a:rPr>
              <a:t>Infant Mortality: The Problem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 smtClean="0">
                <a:latin typeface="Arial" pitchFamily="34" charset="0"/>
                <a:cs typeface="Arial" pitchFamily="34" charset="0"/>
              </a:rPr>
              <a:t>U.S. World Rank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24" y="2273299"/>
            <a:ext cx="5615675" cy="333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92512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143</TotalTime>
  <Words>1142</Words>
  <Application>Microsoft Office PowerPoint</Application>
  <PresentationFormat>On-screen Show (4:3)</PresentationFormat>
  <Paragraphs>218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Thatch</vt:lpstr>
      <vt:lpstr>Perinatal Health: A Public Health Approach </vt:lpstr>
      <vt:lpstr>   Core Functions of Public Health </vt:lpstr>
      <vt:lpstr>Assessment </vt:lpstr>
      <vt:lpstr>PowerPoint Presentation</vt:lpstr>
      <vt:lpstr>Infant Mortality as a Measure of Health</vt:lpstr>
      <vt:lpstr>PowerPoint Presentation</vt:lpstr>
      <vt:lpstr> Setting a Goal for Reduction of Infant Deaths</vt:lpstr>
      <vt:lpstr> Infant Mortality: The Problem World Rank</vt:lpstr>
      <vt:lpstr>Infant Mortality: The Problem U.S. World Rank</vt:lpstr>
      <vt:lpstr>Total Infant Mortality Rates Per 1,000 Births in Virginia</vt:lpstr>
      <vt:lpstr>Infant Mortality Rates Per 1,000 Births 1998 By Race/Ethnicity 1998-2008</vt:lpstr>
      <vt:lpstr>Top Causes of Infant Death, Virginia</vt:lpstr>
      <vt:lpstr>Prematurity Prematurity*- the problem</vt:lpstr>
      <vt:lpstr>Prematurity and Late Preterm Births (Associated with brain growth)</vt:lpstr>
      <vt:lpstr>Low Birth Weight is associated with multiple factors:</vt:lpstr>
      <vt:lpstr>PowerPoint Presentation</vt:lpstr>
      <vt:lpstr>Prematurity and Cesarean Births</vt:lpstr>
      <vt:lpstr>Maternal Mortality Has Not Changed Since 1982</vt:lpstr>
      <vt:lpstr>Reasons for reduction in maternal mortality</vt:lpstr>
      <vt:lpstr>The 3 leading causes of natural maternal death in the United States and Virginia</vt:lpstr>
      <vt:lpstr>PowerPoint Presentation</vt:lpstr>
      <vt:lpstr>Case Study</vt:lpstr>
      <vt:lpstr>Prematurity and SIDS</vt:lpstr>
      <vt:lpstr>Prematurity: SIDS Rate and Sleep Position</vt:lpstr>
      <vt:lpstr>Obesity in Pregnancy</vt:lpstr>
      <vt:lpstr>Fact</vt:lpstr>
      <vt:lpstr>Resident Infant Death Rates by Method of Payment and Race/Ethnicity</vt:lpstr>
      <vt:lpstr>Infant Mortality by Education and Race/Ethnicity</vt:lpstr>
      <vt:lpstr>FACT</vt:lpstr>
      <vt:lpstr>FACT</vt:lpstr>
      <vt:lpstr>SMOKING</vt:lpstr>
      <vt:lpstr>Prematurity and Smoking</vt:lpstr>
      <vt:lpstr>Alcohol/Illicit Drugs</vt:lpstr>
      <vt:lpstr>Why?</vt:lpstr>
      <vt:lpstr>PowerPoint Presentation</vt:lpstr>
      <vt:lpstr>Resource Mothers Program</vt:lpstr>
      <vt:lpstr>Loving Steps/Virginia Healthy Start Program</vt:lpstr>
      <vt:lpstr>Role Periodontal Disease in Preterm Birth</vt:lpstr>
      <vt:lpstr>Poor Nutrition</vt:lpstr>
      <vt:lpstr>PowerPoint Presentation</vt:lpstr>
      <vt:lpstr>Breastfeeding: The Benefits</vt:lpstr>
      <vt:lpstr>Promote Breastfeeding </vt:lpstr>
      <vt:lpstr>Interventions That May Reduce Prematurity/Infant Deaths</vt:lpstr>
      <vt:lpstr>PowerPoint Presentation</vt:lpstr>
      <vt:lpstr>Public Health Approach to Infant Mortality</vt:lpstr>
      <vt:lpstr>Safety Net Providers</vt:lpstr>
      <vt:lpstr>Preconception</vt:lpstr>
      <vt:lpstr>Regional Perinatal Councils (RPCs)</vt:lpstr>
      <vt:lpstr>Newborn Screening</vt:lpstr>
      <vt:lpstr>Setting Standards/Quality of Care </vt:lpstr>
      <vt:lpstr>Policy and Planning</vt:lpstr>
      <vt:lpstr>PowerPoint Presentation</vt:lpstr>
      <vt:lpstr>Health Commissioner’s Workgroup on Infant Mortality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Perinatal Health: A Public Health Approach</dc:title>
  <dc:creator>C hris</dc:creator>
  <cp:lastModifiedBy>C hris</cp:lastModifiedBy>
  <cp:revision>12</cp:revision>
  <dcterms:created xsi:type="dcterms:W3CDTF">2012-05-08T16:28:52Z</dcterms:created>
  <dcterms:modified xsi:type="dcterms:W3CDTF">2012-05-08T18:52:30Z</dcterms:modified>
</cp:coreProperties>
</file>