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 id="271" r:id="rId17"/>
    <p:sldId id="272" r:id="rId18"/>
    <p:sldId id="273" r:id="rId19"/>
    <p:sldId id="274" r:id="rId20"/>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0" autoAdjust="0"/>
    <p:restoredTop sz="76758" autoAdjust="0"/>
  </p:normalViewPr>
  <p:slideViewPr>
    <p:cSldViewPr>
      <p:cViewPr varScale="1">
        <p:scale>
          <a:sx n="82" d="100"/>
          <a:sy n="82" d="100"/>
        </p:scale>
        <p:origin x="2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6661" tIns="48330" rIns="96661" bIns="48330" numCol="1" anchor="t" anchorCtr="0" compatLnSpc="1">
            <a:prstTxWarp prst="textNoShape">
              <a:avLst/>
            </a:prstTxWarp>
          </a:bodyPr>
          <a:lstStyle>
            <a:lvl1pPr algn="l" fontAlgn="auto">
              <a:spcBef>
                <a:spcPts val="0"/>
              </a:spcBef>
              <a:spcAft>
                <a:spcPts val="0"/>
              </a:spcAft>
              <a:defRPr sz="1300">
                <a:latin typeface="+mn-lt"/>
              </a:defRPr>
            </a:lvl1pPr>
          </a:lstStyle>
          <a:p>
            <a:pPr>
              <a:defRPr/>
            </a:pPr>
            <a:endParaRPr lang="en-US"/>
          </a:p>
        </p:txBody>
      </p:sp>
      <p:sp>
        <p:nvSpPr>
          <p:cNvPr id="3" name="Rectangle 3"/>
          <p:cNvSpPr>
            <a:spLocks noGrp="1"/>
          </p:cNvSpPr>
          <p:nvPr>
            <p:ph type="dt" sz="quarter" idx="1"/>
          </p:nvPr>
        </p:nvSpPr>
        <p:spPr bwMode="auto">
          <a:xfrm>
            <a:off x="4022725" y="0"/>
            <a:ext cx="3078163" cy="511175"/>
          </a:xfrm>
          <a:prstGeom prst="rect">
            <a:avLst/>
          </a:prstGeom>
          <a:noFill/>
          <a:ln w="9525">
            <a:noFill/>
            <a:miter lim="800000"/>
            <a:headEnd/>
            <a:tailEnd/>
          </a:ln>
        </p:spPr>
        <p:txBody>
          <a:bodyPr vert="horz" wrap="square" lIns="96661" tIns="48330" rIns="96661" bIns="48330" numCol="1" anchor="t" anchorCtr="0" compatLnSpc="1">
            <a:prstTxWarp prst="textNoShape">
              <a:avLst/>
            </a:prstTxWarp>
          </a:bodyPr>
          <a:lstStyle>
            <a:lvl1pPr algn="r" fontAlgn="auto">
              <a:spcBef>
                <a:spcPts val="0"/>
              </a:spcBef>
              <a:spcAft>
                <a:spcPts val="0"/>
              </a:spcAft>
              <a:defRPr sz="1300">
                <a:latin typeface="+mn-lt"/>
              </a:defRPr>
            </a:lvl1pPr>
          </a:lstStyle>
          <a:p>
            <a:pPr>
              <a:defRPr/>
            </a:pPr>
            <a:r>
              <a:rPr lang="en-US"/>
              <a:t>11/12/2007</a:t>
            </a:r>
          </a:p>
        </p:txBody>
      </p:sp>
      <p:sp>
        <p:nvSpPr>
          <p:cNvPr id="4" name="Rectangle 4"/>
          <p:cNvSpPr>
            <a:spLocks noGrp="1"/>
          </p:cNvSpPr>
          <p:nvPr>
            <p:ph type="ftr" sz="quarter" idx="2"/>
          </p:nvPr>
        </p:nvSpPr>
        <p:spPr bwMode="auto">
          <a:xfrm>
            <a:off x="0" y="9720263"/>
            <a:ext cx="3078163" cy="511175"/>
          </a:xfrm>
          <a:prstGeom prst="rect">
            <a:avLst/>
          </a:prstGeom>
          <a:noFill/>
          <a:ln w="9525">
            <a:noFill/>
            <a:miter lim="800000"/>
            <a:headEnd/>
            <a:tailEnd/>
          </a:ln>
        </p:spPr>
        <p:txBody>
          <a:bodyPr vert="horz" wrap="square" lIns="96661" tIns="48330" rIns="96661" bIns="48330" numCol="1" anchor="b" anchorCtr="0" compatLnSpc="1">
            <a:prstTxWarp prst="textNoShape">
              <a:avLst/>
            </a:prstTxWarp>
          </a:bodyPr>
          <a:lstStyle>
            <a:lvl1pPr algn="l" fontAlgn="auto">
              <a:spcBef>
                <a:spcPts val="0"/>
              </a:spcBef>
              <a:spcAft>
                <a:spcPts val="0"/>
              </a:spcAft>
              <a:defRPr sz="1300">
                <a:latin typeface="+mn-lt"/>
              </a:defRPr>
            </a:lvl1pPr>
          </a:lstStyle>
          <a:p>
            <a:pPr>
              <a:defRPr/>
            </a:pPr>
            <a:endParaRPr lang="en-US"/>
          </a:p>
        </p:txBody>
      </p:sp>
      <p:sp>
        <p:nvSpPr>
          <p:cNvPr id="5" name="Rectangle 5"/>
          <p:cNvSpPr>
            <a:spLocks noGrp="1"/>
          </p:cNvSpPr>
          <p:nvPr>
            <p:ph type="sldNum" sz="quarter" idx="3"/>
          </p:nvPr>
        </p:nvSpPr>
        <p:spPr bwMode="auto">
          <a:xfrm>
            <a:off x="4022725" y="9720263"/>
            <a:ext cx="3078163" cy="511175"/>
          </a:xfrm>
          <a:prstGeom prst="rect">
            <a:avLst/>
          </a:prstGeom>
          <a:noFill/>
          <a:ln w="9525">
            <a:noFill/>
            <a:miter lim="800000"/>
            <a:headEnd/>
            <a:tailEnd/>
          </a:ln>
        </p:spPr>
        <p:txBody>
          <a:bodyPr vert="horz" wrap="square" lIns="96661" tIns="48330" rIns="96661" bIns="48330" numCol="1" anchor="b" anchorCtr="0" compatLnSpc="1">
            <a:prstTxWarp prst="textNoShape">
              <a:avLst/>
            </a:prstTxWarp>
          </a:bodyPr>
          <a:lstStyle>
            <a:lvl1pPr algn="r" fontAlgn="auto">
              <a:spcBef>
                <a:spcPts val="0"/>
              </a:spcBef>
              <a:spcAft>
                <a:spcPts val="0"/>
              </a:spcAft>
              <a:defRPr sz="1300">
                <a:latin typeface="+mn-lt"/>
              </a:defRPr>
            </a:lvl1pPr>
          </a:lstStyle>
          <a:p>
            <a:pPr>
              <a:defRPr/>
            </a:pPr>
            <a:r>
              <a:rPr lang="en-US"/>
              <a:t>‹#›</a:t>
            </a:r>
          </a:p>
        </p:txBody>
      </p:sp>
    </p:spTree>
    <p:extLst>
      <p:ext uri="{BB962C8B-B14F-4D97-AF65-F5344CB8AC3E}">
        <p14:creationId xmlns:p14="http://schemas.microsoft.com/office/powerpoint/2010/main" val="866187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07BDB4D1-A0F6-41EB-9927-24D0B1B42469}" type="datetimeFigureOut">
              <a:rPr lang="en-US" smtClean="0"/>
              <a:t>3/19/2015</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fld id="{51FCD3DA-7201-4E47-BE69-19EF8AC60529}" type="slidenum">
              <a:rPr lang="en-US" smtClean="0"/>
              <a:t>‹#›</a:t>
            </a:fld>
            <a:endParaRPr lang="en-US"/>
          </a:p>
        </p:txBody>
      </p:sp>
    </p:spTree>
    <p:extLst>
      <p:ext uri="{BB962C8B-B14F-4D97-AF65-F5344CB8AC3E}">
        <p14:creationId xmlns:p14="http://schemas.microsoft.com/office/powerpoint/2010/main" val="238505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set of slides discusses the distribution of problems in primary care: the epidemiology of care rather than the practice, which was discussed in the previous set of slides.</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1</a:t>
            </a:fld>
            <a:endParaRPr lang="en-US"/>
          </a:p>
        </p:txBody>
      </p:sp>
    </p:spTree>
    <p:extLst>
      <p:ext uri="{BB962C8B-B14F-4D97-AF65-F5344CB8AC3E}">
        <p14:creationId xmlns:p14="http://schemas.microsoft.com/office/powerpoint/2010/main" val="360463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From these calculations it might appear we have more physicians than we need, but unfortunately most physicians today are specialists who see a much smaller number of patients per day with a very limited diagnostic spectrum, than the primary care physician, leaving many potential patients across the country without access to any care except for the local emergency department, if there is one. This problem is compounded by physicians working shorter hours per week and ordering more tests because of the short time they can spend with patients, and the increased paperwork required by insurance companies and the </a:t>
            </a:r>
            <a:r>
              <a:rPr lang="en-US" sz="1200" kern="1200" dirty="0" err="1" smtClean="0">
                <a:solidFill>
                  <a:schemeClr val="tx1"/>
                </a:solidFill>
                <a:effectLst/>
                <a:latin typeface="+mn-lt"/>
                <a:ea typeface="+mn-ea"/>
                <a:cs typeface="+mn-cs"/>
              </a:rPr>
              <a:t>ACA</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19</a:t>
            </a:fld>
            <a:endParaRPr lang="en-US"/>
          </a:p>
        </p:txBody>
      </p:sp>
    </p:spTree>
    <p:extLst>
      <p:ext uri="{BB962C8B-B14F-4D97-AF65-F5344CB8AC3E}">
        <p14:creationId xmlns:p14="http://schemas.microsoft.com/office/powerpoint/2010/main" val="9187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on these slides comes from studies I conducted 30 years ago at Eastern Virginia medical school, and through the continuing series of studies since then from the NCHS, the National Ambulatory Medical Care Survey(NAMCS). There has been no significant change in the distribution of care by type of practitioner or major problems in the last 40 years. The pie chart shows that over 60% of care is provided in the offices of general and family physicians, internal medicine physicians and pediatricians</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2</a:t>
            </a:fld>
            <a:endParaRPr lang="en-US"/>
          </a:p>
        </p:txBody>
      </p:sp>
    </p:spTree>
    <p:extLst>
      <p:ext uri="{BB962C8B-B14F-4D97-AF65-F5344CB8AC3E}">
        <p14:creationId xmlns:p14="http://schemas.microsoft.com/office/powerpoint/2010/main" val="117479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Slides three through six; from the advance data presentations of NAMCS, show distribution of visits by different parameters to help explain who gets what kind of care from whom.</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3</a:t>
            </a:fld>
            <a:endParaRPr lang="en-US"/>
          </a:p>
        </p:txBody>
      </p:sp>
    </p:spTree>
    <p:extLst>
      <p:ext uri="{BB962C8B-B14F-4D97-AF65-F5344CB8AC3E}">
        <p14:creationId xmlns:p14="http://schemas.microsoft.com/office/powerpoint/2010/main" val="316341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to most primary care physicians amount about 6000 visits a year for some 2000 patients or on the average 3 visits per patient.</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7</a:t>
            </a:fld>
            <a:endParaRPr lang="en-US"/>
          </a:p>
        </p:txBody>
      </p:sp>
    </p:spTree>
    <p:extLst>
      <p:ext uri="{BB962C8B-B14F-4D97-AF65-F5344CB8AC3E}">
        <p14:creationId xmlns:p14="http://schemas.microsoft.com/office/powerpoint/2010/main" val="161424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for this table </a:t>
            </a:r>
            <a:r>
              <a:rPr lang="en-US" sz="1200" kern="1200" dirty="0" smtClean="0">
                <a:solidFill>
                  <a:schemeClr val="tx1"/>
                </a:solidFill>
                <a:effectLst/>
                <a:latin typeface="+mn-lt"/>
                <a:ea typeface="+mn-ea"/>
                <a:cs typeface="+mn-cs"/>
              </a:rPr>
              <a:t>was prepared 25 years ago using data from the first </a:t>
            </a:r>
            <a:r>
              <a:rPr lang="en-US" sz="1200" kern="1200" dirty="0" err="1" smtClean="0">
                <a:solidFill>
                  <a:schemeClr val="tx1"/>
                </a:solidFill>
                <a:effectLst/>
                <a:latin typeface="+mn-lt"/>
                <a:ea typeface="+mn-ea"/>
                <a:cs typeface="+mn-cs"/>
              </a:rPr>
              <a:t>NACMS</a:t>
            </a:r>
            <a:r>
              <a:rPr lang="en-US" sz="1200" kern="1200" dirty="0" smtClean="0">
                <a:solidFill>
                  <a:schemeClr val="tx1"/>
                </a:solidFill>
                <a:effectLst/>
                <a:latin typeface="+mn-lt"/>
                <a:ea typeface="+mn-ea"/>
                <a:cs typeface="+mn-cs"/>
              </a:rPr>
              <a:t> survey and shows the relationship between common problems [problems which required at least six visits a year] as a percentage of all visits to the doctor's office using the </a:t>
            </a:r>
            <a:r>
              <a:rPr lang="en-US" sz="1200" kern="1200" dirty="0" err="1" smtClean="0">
                <a:solidFill>
                  <a:schemeClr val="tx1"/>
                </a:solidFill>
                <a:effectLst/>
                <a:latin typeface="+mn-lt"/>
                <a:ea typeface="+mn-ea"/>
                <a:cs typeface="+mn-cs"/>
              </a:rPr>
              <a:t>ICD</a:t>
            </a:r>
            <a:r>
              <a:rPr lang="en-US" sz="1200" kern="1200" dirty="0" smtClean="0">
                <a:solidFill>
                  <a:schemeClr val="tx1"/>
                </a:solidFill>
                <a:effectLst/>
                <a:latin typeface="+mn-lt"/>
                <a:ea typeface="+mn-ea"/>
                <a:cs typeface="+mn-cs"/>
              </a:rPr>
              <a:t>(A) code as the type of visit label. This has not changed over the last 30 years. The visits to family practitioners and internists were very similar, while those for pediatricians was mostly for well children where the mothers were worried. The obstetricians cared for a very limited set of visits for very specific conditions.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8</a:t>
            </a:fld>
            <a:endParaRPr lang="en-US"/>
          </a:p>
        </p:txBody>
      </p:sp>
    </p:spTree>
    <p:extLst>
      <p:ext uri="{BB962C8B-B14F-4D97-AF65-F5344CB8AC3E}">
        <p14:creationId xmlns:p14="http://schemas.microsoft.com/office/powerpoint/2010/main" val="131525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nine shows cross-correlation of the number of visits made by the physician B as a proportion of visits in the succeeding columns of physicians. Of the 159 common problems seen by family doctor 110 of these were also seen in an internist’s office and constituted 74% of the internist’s practice. However only 75 of common problems seen by family Drs. were also seen in the pediatrician’s office.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Slide 10 through 13 show problems identified in the </a:t>
            </a:r>
            <a:r>
              <a:rPr lang="en-US" sz="1200" kern="1200" dirty="0" err="1" smtClean="0">
                <a:solidFill>
                  <a:schemeClr val="tx1"/>
                </a:solidFill>
                <a:effectLst/>
                <a:latin typeface="+mn-lt"/>
                <a:ea typeface="+mn-ea"/>
                <a:cs typeface="+mn-cs"/>
              </a:rPr>
              <a:t>NACMS</a:t>
            </a:r>
            <a:r>
              <a:rPr lang="en-US" sz="1200" kern="1200" dirty="0" smtClean="0">
                <a:solidFill>
                  <a:schemeClr val="tx1"/>
                </a:solidFill>
                <a:effectLst/>
                <a:latin typeface="+mn-lt"/>
                <a:ea typeface="+mn-ea"/>
                <a:cs typeface="+mn-cs"/>
              </a:rPr>
              <a:t> Data that were amenable to preventive intervention.</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9</a:t>
            </a:fld>
            <a:endParaRPr lang="en-US"/>
          </a:p>
        </p:txBody>
      </p:sp>
    </p:spTree>
    <p:extLst>
      <p:ext uri="{BB962C8B-B14F-4D97-AF65-F5344CB8AC3E}">
        <p14:creationId xmlns:p14="http://schemas.microsoft.com/office/powerpoint/2010/main" val="23989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Slides 10 through 13 show problems identified in the </a:t>
            </a:r>
            <a:r>
              <a:rPr lang="en-US" sz="1200" kern="1200" dirty="0" err="1" smtClean="0">
                <a:solidFill>
                  <a:schemeClr val="tx1"/>
                </a:solidFill>
                <a:effectLst/>
                <a:latin typeface="+mn-lt"/>
                <a:ea typeface="+mn-ea"/>
                <a:cs typeface="+mn-cs"/>
              </a:rPr>
              <a:t>NACMS</a:t>
            </a:r>
            <a:r>
              <a:rPr lang="en-US" sz="1200" kern="1200" dirty="0" smtClean="0">
                <a:solidFill>
                  <a:schemeClr val="tx1"/>
                </a:solidFill>
                <a:effectLst/>
                <a:latin typeface="+mn-lt"/>
                <a:ea typeface="+mn-ea"/>
                <a:cs typeface="+mn-cs"/>
              </a:rPr>
              <a:t> Data that were amenable to preventive intervention.</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10</a:t>
            </a:fld>
            <a:endParaRPr lang="en-US"/>
          </a:p>
        </p:txBody>
      </p:sp>
    </p:spTree>
    <p:extLst>
      <p:ext uri="{BB962C8B-B14F-4D97-AF65-F5344CB8AC3E}">
        <p14:creationId xmlns:p14="http://schemas.microsoft.com/office/powerpoint/2010/main" val="298590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Slide 14 and 15 highlight suggest</a:t>
            </a:r>
            <a:r>
              <a:rPr lang="en-US" sz="1200" kern="1200" baseline="0" dirty="0" smtClean="0">
                <a:solidFill>
                  <a:schemeClr val="tx1"/>
                </a:solidFill>
                <a:effectLst/>
                <a:latin typeface="+mn-lt"/>
                <a:ea typeface="+mn-ea"/>
                <a:cs typeface="+mn-cs"/>
              </a:rPr>
              <a:t> why </a:t>
            </a:r>
            <a:r>
              <a:rPr lang="en-US" sz="1200" kern="1200" dirty="0" smtClean="0">
                <a:solidFill>
                  <a:schemeClr val="tx1"/>
                </a:solidFill>
                <a:effectLst/>
                <a:latin typeface="+mn-lt"/>
                <a:ea typeface="+mn-ea"/>
                <a:cs typeface="+mn-cs"/>
              </a:rPr>
              <a:t>enhancing prevention practices</a:t>
            </a:r>
            <a:r>
              <a:rPr lang="en-US" sz="1200" kern="1200" baseline="0" dirty="0" smtClean="0">
                <a:solidFill>
                  <a:schemeClr val="tx1"/>
                </a:solidFill>
                <a:effectLst/>
                <a:latin typeface="+mn-lt"/>
                <a:ea typeface="+mn-ea"/>
                <a:cs typeface="+mn-cs"/>
              </a:rPr>
              <a:t> could </a:t>
            </a:r>
            <a:r>
              <a:rPr lang="en-US" sz="1200" kern="1200" dirty="0" smtClean="0">
                <a:solidFill>
                  <a:schemeClr val="tx1"/>
                </a:solidFill>
                <a:effectLst/>
                <a:latin typeface="+mn-lt"/>
                <a:ea typeface="+mn-ea"/>
                <a:cs typeface="+mn-cs"/>
              </a:rPr>
              <a:t>improve the health of the patients by linking primary care and public health resources as well as improving practice data sets with electronic systems.</a:t>
            </a: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13</a:t>
            </a:fld>
            <a:endParaRPr lang="en-US"/>
          </a:p>
        </p:txBody>
      </p:sp>
    </p:spTree>
    <p:extLst>
      <p:ext uri="{BB962C8B-B14F-4D97-AF65-F5344CB8AC3E}">
        <p14:creationId xmlns:p14="http://schemas.microsoft.com/office/powerpoint/2010/main" val="217978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four slides discuss the need for more primary care physicians in the U.S.A. 2000 patients per PC Physician as an easy number to calculate, although the Academy of Family Practice has reduced the suggested number of patients per physician from 2000-1800 over the last few years because of the time taking for increasing paperwork in the doctor’s office. The </a:t>
            </a:r>
            <a:r>
              <a:rPr lang="en-US" sz="1200" kern="1200" dirty="0" err="1" smtClean="0">
                <a:solidFill>
                  <a:schemeClr val="tx1"/>
                </a:solidFill>
                <a:effectLst/>
                <a:latin typeface="+mn-lt"/>
                <a:ea typeface="+mn-ea"/>
                <a:cs typeface="+mn-cs"/>
              </a:rPr>
              <a:t>AAFP</a:t>
            </a:r>
            <a:r>
              <a:rPr lang="en-US" sz="1200" kern="1200" dirty="0" smtClean="0">
                <a:solidFill>
                  <a:schemeClr val="tx1"/>
                </a:solidFill>
                <a:effectLst/>
                <a:latin typeface="+mn-lt"/>
                <a:ea typeface="+mn-ea"/>
                <a:cs typeface="+mn-cs"/>
              </a:rPr>
              <a:t> recommendations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 the need for PC MDs/NPs.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1FCD3DA-7201-4E47-BE69-19EF8AC60529}" type="slidenum">
              <a:rPr lang="en-US" smtClean="0"/>
              <a:t>16</a:t>
            </a:fld>
            <a:endParaRPr lang="en-US"/>
          </a:p>
        </p:txBody>
      </p:sp>
    </p:spTree>
    <p:extLst>
      <p:ext uri="{BB962C8B-B14F-4D97-AF65-F5344CB8AC3E}">
        <p14:creationId xmlns:p14="http://schemas.microsoft.com/office/powerpoint/2010/main" val="77537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smtClean="0"/>
              <a:t>‹#›</a:t>
            </a:r>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r>
              <a:rPr lang="en-US" smtClean="0"/>
              <a:t>‹#›</a:t>
            </a:r>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r>
              <a:rPr lang="en-US" smtClean="0"/>
              <a:t>‹#›</a:t>
            </a:r>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smtClean="0"/>
              <a:t>‹#›</a:t>
            </a:r>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r>
              <a:rPr lang="en-US" smtClean="0"/>
              <a: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r>
              <a:rPr lang="en-US" smtClean="0"/>
              <a:t>‹#›</a:t>
            </a:r>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0425"/>
            <a:ext cx="7772400" cy="1470025"/>
          </a:xfrm>
        </p:spPr>
        <p:txBody>
          <a:bodyPr/>
          <a:lstStyle/>
          <a:p>
            <a:pPr eaLnBrk="1" hangingPunct="1"/>
            <a:r>
              <a:rPr lang="en-US" sz="4000" smtClean="0">
                <a:solidFill>
                  <a:srgbClr val="CC3300"/>
                </a:solidFill>
              </a:rPr>
              <a:t>Epidemiology of Primary Care</a:t>
            </a:r>
            <a:br>
              <a:rPr lang="en-US" sz="4000" smtClean="0">
                <a:solidFill>
                  <a:srgbClr val="CC3300"/>
                </a:solidFill>
              </a:rPr>
            </a:br>
            <a:r>
              <a:rPr lang="en-US" sz="2800" smtClean="0">
                <a:solidFill>
                  <a:srgbClr val="CC3300"/>
                </a:solidFill>
              </a:rPr>
              <a:t>in relation to preventive medicine - public health</a:t>
            </a:r>
          </a:p>
        </p:txBody>
      </p:sp>
      <p:sp>
        <p:nvSpPr>
          <p:cNvPr id="205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r>
              <a:rPr lang="en-US" dirty="0" smtClean="0"/>
              <a:t>CMG Buttery MB BS MPH</a:t>
            </a:r>
          </a:p>
          <a:p>
            <a:pPr marL="0" indent="0" algn="ctr" eaLnBrk="1" hangingPunct="1">
              <a:buFontTx/>
              <a:buNone/>
            </a:pPr>
            <a:r>
              <a:rPr lang="en-US" dirty="0" smtClean="0"/>
              <a:t>2015</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Types of Prevention</a:t>
            </a:r>
          </a:p>
        </p:txBody>
      </p:sp>
      <p:sp>
        <p:nvSpPr>
          <p:cNvPr id="11267" name="Rectangle 3"/>
          <p:cNvSpPr>
            <a:spLocks noGrp="1" noChangeArrowheads="1"/>
          </p:cNvSpPr>
          <p:nvPr>
            <p:ph type="body" idx="4294967295"/>
          </p:nvPr>
        </p:nvSpPr>
        <p:spPr>
          <a:xfrm>
            <a:off x="0" y="2057400"/>
            <a:ext cx="7162800" cy="3429000"/>
          </a:xfrm>
        </p:spPr>
        <p:txBody>
          <a:bodyPr/>
          <a:lstStyle/>
          <a:p>
            <a:pPr eaLnBrk="1" hangingPunct="1"/>
            <a:r>
              <a:rPr lang="en-US" dirty="0" smtClean="0">
                <a:solidFill>
                  <a:schemeClr val="hlink"/>
                </a:solidFill>
              </a:rPr>
              <a:t>Primary </a:t>
            </a:r>
          </a:p>
          <a:p>
            <a:pPr lvl="1" eaLnBrk="1" hangingPunct="1"/>
            <a:r>
              <a:rPr lang="en-US" dirty="0" smtClean="0"/>
              <a:t>Before signs or symptoms of disease</a:t>
            </a:r>
          </a:p>
          <a:p>
            <a:pPr lvl="2" eaLnBrk="1" hangingPunct="1"/>
            <a:r>
              <a:rPr lang="en-US" dirty="0" smtClean="0"/>
              <a:t>Immunization</a:t>
            </a:r>
          </a:p>
          <a:p>
            <a:pPr lvl="2" eaLnBrk="1" hangingPunct="1"/>
            <a:r>
              <a:rPr lang="en-US" dirty="0" smtClean="0"/>
              <a:t>Diet</a:t>
            </a:r>
          </a:p>
          <a:p>
            <a:pPr lvl="2" eaLnBrk="1" hangingPunct="1"/>
            <a:r>
              <a:rPr lang="en-US" dirty="0" smtClean="0"/>
              <a:t>Exercise</a:t>
            </a:r>
          </a:p>
          <a:p>
            <a:pPr lvl="2" eaLnBrk="1" hangingPunct="1"/>
            <a:r>
              <a:rPr lang="en-US" dirty="0" smtClean="0"/>
              <a:t>Aspirin to reduce stroke events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Prevention</a:t>
            </a:r>
            <a:r>
              <a:rPr lang="en-US" smtClean="0"/>
              <a:t>  </a:t>
            </a:r>
            <a:r>
              <a:rPr lang="en-US" sz="2800" smtClean="0"/>
              <a:t>(Continued)</a:t>
            </a:r>
          </a:p>
        </p:txBody>
      </p:sp>
      <p:sp>
        <p:nvSpPr>
          <p:cNvPr id="12291" name="Rectangle 3"/>
          <p:cNvSpPr>
            <a:spLocks noGrp="1" noChangeArrowheads="1"/>
          </p:cNvSpPr>
          <p:nvPr>
            <p:ph type="body" idx="4294967295"/>
          </p:nvPr>
        </p:nvSpPr>
        <p:spPr>
          <a:xfrm>
            <a:off x="0" y="1600200"/>
            <a:ext cx="8229600" cy="4525963"/>
          </a:xfrm>
        </p:spPr>
        <p:txBody>
          <a:bodyPr/>
          <a:lstStyle/>
          <a:p>
            <a:pPr eaLnBrk="1" hangingPunct="1"/>
            <a:r>
              <a:rPr lang="en-US" dirty="0" smtClean="0">
                <a:solidFill>
                  <a:schemeClr val="hlink"/>
                </a:solidFill>
              </a:rPr>
              <a:t>Secondary</a:t>
            </a:r>
          </a:p>
          <a:p>
            <a:pPr lvl="1" eaLnBrk="1" hangingPunct="1"/>
            <a:r>
              <a:rPr lang="en-US" dirty="0" smtClean="0"/>
              <a:t>Signs and symptoms present but early</a:t>
            </a:r>
          </a:p>
          <a:p>
            <a:pPr lvl="2" eaLnBrk="1" hangingPunct="1"/>
            <a:r>
              <a:rPr lang="en-US" dirty="0" smtClean="0"/>
              <a:t>Lower Blood Pressure</a:t>
            </a:r>
          </a:p>
          <a:p>
            <a:pPr lvl="2" eaLnBrk="1" hangingPunct="1"/>
            <a:r>
              <a:rPr lang="en-US" dirty="0" smtClean="0"/>
              <a:t>Reduce Smoking</a:t>
            </a:r>
          </a:p>
          <a:p>
            <a:pPr lvl="2" eaLnBrk="1" hangingPunct="1"/>
            <a:r>
              <a:rPr lang="en-US" dirty="0" smtClean="0"/>
              <a:t>Reduce Weight</a:t>
            </a:r>
          </a:p>
          <a:p>
            <a:pPr lvl="2" eaLnBrk="1" hangingPunct="1"/>
            <a:r>
              <a:rPr lang="en-US" dirty="0" smtClean="0"/>
              <a:t>Reduce Stress</a:t>
            </a:r>
          </a:p>
          <a:p>
            <a:pPr lvl="2" eaLnBrk="1" hangingPunct="1"/>
            <a:r>
              <a:rPr lang="en-US" dirty="0" smtClean="0"/>
              <a:t>Reduce Salt Intake</a:t>
            </a:r>
          </a:p>
          <a:p>
            <a:pPr lvl="2" eaLnBrk="1" hangingPunct="1"/>
            <a:r>
              <a:rPr lang="en-US" dirty="0" smtClean="0"/>
              <a:t>INH for TB Infection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Prevention</a:t>
            </a:r>
            <a:r>
              <a:rPr lang="en-US" smtClean="0"/>
              <a:t> </a:t>
            </a:r>
            <a:r>
              <a:rPr lang="en-US" sz="2800" smtClean="0"/>
              <a:t>(Continued)</a:t>
            </a:r>
          </a:p>
        </p:txBody>
      </p:sp>
      <p:sp>
        <p:nvSpPr>
          <p:cNvPr id="13315" name="Rectangle 3"/>
          <p:cNvSpPr>
            <a:spLocks noGrp="1" noChangeArrowheads="1"/>
          </p:cNvSpPr>
          <p:nvPr>
            <p:ph type="body" idx="4294967295"/>
          </p:nvPr>
        </p:nvSpPr>
        <p:spPr>
          <a:xfrm>
            <a:off x="2057400" y="1905000"/>
            <a:ext cx="7086600" cy="4114800"/>
          </a:xfrm>
        </p:spPr>
        <p:txBody>
          <a:bodyPr/>
          <a:lstStyle/>
          <a:p>
            <a:pPr eaLnBrk="1" hangingPunct="1"/>
            <a:r>
              <a:rPr lang="en-US" dirty="0" smtClean="0">
                <a:solidFill>
                  <a:schemeClr val="hlink"/>
                </a:solidFill>
              </a:rPr>
              <a:t>Tertiary</a:t>
            </a:r>
          </a:p>
          <a:p>
            <a:pPr lvl="1" eaLnBrk="1" hangingPunct="1"/>
            <a:r>
              <a:rPr lang="en-US" dirty="0" smtClean="0"/>
              <a:t>Late disease, intent to delay progress</a:t>
            </a:r>
          </a:p>
          <a:p>
            <a:pPr lvl="2" eaLnBrk="1" hangingPunct="1"/>
            <a:r>
              <a:rPr lang="en-US" dirty="0" smtClean="0"/>
              <a:t>Physical Therapy after Injury</a:t>
            </a:r>
          </a:p>
          <a:p>
            <a:pPr lvl="2" eaLnBrk="1" hangingPunct="1"/>
            <a:r>
              <a:rPr lang="en-US" dirty="0" smtClean="0"/>
              <a:t>Anticoagulant after Stroke</a:t>
            </a:r>
          </a:p>
          <a:p>
            <a:pPr lvl="2" eaLnBrk="1" hangingPunct="1"/>
            <a:r>
              <a:rPr lang="en-US" dirty="0" smtClean="0"/>
              <a:t>Weight Reduction for Morbid Obesity</a:t>
            </a:r>
          </a:p>
          <a:p>
            <a:pPr lvl="2" eaLnBrk="1" hangingPunct="1"/>
            <a:r>
              <a:rPr lang="en-US" dirty="0" smtClean="0"/>
              <a:t>HAART Therapy for PWA</a:t>
            </a:r>
          </a:p>
          <a:p>
            <a:pPr lvl="2" eaLnBrk="1" hangingPunct="1"/>
            <a:r>
              <a:rPr lang="en-US" dirty="0" err="1" smtClean="0"/>
              <a:t>Tamoxifen</a:t>
            </a:r>
            <a:r>
              <a:rPr lang="en-US" dirty="0" smtClean="0"/>
              <a:t> after Breast Cancer Surgery</a:t>
            </a:r>
          </a:p>
          <a:p>
            <a:pPr lvl="2" eaLnBrk="1" hangingPunct="1"/>
            <a:r>
              <a:rPr lang="en-US" dirty="0" smtClean="0"/>
              <a:t>Insulin Pump for Type 1 Diabetic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990600"/>
            <a:ext cx="8001000" cy="1143000"/>
          </a:xfrm>
        </p:spPr>
        <p:txBody>
          <a:bodyPr>
            <a:normAutofit fontScale="90000"/>
          </a:bodyPr>
          <a:lstStyle/>
          <a:p>
            <a:pPr eaLnBrk="1" hangingPunct="1"/>
            <a:r>
              <a:rPr lang="en-US" sz="2400" b="1" smtClean="0">
                <a:solidFill>
                  <a:srgbClr val="CC3300"/>
                </a:solidFill>
                <a:latin typeface="Tahoma" pitchFamily="34" charset="0"/>
              </a:rPr>
              <a:t>PROPORTION OF OFFICE VISITS FOR DIAGNOSES AMENABLE TO</a:t>
            </a:r>
            <a:r>
              <a:rPr lang="en-US" sz="2400" b="1" smtClean="0">
                <a:solidFill>
                  <a:schemeClr val="hlink"/>
                </a:solidFill>
                <a:latin typeface="Tahoma" pitchFamily="34" charset="0"/>
              </a:rPr>
              <a:t> PRIM</a:t>
            </a:r>
            <a:r>
              <a:rPr lang="en-US" sz="2400" b="1" smtClean="0">
                <a:solidFill>
                  <a:srgbClr val="CC3300"/>
                </a:solidFill>
                <a:latin typeface="Tahoma" pitchFamily="34" charset="0"/>
              </a:rPr>
              <a:t>ARY OR </a:t>
            </a:r>
            <a:r>
              <a:rPr lang="en-US" sz="2400" b="1" smtClean="0">
                <a:solidFill>
                  <a:schemeClr val="hlink"/>
                </a:solidFill>
                <a:latin typeface="Tahoma" pitchFamily="34" charset="0"/>
              </a:rPr>
              <a:t>SEC</a:t>
            </a:r>
            <a:r>
              <a:rPr lang="en-US" sz="2400" b="1" smtClean="0">
                <a:solidFill>
                  <a:srgbClr val="CC3300"/>
                </a:solidFill>
                <a:latin typeface="Tahoma" pitchFamily="34" charset="0"/>
              </a:rPr>
              <a:t>ONDARY PREVENTION</a:t>
            </a:r>
            <a:r>
              <a:rPr lang="en-US" sz="2400" b="1" u="sng" smtClean="0">
                <a:solidFill>
                  <a:srgbClr val="CC3300"/>
                </a:solidFill>
                <a:latin typeface="Tahoma" pitchFamily="34" charset="0"/>
              </a:rPr>
              <a:t/>
            </a:r>
            <a:br>
              <a:rPr lang="en-US" sz="2400" b="1" u="sng" smtClean="0">
                <a:solidFill>
                  <a:srgbClr val="CC3300"/>
                </a:solidFill>
                <a:latin typeface="Tahoma" pitchFamily="34" charset="0"/>
              </a:rPr>
            </a:br>
            <a:endParaRPr lang="en-US" sz="2400" b="1" u="sng" smtClean="0">
              <a:solidFill>
                <a:srgbClr val="CC3300"/>
              </a:solidFill>
              <a:latin typeface="Tahoma" pitchFamily="34" charset="0"/>
            </a:endParaRPr>
          </a:p>
        </p:txBody>
      </p:sp>
      <p:sp>
        <p:nvSpPr>
          <p:cNvPr id="14339" name="Rectangle 3"/>
          <p:cNvSpPr>
            <a:spLocks noGrp="1" noChangeArrowheads="1"/>
          </p:cNvSpPr>
          <p:nvPr>
            <p:ph type="body" idx="4294967295"/>
          </p:nvPr>
        </p:nvSpPr>
        <p:spPr>
          <a:xfrm>
            <a:off x="990600" y="2362200"/>
            <a:ext cx="4953000" cy="3124200"/>
          </a:xfrm>
        </p:spPr>
        <p:txBody>
          <a:bodyPr/>
          <a:lstStyle/>
          <a:p>
            <a:pPr eaLnBrk="1" hangingPunct="1"/>
            <a:r>
              <a:rPr lang="en-US" b="1" dirty="0" smtClean="0">
                <a:solidFill>
                  <a:schemeClr val="hlink"/>
                </a:solidFill>
              </a:rPr>
              <a:t>MD		Prim		Sec</a:t>
            </a:r>
          </a:p>
          <a:p>
            <a:pPr eaLnBrk="1" hangingPunct="1"/>
            <a:r>
              <a:rPr lang="en-US" dirty="0" smtClean="0"/>
              <a:t>FP 		129.8 		5.4</a:t>
            </a:r>
          </a:p>
          <a:p>
            <a:pPr eaLnBrk="1" hangingPunct="1"/>
            <a:r>
              <a:rPr lang="en-US" dirty="0" err="1" smtClean="0"/>
              <a:t>GIM</a:t>
            </a:r>
            <a:r>
              <a:rPr lang="en-US" dirty="0" smtClean="0"/>
              <a:t> 	31.9</a:t>
            </a:r>
            <a:r>
              <a:rPr lang="en-US" b="1" dirty="0" smtClean="0"/>
              <a:t> 		</a:t>
            </a:r>
            <a:r>
              <a:rPr lang="en-US" dirty="0" err="1" smtClean="0"/>
              <a:t>l0.</a:t>
            </a:r>
            <a:r>
              <a:rPr lang="en-US" b="1" dirty="0" err="1" smtClean="0"/>
              <a:t>6</a:t>
            </a:r>
            <a:endParaRPr lang="en-US" b="1" dirty="0" smtClean="0"/>
          </a:p>
          <a:p>
            <a:pPr eaLnBrk="1" hangingPunct="1"/>
            <a:r>
              <a:rPr lang="en-US" dirty="0" err="1" smtClean="0"/>
              <a:t>PED</a:t>
            </a:r>
            <a:r>
              <a:rPr lang="en-US" dirty="0" smtClean="0"/>
              <a:t> 	31.8 		0.2</a:t>
            </a:r>
          </a:p>
          <a:p>
            <a:pPr eaLnBrk="1" hangingPunct="1"/>
            <a:r>
              <a:rPr lang="en-US" dirty="0" err="1" smtClean="0"/>
              <a:t>OBG</a:t>
            </a:r>
            <a:r>
              <a:rPr lang="en-US" dirty="0" smtClean="0"/>
              <a:t> 	54.1 		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609600"/>
            <a:ext cx="8229600" cy="1143000"/>
          </a:xfrm>
        </p:spPr>
        <p:txBody>
          <a:bodyPr/>
          <a:lstStyle/>
          <a:p>
            <a:pPr eaLnBrk="1" hangingPunct="1"/>
            <a:r>
              <a:rPr lang="en-US" sz="2800" b="1" smtClean="0">
                <a:solidFill>
                  <a:srgbClr val="CC3300"/>
                </a:solidFill>
                <a:latin typeface="Tahoma" pitchFamily="34" charset="0"/>
              </a:rPr>
              <a:t>How do we improve the links between Primary Care and Public Health/Prevention</a:t>
            </a:r>
          </a:p>
        </p:txBody>
      </p:sp>
      <p:sp>
        <p:nvSpPr>
          <p:cNvPr id="17411" name="Rectangle 3"/>
          <p:cNvSpPr>
            <a:spLocks noGrp="1" noChangeArrowheads="1"/>
          </p:cNvSpPr>
          <p:nvPr>
            <p:ph type="body" idx="4294967295"/>
          </p:nvPr>
        </p:nvSpPr>
        <p:spPr>
          <a:xfrm>
            <a:off x="1447800" y="2057400"/>
            <a:ext cx="7696200" cy="4297363"/>
          </a:xfrm>
        </p:spPr>
        <p:txBody>
          <a:bodyPr/>
          <a:lstStyle/>
          <a:p>
            <a:pPr eaLnBrk="1" hangingPunct="1"/>
            <a:r>
              <a:rPr lang="en-US" dirty="0" smtClean="0"/>
              <a:t>Pay for Prevention Services</a:t>
            </a:r>
          </a:p>
          <a:p>
            <a:pPr eaLnBrk="1" hangingPunct="1"/>
            <a:r>
              <a:rPr lang="en-US" dirty="0" smtClean="0"/>
              <a:t>Add Physician Extenders to Practice</a:t>
            </a:r>
          </a:p>
          <a:p>
            <a:pPr lvl="1" eaLnBrk="1" hangingPunct="1"/>
            <a:r>
              <a:rPr lang="en-US" dirty="0" smtClean="0"/>
              <a:t>NP, PA, </a:t>
            </a:r>
            <a:r>
              <a:rPr lang="en-US" dirty="0" err="1" smtClean="0"/>
              <a:t>H.Ed</a:t>
            </a:r>
            <a:r>
              <a:rPr lang="en-US" dirty="0" smtClean="0"/>
              <a:t>., MH </a:t>
            </a:r>
            <a:r>
              <a:rPr lang="en-US" dirty="0" err="1" smtClean="0"/>
              <a:t>Counsellor</a:t>
            </a:r>
            <a:endParaRPr lang="en-US" dirty="0" smtClean="0"/>
          </a:p>
          <a:p>
            <a:pPr eaLnBrk="1" hangingPunct="1"/>
            <a:r>
              <a:rPr lang="en-US" dirty="0" smtClean="0"/>
              <a:t>Use of Computerized Records that </a:t>
            </a:r>
          </a:p>
          <a:p>
            <a:pPr lvl="1" eaLnBrk="1" hangingPunct="1"/>
            <a:r>
              <a:rPr lang="en-US" dirty="0" smtClean="0"/>
              <a:t>Remind need of Immunizations</a:t>
            </a:r>
          </a:p>
          <a:p>
            <a:pPr lvl="1" eaLnBrk="1" hangingPunct="1"/>
            <a:r>
              <a:rPr lang="en-US" dirty="0" smtClean="0"/>
              <a:t>Remind Need for Routine Management</a:t>
            </a:r>
          </a:p>
          <a:p>
            <a:pPr lvl="1" eaLnBrk="1" hangingPunct="1"/>
            <a:r>
              <a:rPr lang="en-US" dirty="0" smtClean="0"/>
              <a:t>Provide Health Ed. Material</a:t>
            </a:r>
          </a:p>
          <a:p>
            <a:pPr lvl="1" eaLnBrk="1" hangingPunct="1"/>
            <a:r>
              <a:rPr lang="en-US" dirty="0" smtClean="0"/>
              <a:t>Computer links to patients.</a:t>
            </a:r>
          </a:p>
        </p:txBody>
      </p:sp>
      <p:pic>
        <p:nvPicPr>
          <p:cNvPr id="4" name="Reco405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24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PC – PH Prevention Links</a:t>
            </a:r>
          </a:p>
        </p:txBody>
      </p:sp>
      <p:sp>
        <p:nvSpPr>
          <p:cNvPr id="18435" name="Rectangle 3"/>
          <p:cNvSpPr>
            <a:spLocks noGrp="1" noChangeArrowheads="1"/>
          </p:cNvSpPr>
          <p:nvPr>
            <p:ph type="body" idx="4294967295"/>
          </p:nvPr>
        </p:nvSpPr>
        <p:spPr>
          <a:xfrm>
            <a:off x="0" y="1600200"/>
            <a:ext cx="8229600" cy="4525963"/>
          </a:xfrm>
        </p:spPr>
        <p:txBody>
          <a:bodyPr/>
          <a:lstStyle/>
          <a:p>
            <a:pPr eaLnBrk="1" hangingPunct="1"/>
            <a:r>
              <a:rPr lang="en-US" dirty="0" smtClean="0"/>
              <a:t>Closer Health Department – Practicing physician ties.</a:t>
            </a:r>
          </a:p>
          <a:p>
            <a:pPr lvl="1" eaLnBrk="1" hangingPunct="1"/>
            <a:r>
              <a:rPr lang="en-US" sz="2400" dirty="0" smtClean="0"/>
              <a:t>Weekly or monthly surveillance reports</a:t>
            </a:r>
          </a:p>
          <a:p>
            <a:pPr lvl="1" eaLnBrk="1" hangingPunct="1"/>
            <a:r>
              <a:rPr lang="en-US" sz="2400" dirty="0" smtClean="0"/>
              <a:t>Databases of Community Health Status</a:t>
            </a:r>
          </a:p>
          <a:p>
            <a:pPr lvl="1" eaLnBrk="1" hangingPunct="1"/>
            <a:r>
              <a:rPr lang="en-US" sz="2400" dirty="0" smtClean="0"/>
              <a:t>Prevention talks at Hospital meetings</a:t>
            </a:r>
          </a:p>
          <a:p>
            <a:pPr lvl="1" eaLnBrk="1" hangingPunct="1"/>
            <a:r>
              <a:rPr lang="en-US" sz="2400" dirty="0" smtClean="0"/>
              <a:t>Epidemiologic Surveys of patient records</a:t>
            </a:r>
          </a:p>
          <a:p>
            <a:pPr lvl="2" eaLnBrk="1" hangingPunct="1"/>
            <a:r>
              <a:rPr lang="en-US" dirty="0" smtClean="0"/>
              <a:t>CASA/CDC</a:t>
            </a:r>
          </a:p>
          <a:p>
            <a:pPr lvl="1" eaLnBrk="1" hangingPunct="1"/>
            <a:r>
              <a:rPr lang="en-US" sz="2400" dirty="0" smtClean="0"/>
              <a:t>Periodic review of death records with Rx for prevention activities</a:t>
            </a:r>
          </a:p>
          <a:p>
            <a:pPr lvl="1" eaLnBrk="1" hangingPunct="1"/>
            <a:r>
              <a:rPr lang="en-US" sz="2400" dirty="0" smtClean="0"/>
              <a:t>Place PHNs in Physician’s offices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914400" y="304800"/>
            <a:ext cx="8229600" cy="1143000"/>
          </a:xfrm>
        </p:spPr>
        <p:txBody>
          <a:bodyPr/>
          <a:lstStyle/>
          <a:p>
            <a:pPr eaLnBrk="1" hangingPunct="1"/>
            <a:r>
              <a:rPr lang="en-US" smtClean="0">
                <a:solidFill>
                  <a:srgbClr val="CC3300"/>
                </a:solidFill>
              </a:rPr>
              <a:t>How many Doctors?</a:t>
            </a:r>
          </a:p>
        </p:txBody>
      </p:sp>
      <p:sp>
        <p:nvSpPr>
          <p:cNvPr id="20483" name="Rectangle 3"/>
          <p:cNvSpPr>
            <a:spLocks noGrp="1" noChangeArrowheads="1"/>
          </p:cNvSpPr>
          <p:nvPr>
            <p:ph type="body" idx="4294967295"/>
          </p:nvPr>
        </p:nvSpPr>
        <p:spPr>
          <a:xfrm>
            <a:off x="1371600" y="1905000"/>
            <a:ext cx="7772400" cy="4221163"/>
          </a:xfrm>
        </p:spPr>
        <p:txBody>
          <a:bodyPr/>
          <a:lstStyle/>
          <a:p>
            <a:pPr algn="ctr" eaLnBrk="1" hangingPunct="1">
              <a:buFontTx/>
              <a:buNone/>
            </a:pPr>
            <a:r>
              <a:rPr lang="en-US" dirty="0" smtClean="0"/>
              <a:t>Current US population: </a:t>
            </a:r>
          </a:p>
          <a:p>
            <a:pPr algn="ctr" eaLnBrk="1" hangingPunct="1">
              <a:buFontTx/>
              <a:buNone/>
            </a:pPr>
            <a:r>
              <a:rPr lang="en-US" dirty="0" smtClean="0"/>
              <a:t>Approximately </a:t>
            </a:r>
            <a:r>
              <a:rPr lang="en-US" dirty="0" smtClean="0"/>
              <a:t>320Mn</a:t>
            </a:r>
            <a:r>
              <a:rPr lang="en-US" dirty="0" smtClean="0"/>
              <a:t>.</a:t>
            </a:r>
          </a:p>
          <a:p>
            <a:pPr algn="ctr" eaLnBrk="1" hangingPunct="1">
              <a:buFontTx/>
              <a:buNone/>
            </a:pPr>
            <a:endParaRPr lang="en-US" dirty="0" smtClean="0"/>
          </a:p>
          <a:p>
            <a:pPr algn="ctr" eaLnBrk="1" hangingPunct="1">
              <a:buFontTx/>
              <a:buNone/>
            </a:pPr>
            <a:r>
              <a:rPr lang="en-US" dirty="0" smtClean="0"/>
              <a:t>AFP Recommended patient load: </a:t>
            </a:r>
          </a:p>
          <a:p>
            <a:pPr algn="ctr" eaLnBrk="1" hangingPunct="1">
              <a:buFontTx/>
              <a:buNone/>
            </a:pPr>
            <a:r>
              <a:rPr lang="en-US" dirty="0" smtClean="0"/>
              <a:t>1 </a:t>
            </a:r>
            <a:r>
              <a:rPr lang="en-US" dirty="0" smtClean="0"/>
              <a:t>FP/1800 </a:t>
            </a:r>
            <a:r>
              <a:rPr lang="en-US" dirty="0" smtClean="0"/>
              <a:t>patients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How Many Doctors -II</a:t>
            </a:r>
          </a:p>
        </p:txBody>
      </p:sp>
      <p:sp>
        <p:nvSpPr>
          <p:cNvPr id="21507" name="Rectangle 3"/>
          <p:cNvSpPr>
            <a:spLocks noGrp="1" noChangeArrowheads="1"/>
          </p:cNvSpPr>
          <p:nvPr>
            <p:ph type="body" idx="4294967295"/>
          </p:nvPr>
        </p:nvSpPr>
        <p:spPr>
          <a:xfrm>
            <a:off x="1981200" y="1600200"/>
            <a:ext cx="7162800" cy="4525963"/>
          </a:xfrm>
        </p:spPr>
        <p:txBody>
          <a:bodyPr/>
          <a:lstStyle/>
          <a:p>
            <a:pPr eaLnBrk="1" hangingPunct="1">
              <a:buFontTx/>
              <a:buNone/>
            </a:pPr>
            <a:r>
              <a:rPr lang="en-US" dirty="0" smtClean="0"/>
              <a:t>For </a:t>
            </a:r>
            <a:r>
              <a:rPr lang="en-US" dirty="0" smtClean="0"/>
              <a:t>320 </a:t>
            </a:r>
            <a:r>
              <a:rPr lang="en-US" dirty="0" smtClean="0"/>
              <a:t>Million People: </a:t>
            </a:r>
            <a:r>
              <a:rPr lang="en-US" dirty="0" smtClean="0"/>
              <a:t>170,000 </a:t>
            </a:r>
            <a:r>
              <a:rPr lang="en-US" dirty="0" smtClean="0"/>
              <a:t>FPs.</a:t>
            </a:r>
          </a:p>
          <a:p>
            <a:pPr eaLnBrk="1" hangingPunct="1">
              <a:buFontTx/>
              <a:buNone/>
            </a:pPr>
            <a:r>
              <a:rPr lang="en-US" dirty="0" smtClean="0"/>
              <a:t>Assume 48 work weeks per MD</a:t>
            </a:r>
          </a:p>
          <a:p>
            <a:pPr eaLnBrk="1" hangingPunct="1">
              <a:buFontTx/>
              <a:buNone/>
            </a:pPr>
            <a:r>
              <a:rPr lang="en-US" dirty="0" smtClean="0"/>
              <a:t>Assume 10% will be in nonproductive positions teaching.</a:t>
            </a:r>
          </a:p>
          <a:p>
            <a:pPr eaLnBrk="1" hangingPunct="1">
              <a:buFontTx/>
              <a:buNone/>
            </a:pPr>
            <a:r>
              <a:rPr lang="en-US" dirty="0" smtClean="0"/>
              <a:t>Need =</a:t>
            </a:r>
            <a:r>
              <a:rPr lang="en-US" dirty="0" smtClean="0"/>
              <a:t>220,000</a:t>
            </a:r>
            <a:endParaRPr lang="en-US" dirty="0" smtClean="0"/>
          </a:p>
          <a:p>
            <a:pPr eaLnBrk="1" hangingPunct="1">
              <a:buFontTx/>
              <a:buNone/>
            </a:pPr>
            <a:r>
              <a:rPr lang="en-US" dirty="0" smtClean="0"/>
              <a:t>Outside the US maximum ratio of</a:t>
            </a:r>
          </a:p>
          <a:p>
            <a:pPr eaLnBrk="1" hangingPunct="1">
              <a:buFontTx/>
              <a:buNone/>
            </a:pPr>
            <a:r>
              <a:rPr lang="en-US" dirty="0" smtClean="0"/>
              <a:t>Specialist to PCPs is  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How Many Doctors III</a:t>
            </a:r>
          </a:p>
        </p:txBody>
      </p:sp>
      <p:sp>
        <p:nvSpPr>
          <p:cNvPr id="22531" name="Rectangle 3"/>
          <p:cNvSpPr>
            <a:spLocks noGrp="1" noChangeArrowheads="1"/>
          </p:cNvSpPr>
          <p:nvPr>
            <p:ph type="body" idx="4294967295"/>
          </p:nvPr>
        </p:nvSpPr>
        <p:spPr>
          <a:xfrm>
            <a:off x="0" y="1600200"/>
            <a:ext cx="8229600" cy="4525963"/>
          </a:xfrm>
        </p:spPr>
        <p:txBody>
          <a:bodyPr/>
          <a:lstStyle/>
          <a:p>
            <a:pPr eaLnBrk="1" hangingPunct="1">
              <a:buFontTx/>
              <a:buNone/>
            </a:pPr>
            <a:r>
              <a:rPr lang="en-US" dirty="0" smtClean="0"/>
              <a:t>Maximum number of physicians needed for Primary care</a:t>
            </a:r>
          </a:p>
          <a:p>
            <a:pPr eaLnBrk="1" hangingPunct="1">
              <a:buFontTx/>
              <a:buNone/>
            </a:pPr>
            <a:endParaRPr lang="en-US" dirty="0" smtClean="0"/>
          </a:p>
          <a:p>
            <a:pPr algn="ctr" eaLnBrk="1" hangingPunct="1">
              <a:buFontTx/>
              <a:buNone/>
            </a:pPr>
            <a:r>
              <a:rPr lang="en-US" dirty="0" smtClean="0"/>
              <a:t>400,000</a:t>
            </a:r>
          </a:p>
          <a:p>
            <a:pPr eaLnBrk="1" hangingPunct="1">
              <a:buFontTx/>
              <a:buNone/>
            </a:pPr>
            <a:endParaRPr lang="en-US" dirty="0" smtClean="0"/>
          </a:p>
          <a:p>
            <a:pPr eaLnBrk="1" hangingPunct="1">
              <a:buFontTx/>
              <a:buNone/>
            </a:pPr>
            <a:r>
              <a:rPr lang="en-US" dirty="0" smtClean="0"/>
              <a:t>According to AMA practicing non-federal</a:t>
            </a:r>
          </a:p>
          <a:p>
            <a:pPr eaLnBrk="1" hangingPunct="1">
              <a:buFontTx/>
              <a:buNone/>
            </a:pPr>
            <a:r>
              <a:rPr lang="en-US" dirty="0" smtClean="0"/>
              <a:t>Physicians </a:t>
            </a:r>
          </a:p>
          <a:p>
            <a:pPr algn="ctr" eaLnBrk="1" hangingPunct="1">
              <a:buFontTx/>
              <a:buNone/>
            </a:pPr>
            <a:r>
              <a:rPr lang="en-US" dirty="0" smtClean="0"/>
              <a:t> </a:t>
            </a:r>
            <a:r>
              <a:rPr lang="en-US" dirty="0" smtClean="0">
                <a:solidFill>
                  <a:srgbClr val="CC3300"/>
                </a:solidFill>
              </a:rPr>
              <a:t>814776 non-federal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rgbClr val="CC3300"/>
                </a:solidFill>
              </a:rPr>
              <a:t>How Many Doctors - IV</a:t>
            </a:r>
          </a:p>
        </p:txBody>
      </p:sp>
      <p:sp>
        <p:nvSpPr>
          <p:cNvPr id="20483" name="Rectangle 3"/>
          <p:cNvSpPr>
            <a:spLocks noGrp="1" noChangeArrowheads="1"/>
          </p:cNvSpPr>
          <p:nvPr>
            <p:ph type="body" idx="4294967295"/>
          </p:nvPr>
        </p:nvSpPr>
        <p:spPr>
          <a:xfrm>
            <a:off x="0" y="1524000"/>
            <a:ext cx="8229600" cy="4525963"/>
          </a:xfrm>
        </p:spPr>
        <p:txBody>
          <a:bodyPr/>
          <a:lstStyle/>
          <a:p>
            <a:pPr eaLnBrk="1" hangingPunct="1">
              <a:lnSpc>
                <a:spcPct val="90000"/>
              </a:lnSpc>
            </a:pPr>
            <a:r>
              <a:rPr lang="en-US" sz="2800" u="sng" dirty="0" smtClean="0"/>
              <a:t>Most</a:t>
            </a:r>
            <a:r>
              <a:rPr lang="en-US" sz="2800" dirty="0" smtClean="0"/>
              <a:t> physicians </a:t>
            </a:r>
            <a:r>
              <a:rPr lang="en-US" sz="2800" u="sng" dirty="0" smtClean="0"/>
              <a:t>are in Patient Care</a:t>
            </a:r>
            <a:r>
              <a:rPr lang="en-US" sz="2800" dirty="0" smtClean="0"/>
              <a:t> (80.0%). Patient Care includes: Office-Based physicians</a:t>
            </a:r>
          </a:p>
          <a:p>
            <a:pPr eaLnBrk="1" hangingPunct="1">
              <a:lnSpc>
                <a:spcPct val="90000"/>
              </a:lnSpc>
            </a:pPr>
            <a:r>
              <a:rPr lang="en-US" sz="2800" dirty="0" smtClean="0"/>
              <a:t>Full-Time Hospital Staff (9.2%), and Residents/Fellows (14.0%). </a:t>
            </a:r>
          </a:p>
          <a:p>
            <a:pPr eaLnBrk="1" hangingPunct="1">
              <a:lnSpc>
                <a:spcPct val="90000"/>
              </a:lnSpc>
            </a:pPr>
            <a:r>
              <a:rPr lang="en-US" sz="2800" dirty="0" smtClean="0"/>
              <a:t>Physicians not in Patient Care are in Other Professional Activity, which includes: Administration (1.9%), Teaching(1.2%), Research (1.7%), and Other (0.5%). </a:t>
            </a:r>
          </a:p>
          <a:p>
            <a:pPr eaLnBrk="1" hangingPunct="1">
              <a:lnSpc>
                <a:spcPct val="90000"/>
              </a:lnSpc>
            </a:pPr>
            <a:r>
              <a:rPr lang="en-US" sz="2800" dirty="0" smtClean="0"/>
              <a:t>None of these percentages has changed significantly over the last 30 years.</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0" y="274638"/>
            <a:ext cx="8229600" cy="1143000"/>
          </a:xfrm>
        </p:spPr>
        <p:txBody>
          <a:bodyPr/>
          <a:lstStyle/>
          <a:p>
            <a:pPr eaLnBrk="1" hangingPunct="1"/>
            <a:r>
              <a:rPr lang="en-US" sz="2000" b="1" smtClean="0">
                <a:solidFill>
                  <a:srgbClr val="CC3300"/>
                </a:solidFill>
                <a:latin typeface="Tahoma" pitchFamily="34" charset="0"/>
              </a:rPr>
              <a:t>Figure 1. Percent of office visits by physician specialty: United States, 2000</a:t>
            </a:r>
          </a:p>
        </p:txBody>
      </p:sp>
      <p:pic>
        <p:nvPicPr>
          <p:cNvPr id="3075" name="Picture 2"/>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2362200" y="1239838"/>
            <a:ext cx="6781800" cy="5307012"/>
          </a:xfrm>
        </p:spPr>
      </p:pic>
      <p:pic>
        <p:nvPicPr>
          <p:cNvPr id="4" name="Reco375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3810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343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a:lstStyle/>
          <a:p>
            <a:pPr eaLnBrk="1" hangingPunct="1"/>
            <a:r>
              <a:rPr lang="en-US" sz="1600" b="1" u="sng" smtClean="0"/>
              <a:t>10</a:t>
            </a:r>
            <a:r>
              <a:rPr lang="en-US" sz="1600" b="1" smtClean="0"/>
              <a:t>   Advance Data No. 328 + June 5, 2002</a:t>
            </a:r>
            <a:br>
              <a:rPr lang="en-US" sz="1600" b="1" smtClean="0"/>
            </a:br>
            <a:r>
              <a:rPr lang="en-US" sz="1600" b="1" smtClean="0"/>
              <a:t>Table 1. Number, percent distribution, and annual rate of office</a:t>
            </a:r>
            <a:br>
              <a:rPr lang="en-US" sz="1600" b="1" smtClean="0"/>
            </a:br>
            <a:r>
              <a:rPr lang="en-US" sz="1600" b="1" smtClean="0"/>
              <a:t>visits with corresponding  standard errors, by selected physician</a:t>
            </a:r>
            <a:br>
              <a:rPr lang="en-US" sz="1600" b="1" smtClean="0"/>
            </a:br>
            <a:r>
              <a:rPr lang="en-US" sz="1600" b="1" smtClean="0"/>
              <a:t>practice characteristics: United States, 2000</a:t>
            </a:r>
          </a:p>
        </p:txBody>
      </p:sp>
      <p:sp>
        <p:nvSpPr>
          <p:cNvPr id="4099" name="Rectangle 3"/>
          <p:cNvSpPr>
            <a:spLocks noGrp="1" noChangeArrowheads="1"/>
          </p:cNvSpPr>
          <p:nvPr>
            <p:ph type="body" idx="4294967295"/>
          </p:nvPr>
        </p:nvSpPr>
        <p:spPr>
          <a:xfrm>
            <a:off x="0" y="1371600"/>
            <a:ext cx="5638800" cy="4876800"/>
          </a:xfrm>
        </p:spPr>
        <p:txBody>
          <a:bodyPr/>
          <a:lstStyle/>
          <a:p>
            <a:pPr eaLnBrk="1" hangingPunct="1">
              <a:lnSpc>
                <a:spcPct val="80000"/>
              </a:lnSpc>
              <a:buFontTx/>
              <a:buNone/>
            </a:pPr>
            <a:endParaRPr lang="en-US" sz="1400" smtClean="0"/>
          </a:p>
          <a:p>
            <a:pPr eaLnBrk="1" hangingPunct="1">
              <a:lnSpc>
                <a:spcPct val="80000"/>
              </a:lnSpc>
            </a:pPr>
            <a:r>
              <a:rPr lang="en-US" sz="1400" b="1" smtClean="0">
                <a:solidFill>
                  <a:srgbClr val="CC3300"/>
                </a:solidFill>
              </a:rPr>
              <a:t>Physician practice characteristic</a:t>
            </a:r>
            <a:r>
              <a:rPr lang="en-US" sz="1400" smtClean="0"/>
              <a:t>	</a:t>
            </a:r>
          </a:p>
          <a:p>
            <a:pPr eaLnBrk="1" hangingPunct="1">
              <a:lnSpc>
                <a:spcPct val="80000"/>
              </a:lnSpc>
              <a:buFontTx/>
              <a:buNone/>
            </a:pPr>
            <a:r>
              <a:rPr lang="en-US" sz="1400" smtClean="0"/>
              <a:t>					</a:t>
            </a:r>
            <a:r>
              <a:rPr lang="en-US" sz="1400" b="1" smtClean="0">
                <a:solidFill>
                  <a:srgbClr val="CC3300"/>
                </a:solidFill>
              </a:rPr>
              <a:t>Number of visits</a:t>
            </a:r>
          </a:p>
          <a:p>
            <a:pPr eaLnBrk="1" hangingPunct="1">
              <a:lnSpc>
                <a:spcPct val="80000"/>
              </a:lnSpc>
              <a:buFontTx/>
              <a:buNone/>
            </a:pPr>
            <a:r>
              <a:rPr lang="en-US" sz="1400" b="1" smtClean="0">
                <a:solidFill>
                  <a:srgbClr val="CC3300"/>
                </a:solidFill>
              </a:rPr>
              <a:t>					</a:t>
            </a:r>
            <a:r>
              <a:rPr lang="en-US" sz="1400" b="1" u="sng" smtClean="0">
                <a:solidFill>
                  <a:srgbClr val="CC3300"/>
                </a:solidFill>
              </a:rPr>
              <a:t>in thousands</a:t>
            </a:r>
          </a:p>
          <a:p>
            <a:pPr eaLnBrk="1" hangingPunct="1">
              <a:lnSpc>
                <a:spcPct val="80000"/>
              </a:lnSpc>
            </a:pPr>
            <a:r>
              <a:rPr lang="en-US" sz="1400" smtClean="0"/>
              <a:t>All visits 			823,542</a:t>
            </a:r>
            <a:endParaRPr lang="en-US" sz="1400" b="1" smtClean="0"/>
          </a:p>
          <a:p>
            <a:pPr eaLnBrk="1" hangingPunct="1">
              <a:lnSpc>
                <a:spcPct val="80000"/>
              </a:lnSpc>
            </a:pPr>
            <a:r>
              <a:rPr lang="en-US" sz="1400" smtClean="0">
                <a:solidFill>
                  <a:srgbClr val="CC3300"/>
                </a:solidFill>
              </a:rPr>
              <a:t>Physician specialty</a:t>
            </a:r>
          </a:p>
          <a:p>
            <a:pPr eaLnBrk="1" hangingPunct="1">
              <a:lnSpc>
                <a:spcPct val="80000"/>
              </a:lnSpc>
            </a:pPr>
            <a:r>
              <a:rPr lang="en-US" sz="1400" b="1" smtClean="0">
                <a:solidFill>
                  <a:srgbClr val="CC6600"/>
                </a:solidFill>
              </a:rPr>
              <a:t>General and family practice 		198,578</a:t>
            </a:r>
          </a:p>
          <a:p>
            <a:pPr eaLnBrk="1" hangingPunct="1">
              <a:lnSpc>
                <a:spcPct val="80000"/>
              </a:lnSpc>
            </a:pPr>
            <a:r>
              <a:rPr lang="en-US" sz="1400" b="1" smtClean="0">
                <a:solidFill>
                  <a:srgbClr val="CC6600"/>
                </a:solidFill>
              </a:rPr>
              <a:t>Internal medicine 		125,556</a:t>
            </a:r>
          </a:p>
          <a:p>
            <a:pPr eaLnBrk="1" hangingPunct="1">
              <a:lnSpc>
                <a:spcPct val="80000"/>
              </a:lnSpc>
            </a:pPr>
            <a:r>
              <a:rPr lang="en-US" sz="1400" b="1" smtClean="0">
                <a:solidFill>
                  <a:srgbClr val="CC6600"/>
                </a:solidFill>
              </a:rPr>
              <a:t>Pediatrics 			103,734</a:t>
            </a:r>
          </a:p>
          <a:p>
            <a:pPr eaLnBrk="1" hangingPunct="1">
              <a:lnSpc>
                <a:spcPct val="80000"/>
              </a:lnSpc>
            </a:pPr>
            <a:r>
              <a:rPr lang="en-US" sz="1400" b="1" smtClean="0">
                <a:solidFill>
                  <a:srgbClr val="CC6600"/>
                </a:solidFill>
              </a:rPr>
              <a:t>Obstetrics and gynecology 		65,135</a:t>
            </a:r>
          </a:p>
          <a:p>
            <a:pPr eaLnBrk="1" hangingPunct="1">
              <a:lnSpc>
                <a:spcPct val="80000"/>
              </a:lnSpc>
            </a:pPr>
            <a:r>
              <a:rPr lang="en-US" sz="1400" smtClean="0"/>
              <a:t>Orthopedic surgery		46,155</a:t>
            </a:r>
          </a:p>
          <a:p>
            <a:pPr eaLnBrk="1" hangingPunct="1">
              <a:lnSpc>
                <a:spcPct val="80000"/>
              </a:lnSpc>
            </a:pPr>
            <a:r>
              <a:rPr lang="en-US" sz="1400" smtClean="0"/>
              <a:t>Ophthalmology 			42,735</a:t>
            </a:r>
          </a:p>
          <a:p>
            <a:pPr eaLnBrk="1" hangingPunct="1">
              <a:lnSpc>
                <a:spcPct val="80000"/>
              </a:lnSpc>
            </a:pPr>
            <a:r>
              <a:rPr lang="en-US" sz="1400" smtClean="0"/>
              <a:t>Dermatology			34,509</a:t>
            </a:r>
          </a:p>
          <a:p>
            <a:pPr eaLnBrk="1" hangingPunct="1">
              <a:lnSpc>
                <a:spcPct val="80000"/>
              </a:lnSpc>
            </a:pPr>
            <a:r>
              <a:rPr lang="en-US" sz="1400" smtClean="0"/>
              <a:t>Psychiatry 			28,864</a:t>
            </a:r>
          </a:p>
          <a:p>
            <a:pPr eaLnBrk="1" hangingPunct="1">
              <a:lnSpc>
                <a:spcPct val="80000"/>
              </a:lnSpc>
            </a:pPr>
            <a:r>
              <a:rPr lang="en-US" sz="1400" smtClean="0"/>
              <a:t>Cardiovascular diseases 		21,598</a:t>
            </a:r>
          </a:p>
          <a:p>
            <a:pPr eaLnBrk="1" hangingPunct="1">
              <a:lnSpc>
                <a:spcPct val="80000"/>
              </a:lnSpc>
            </a:pPr>
            <a:r>
              <a:rPr lang="en-US" sz="1400" smtClean="0"/>
              <a:t>Urology 			18,703</a:t>
            </a:r>
          </a:p>
          <a:p>
            <a:pPr eaLnBrk="1" hangingPunct="1">
              <a:lnSpc>
                <a:spcPct val="80000"/>
              </a:lnSpc>
            </a:pPr>
            <a:r>
              <a:rPr lang="en-US" sz="1400" smtClean="0"/>
              <a:t>General surgery 			16,897</a:t>
            </a:r>
          </a:p>
          <a:p>
            <a:pPr eaLnBrk="1" hangingPunct="1">
              <a:lnSpc>
                <a:spcPct val="80000"/>
              </a:lnSpc>
            </a:pPr>
            <a:r>
              <a:rPr lang="en-US" sz="1400" smtClean="0"/>
              <a:t>Otolaryngology 			16,399</a:t>
            </a:r>
          </a:p>
          <a:p>
            <a:pPr eaLnBrk="1" hangingPunct="1">
              <a:lnSpc>
                <a:spcPct val="80000"/>
              </a:lnSpc>
            </a:pPr>
            <a:r>
              <a:rPr lang="en-US" sz="1400" smtClean="0"/>
              <a:t>Neurology 			8,411</a:t>
            </a:r>
          </a:p>
          <a:p>
            <a:pPr eaLnBrk="1" hangingPunct="1">
              <a:lnSpc>
                <a:spcPct val="80000"/>
              </a:lnSpc>
            </a:pPr>
            <a:r>
              <a:rPr lang="en-US" sz="1400" smtClean="0"/>
              <a:t>All other specialties 		96,269</a:t>
            </a:r>
          </a:p>
          <a:p>
            <a:pPr eaLnBrk="1" hangingPunct="1">
              <a:lnSpc>
                <a:spcPct val="80000"/>
              </a:lnSpc>
              <a:buFontTx/>
              <a:buNone/>
            </a:pPr>
            <a:endParaRPr lang="en-US" sz="1400" smtClean="0"/>
          </a:p>
          <a:p>
            <a:pPr eaLnBrk="1" hangingPunct="1">
              <a:lnSpc>
                <a:spcPct val="80000"/>
              </a:lnSpc>
              <a:buFontTx/>
              <a:buNone/>
            </a:pPr>
            <a:r>
              <a:rPr lang="en-US" sz="1400" b="1" smtClean="0">
                <a:solidFill>
                  <a:srgbClr val="CC6600"/>
                </a:solidFill>
              </a:rPr>
              <a:t>&gt;50% of ALL office visits are to primary care physicians.</a:t>
            </a:r>
          </a:p>
        </p:txBody>
      </p:sp>
      <p:pic>
        <p:nvPicPr>
          <p:cNvPr id="4" name="Reco375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404504" y="1143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58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762000"/>
            <a:ext cx="8229600" cy="1143000"/>
          </a:xfrm>
        </p:spPr>
        <p:txBody>
          <a:bodyPr>
            <a:normAutofit fontScale="90000"/>
          </a:bodyPr>
          <a:lstStyle/>
          <a:p>
            <a:pPr eaLnBrk="1" hangingPunct="1"/>
            <a:r>
              <a:rPr lang="en-US" sz="2000" b="1" u="sng" smtClean="0">
                <a:solidFill>
                  <a:srgbClr val="CC3300"/>
                </a:solidFill>
                <a:latin typeface="Tahoma" pitchFamily="34" charset="0"/>
              </a:rPr>
              <a:t>Advance</a:t>
            </a:r>
            <a:r>
              <a:rPr lang="en-US" sz="2000" b="1" smtClean="0">
                <a:solidFill>
                  <a:srgbClr val="CC3300"/>
                </a:solidFill>
                <a:latin typeface="Tahoma" pitchFamily="34" charset="0"/>
              </a:rPr>
              <a:t> </a:t>
            </a:r>
            <a:r>
              <a:rPr lang="en-US" sz="2000" b="1" u="sng" smtClean="0">
                <a:solidFill>
                  <a:srgbClr val="CC3300"/>
                </a:solidFill>
                <a:latin typeface="Tahoma" pitchFamily="34" charset="0"/>
              </a:rPr>
              <a:t>Data</a:t>
            </a:r>
            <a:r>
              <a:rPr lang="en-US" sz="2000" b="1" smtClean="0">
                <a:solidFill>
                  <a:srgbClr val="CC3300"/>
                </a:solidFill>
                <a:latin typeface="Tahoma" pitchFamily="34" charset="0"/>
              </a:rPr>
              <a:t> </a:t>
            </a:r>
            <a:r>
              <a:rPr lang="en-US" sz="2000" b="1" u="sng" smtClean="0">
                <a:solidFill>
                  <a:srgbClr val="CC3300"/>
                </a:solidFill>
                <a:latin typeface="Tahoma" pitchFamily="34" charset="0"/>
              </a:rPr>
              <a:t>No.</a:t>
            </a:r>
            <a:r>
              <a:rPr lang="en-US" sz="2000" b="1" smtClean="0">
                <a:solidFill>
                  <a:srgbClr val="CC3300"/>
                </a:solidFill>
                <a:latin typeface="Tahoma" pitchFamily="34" charset="0"/>
              </a:rPr>
              <a:t> </a:t>
            </a:r>
            <a:r>
              <a:rPr lang="en-US" sz="2000" b="1" u="sng" smtClean="0">
                <a:solidFill>
                  <a:srgbClr val="CC3300"/>
                </a:solidFill>
                <a:latin typeface="Tahoma" pitchFamily="34" charset="0"/>
              </a:rPr>
              <a:t>328</a:t>
            </a:r>
            <a:r>
              <a:rPr lang="en-US" sz="2000" b="1" smtClean="0">
                <a:solidFill>
                  <a:srgbClr val="CC3300"/>
                </a:solidFill>
                <a:latin typeface="Tahoma" pitchFamily="34" charset="0"/>
              </a:rPr>
              <a:t> </a:t>
            </a:r>
            <a:r>
              <a:rPr lang="en-US" sz="2000" b="1" u="sng" smtClean="0">
                <a:solidFill>
                  <a:srgbClr val="CC3300"/>
                </a:solidFill>
                <a:latin typeface="Tahoma" pitchFamily="34" charset="0"/>
              </a:rPr>
              <a:t>June</a:t>
            </a:r>
            <a:r>
              <a:rPr lang="en-US" sz="2000" b="1" smtClean="0">
                <a:solidFill>
                  <a:srgbClr val="CC3300"/>
                </a:solidFill>
                <a:latin typeface="Tahoma" pitchFamily="34" charset="0"/>
              </a:rPr>
              <a:t> </a:t>
            </a:r>
            <a:r>
              <a:rPr lang="en-US" sz="2000" b="1" u="sng" smtClean="0">
                <a:solidFill>
                  <a:srgbClr val="CC3300"/>
                </a:solidFill>
                <a:latin typeface="Tahoma" pitchFamily="34" charset="0"/>
              </a:rPr>
              <a:t>5,</a:t>
            </a:r>
            <a:r>
              <a:rPr lang="en-US" sz="2000" b="1" smtClean="0">
                <a:solidFill>
                  <a:srgbClr val="CC3300"/>
                </a:solidFill>
                <a:latin typeface="Tahoma" pitchFamily="34" charset="0"/>
              </a:rPr>
              <a:t> </a:t>
            </a:r>
            <a:r>
              <a:rPr lang="en-US" sz="2000" b="1" u="sng" smtClean="0">
                <a:solidFill>
                  <a:srgbClr val="CC3300"/>
                </a:solidFill>
                <a:latin typeface="Tahoma" pitchFamily="34" charset="0"/>
              </a:rPr>
              <a:t>2002</a:t>
            </a:r>
            <a:r>
              <a:rPr lang="en-US" sz="2000" b="1" smtClean="0">
                <a:solidFill>
                  <a:srgbClr val="CC3300"/>
                </a:solidFill>
                <a:latin typeface="Tahoma" pitchFamily="34" charset="0"/>
              </a:rPr>
              <a:t/>
            </a:r>
            <a:br>
              <a:rPr lang="en-US" sz="2000" b="1" smtClean="0">
                <a:solidFill>
                  <a:srgbClr val="CC3300"/>
                </a:solidFill>
                <a:latin typeface="Tahoma" pitchFamily="34" charset="0"/>
              </a:rPr>
            </a:br>
            <a:r>
              <a:rPr lang="en-US" sz="2000" b="1" smtClean="0">
                <a:solidFill>
                  <a:srgbClr val="CC3300"/>
                </a:solidFill>
                <a:latin typeface="Tahoma" pitchFamily="34" charset="0"/>
              </a:rPr>
              <a:t>Table 3. Number, percent distribution, and annual</a:t>
            </a:r>
            <a:br>
              <a:rPr lang="en-US" sz="2000" b="1" smtClean="0">
                <a:solidFill>
                  <a:srgbClr val="CC3300"/>
                </a:solidFill>
                <a:latin typeface="Tahoma" pitchFamily="34" charset="0"/>
              </a:rPr>
            </a:br>
            <a:r>
              <a:rPr lang="en-US" sz="2000" b="1" smtClean="0">
                <a:solidFill>
                  <a:srgbClr val="CC3300"/>
                </a:solidFill>
                <a:latin typeface="Tahoma" pitchFamily="34" charset="0"/>
              </a:rPr>
              <a:t>rate of office visits by patient’s age, sex, and race:</a:t>
            </a:r>
            <a:br>
              <a:rPr lang="en-US" sz="2000" b="1" smtClean="0">
                <a:solidFill>
                  <a:srgbClr val="CC3300"/>
                </a:solidFill>
                <a:latin typeface="Tahoma" pitchFamily="34" charset="0"/>
              </a:rPr>
            </a:br>
            <a:r>
              <a:rPr lang="en-US" sz="2000" b="1" smtClean="0">
                <a:solidFill>
                  <a:srgbClr val="CC3300"/>
                </a:solidFill>
                <a:latin typeface="Tahoma" pitchFamily="34" charset="0"/>
              </a:rPr>
              <a:t>United States, 2000</a:t>
            </a:r>
          </a:p>
        </p:txBody>
      </p:sp>
      <p:sp>
        <p:nvSpPr>
          <p:cNvPr id="5123" name="Rectangle 3"/>
          <p:cNvSpPr>
            <a:spLocks noGrp="1" noChangeArrowheads="1"/>
          </p:cNvSpPr>
          <p:nvPr>
            <p:ph type="body" idx="4294967295"/>
          </p:nvPr>
        </p:nvSpPr>
        <p:spPr>
          <a:xfrm>
            <a:off x="0" y="2514600"/>
            <a:ext cx="5029200" cy="3810000"/>
          </a:xfrm>
        </p:spPr>
        <p:txBody>
          <a:bodyPr/>
          <a:lstStyle/>
          <a:p>
            <a:pPr eaLnBrk="1" hangingPunct="1">
              <a:lnSpc>
                <a:spcPct val="80000"/>
              </a:lnSpc>
            </a:pPr>
            <a:r>
              <a:rPr lang="en-US" sz="1800" b="1" smtClean="0">
                <a:solidFill>
                  <a:srgbClr val="CC3300"/>
                </a:solidFill>
                <a:latin typeface="Tahoma" pitchFamily="34" charset="0"/>
              </a:rPr>
              <a:t>Patient’s age, sex, and race </a:t>
            </a:r>
            <a:br>
              <a:rPr lang="en-US" sz="1800" b="1" smtClean="0">
                <a:solidFill>
                  <a:srgbClr val="CC3300"/>
                </a:solidFill>
                <a:latin typeface="Tahoma" pitchFamily="34" charset="0"/>
              </a:rPr>
            </a:br>
            <a:r>
              <a:rPr lang="en-US" sz="1800" b="1" smtClean="0">
                <a:solidFill>
                  <a:srgbClr val="CC3300"/>
                </a:solidFill>
                <a:latin typeface="Tahoma" pitchFamily="34" charset="0"/>
              </a:rPr>
              <a:t>Number of visits in </a:t>
            </a:r>
            <a:r>
              <a:rPr lang="en-US" sz="1800" b="1" u="sng" smtClean="0">
                <a:solidFill>
                  <a:srgbClr val="CC3300"/>
                </a:solidFill>
                <a:latin typeface="Tahoma" pitchFamily="34" charset="0"/>
              </a:rPr>
              <a:t>thousands</a:t>
            </a:r>
          </a:p>
          <a:p>
            <a:pPr eaLnBrk="1" hangingPunct="1">
              <a:lnSpc>
                <a:spcPct val="80000"/>
              </a:lnSpc>
            </a:pPr>
            <a:endParaRPr lang="en-US" sz="1800" b="1" smtClean="0">
              <a:latin typeface="Tahoma" pitchFamily="34" charset="0"/>
            </a:endParaRPr>
          </a:p>
          <a:p>
            <a:pPr eaLnBrk="1" hangingPunct="1">
              <a:lnSpc>
                <a:spcPct val="80000"/>
              </a:lnSpc>
            </a:pPr>
            <a:r>
              <a:rPr lang="en-US" sz="1800" b="1" smtClean="0">
                <a:solidFill>
                  <a:srgbClr val="CC3300"/>
                </a:solidFill>
                <a:latin typeface="Tahoma" pitchFamily="34" charset="0"/>
              </a:rPr>
              <a:t>All visits</a:t>
            </a:r>
            <a:r>
              <a:rPr lang="en-US" sz="1800" b="1" smtClean="0">
                <a:latin typeface="Tahoma" pitchFamily="34" charset="0"/>
              </a:rPr>
              <a:t> </a:t>
            </a:r>
            <a:r>
              <a:rPr lang="en-US" sz="1800" smtClean="0">
                <a:latin typeface="Tahoma" pitchFamily="34" charset="0"/>
              </a:rPr>
              <a:t>		823,542 Age</a:t>
            </a:r>
          </a:p>
          <a:p>
            <a:pPr eaLnBrk="1" hangingPunct="1">
              <a:lnSpc>
                <a:spcPct val="80000"/>
              </a:lnSpc>
            </a:pPr>
            <a:r>
              <a:rPr lang="en-US" sz="1800" smtClean="0">
                <a:latin typeface="Tahoma" pitchFamily="34" charset="0"/>
              </a:rPr>
              <a:t>Under 15 years 	142,466</a:t>
            </a:r>
          </a:p>
          <a:p>
            <a:pPr eaLnBrk="1" hangingPunct="1">
              <a:lnSpc>
                <a:spcPct val="80000"/>
              </a:lnSpc>
            </a:pPr>
            <a:r>
              <a:rPr lang="en-US" sz="1800" smtClean="0">
                <a:latin typeface="Tahoma" pitchFamily="34" charset="0"/>
              </a:rPr>
              <a:t>15–24 years 	             67,172</a:t>
            </a:r>
          </a:p>
          <a:p>
            <a:pPr eaLnBrk="1" hangingPunct="1">
              <a:lnSpc>
                <a:spcPct val="80000"/>
              </a:lnSpc>
            </a:pPr>
            <a:r>
              <a:rPr lang="en-US" sz="1800" smtClean="0">
                <a:latin typeface="Tahoma" pitchFamily="34" charset="0"/>
              </a:rPr>
              <a:t>25–44 years 	             196,833</a:t>
            </a:r>
          </a:p>
          <a:p>
            <a:pPr eaLnBrk="1" hangingPunct="1">
              <a:lnSpc>
                <a:spcPct val="80000"/>
              </a:lnSpc>
            </a:pPr>
            <a:r>
              <a:rPr lang="en-US" sz="1800" smtClean="0">
                <a:latin typeface="Tahoma" pitchFamily="34" charset="0"/>
              </a:rPr>
              <a:t>45–64 years 	             216,783</a:t>
            </a:r>
          </a:p>
          <a:p>
            <a:pPr eaLnBrk="1" hangingPunct="1">
              <a:lnSpc>
                <a:spcPct val="80000"/>
              </a:lnSpc>
            </a:pPr>
            <a:r>
              <a:rPr lang="en-US" sz="1800" smtClean="0">
                <a:latin typeface="Tahoma" pitchFamily="34" charset="0"/>
              </a:rPr>
              <a:t>65–74 years 	             102,447</a:t>
            </a:r>
          </a:p>
          <a:p>
            <a:pPr eaLnBrk="1" hangingPunct="1">
              <a:lnSpc>
                <a:spcPct val="80000"/>
              </a:lnSpc>
            </a:pPr>
            <a:r>
              <a:rPr lang="en-US" sz="1800" smtClean="0">
                <a:latin typeface="Tahoma" pitchFamily="34" charset="0"/>
              </a:rPr>
              <a:t>75 years and</a:t>
            </a:r>
            <a:br>
              <a:rPr lang="en-US" sz="1800" smtClean="0">
                <a:latin typeface="Tahoma" pitchFamily="34" charset="0"/>
              </a:rPr>
            </a:br>
            <a:r>
              <a:rPr lang="en-US" sz="1800" smtClean="0">
                <a:latin typeface="Tahoma" pitchFamily="34" charset="0"/>
              </a:rPr>
              <a:t> over 		97,842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1800" b="1" u="sng" smtClean="0">
                <a:solidFill>
                  <a:srgbClr val="CC3300"/>
                </a:solidFill>
                <a:latin typeface="Tahoma" pitchFamily="34" charset="0"/>
              </a:rPr>
              <a:t>16</a:t>
            </a:r>
            <a:r>
              <a:rPr lang="en-US" sz="1800" b="1" smtClean="0">
                <a:solidFill>
                  <a:srgbClr val="CC3300"/>
                </a:solidFill>
                <a:latin typeface="Tahoma" pitchFamily="34" charset="0"/>
              </a:rPr>
              <a:t>  </a:t>
            </a:r>
            <a:r>
              <a:rPr lang="en-US" sz="1800" b="1" u="sng" smtClean="0">
                <a:solidFill>
                  <a:srgbClr val="CC3300"/>
                </a:solidFill>
                <a:latin typeface="Tahoma" pitchFamily="34" charset="0"/>
              </a:rPr>
              <a:t>Advance</a:t>
            </a:r>
            <a:r>
              <a:rPr lang="en-US" sz="1800" b="1" smtClean="0">
                <a:solidFill>
                  <a:srgbClr val="CC3300"/>
                </a:solidFill>
                <a:latin typeface="Tahoma" pitchFamily="34" charset="0"/>
              </a:rPr>
              <a:t> </a:t>
            </a:r>
            <a:r>
              <a:rPr lang="en-US" sz="1800" b="1" u="sng" smtClean="0">
                <a:solidFill>
                  <a:srgbClr val="CC3300"/>
                </a:solidFill>
                <a:latin typeface="Tahoma" pitchFamily="34" charset="0"/>
              </a:rPr>
              <a:t>Data</a:t>
            </a:r>
            <a:r>
              <a:rPr lang="en-US" sz="1800" b="1" smtClean="0">
                <a:solidFill>
                  <a:srgbClr val="CC3300"/>
                </a:solidFill>
                <a:latin typeface="Tahoma" pitchFamily="34" charset="0"/>
              </a:rPr>
              <a:t> </a:t>
            </a:r>
            <a:r>
              <a:rPr lang="en-US" sz="1800" b="1" u="sng" smtClean="0">
                <a:solidFill>
                  <a:srgbClr val="CC3300"/>
                </a:solidFill>
                <a:latin typeface="Tahoma" pitchFamily="34" charset="0"/>
              </a:rPr>
              <a:t>No.</a:t>
            </a:r>
            <a:r>
              <a:rPr lang="en-US" sz="1800" b="1" smtClean="0">
                <a:solidFill>
                  <a:srgbClr val="CC3300"/>
                </a:solidFill>
                <a:latin typeface="Tahoma" pitchFamily="34" charset="0"/>
              </a:rPr>
              <a:t> </a:t>
            </a:r>
            <a:r>
              <a:rPr lang="en-US" sz="1800" b="1" u="sng" smtClean="0">
                <a:solidFill>
                  <a:srgbClr val="CC3300"/>
                </a:solidFill>
                <a:latin typeface="Tahoma" pitchFamily="34" charset="0"/>
              </a:rPr>
              <a:t>328,June</a:t>
            </a:r>
            <a:r>
              <a:rPr lang="en-US" sz="1800" b="1" smtClean="0">
                <a:solidFill>
                  <a:srgbClr val="CC3300"/>
                </a:solidFill>
                <a:latin typeface="Tahoma" pitchFamily="34" charset="0"/>
              </a:rPr>
              <a:t> </a:t>
            </a:r>
            <a:r>
              <a:rPr lang="en-US" sz="1800" b="1" u="sng" smtClean="0">
                <a:solidFill>
                  <a:srgbClr val="CC3300"/>
                </a:solidFill>
                <a:latin typeface="Tahoma" pitchFamily="34" charset="0"/>
              </a:rPr>
              <a:t>5,</a:t>
            </a:r>
            <a:r>
              <a:rPr lang="en-US" sz="1800" b="1" smtClean="0">
                <a:solidFill>
                  <a:srgbClr val="CC3300"/>
                </a:solidFill>
                <a:latin typeface="Tahoma" pitchFamily="34" charset="0"/>
              </a:rPr>
              <a:t> </a:t>
            </a:r>
            <a:r>
              <a:rPr lang="en-US" sz="1800" b="1" u="sng" smtClean="0">
                <a:solidFill>
                  <a:srgbClr val="CC3300"/>
                </a:solidFill>
                <a:latin typeface="Tahoma" pitchFamily="34" charset="0"/>
              </a:rPr>
              <a:t>2002</a:t>
            </a:r>
            <a:r>
              <a:rPr lang="en-US" sz="1800" b="1" smtClean="0">
                <a:solidFill>
                  <a:srgbClr val="CC3300"/>
                </a:solidFill>
                <a:latin typeface="Tahoma" pitchFamily="34" charset="0"/>
              </a:rPr>
              <a:t/>
            </a:r>
            <a:br>
              <a:rPr lang="en-US" sz="1800" b="1" smtClean="0">
                <a:solidFill>
                  <a:srgbClr val="CC3300"/>
                </a:solidFill>
                <a:latin typeface="Tahoma" pitchFamily="34" charset="0"/>
              </a:rPr>
            </a:br>
            <a:r>
              <a:rPr lang="en-US" sz="1800" b="1" smtClean="0">
                <a:solidFill>
                  <a:srgbClr val="CC3300"/>
                </a:solidFill>
                <a:latin typeface="Tahoma" pitchFamily="34" charset="0"/>
              </a:rPr>
              <a:t>Table 9. Number and percent distribution of office by the 20 principal</a:t>
            </a:r>
            <a:br>
              <a:rPr lang="en-US" sz="1800" b="1" smtClean="0">
                <a:solidFill>
                  <a:srgbClr val="CC3300"/>
                </a:solidFill>
                <a:latin typeface="Tahoma" pitchFamily="34" charset="0"/>
              </a:rPr>
            </a:br>
            <a:r>
              <a:rPr lang="en-US" sz="1800" b="1" smtClean="0">
                <a:solidFill>
                  <a:srgbClr val="CC3300"/>
                </a:solidFill>
                <a:latin typeface="Tahoma" pitchFamily="34" charset="0"/>
              </a:rPr>
              <a:t>reasons for visit most frequently mentioned by patients, United States, 2000</a:t>
            </a:r>
          </a:p>
        </p:txBody>
      </p:sp>
      <p:sp>
        <p:nvSpPr>
          <p:cNvPr id="6147" name="Rectangle 3"/>
          <p:cNvSpPr>
            <a:spLocks noGrp="1" noChangeArrowheads="1"/>
          </p:cNvSpPr>
          <p:nvPr>
            <p:ph type="body" idx="4294967295"/>
          </p:nvPr>
        </p:nvSpPr>
        <p:spPr>
          <a:xfrm>
            <a:off x="1219200" y="1524000"/>
            <a:ext cx="5181600" cy="4525963"/>
          </a:xfrm>
        </p:spPr>
        <p:txBody>
          <a:bodyPr/>
          <a:lstStyle/>
          <a:p>
            <a:pPr eaLnBrk="1" hangingPunct="1">
              <a:lnSpc>
                <a:spcPct val="80000"/>
              </a:lnSpc>
              <a:buFontTx/>
              <a:buNone/>
            </a:pPr>
            <a:r>
              <a:rPr lang="en-US" sz="800" b="1" dirty="0" smtClean="0">
                <a:solidFill>
                  <a:srgbClr val="CC3300"/>
                </a:solidFill>
              </a:rPr>
              <a:t>	</a:t>
            </a:r>
            <a:r>
              <a:rPr lang="en-US" sz="1000" b="1" dirty="0" smtClean="0">
                <a:solidFill>
                  <a:srgbClr val="CC3300"/>
                </a:solidFill>
              </a:rPr>
              <a:t>				Number of visits in</a:t>
            </a:r>
          </a:p>
          <a:p>
            <a:pPr eaLnBrk="1" hangingPunct="1">
              <a:lnSpc>
                <a:spcPct val="80000"/>
              </a:lnSpc>
            </a:pPr>
            <a:r>
              <a:rPr lang="en-US" sz="1000" b="1" dirty="0" smtClean="0">
                <a:solidFill>
                  <a:srgbClr val="CC3300"/>
                </a:solidFill>
              </a:rPr>
              <a:t>Principal reason for visit and </a:t>
            </a:r>
            <a:r>
              <a:rPr lang="en-US" sz="1000" b="1" dirty="0" err="1" smtClean="0">
                <a:solidFill>
                  <a:srgbClr val="CC3300"/>
                </a:solidFill>
              </a:rPr>
              <a:t>RVC</a:t>
            </a:r>
            <a:r>
              <a:rPr lang="en-US" sz="1000" b="1" dirty="0" smtClean="0">
                <a:solidFill>
                  <a:srgbClr val="CC3300"/>
                </a:solidFill>
              </a:rPr>
              <a:t> </a:t>
            </a:r>
            <a:r>
              <a:rPr lang="en-US" sz="1000" b="1" dirty="0" err="1" smtClean="0">
                <a:solidFill>
                  <a:srgbClr val="CC3300"/>
                </a:solidFill>
              </a:rPr>
              <a:t>code1</a:t>
            </a:r>
            <a:r>
              <a:rPr lang="en-US" sz="1000" b="1" dirty="0" smtClean="0">
                <a:solidFill>
                  <a:srgbClr val="CC3300"/>
                </a:solidFill>
              </a:rPr>
              <a:t> 	thousands</a:t>
            </a:r>
            <a:endParaRPr lang="en-US" sz="1000" dirty="0" smtClean="0">
              <a:solidFill>
                <a:srgbClr val="CC3300"/>
              </a:solidFill>
            </a:endParaRPr>
          </a:p>
          <a:p>
            <a:pPr eaLnBrk="1" hangingPunct="1">
              <a:lnSpc>
                <a:spcPct val="80000"/>
              </a:lnSpc>
            </a:pPr>
            <a:r>
              <a:rPr lang="en-US" sz="1000" dirty="0" smtClean="0"/>
              <a:t>All visits 				823,542</a:t>
            </a:r>
          </a:p>
          <a:p>
            <a:pPr eaLnBrk="1" hangingPunct="1">
              <a:lnSpc>
                <a:spcPct val="80000"/>
              </a:lnSpc>
            </a:pPr>
            <a:r>
              <a:rPr lang="en-US" sz="1000" dirty="0" smtClean="0"/>
              <a:t>General medical examination</a:t>
            </a:r>
            <a:r>
              <a:rPr lang="en-US" sz="1400" b="1" dirty="0" smtClean="0">
                <a:solidFill>
                  <a:srgbClr val="FF0000"/>
                </a:solidFill>
              </a:rPr>
              <a:t>*</a:t>
            </a:r>
            <a:r>
              <a:rPr lang="en-US" sz="1000" dirty="0" smtClean="0"/>
              <a:t> 	    </a:t>
            </a:r>
            <a:r>
              <a:rPr lang="en-US" sz="1000" dirty="0" err="1" smtClean="0"/>
              <a:t>X100</a:t>
            </a:r>
            <a:r>
              <a:rPr lang="en-US" sz="1000" dirty="0" smtClean="0"/>
              <a:t>	63,952</a:t>
            </a:r>
          </a:p>
          <a:p>
            <a:pPr eaLnBrk="1" hangingPunct="1">
              <a:lnSpc>
                <a:spcPct val="80000"/>
              </a:lnSpc>
            </a:pPr>
            <a:r>
              <a:rPr lang="en-US" sz="1000" dirty="0" smtClean="0"/>
              <a:t>Progress visit, not otherwise </a:t>
            </a:r>
            <a:r>
              <a:rPr lang="en-US" sz="1000" dirty="0" err="1" smtClean="0"/>
              <a:t>specifiedT800</a:t>
            </a:r>
            <a:r>
              <a:rPr lang="en-US" sz="1000" dirty="0" smtClean="0"/>
              <a:t>	32,776</a:t>
            </a:r>
          </a:p>
          <a:p>
            <a:pPr eaLnBrk="1" hangingPunct="1">
              <a:lnSpc>
                <a:spcPct val="80000"/>
              </a:lnSpc>
            </a:pPr>
            <a:r>
              <a:rPr lang="en-US" sz="1000" dirty="0" smtClean="0"/>
              <a:t>Cough 			    </a:t>
            </a:r>
            <a:r>
              <a:rPr lang="en-US" sz="1000" dirty="0" err="1" smtClean="0"/>
              <a:t>S440</a:t>
            </a:r>
            <a:r>
              <a:rPr lang="en-US" sz="1000" dirty="0" smtClean="0"/>
              <a:t>	22,360</a:t>
            </a:r>
          </a:p>
          <a:p>
            <a:pPr eaLnBrk="1" hangingPunct="1">
              <a:lnSpc>
                <a:spcPct val="80000"/>
              </a:lnSpc>
            </a:pPr>
            <a:r>
              <a:rPr lang="en-US" sz="1000" dirty="0" smtClean="0"/>
              <a:t>Routine prenatal examination</a:t>
            </a:r>
            <a:r>
              <a:rPr lang="en-US" sz="1400" dirty="0" smtClean="0">
                <a:solidFill>
                  <a:srgbClr val="FF0000"/>
                </a:solidFill>
              </a:rPr>
              <a:t>*</a:t>
            </a:r>
            <a:r>
              <a:rPr lang="en-US" sz="1000" dirty="0" smtClean="0"/>
              <a:t> 	   </a:t>
            </a:r>
            <a:r>
              <a:rPr lang="en-US" sz="1000" dirty="0" err="1" smtClean="0"/>
              <a:t>X205</a:t>
            </a:r>
            <a:r>
              <a:rPr lang="en-US" sz="1000" dirty="0" smtClean="0"/>
              <a:t>	22,085</a:t>
            </a:r>
          </a:p>
          <a:p>
            <a:pPr eaLnBrk="1" hangingPunct="1">
              <a:lnSpc>
                <a:spcPct val="80000"/>
              </a:lnSpc>
            </a:pPr>
            <a:r>
              <a:rPr lang="en-US" sz="1000" dirty="0" smtClean="0"/>
              <a:t>Postoperative visit 		   </a:t>
            </a:r>
            <a:r>
              <a:rPr lang="en-US" sz="1000" dirty="0" err="1" smtClean="0"/>
              <a:t>T205</a:t>
            </a:r>
            <a:r>
              <a:rPr lang="en-US" sz="1000" dirty="0" smtClean="0"/>
              <a:t>	21,178</a:t>
            </a:r>
          </a:p>
          <a:p>
            <a:pPr eaLnBrk="1" hangingPunct="1">
              <a:lnSpc>
                <a:spcPct val="80000"/>
              </a:lnSpc>
            </a:pPr>
            <a:r>
              <a:rPr lang="en-US" sz="1000" dirty="0" smtClean="0"/>
              <a:t>Symptoms referable to throat 	   </a:t>
            </a:r>
            <a:r>
              <a:rPr lang="en-US" sz="1000" dirty="0" err="1" smtClean="0"/>
              <a:t>S455</a:t>
            </a:r>
            <a:r>
              <a:rPr lang="en-US" sz="1000" dirty="0" smtClean="0"/>
              <a:t>	17,519</a:t>
            </a:r>
          </a:p>
          <a:p>
            <a:pPr eaLnBrk="1" hangingPunct="1">
              <a:lnSpc>
                <a:spcPct val="80000"/>
              </a:lnSpc>
            </a:pPr>
            <a:r>
              <a:rPr lang="en-US" sz="1000" dirty="0" smtClean="0"/>
              <a:t>Skin rash		  	   </a:t>
            </a:r>
            <a:r>
              <a:rPr lang="en-US" sz="1000" dirty="0" err="1" smtClean="0"/>
              <a:t>S860</a:t>
            </a:r>
            <a:r>
              <a:rPr lang="en-US" sz="1000" dirty="0" smtClean="0"/>
              <a:t>	13,365</a:t>
            </a:r>
          </a:p>
          <a:p>
            <a:pPr eaLnBrk="1" hangingPunct="1">
              <a:lnSpc>
                <a:spcPct val="80000"/>
              </a:lnSpc>
            </a:pPr>
            <a:r>
              <a:rPr lang="en-US" sz="1000" dirty="0" smtClean="0"/>
              <a:t>Vision dysfunctions 		   </a:t>
            </a:r>
            <a:r>
              <a:rPr lang="en-US" sz="1000" dirty="0" err="1" smtClean="0"/>
              <a:t>S305</a:t>
            </a:r>
            <a:r>
              <a:rPr lang="en-US" sz="1000" dirty="0" smtClean="0"/>
              <a:t>	12,965</a:t>
            </a:r>
          </a:p>
          <a:p>
            <a:pPr eaLnBrk="1" hangingPunct="1">
              <a:lnSpc>
                <a:spcPct val="80000"/>
              </a:lnSpc>
            </a:pPr>
            <a:r>
              <a:rPr lang="en-US" sz="1000" dirty="0" smtClean="0"/>
              <a:t>Knee symptoms 		   </a:t>
            </a:r>
            <a:r>
              <a:rPr lang="en-US" sz="1000" dirty="0" err="1" smtClean="0"/>
              <a:t>S925</a:t>
            </a:r>
            <a:r>
              <a:rPr lang="en-US" sz="1000" dirty="0" smtClean="0"/>
              <a:t>	12,533</a:t>
            </a:r>
          </a:p>
          <a:p>
            <a:pPr eaLnBrk="1" hangingPunct="1">
              <a:lnSpc>
                <a:spcPct val="80000"/>
              </a:lnSpc>
            </a:pPr>
            <a:r>
              <a:rPr lang="en-US" sz="1000" dirty="0" smtClean="0"/>
              <a:t>Back symptoms		   </a:t>
            </a:r>
            <a:r>
              <a:rPr lang="en-US" sz="1000" dirty="0" err="1" smtClean="0"/>
              <a:t>S905</a:t>
            </a:r>
            <a:r>
              <a:rPr lang="en-US" sz="1000" dirty="0" smtClean="0"/>
              <a:t>	12,464</a:t>
            </a:r>
          </a:p>
          <a:p>
            <a:pPr eaLnBrk="1" hangingPunct="1">
              <a:lnSpc>
                <a:spcPct val="80000"/>
              </a:lnSpc>
            </a:pPr>
            <a:r>
              <a:rPr lang="en-US" sz="1000" dirty="0" smtClean="0"/>
              <a:t>Well-baby examination</a:t>
            </a:r>
            <a:r>
              <a:rPr lang="en-US" sz="1400" dirty="0" smtClean="0">
                <a:solidFill>
                  <a:srgbClr val="FF0000"/>
                </a:solidFill>
              </a:rPr>
              <a:t>*</a:t>
            </a:r>
            <a:r>
              <a:rPr lang="en-US" sz="1000" dirty="0" smtClean="0"/>
              <a:t>  	  	   </a:t>
            </a:r>
            <a:r>
              <a:rPr lang="en-US" sz="1000" dirty="0" err="1" smtClean="0"/>
              <a:t>X105</a:t>
            </a:r>
            <a:r>
              <a:rPr lang="en-US" sz="1000" dirty="0" smtClean="0"/>
              <a:t>	12,457</a:t>
            </a:r>
          </a:p>
          <a:p>
            <a:pPr eaLnBrk="1" hangingPunct="1">
              <a:lnSpc>
                <a:spcPct val="80000"/>
              </a:lnSpc>
            </a:pPr>
            <a:r>
              <a:rPr lang="en-US" sz="1000" dirty="0" smtClean="0"/>
              <a:t>Stomach pain, cramps, and spasms 	   </a:t>
            </a:r>
            <a:r>
              <a:rPr lang="en-US" sz="1000" dirty="0" err="1" smtClean="0"/>
              <a:t>S545</a:t>
            </a:r>
            <a:r>
              <a:rPr lang="en-US" sz="1000" dirty="0" smtClean="0"/>
              <a:t>	12,275</a:t>
            </a:r>
          </a:p>
          <a:p>
            <a:pPr eaLnBrk="1" hangingPunct="1">
              <a:lnSpc>
                <a:spcPct val="80000"/>
              </a:lnSpc>
            </a:pPr>
            <a:r>
              <a:rPr lang="en-US" sz="1000" dirty="0" smtClean="0"/>
              <a:t>Medication, other and unspecified kinds	</a:t>
            </a:r>
            <a:r>
              <a:rPr lang="en-US" sz="1200" dirty="0" smtClean="0"/>
              <a:t>  </a:t>
            </a:r>
            <a:r>
              <a:rPr lang="en-US" sz="1000" dirty="0" err="1" smtClean="0"/>
              <a:t>T115</a:t>
            </a:r>
            <a:r>
              <a:rPr lang="en-US" sz="1000" dirty="0" smtClean="0"/>
              <a:t>	11,424</a:t>
            </a:r>
          </a:p>
          <a:p>
            <a:pPr eaLnBrk="1" hangingPunct="1">
              <a:lnSpc>
                <a:spcPct val="80000"/>
              </a:lnSpc>
            </a:pPr>
            <a:r>
              <a:rPr lang="en-US" sz="1000" dirty="0" smtClean="0"/>
              <a:t>Earache or ear infection 		  </a:t>
            </a:r>
            <a:r>
              <a:rPr lang="en-US" sz="1000" dirty="0" err="1" smtClean="0"/>
              <a:t>S355</a:t>
            </a:r>
            <a:r>
              <a:rPr lang="en-US" sz="1000" dirty="0" smtClean="0"/>
              <a:t>	11,288</a:t>
            </a:r>
          </a:p>
          <a:p>
            <a:pPr eaLnBrk="1" hangingPunct="1">
              <a:lnSpc>
                <a:spcPct val="80000"/>
              </a:lnSpc>
            </a:pPr>
            <a:r>
              <a:rPr lang="en-US" sz="1000" dirty="0" smtClean="0"/>
              <a:t>Hypertension 		  </a:t>
            </a:r>
            <a:r>
              <a:rPr lang="en-US" sz="1000" dirty="0" err="1" smtClean="0"/>
              <a:t>D510</a:t>
            </a:r>
            <a:r>
              <a:rPr lang="en-US" sz="1000" dirty="0" smtClean="0"/>
              <a:t>	10,398</a:t>
            </a:r>
          </a:p>
          <a:p>
            <a:pPr eaLnBrk="1" hangingPunct="1">
              <a:lnSpc>
                <a:spcPct val="80000"/>
              </a:lnSpc>
            </a:pPr>
            <a:r>
              <a:rPr lang="en-US" sz="1000" dirty="0" smtClean="0"/>
              <a:t>Depression 		  </a:t>
            </a:r>
            <a:r>
              <a:rPr lang="en-US" sz="1000" dirty="0" err="1" smtClean="0"/>
              <a:t>S110</a:t>
            </a:r>
            <a:r>
              <a:rPr lang="en-US" sz="1000" dirty="0" smtClean="0"/>
              <a:t>	10,043</a:t>
            </a:r>
          </a:p>
          <a:p>
            <a:pPr eaLnBrk="1" hangingPunct="1">
              <a:lnSpc>
                <a:spcPct val="80000"/>
              </a:lnSpc>
            </a:pPr>
            <a:r>
              <a:rPr lang="en-US" sz="1000" dirty="0" smtClean="0"/>
              <a:t>Headache, pain in head 		  </a:t>
            </a:r>
            <a:r>
              <a:rPr lang="en-US" sz="1000" dirty="0" err="1" smtClean="0"/>
              <a:t>S210</a:t>
            </a:r>
            <a:r>
              <a:rPr lang="en-US" sz="1000" dirty="0" smtClean="0"/>
              <a:t>	9,320</a:t>
            </a:r>
          </a:p>
          <a:p>
            <a:pPr eaLnBrk="1" hangingPunct="1">
              <a:lnSpc>
                <a:spcPct val="80000"/>
              </a:lnSpc>
            </a:pPr>
            <a:r>
              <a:rPr lang="en-US" sz="1000" dirty="0" smtClean="0"/>
              <a:t>Nasal congestion 		  </a:t>
            </a:r>
            <a:r>
              <a:rPr lang="en-US" sz="1000" dirty="0" err="1" smtClean="0"/>
              <a:t>S400</a:t>
            </a:r>
            <a:r>
              <a:rPr lang="en-US" sz="1000" dirty="0" smtClean="0"/>
              <a:t>	8,857</a:t>
            </a:r>
          </a:p>
          <a:p>
            <a:pPr eaLnBrk="1" hangingPunct="1">
              <a:lnSpc>
                <a:spcPct val="80000"/>
              </a:lnSpc>
            </a:pPr>
            <a:r>
              <a:rPr lang="en-US" sz="1000" dirty="0" smtClean="0"/>
              <a:t>Chest pain and related symptoms 	  </a:t>
            </a:r>
            <a:r>
              <a:rPr lang="en-US" sz="1000" dirty="0" err="1" smtClean="0"/>
              <a:t>S050</a:t>
            </a:r>
            <a:r>
              <a:rPr lang="en-US" sz="1000" dirty="0" smtClean="0"/>
              <a:t>	8,833</a:t>
            </a:r>
          </a:p>
          <a:p>
            <a:pPr eaLnBrk="1" hangingPunct="1">
              <a:lnSpc>
                <a:spcPct val="80000"/>
              </a:lnSpc>
            </a:pPr>
            <a:r>
              <a:rPr lang="en-US" sz="1000" dirty="0" smtClean="0"/>
              <a:t>Fever 			  </a:t>
            </a:r>
            <a:r>
              <a:rPr lang="en-US" sz="1000" dirty="0" err="1" smtClean="0"/>
              <a:t>S010</a:t>
            </a:r>
            <a:r>
              <a:rPr lang="en-US" sz="1000" dirty="0" smtClean="0"/>
              <a:t>	8,801</a:t>
            </a:r>
          </a:p>
          <a:p>
            <a:pPr eaLnBrk="1" hangingPunct="1">
              <a:lnSpc>
                <a:spcPct val="80000"/>
              </a:lnSpc>
            </a:pPr>
            <a:r>
              <a:rPr lang="en-US" sz="1000" dirty="0" smtClean="0"/>
              <a:t>All other reasons 		  488,	650</a:t>
            </a:r>
          </a:p>
          <a:p>
            <a:pPr eaLnBrk="1" hangingPunct="1">
              <a:lnSpc>
                <a:spcPct val="80000"/>
              </a:lnSpc>
            </a:pPr>
            <a:endParaRPr lang="en-US" sz="1000" dirty="0" smtClean="0"/>
          </a:p>
          <a:p>
            <a:pPr eaLnBrk="1" hangingPunct="1">
              <a:lnSpc>
                <a:spcPct val="80000"/>
              </a:lnSpc>
              <a:buFontTx/>
              <a:buNone/>
            </a:pPr>
            <a:r>
              <a:rPr lang="en-US" sz="1400" dirty="0" smtClean="0">
                <a:solidFill>
                  <a:srgbClr val="FF0000"/>
                </a:solidFill>
              </a:rPr>
              <a:t>*	</a:t>
            </a:r>
            <a:r>
              <a:rPr lang="en-US" sz="1000" dirty="0" smtClean="0">
                <a:solidFill>
                  <a:srgbClr val="FF0000"/>
                </a:solidFill>
              </a:rPr>
              <a:t>Prevention visits</a:t>
            </a:r>
            <a:endParaRPr lang="en-US" sz="1400"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1800" b="1" u="sng" smtClean="0">
                <a:solidFill>
                  <a:srgbClr val="CC3300"/>
                </a:solidFill>
                <a:latin typeface="Tahoma" pitchFamily="34" charset="0"/>
              </a:rPr>
              <a:t>Advance</a:t>
            </a:r>
            <a:r>
              <a:rPr lang="en-US" sz="1800" b="1" smtClean="0">
                <a:solidFill>
                  <a:srgbClr val="CC3300"/>
                </a:solidFill>
                <a:latin typeface="Tahoma" pitchFamily="34" charset="0"/>
              </a:rPr>
              <a:t> </a:t>
            </a:r>
            <a:r>
              <a:rPr lang="en-US" sz="1800" b="1" u="sng" smtClean="0">
                <a:solidFill>
                  <a:srgbClr val="CC3300"/>
                </a:solidFill>
                <a:latin typeface="Tahoma" pitchFamily="34" charset="0"/>
              </a:rPr>
              <a:t>Data</a:t>
            </a:r>
            <a:r>
              <a:rPr lang="en-US" sz="1800" b="1" smtClean="0">
                <a:solidFill>
                  <a:srgbClr val="CC3300"/>
                </a:solidFill>
                <a:latin typeface="Tahoma" pitchFamily="34" charset="0"/>
              </a:rPr>
              <a:t> </a:t>
            </a:r>
            <a:r>
              <a:rPr lang="en-US" sz="1800" b="1" u="sng" smtClean="0">
                <a:solidFill>
                  <a:srgbClr val="CC3300"/>
                </a:solidFill>
                <a:latin typeface="Tahoma" pitchFamily="34" charset="0"/>
              </a:rPr>
              <a:t>No.</a:t>
            </a:r>
            <a:r>
              <a:rPr lang="en-US" sz="1800" b="1" smtClean="0">
                <a:solidFill>
                  <a:srgbClr val="CC3300"/>
                </a:solidFill>
                <a:latin typeface="Tahoma" pitchFamily="34" charset="0"/>
              </a:rPr>
              <a:t> </a:t>
            </a:r>
            <a:r>
              <a:rPr lang="en-US" sz="1800" b="1" u="sng" smtClean="0">
                <a:solidFill>
                  <a:srgbClr val="CC3300"/>
                </a:solidFill>
                <a:latin typeface="Tahoma" pitchFamily="34" charset="0"/>
              </a:rPr>
              <a:t>328,June</a:t>
            </a:r>
            <a:r>
              <a:rPr lang="en-US" sz="1800" b="1" smtClean="0">
                <a:solidFill>
                  <a:srgbClr val="CC3300"/>
                </a:solidFill>
                <a:latin typeface="Tahoma" pitchFamily="34" charset="0"/>
              </a:rPr>
              <a:t> </a:t>
            </a:r>
            <a:r>
              <a:rPr lang="en-US" sz="1800" b="1" u="sng" smtClean="0">
                <a:solidFill>
                  <a:srgbClr val="CC3300"/>
                </a:solidFill>
                <a:latin typeface="Tahoma" pitchFamily="34" charset="0"/>
              </a:rPr>
              <a:t>5,</a:t>
            </a:r>
            <a:r>
              <a:rPr lang="en-US" sz="1800" b="1" smtClean="0">
                <a:solidFill>
                  <a:srgbClr val="CC3300"/>
                </a:solidFill>
                <a:latin typeface="Tahoma" pitchFamily="34" charset="0"/>
              </a:rPr>
              <a:t> </a:t>
            </a:r>
            <a:r>
              <a:rPr lang="en-US" sz="1800" b="1" u="sng" smtClean="0">
                <a:solidFill>
                  <a:srgbClr val="CC3300"/>
                </a:solidFill>
                <a:latin typeface="Tahoma" pitchFamily="34" charset="0"/>
              </a:rPr>
              <a:t>2002</a:t>
            </a:r>
            <a:r>
              <a:rPr lang="en-US" sz="1800" b="1" smtClean="0">
                <a:solidFill>
                  <a:srgbClr val="CC3300"/>
                </a:solidFill>
                <a:latin typeface="Tahoma" pitchFamily="34" charset="0"/>
              </a:rPr>
              <a:t/>
            </a:r>
            <a:br>
              <a:rPr lang="en-US" sz="1800" b="1" smtClean="0">
                <a:solidFill>
                  <a:srgbClr val="CC3300"/>
                </a:solidFill>
                <a:latin typeface="Tahoma" pitchFamily="34" charset="0"/>
              </a:rPr>
            </a:br>
            <a:r>
              <a:rPr lang="en-US" sz="1800" b="1" smtClean="0">
                <a:solidFill>
                  <a:srgbClr val="CC3300"/>
                </a:solidFill>
                <a:latin typeface="Tahoma" pitchFamily="34" charset="0"/>
              </a:rPr>
              <a:t>Table 16. Number and percent of office, by therapeutic</a:t>
            </a:r>
            <a:br>
              <a:rPr lang="en-US" sz="1800" b="1" smtClean="0">
                <a:solidFill>
                  <a:srgbClr val="CC3300"/>
                </a:solidFill>
                <a:latin typeface="Tahoma" pitchFamily="34" charset="0"/>
              </a:rPr>
            </a:br>
            <a:r>
              <a:rPr lang="en-US" sz="1800" b="1" smtClean="0">
                <a:solidFill>
                  <a:srgbClr val="CC3300"/>
                </a:solidFill>
                <a:latin typeface="Tahoma" pitchFamily="34" charset="0"/>
              </a:rPr>
              <a:t>and preventive services ordered or provided, </a:t>
            </a:r>
            <a:br>
              <a:rPr lang="en-US" sz="1800" b="1" smtClean="0">
                <a:solidFill>
                  <a:srgbClr val="CC3300"/>
                </a:solidFill>
                <a:latin typeface="Tahoma" pitchFamily="34" charset="0"/>
              </a:rPr>
            </a:br>
            <a:r>
              <a:rPr lang="en-US" sz="1800" b="1" smtClean="0">
                <a:solidFill>
                  <a:srgbClr val="CC3300"/>
                </a:solidFill>
                <a:latin typeface="Tahoma" pitchFamily="34" charset="0"/>
              </a:rPr>
              <a:t>United States, 2000</a:t>
            </a:r>
          </a:p>
        </p:txBody>
      </p:sp>
      <p:sp>
        <p:nvSpPr>
          <p:cNvPr id="7171" name="Rectangle 3"/>
          <p:cNvSpPr>
            <a:spLocks noGrp="1" noChangeArrowheads="1"/>
          </p:cNvSpPr>
          <p:nvPr>
            <p:ph type="body" idx="4294967295"/>
          </p:nvPr>
        </p:nvSpPr>
        <p:spPr>
          <a:xfrm>
            <a:off x="3124200" y="1524000"/>
            <a:ext cx="6019800" cy="4525963"/>
          </a:xfrm>
        </p:spPr>
        <p:txBody>
          <a:bodyPr/>
          <a:lstStyle/>
          <a:p>
            <a:pPr eaLnBrk="1" hangingPunct="1">
              <a:lnSpc>
                <a:spcPct val="80000"/>
              </a:lnSpc>
            </a:pPr>
            <a:r>
              <a:rPr lang="en-US" sz="1200" b="1" smtClean="0">
                <a:solidFill>
                  <a:srgbClr val="CC3300"/>
                </a:solidFill>
              </a:rPr>
              <a:t>Number of Therapeutic and preventive visits</a:t>
            </a:r>
            <a:br>
              <a:rPr lang="en-US" sz="1200" b="1" smtClean="0">
                <a:solidFill>
                  <a:srgbClr val="CC3300"/>
                </a:solidFill>
              </a:rPr>
            </a:br>
            <a:r>
              <a:rPr lang="en-US" sz="1200" b="1" smtClean="0">
                <a:solidFill>
                  <a:srgbClr val="CC3300"/>
                </a:solidFill>
              </a:rPr>
              <a:t>in services ordered or provided</a:t>
            </a:r>
            <a:r>
              <a:rPr lang="en-US" sz="1200" smtClean="0"/>
              <a:t>	 				         								</a:t>
            </a:r>
            <a:r>
              <a:rPr lang="en-US" sz="1200" b="1" smtClean="0">
                <a:solidFill>
                  <a:srgbClr val="CC3300"/>
                </a:solidFill>
              </a:rPr>
              <a:t>thousands</a:t>
            </a:r>
          </a:p>
          <a:p>
            <a:pPr eaLnBrk="1" hangingPunct="1">
              <a:lnSpc>
                <a:spcPct val="80000"/>
              </a:lnSpc>
            </a:pPr>
            <a:r>
              <a:rPr lang="en-US" sz="1200" smtClean="0"/>
              <a:t>All visits 		823,542</a:t>
            </a:r>
          </a:p>
          <a:p>
            <a:pPr eaLnBrk="1" hangingPunct="1">
              <a:lnSpc>
                <a:spcPct val="80000"/>
              </a:lnSpc>
            </a:pPr>
            <a:r>
              <a:rPr lang="en-US" sz="1200" smtClean="0"/>
              <a:t>None 			515,550</a:t>
            </a:r>
          </a:p>
          <a:p>
            <a:pPr eaLnBrk="1" hangingPunct="1">
              <a:lnSpc>
                <a:spcPct val="80000"/>
              </a:lnSpc>
            </a:pPr>
            <a:r>
              <a:rPr lang="en-US" sz="1200" smtClean="0"/>
              <a:t>Counseling/education Diet  	26,988</a:t>
            </a:r>
          </a:p>
          <a:p>
            <a:pPr eaLnBrk="1" hangingPunct="1">
              <a:lnSpc>
                <a:spcPct val="80000"/>
              </a:lnSpc>
            </a:pPr>
            <a:r>
              <a:rPr lang="en-US" sz="1200" b="1" smtClean="0"/>
              <a:t>Exercise </a:t>
            </a:r>
            <a:r>
              <a:rPr lang="en-US" sz="1200" smtClean="0"/>
              <a:t>		80,839</a:t>
            </a:r>
          </a:p>
          <a:p>
            <a:pPr eaLnBrk="1" hangingPunct="1">
              <a:lnSpc>
                <a:spcPct val="80000"/>
              </a:lnSpc>
            </a:pPr>
            <a:r>
              <a:rPr lang="en-US" sz="1200" smtClean="0"/>
              <a:t>Injury prevention 		24,610</a:t>
            </a:r>
          </a:p>
          <a:p>
            <a:pPr eaLnBrk="1" hangingPunct="1">
              <a:lnSpc>
                <a:spcPct val="80000"/>
              </a:lnSpc>
            </a:pPr>
            <a:r>
              <a:rPr lang="en-US" sz="1200" smtClean="0"/>
              <a:t>Growth/development		21,460</a:t>
            </a:r>
          </a:p>
          <a:p>
            <a:pPr eaLnBrk="1" hangingPunct="1">
              <a:lnSpc>
                <a:spcPct val="80000"/>
              </a:lnSpc>
            </a:pPr>
            <a:r>
              <a:rPr lang="en-US" sz="1200" smtClean="0"/>
              <a:t>Stress management 		18,403</a:t>
            </a:r>
          </a:p>
          <a:p>
            <a:pPr eaLnBrk="1" hangingPunct="1">
              <a:lnSpc>
                <a:spcPct val="80000"/>
              </a:lnSpc>
            </a:pPr>
            <a:r>
              <a:rPr lang="en-US" sz="1200" smtClean="0"/>
              <a:t>Prenatal instructions 		18,396</a:t>
            </a:r>
          </a:p>
          <a:p>
            <a:pPr eaLnBrk="1" hangingPunct="1">
              <a:lnSpc>
                <a:spcPct val="80000"/>
              </a:lnSpc>
            </a:pPr>
            <a:r>
              <a:rPr lang="en-US" sz="1200" smtClean="0"/>
              <a:t>Mental health 		18,221</a:t>
            </a:r>
          </a:p>
          <a:p>
            <a:pPr eaLnBrk="1" hangingPunct="1">
              <a:lnSpc>
                <a:spcPct val="80000"/>
              </a:lnSpc>
            </a:pPr>
            <a:r>
              <a:rPr lang="en-US" sz="1200" i="1" u="sng" smtClean="0"/>
              <a:t>Tobacco use/exposure </a:t>
            </a:r>
            <a:r>
              <a:rPr lang="en-US" sz="1200" smtClean="0"/>
              <a:t>	18,213</a:t>
            </a:r>
          </a:p>
          <a:p>
            <a:pPr eaLnBrk="1" hangingPunct="1">
              <a:lnSpc>
                <a:spcPct val="80000"/>
              </a:lnSpc>
            </a:pPr>
            <a:r>
              <a:rPr lang="en-US" sz="1200" smtClean="0"/>
              <a:t>Breast self-examination 	17,827</a:t>
            </a:r>
          </a:p>
          <a:p>
            <a:pPr eaLnBrk="1" hangingPunct="1">
              <a:lnSpc>
                <a:spcPct val="80000"/>
              </a:lnSpc>
            </a:pPr>
            <a:r>
              <a:rPr lang="en-US" sz="1200" smtClean="0"/>
              <a:t>Skin cancer prevention 	14,311</a:t>
            </a:r>
          </a:p>
          <a:p>
            <a:pPr eaLnBrk="1" hangingPunct="1">
              <a:lnSpc>
                <a:spcPct val="80000"/>
              </a:lnSpc>
            </a:pPr>
            <a:r>
              <a:rPr lang="en-US" sz="1200" i="1" u="sng" smtClean="0"/>
              <a:t>Family planning/contraception </a:t>
            </a:r>
            <a:r>
              <a:rPr lang="en-US" sz="1200" smtClean="0"/>
              <a:t>	9,564</a:t>
            </a:r>
          </a:p>
          <a:p>
            <a:pPr eaLnBrk="1" hangingPunct="1">
              <a:lnSpc>
                <a:spcPct val="80000"/>
              </a:lnSpc>
            </a:pPr>
            <a:r>
              <a:rPr lang="en-US" sz="1200" smtClean="0"/>
              <a:t>HIV/STD transmission 	5,190</a:t>
            </a:r>
          </a:p>
          <a:p>
            <a:pPr eaLnBrk="1" hangingPunct="1">
              <a:lnSpc>
                <a:spcPct val="80000"/>
              </a:lnSpc>
            </a:pPr>
            <a:r>
              <a:rPr lang="en-US" sz="1200" b="1" smtClean="0">
                <a:solidFill>
                  <a:srgbClr val="CC3300"/>
                </a:solidFill>
              </a:rPr>
              <a:t>Other therapy</a:t>
            </a:r>
          </a:p>
          <a:p>
            <a:pPr eaLnBrk="1" hangingPunct="1">
              <a:lnSpc>
                <a:spcPct val="80000"/>
              </a:lnSpc>
            </a:pPr>
            <a:r>
              <a:rPr lang="en-US" sz="1200" smtClean="0"/>
              <a:t>Complementary and alternative</a:t>
            </a:r>
            <a:br>
              <a:rPr lang="en-US" sz="1200" smtClean="0"/>
            </a:br>
            <a:r>
              <a:rPr lang="en-US" sz="1200" smtClean="0"/>
              <a:t>medicine 		31,589</a:t>
            </a:r>
          </a:p>
          <a:p>
            <a:pPr eaLnBrk="1" hangingPunct="1">
              <a:lnSpc>
                <a:spcPct val="80000"/>
              </a:lnSpc>
            </a:pPr>
            <a:r>
              <a:rPr lang="en-US" sz="1200" smtClean="0"/>
              <a:t>Physiotherapy		22,273</a:t>
            </a:r>
          </a:p>
          <a:p>
            <a:pPr eaLnBrk="1" hangingPunct="1">
              <a:lnSpc>
                <a:spcPct val="80000"/>
              </a:lnSpc>
            </a:pPr>
            <a:r>
              <a:rPr lang="en-US" sz="1200" smtClean="0"/>
              <a:t>Psycho-pharmacotherapy	19,947</a:t>
            </a:r>
          </a:p>
          <a:p>
            <a:pPr eaLnBrk="1" hangingPunct="1">
              <a:lnSpc>
                <a:spcPct val="80000"/>
              </a:lnSpc>
            </a:pPr>
            <a:r>
              <a:rPr lang="en-US" sz="1200" smtClean="0"/>
              <a:t>Psychotherapy 		18,669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4638"/>
            <a:ext cx="8229600" cy="1143000"/>
          </a:xfrm>
        </p:spPr>
        <p:txBody>
          <a:bodyPr/>
          <a:lstStyle/>
          <a:p>
            <a:pPr eaLnBrk="1" hangingPunct="1"/>
            <a:r>
              <a:rPr lang="en-US" sz="2000" b="1" smtClean="0">
                <a:solidFill>
                  <a:srgbClr val="CC3300"/>
                </a:solidFill>
                <a:latin typeface="Tahoma" pitchFamily="34" charset="0"/>
              </a:rPr>
              <a:t>Table 26. Mean time spent with physician by physician specialty:  United States, 2000</a:t>
            </a:r>
          </a:p>
        </p:txBody>
      </p:sp>
      <p:sp>
        <p:nvSpPr>
          <p:cNvPr id="8195" name="Rectangle 3"/>
          <p:cNvSpPr>
            <a:spLocks noGrp="1" noChangeArrowheads="1"/>
          </p:cNvSpPr>
          <p:nvPr>
            <p:ph type="body" idx="4294967295"/>
          </p:nvPr>
        </p:nvSpPr>
        <p:spPr>
          <a:xfrm>
            <a:off x="685800" y="1600200"/>
            <a:ext cx="5105400" cy="4525963"/>
          </a:xfrm>
        </p:spPr>
        <p:txBody>
          <a:bodyPr/>
          <a:lstStyle/>
          <a:p>
            <a:pPr eaLnBrk="1" hangingPunct="1">
              <a:lnSpc>
                <a:spcPct val="80000"/>
              </a:lnSpc>
            </a:pPr>
            <a:r>
              <a:rPr lang="en-US" sz="1600" dirty="0" smtClean="0"/>
              <a:t>	</a:t>
            </a:r>
            <a:r>
              <a:rPr lang="en-US" sz="1600" dirty="0" smtClean="0">
                <a:solidFill>
                  <a:schemeClr val="hlink"/>
                </a:solidFill>
              </a:rPr>
              <a:t>Mean time spent with physician (</a:t>
            </a:r>
            <a:r>
              <a:rPr lang="en-US" sz="1600" dirty="0" err="1" smtClean="0">
                <a:solidFill>
                  <a:schemeClr val="hlink"/>
                </a:solidFill>
              </a:rPr>
              <a:t>Mins</a:t>
            </a:r>
            <a:r>
              <a:rPr lang="en-US" sz="1600" dirty="0" smtClean="0">
                <a:solidFill>
                  <a:schemeClr val="hlink"/>
                </a:solidFill>
              </a:rPr>
              <a:t>.)</a:t>
            </a:r>
          </a:p>
          <a:p>
            <a:pPr eaLnBrk="1" hangingPunct="1">
              <a:lnSpc>
                <a:spcPct val="80000"/>
              </a:lnSpc>
            </a:pPr>
            <a:endParaRPr lang="en-US" sz="1600" dirty="0" smtClean="0">
              <a:solidFill>
                <a:schemeClr val="hlink"/>
              </a:solidFill>
            </a:endParaRPr>
          </a:p>
          <a:p>
            <a:pPr eaLnBrk="1" hangingPunct="1">
              <a:lnSpc>
                <a:spcPct val="80000"/>
              </a:lnSpc>
            </a:pPr>
            <a:r>
              <a:rPr lang="en-US" sz="1600" b="1" u="sng" dirty="0" smtClean="0">
                <a:solidFill>
                  <a:srgbClr val="CC3300"/>
                </a:solidFill>
              </a:rPr>
              <a:t>Physician specialty</a:t>
            </a:r>
            <a:r>
              <a:rPr lang="en-US" sz="1600" b="1" dirty="0" smtClean="0"/>
              <a:t>	</a:t>
            </a:r>
            <a:endParaRPr lang="en-US" sz="1600" dirty="0" smtClean="0"/>
          </a:p>
          <a:p>
            <a:pPr eaLnBrk="1" hangingPunct="1">
              <a:lnSpc>
                <a:spcPct val="80000"/>
              </a:lnSpc>
            </a:pPr>
            <a:r>
              <a:rPr lang="en-US" sz="1600" dirty="0" smtClean="0"/>
              <a:t>All visits 		18.9</a:t>
            </a:r>
          </a:p>
          <a:p>
            <a:pPr eaLnBrk="1" hangingPunct="1">
              <a:lnSpc>
                <a:spcPct val="80000"/>
              </a:lnSpc>
            </a:pPr>
            <a:r>
              <a:rPr lang="en-US" sz="1600" dirty="0" smtClean="0"/>
              <a:t>Psychiatry 		36.0</a:t>
            </a:r>
          </a:p>
          <a:p>
            <a:pPr eaLnBrk="1" hangingPunct="1">
              <a:lnSpc>
                <a:spcPct val="80000"/>
              </a:lnSpc>
            </a:pPr>
            <a:r>
              <a:rPr lang="en-US" sz="1600" dirty="0" smtClean="0"/>
              <a:t>Neurology 		28.0</a:t>
            </a:r>
          </a:p>
          <a:p>
            <a:pPr eaLnBrk="1" hangingPunct="1">
              <a:lnSpc>
                <a:spcPct val="80000"/>
              </a:lnSpc>
            </a:pPr>
            <a:r>
              <a:rPr lang="en-US" sz="1600" dirty="0" smtClean="0"/>
              <a:t>Cardiovascular diseases 	21.5</a:t>
            </a:r>
          </a:p>
          <a:p>
            <a:pPr eaLnBrk="1" hangingPunct="1">
              <a:lnSpc>
                <a:spcPct val="80000"/>
              </a:lnSpc>
            </a:pPr>
            <a:r>
              <a:rPr lang="en-US" sz="1600" dirty="0" smtClean="0"/>
              <a:t>Internal medicine 	19.7</a:t>
            </a:r>
          </a:p>
          <a:p>
            <a:pPr eaLnBrk="1" hangingPunct="1">
              <a:lnSpc>
                <a:spcPct val="80000"/>
              </a:lnSpc>
            </a:pPr>
            <a:r>
              <a:rPr lang="en-US" sz="1600" dirty="0" smtClean="0"/>
              <a:t>General surgery 	19.0</a:t>
            </a:r>
          </a:p>
          <a:p>
            <a:pPr eaLnBrk="1" hangingPunct="1">
              <a:lnSpc>
                <a:spcPct val="80000"/>
              </a:lnSpc>
            </a:pPr>
            <a:r>
              <a:rPr lang="en-US" sz="1600" dirty="0" smtClean="0"/>
              <a:t>Obstetrics-gynecology 	18.2</a:t>
            </a:r>
          </a:p>
          <a:p>
            <a:pPr eaLnBrk="1" hangingPunct="1">
              <a:lnSpc>
                <a:spcPct val="80000"/>
              </a:lnSpc>
            </a:pPr>
            <a:r>
              <a:rPr lang="en-US" sz="1600" dirty="0" smtClean="0"/>
              <a:t>Orthopedic surgery	17.1</a:t>
            </a:r>
          </a:p>
          <a:p>
            <a:pPr eaLnBrk="1" hangingPunct="1">
              <a:lnSpc>
                <a:spcPct val="80000"/>
              </a:lnSpc>
            </a:pPr>
            <a:r>
              <a:rPr lang="en-US" sz="1600" dirty="0" smtClean="0"/>
              <a:t>General, family practice 	17.0</a:t>
            </a:r>
          </a:p>
          <a:p>
            <a:pPr eaLnBrk="1" hangingPunct="1">
              <a:lnSpc>
                <a:spcPct val="80000"/>
              </a:lnSpc>
            </a:pPr>
            <a:r>
              <a:rPr lang="en-US" sz="1600" dirty="0" smtClean="0"/>
              <a:t>Ophthalmology 		16.9</a:t>
            </a:r>
          </a:p>
          <a:p>
            <a:pPr eaLnBrk="1" hangingPunct="1">
              <a:lnSpc>
                <a:spcPct val="80000"/>
              </a:lnSpc>
            </a:pPr>
            <a:r>
              <a:rPr lang="en-US" sz="1600" dirty="0" smtClean="0"/>
              <a:t>Otolaryngology 		16.8</a:t>
            </a:r>
          </a:p>
          <a:p>
            <a:pPr eaLnBrk="1" hangingPunct="1">
              <a:lnSpc>
                <a:spcPct val="80000"/>
              </a:lnSpc>
            </a:pPr>
            <a:r>
              <a:rPr lang="en-US" sz="1600" dirty="0" smtClean="0"/>
              <a:t>Urology 		16.2</a:t>
            </a:r>
          </a:p>
          <a:p>
            <a:pPr eaLnBrk="1" hangingPunct="1">
              <a:lnSpc>
                <a:spcPct val="80000"/>
              </a:lnSpc>
            </a:pPr>
            <a:r>
              <a:rPr lang="en-US" sz="1600" dirty="0" smtClean="0"/>
              <a:t>Dermatology		15.8</a:t>
            </a:r>
          </a:p>
          <a:p>
            <a:pPr eaLnBrk="1" hangingPunct="1">
              <a:lnSpc>
                <a:spcPct val="80000"/>
              </a:lnSpc>
            </a:pPr>
            <a:r>
              <a:rPr lang="en-US" sz="1600" dirty="0" smtClean="0"/>
              <a:t>Pediatrics 		15.4</a:t>
            </a:r>
          </a:p>
          <a:p>
            <a:pPr eaLnBrk="1" hangingPunct="1">
              <a:lnSpc>
                <a:spcPct val="80000"/>
              </a:lnSpc>
            </a:pPr>
            <a:r>
              <a:rPr lang="en-US" sz="1600" dirty="0" smtClean="0"/>
              <a:t>All other specialties 	23.5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81000"/>
            <a:ext cx="8229600" cy="1143000"/>
          </a:xfrm>
        </p:spPr>
        <p:txBody>
          <a:bodyPr>
            <a:normAutofit fontScale="90000"/>
          </a:bodyPr>
          <a:lstStyle/>
          <a:p>
            <a:pPr eaLnBrk="1" hangingPunct="1"/>
            <a:r>
              <a:rPr lang="en-US" sz="2000" b="1" smtClean="0">
                <a:solidFill>
                  <a:srgbClr val="CC3300"/>
                </a:solidFill>
                <a:latin typeface="Tahoma" pitchFamily="34" charset="0"/>
              </a:rPr>
              <a:t>PRIMARY CARE PROBLEMS IDENTIFIED BY PRIMARY PRACTITIONERS</a:t>
            </a:r>
            <a:br>
              <a:rPr lang="en-US" sz="2000" b="1" smtClean="0">
                <a:solidFill>
                  <a:srgbClr val="CC3300"/>
                </a:solidFill>
                <a:latin typeface="Tahoma" pitchFamily="34" charset="0"/>
              </a:rPr>
            </a:br>
            <a:r>
              <a:rPr lang="en-US" sz="2000" b="1" smtClean="0">
                <a:solidFill>
                  <a:srgbClr val="CC3300"/>
                </a:solidFill>
                <a:latin typeface="Tahoma" pitchFamily="34" charset="0"/>
              </a:rPr>
              <a:t/>
            </a:r>
            <a:br>
              <a:rPr lang="en-US" sz="2000" b="1" smtClean="0">
                <a:solidFill>
                  <a:srgbClr val="CC3300"/>
                </a:solidFill>
                <a:latin typeface="Tahoma" pitchFamily="34" charset="0"/>
              </a:rPr>
            </a:br>
            <a:r>
              <a:rPr lang="en-US" sz="1400" b="1" smtClean="0">
                <a:solidFill>
                  <a:schemeClr val="tx1"/>
                </a:solidFill>
                <a:latin typeface="Tahoma" pitchFamily="34" charset="0"/>
              </a:rPr>
              <a:t>Prepared for NAPCRAG meeting in 1984</a:t>
            </a:r>
          </a:p>
        </p:txBody>
      </p:sp>
      <p:graphicFrame>
        <p:nvGraphicFramePr>
          <p:cNvPr id="9280" name="Group 3"/>
          <p:cNvGraphicFramePr>
            <a:graphicFrameLocks noGrp="1"/>
          </p:cNvGraphicFramePr>
          <p:nvPr>
            <p:ph type="tbl" idx="4294967295"/>
          </p:nvPr>
        </p:nvGraphicFramePr>
        <p:xfrm>
          <a:off x="0" y="1600200"/>
          <a:ext cx="6858000" cy="4175124"/>
        </p:xfrm>
        <a:graphic>
          <a:graphicData uri="http://schemas.openxmlformats.org/drawingml/2006/table">
            <a:tbl>
              <a:tblPr/>
              <a:tblGrid>
                <a:gridCol w="1676400"/>
                <a:gridCol w="2590800"/>
                <a:gridCol w="2590800"/>
              </a:tblGrid>
              <a:tr h="1188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TOTAL NUMBER OF PROBLEMS IDENTIFIED </a:t>
                      </a:r>
                      <a:br>
                        <a:rPr kumimoji="0" lang="en-US" sz="1800" b="1" i="0" u="none" strike="noStrike" cap="none" normalizeH="0" baseline="0" smtClean="0">
                          <a:ln>
                            <a:noFill/>
                          </a:ln>
                          <a:solidFill>
                            <a:schemeClr val="hlink"/>
                          </a:solidFill>
                          <a:effectLst/>
                          <a:latin typeface="Arial" charset="0"/>
                        </a:rPr>
                      </a:br>
                      <a:r>
                        <a:rPr kumimoji="0" lang="en-US" sz="1800" b="1" i="0" u="none" strike="noStrike" cap="none" normalizeH="0" baseline="0" smtClean="0">
                          <a:ln>
                            <a:noFill/>
                          </a:ln>
                          <a:solidFill>
                            <a:schemeClr val="hlink"/>
                          </a:solidFill>
                          <a:effectLst/>
                          <a:latin typeface="Arial" charset="0"/>
                        </a:rPr>
                        <a:t>(have ICD code)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rPr>
                        <a:t>TOTAL COMMON PROBLEMS as PERCENT OF TOTAL PROBLEMS</a:t>
                      </a:r>
                      <a:r>
                        <a:rPr kumimoji="0" lang="en-US" sz="1800" b="0" i="0" u="none" strike="noStrike" cap="none" normalizeH="0" baseline="0" smtClean="0">
                          <a:ln>
                            <a:noFill/>
                          </a:ln>
                          <a:solidFill>
                            <a:schemeClr val="hlink"/>
                          </a:solidFill>
                          <a:effectLst/>
                          <a:latin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5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hlink"/>
                          </a:solidFill>
                          <a:effectLst/>
                          <a:latin typeface="Arial" charset="0"/>
                        </a:rPr>
                        <a:t>FP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591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159/26.9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7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hlink"/>
                          </a:solidFill>
                          <a:effectLst/>
                          <a:latin typeface="Arial" charset="0"/>
                        </a:rPr>
                        <a:t>GIM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147/28.3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hlink"/>
                          </a:solidFill>
                          <a:effectLst/>
                          <a:latin typeface="Arial" charset="0"/>
                        </a:rPr>
                        <a:t>PED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353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90/25.5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hlink"/>
                          </a:solidFill>
                          <a:effectLst/>
                          <a:latin typeface="Arial" charset="0"/>
                        </a:rPr>
                        <a:t>OBG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277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69/24.9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Reco39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825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609600"/>
            <a:ext cx="8229600" cy="1143000"/>
          </a:xfrm>
        </p:spPr>
        <p:txBody>
          <a:bodyPr>
            <a:normAutofit fontScale="90000"/>
          </a:bodyPr>
          <a:lstStyle/>
          <a:p>
            <a:pPr eaLnBrk="1" hangingPunct="1"/>
            <a:r>
              <a:rPr lang="en-US" sz="1800" b="1" smtClean="0">
                <a:solidFill>
                  <a:srgbClr val="CC3300"/>
                </a:solidFill>
                <a:latin typeface="Tahoma" pitchFamily="34" charset="0"/>
              </a:rPr>
              <a:t>NUMBER AND PROPORTION OF COMMON PROBLEMS SEEN</a:t>
            </a:r>
            <a:br>
              <a:rPr lang="en-US" sz="1800" b="1" smtClean="0">
                <a:solidFill>
                  <a:srgbClr val="CC3300"/>
                </a:solidFill>
                <a:latin typeface="Tahoma" pitchFamily="34" charset="0"/>
              </a:rPr>
            </a:br>
            <a:r>
              <a:rPr lang="en-US" sz="1800" b="1" smtClean="0">
                <a:solidFill>
                  <a:srgbClr val="CC3300"/>
                </a:solidFill>
                <a:latin typeface="Tahoma" pitchFamily="34" charset="0"/>
              </a:rPr>
              <a:t>BY PHYSICIAN B AS </a:t>
            </a:r>
            <a:br>
              <a:rPr lang="en-US" sz="1800" b="1" smtClean="0">
                <a:solidFill>
                  <a:srgbClr val="CC3300"/>
                </a:solidFill>
                <a:latin typeface="Tahoma" pitchFamily="34" charset="0"/>
              </a:rPr>
            </a:br>
            <a:r>
              <a:rPr lang="en-US" sz="1800" b="1" smtClean="0">
                <a:solidFill>
                  <a:srgbClr val="CC3300"/>
                </a:solidFill>
                <a:latin typeface="Tahoma" pitchFamily="34" charset="0"/>
              </a:rPr>
              <a:t>A SUBSET OF TOTAL COMMON PROBLEMS</a:t>
            </a:r>
            <a:br>
              <a:rPr lang="en-US" sz="1800" b="1" smtClean="0">
                <a:solidFill>
                  <a:srgbClr val="CC3300"/>
                </a:solidFill>
                <a:latin typeface="Tahoma" pitchFamily="34" charset="0"/>
              </a:rPr>
            </a:br>
            <a:r>
              <a:rPr lang="en-US" sz="1800" b="1" smtClean="0">
                <a:solidFill>
                  <a:srgbClr val="CC3300"/>
                </a:solidFill>
                <a:latin typeface="Tahoma" pitchFamily="34" charset="0"/>
              </a:rPr>
              <a:t>SEEN BY PHYSICIAN A</a:t>
            </a:r>
          </a:p>
        </p:txBody>
      </p:sp>
      <p:graphicFrame>
        <p:nvGraphicFramePr>
          <p:cNvPr id="11464" name="Group 3"/>
          <p:cNvGraphicFramePr>
            <a:graphicFrameLocks noGrp="1"/>
          </p:cNvGraphicFramePr>
          <p:nvPr>
            <p:ph type="tbl" idx="4294967295"/>
            <p:extLst>
              <p:ext uri="{D42A27DB-BD31-4B8C-83A1-F6EECF244321}">
                <p14:modId xmlns:p14="http://schemas.microsoft.com/office/powerpoint/2010/main" val="1753838261"/>
              </p:ext>
            </p:extLst>
          </p:nvPr>
        </p:nvGraphicFramePr>
        <p:xfrm>
          <a:off x="457200" y="2743200"/>
          <a:ext cx="7543800" cy="2820988"/>
        </p:xfrm>
        <a:graphic>
          <a:graphicData uri="http://schemas.openxmlformats.org/drawingml/2006/table">
            <a:tbl>
              <a:tblPr/>
              <a:tblGrid>
                <a:gridCol w="1509713"/>
                <a:gridCol w="1508125"/>
                <a:gridCol w="1508125"/>
                <a:gridCol w="1508125"/>
                <a:gridCol w="1509712"/>
              </a:tblGrid>
              <a:tr h="39632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Tahoma" pitchFamily="34" charset="0"/>
                          <a:cs typeface="Arial" charset="0"/>
                        </a:rPr>
                        <a:t>Physician A</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1923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Tahoma" pitchFamily="34" charset="0"/>
                          <a:cs typeface="Arial" charset="0"/>
                        </a:rPr>
                        <a:t>Physician B</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Tahoma" pitchFamily="34" charset="0"/>
                          <a:cs typeface="Arial" charset="0"/>
                        </a:rPr>
                        <a:t>FP</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Tahoma" pitchFamily="34" charset="0"/>
                          <a:cs typeface="Arial" charset="0"/>
                        </a:rPr>
                        <a:t>GIM</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Tahoma" pitchFamily="34" charset="0"/>
                          <a:cs typeface="Arial" charset="0"/>
                        </a:rPr>
                        <a:t>PED</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Tahoma" pitchFamily="34" charset="0"/>
                          <a:cs typeface="Arial" charset="0"/>
                        </a:rPr>
                        <a:t>OBG</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52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Tahoma" pitchFamily="34" charset="0"/>
                          <a:cs typeface="Arial" charset="0"/>
                        </a:rPr>
                        <a:t>FP</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C3300"/>
                          </a:solidFill>
                          <a:effectLst/>
                          <a:latin typeface="Tahoma" pitchFamily="34" charset="0"/>
                          <a:cs typeface="Arial" charset="0"/>
                        </a:rPr>
                        <a:t>159/100</a:t>
                      </a:r>
                      <a:endParaRPr kumimoji="0" lang="en-US" sz="2000" b="1" i="0" u="none" strike="noStrike" cap="none" normalizeH="0" baseline="0" smtClean="0">
                        <a:ln>
                          <a:noFill/>
                        </a:ln>
                        <a:solidFill>
                          <a:srgbClr val="CC3300"/>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110/73.8</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74/83.1</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41/61.2</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30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FF"/>
                          </a:solidFill>
                          <a:effectLst/>
                          <a:latin typeface="Tahoma" pitchFamily="34" charset="0"/>
                          <a:cs typeface="Arial" charset="0"/>
                        </a:rPr>
                        <a:t>GIM</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110/69.2</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C3300"/>
                          </a:solidFill>
                          <a:effectLst/>
                          <a:latin typeface="Tahoma" pitchFamily="34" charset="0"/>
                          <a:cs typeface="Arial" charset="0"/>
                        </a:rPr>
                        <a:t>147/100</a:t>
                      </a:r>
                      <a:endParaRPr kumimoji="0" lang="en-US" sz="2000" b="1" i="0" u="none" strike="noStrike" cap="none" normalizeH="0" baseline="0" smtClean="0">
                        <a:ln>
                          <a:noFill/>
                        </a:ln>
                        <a:solidFill>
                          <a:srgbClr val="CC3300"/>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53/59.6</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33/49.3</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30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Tahoma" pitchFamily="34" charset="0"/>
                          <a:cs typeface="Arial" charset="0"/>
                        </a:rPr>
                        <a:t>PED</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74/46.9</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53/35.6</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C3300"/>
                          </a:solidFill>
                          <a:effectLst/>
                          <a:latin typeface="Tahoma" pitchFamily="34" charset="0"/>
                          <a:cs typeface="Arial" charset="0"/>
                        </a:rPr>
                        <a:t>90/100</a:t>
                      </a:r>
                      <a:endParaRPr kumimoji="0" lang="en-US" sz="2000" b="1" i="0" u="none" strike="noStrike" cap="none" normalizeH="0" baseline="0" smtClean="0">
                        <a:ln>
                          <a:noFill/>
                        </a:ln>
                        <a:solidFill>
                          <a:srgbClr val="CC3300"/>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27/40.3</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30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Tahoma" pitchFamily="34" charset="0"/>
                          <a:cs typeface="Arial" charset="0"/>
                        </a:rPr>
                        <a:t>OBG</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41/25.8</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33/22.1</a:t>
                      </a:r>
                      <a:endParaRPr kumimoji="0" lang="en-US" sz="2000" b="0" i="0" u="none" strike="noStrike" cap="none" normalizeH="0" baseline="0" dirty="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27/30.3</a:t>
                      </a:r>
                      <a:endParaRPr kumimoji="0" lang="en-US" sz="2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C3300"/>
                          </a:solidFill>
                          <a:effectLst/>
                          <a:latin typeface="Tahoma" pitchFamily="34" charset="0"/>
                          <a:cs typeface="Arial" charset="0"/>
                        </a:rPr>
                        <a:t>69/100</a:t>
                      </a:r>
                      <a:endParaRPr kumimoji="0" lang="en-US" sz="2000" b="1" i="0" u="none" strike="noStrike" cap="none" normalizeH="0" baseline="0" dirty="0" smtClean="0">
                        <a:ln>
                          <a:noFill/>
                        </a:ln>
                        <a:solidFill>
                          <a:srgbClr val="CC3300"/>
                        </a:solidFill>
                        <a:effectLst/>
                        <a:latin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Reco400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474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339</TotalTime>
  <Words>978</Words>
  <Application>Microsoft Office PowerPoint</Application>
  <PresentationFormat>On-screen Show (4:3)</PresentationFormat>
  <Paragraphs>242</Paragraphs>
  <Slides>19</Slides>
  <Notes>10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Impact</vt:lpstr>
      <vt:lpstr>Tahoma</vt:lpstr>
      <vt:lpstr>Times New Roman</vt:lpstr>
      <vt:lpstr>NewsPrint</vt:lpstr>
      <vt:lpstr>Epidemiology of Primary Care in relation to preventive medicine - public health</vt:lpstr>
      <vt:lpstr>Figure 1. Percent of office visits by physician specialty: United States, 2000</vt:lpstr>
      <vt:lpstr>10   Advance Data No. 328 + June 5, 2002 Table 1. Number, percent distribution, and annual rate of office visits with corresponding  standard errors, by selected physician practice characteristics: United States, 2000</vt:lpstr>
      <vt:lpstr>Advance Data No. 328 June 5, 2002 Table 3. Number, percent distribution, and annual rate of office visits by patient’s age, sex, and race: United States, 2000</vt:lpstr>
      <vt:lpstr>16  Advance Data No. 328,June 5, 2002 Table 9. Number and percent distribution of office by the 20 principal reasons for visit most frequently mentioned by patients, United States, 2000</vt:lpstr>
      <vt:lpstr>Advance Data No. 328,June 5, 2002 Table 16. Number and percent of office, by therapeutic and preventive services ordered or provided,  United States, 2000</vt:lpstr>
      <vt:lpstr>Table 26. Mean time spent with physician by physician specialty:  United States, 2000</vt:lpstr>
      <vt:lpstr>PRIMARY CARE PROBLEMS IDENTIFIED BY PRIMARY PRACTITIONERS  Prepared for NAPCRAG meeting in 1984</vt:lpstr>
      <vt:lpstr>NUMBER AND PROPORTION OF COMMON PROBLEMS SEEN BY PHYSICIAN B AS  A SUBSET OF TOTAL COMMON PROBLEMS SEEN BY PHYSICIAN A</vt:lpstr>
      <vt:lpstr>Types of Prevention</vt:lpstr>
      <vt:lpstr>Prevention  (Continued)</vt:lpstr>
      <vt:lpstr>Prevention (Continued)</vt:lpstr>
      <vt:lpstr>PROPORTION OF OFFICE VISITS FOR DIAGNOSES AMENABLE TO PRIMARY OR SECONDARY PREVENTION </vt:lpstr>
      <vt:lpstr>How do we improve the links between Primary Care and Public Health/Prevention</vt:lpstr>
      <vt:lpstr>PC – PH Prevention Links</vt:lpstr>
      <vt:lpstr>How many Doctors?</vt:lpstr>
      <vt:lpstr>How Many Doctors -II</vt:lpstr>
      <vt:lpstr>How Many Doctors III</vt:lpstr>
      <vt:lpstr>How Many Doctors - IV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Primary Care and relation to preventive medicine - public health</dc:title>
  <dc:creator>Kim Buttery</dc:creator>
  <cp:lastModifiedBy>Christopher Buttery</cp:lastModifiedBy>
  <cp:revision>46</cp:revision>
  <dcterms:created xsi:type="dcterms:W3CDTF">2002-10-26T16:39:06Z</dcterms:created>
  <dcterms:modified xsi:type="dcterms:W3CDTF">2015-03-19T15:21:59Z</dcterms:modified>
</cp:coreProperties>
</file>