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61" r:id="rId3"/>
    <p:sldId id="354" r:id="rId4"/>
    <p:sldId id="257" r:id="rId5"/>
    <p:sldId id="332" r:id="rId6"/>
    <p:sldId id="260" r:id="rId7"/>
    <p:sldId id="355" r:id="rId8"/>
    <p:sldId id="333" r:id="rId9"/>
    <p:sldId id="392" r:id="rId10"/>
    <p:sldId id="262" r:id="rId11"/>
    <p:sldId id="386" r:id="rId12"/>
    <p:sldId id="263" r:id="rId13"/>
    <p:sldId id="314" r:id="rId14"/>
    <p:sldId id="315" r:id="rId15"/>
    <p:sldId id="357" r:id="rId16"/>
    <p:sldId id="317" r:id="rId17"/>
    <p:sldId id="318" r:id="rId18"/>
    <p:sldId id="319" r:id="rId19"/>
    <p:sldId id="321" r:id="rId20"/>
    <p:sldId id="322" r:id="rId21"/>
    <p:sldId id="266" r:id="rId22"/>
    <p:sldId id="265" r:id="rId23"/>
    <p:sldId id="267" r:id="rId24"/>
    <p:sldId id="268" r:id="rId25"/>
    <p:sldId id="358" r:id="rId26"/>
    <p:sldId id="323" r:id="rId27"/>
    <p:sldId id="359" r:id="rId28"/>
    <p:sldId id="324" r:id="rId29"/>
    <p:sldId id="269" r:id="rId30"/>
    <p:sldId id="325" r:id="rId31"/>
    <p:sldId id="282" r:id="rId32"/>
    <p:sldId id="270" r:id="rId33"/>
    <p:sldId id="328" r:id="rId34"/>
    <p:sldId id="330" r:id="rId35"/>
    <p:sldId id="271" r:id="rId36"/>
    <p:sldId id="272" r:id="rId37"/>
    <p:sldId id="273" r:id="rId38"/>
    <p:sldId id="306" r:id="rId39"/>
    <p:sldId id="274" r:id="rId40"/>
    <p:sldId id="275" r:id="rId41"/>
    <p:sldId id="335" r:id="rId42"/>
    <p:sldId id="277" r:id="rId43"/>
    <p:sldId id="390" r:id="rId44"/>
    <p:sldId id="337" r:id="rId45"/>
    <p:sldId id="308" r:id="rId46"/>
    <p:sldId id="389" r:id="rId47"/>
    <p:sldId id="340" r:id="rId48"/>
    <p:sldId id="278" r:id="rId49"/>
    <p:sldId id="279" r:id="rId50"/>
    <p:sldId id="280" r:id="rId51"/>
    <p:sldId id="281" r:id="rId52"/>
    <p:sldId id="283" r:id="rId53"/>
    <p:sldId id="284" r:id="rId54"/>
    <p:sldId id="285" r:id="rId55"/>
    <p:sldId id="387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80" r:id="rId64"/>
    <p:sldId id="381" r:id="rId65"/>
    <p:sldId id="382" r:id="rId66"/>
    <p:sldId id="383" r:id="rId67"/>
    <p:sldId id="384" r:id="rId68"/>
    <p:sldId id="385" r:id="rId69"/>
    <p:sldId id="289" r:id="rId70"/>
    <p:sldId id="290" r:id="rId71"/>
    <p:sldId id="291" r:id="rId72"/>
    <p:sldId id="292" r:id="rId73"/>
    <p:sldId id="351" r:id="rId74"/>
    <p:sldId id="365" r:id="rId75"/>
    <p:sldId id="293" r:id="rId76"/>
    <p:sldId id="362" r:id="rId77"/>
    <p:sldId id="294" r:id="rId78"/>
    <p:sldId id="353" r:id="rId79"/>
    <p:sldId id="371" r:id="rId80"/>
    <p:sldId id="295" r:id="rId81"/>
    <p:sldId id="366" r:id="rId82"/>
    <p:sldId id="367" r:id="rId83"/>
    <p:sldId id="368" r:id="rId84"/>
    <p:sldId id="296" r:id="rId85"/>
    <p:sldId id="369" r:id="rId86"/>
    <p:sldId id="297" r:id="rId87"/>
    <p:sldId id="298" r:id="rId88"/>
    <p:sldId id="299" r:id="rId89"/>
    <p:sldId id="300" r:id="rId90"/>
    <p:sldId id="301" r:id="rId91"/>
    <p:sldId id="370" r:id="rId92"/>
    <p:sldId id="393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2" r:id="rId102"/>
    <p:sldId id="361" r:id="rId103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000000"/>
        </a:solidFill>
        <a:latin typeface="CaslonOpnface BT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AF"/>
    <a:srgbClr val="333333"/>
    <a:srgbClr val="292929"/>
    <a:srgbClr val="1C1C1C"/>
    <a:srgbClr val="111111"/>
    <a:srgbClr val="009900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81756" autoAdjust="0"/>
  </p:normalViewPr>
  <p:slideViewPr>
    <p:cSldViewPr snapToObjects="1">
      <p:cViewPr varScale="1">
        <p:scale>
          <a:sx n="91" d="100"/>
          <a:sy n="91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t" anchorCtr="0" compatLnSpc="1">
            <a:prstTxWarp prst="textNoShape">
              <a:avLst/>
            </a:prstTxWarp>
          </a:bodyPr>
          <a:lstStyle>
            <a:lvl1pPr algn="l" defTabSz="988057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t" anchorCtr="0" compatLnSpc="1">
            <a:prstTxWarp prst="textNoShape">
              <a:avLst/>
            </a:prstTxWarp>
          </a:bodyPr>
          <a:lstStyle>
            <a:lvl1pPr algn="r" defTabSz="988057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3750"/>
            <a:ext cx="30781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b" anchorCtr="0" compatLnSpc="1">
            <a:prstTxWarp prst="textNoShape">
              <a:avLst/>
            </a:prstTxWarp>
          </a:bodyPr>
          <a:lstStyle>
            <a:lvl1pPr algn="l" defTabSz="988057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683750"/>
            <a:ext cx="3078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30" tIns="49415" rIns="98830" bIns="49415" numCol="1" anchor="b" anchorCtr="0" compatLnSpc="1">
            <a:prstTxWarp prst="textNoShape">
              <a:avLst/>
            </a:prstTxWarp>
          </a:bodyPr>
          <a:lstStyle>
            <a:lvl1pPr algn="r" defTabSz="988057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3C04F4-C449-4178-8EB5-996771FA3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4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1750" cy="3835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0" tIns="49415" rIns="98830" bIns="4941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24" tIns="49062" rIns="98124" bIns="49062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BDC3-FE67-4040-874F-1AC38DD41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824E-ED0C-48D9-806C-10D31B0E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8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F7CD-0F30-49E5-B492-5AE093F43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80D2-7943-4D15-93E4-8F139966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F5E2-74EC-4A6C-86BA-B2A0711D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1B350-8415-4E4B-B0E6-A4C1C938C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D99E-71D2-4F6B-A3AA-CC7872778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992B-69CE-42D3-8930-36AF2F922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C803-4102-4D61-A350-BF58E9FC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DE00-12CE-4162-A1F7-000250F1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B801-8E09-4A4F-A592-0C52190A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CF70-CCAD-4754-9BCC-1D89E79B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CA04-C1DB-44A4-BE5A-FEDB9CDD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A7F9-AD3E-47ED-B3B4-D6DA9F62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C8F0-AE6D-4973-9BAA-47DF97C25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9758-5B27-411D-89AA-6A747E2C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1"/>
            </a:gs>
            <a:gs pos="100000">
              <a:srgbClr val="3333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091550-CB32-4212-B0DE-2BC6E0995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noFill/>
        </p:spPr>
        <p:txBody>
          <a:bodyPr/>
          <a:lstStyle/>
          <a:p>
            <a:r>
              <a:rPr lang="en-US" sz="4800" smtClean="0"/>
              <a:t>Public Health Surveillance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7010400" cy="1447800"/>
          </a:xfrm>
          <a:noFill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smtClean="0"/>
              <a:t>Diane Woolard, Ph.D., M.P.H.</a:t>
            </a:r>
          </a:p>
          <a:p>
            <a:pPr marL="342900" indent="-342900">
              <a:lnSpc>
                <a:spcPct val="80000"/>
              </a:lnSpc>
            </a:pPr>
            <a:r>
              <a:rPr lang="en-US" sz="1800" smtClean="0"/>
              <a:t>Division of Surveillance &amp; Investigation</a:t>
            </a:r>
          </a:p>
          <a:p>
            <a:pPr marL="342900" indent="-342900">
              <a:lnSpc>
                <a:spcPct val="80000"/>
              </a:lnSpc>
            </a:pPr>
            <a:r>
              <a:rPr lang="en-US" sz="1800" smtClean="0"/>
              <a:t>Virginia Department of Health</a:t>
            </a:r>
          </a:p>
          <a:p>
            <a:pPr marL="342900" indent="-342900">
              <a:lnSpc>
                <a:spcPct val="80000"/>
              </a:lnSpc>
            </a:pPr>
            <a:endParaRPr lang="en-US" sz="1600" smtClean="0"/>
          </a:p>
          <a:p>
            <a:pPr marL="342900" indent="-342900"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7172" name="Picture 4" descr="VDH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5963"/>
            <a:ext cx="2209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dclogo_ag_2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>
            <a:fillRect/>
          </a:stretch>
        </p:blipFill>
        <p:spPr bwMode="auto">
          <a:xfrm>
            <a:off x="7353300" y="5486400"/>
            <a:ext cx="1447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Purpose of Surveillance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To assess public health status, to define public health priorities, to evaluate programs, and to stimulate research.</a:t>
            </a:r>
          </a:p>
          <a:p>
            <a:pPr lvl="1"/>
            <a:r>
              <a:rPr lang="en-US" smtClean="0"/>
              <a:t>Tells us where the problems are, who is affected, and where the programmatic and prevention activities should be directed.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/>
          <a:stretch>
            <a:fillRect/>
          </a:stretch>
        </p:blipFill>
        <p:spPr bwMode="auto">
          <a:xfrm>
            <a:off x="0" y="609600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Weekly Flu Activity Level</a:t>
            </a: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2590800" y="1600200"/>
            <a:ext cx="6096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None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Sporadic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Local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Regional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Widespread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Contact Information</a:t>
            </a:r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Diane Woolard, PhD MPH</a:t>
            </a:r>
          </a:p>
          <a:p>
            <a:pPr>
              <a:buFontTx/>
              <a:buNone/>
            </a:pPr>
            <a:r>
              <a:rPr lang="en-US" sz="2400" smtClean="0"/>
              <a:t>Director, Division of Surveillance &amp; Investigation</a:t>
            </a:r>
          </a:p>
          <a:p>
            <a:pPr>
              <a:buFontTx/>
              <a:buNone/>
            </a:pPr>
            <a:r>
              <a:rPr lang="en-US" sz="2400" smtClean="0"/>
              <a:t>(804) 864-8141</a:t>
            </a:r>
          </a:p>
          <a:p>
            <a:pPr>
              <a:buFontTx/>
              <a:buNone/>
            </a:pPr>
            <a:r>
              <a:rPr lang="en-US" sz="2400" smtClean="0"/>
              <a:t>diane.woolard@vdh.virginia.gov</a:t>
            </a:r>
          </a:p>
        </p:txBody>
      </p:sp>
      <p:sp>
        <p:nvSpPr>
          <p:cNvPr id="10650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5240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Lesliann Helmus, MS</a:t>
            </a:r>
          </a:p>
          <a:p>
            <a:pPr>
              <a:buFontTx/>
              <a:buNone/>
            </a:pPr>
            <a:r>
              <a:rPr lang="en-US" sz="2400" smtClean="0"/>
              <a:t>Surveillance Chief</a:t>
            </a:r>
          </a:p>
          <a:p>
            <a:pPr>
              <a:buFontTx/>
              <a:buNone/>
            </a:pPr>
            <a:r>
              <a:rPr lang="en-US" sz="2400" smtClean="0"/>
              <a:t>(804) 864-8141</a:t>
            </a:r>
          </a:p>
          <a:p>
            <a:pPr>
              <a:buFontTx/>
              <a:buNone/>
            </a:pPr>
            <a:r>
              <a:rPr lang="en-US" sz="2400" smtClean="0"/>
              <a:t>Lesliann.helmus@</a:t>
            </a:r>
          </a:p>
          <a:p>
            <a:pPr>
              <a:buFontTx/>
              <a:buNone/>
            </a:pPr>
            <a:r>
              <a:rPr lang="en-US" sz="2400" smtClean="0"/>
              <a:t>vdh.virginia.gov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/>
          <a:lstStyle/>
          <a:p>
            <a:r>
              <a:rPr lang="en-US" smtClean="0"/>
              <a:t>How can surveillance data be used?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Estimates of a health problem</a:t>
            </a:r>
          </a:p>
          <a:p>
            <a:pPr>
              <a:lnSpc>
                <a:spcPct val="90000"/>
              </a:lnSpc>
            </a:pPr>
            <a:r>
              <a:rPr lang="en-US" smtClean="0"/>
              <a:t>Natural history of disease</a:t>
            </a:r>
          </a:p>
          <a:p>
            <a:pPr>
              <a:lnSpc>
                <a:spcPct val="90000"/>
              </a:lnSpc>
            </a:pPr>
            <a:r>
              <a:rPr lang="en-US" smtClean="0"/>
              <a:t>Detection of epidemics</a:t>
            </a:r>
          </a:p>
          <a:p>
            <a:pPr>
              <a:lnSpc>
                <a:spcPct val="90000"/>
              </a:lnSpc>
            </a:pPr>
            <a:r>
              <a:rPr lang="en-US" smtClean="0"/>
              <a:t>Distribution and spread of a health event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Hypothesis testing</a:t>
            </a:r>
          </a:p>
          <a:p>
            <a:pPr>
              <a:lnSpc>
                <a:spcPct val="90000"/>
              </a:lnSpc>
            </a:pPr>
            <a:r>
              <a:rPr lang="en-US" smtClean="0"/>
              <a:t>Evaluating control and prevention measures</a:t>
            </a:r>
          </a:p>
          <a:p>
            <a:pPr>
              <a:lnSpc>
                <a:spcPct val="90000"/>
              </a:lnSpc>
            </a:pPr>
            <a:r>
              <a:rPr lang="en-US" smtClean="0"/>
              <a:t>Monitoring change</a:t>
            </a:r>
          </a:p>
          <a:p>
            <a:pPr>
              <a:lnSpc>
                <a:spcPct val="90000"/>
              </a:lnSpc>
            </a:pPr>
            <a:r>
              <a:rPr lang="en-US" smtClean="0"/>
              <a:t>Detecting changes in health practice</a:t>
            </a:r>
          </a:p>
          <a:p>
            <a:pPr>
              <a:lnSpc>
                <a:spcPct val="90000"/>
              </a:lnSpc>
            </a:pPr>
            <a:r>
              <a:rPr lang="en-US" smtClean="0"/>
              <a:t>Facilitate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build="p"/>
      <p:bldP spid="3020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Estimates of a Health Problem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191000" cy="4114800"/>
          </a:xfrm>
          <a:noFill/>
        </p:spPr>
        <p:txBody>
          <a:bodyPr/>
          <a:lstStyle/>
          <a:p>
            <a:r>
              <a:rPr lang="en-US" smtClean="0"/>
              <a:t>Quantitative estimates of the magnitude of a health problem</a:t>
            </a:r>
          </a:p>
          <a:p>
            <a:pPr lvl="1"/>
            <a:r>
              <a:rPr lang="en-US" smtClean="0"/>
              <a:t>including sudden or long-term changes in trends, patterns</a:t>
            </a:r>
          </a:p>
        </p:txBody>
      </p:sp>
      <p:pic>
        <p:nvPicPr>
          <p:cNvPr id="18436" name="Picture 1030" descr="Obesit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0"/>
            <a:ext cx="44958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Natural History of Disease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10600" cy="1447800"/>
          </a:xfrm>
          <a:noFill/>
        </p:spPr>
        <p:txBody>
          <a:bodyPr/>
          <a:lstStyle/>
          <a:p>
            <a:r>
              <a:rPr lang="en-US" smtClean="0"/>
              <a:t>Portrayal of the natural history of disease (clinical spectrum, epidemiology)</a:t>
            </a:r>
          </a:p>
        </p:txBody>
      </p:sp>
      <p:pic>
        <p:nvPicPr>
          <p:cNvPr id="2053" name="Picture 1029" descr="Lyme Disease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9688" y="3643313"/>
            <a:ext cx="3719512" cy="2757487"/>
          </a:xfrm>
          <a:noFill/>
        </p:spPr>
      </p:pic>
      <p:graphicFrame>
        <p:nvGraphicFramePr>
          <p:cNvPr id="2050" name="Object 1032"/>
          <p:cNvGraphicFramePr>
            <a:graphicFrameLocks noChangeAspect="1"/>
          </p:cNvGraphicFramePr>
          <p:nvPr>
            <p:ph sz="quarter" idx="2"/>
          </p:nvPr>
        </p:nvGraphicFramePr>
        <p:xfrm>
          <a:off x="76200" y="3657600"/>
          <a:ext cx="488791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5" imgW="7724851" imgH="4114800" progId="MSGraph.Chart.8">
                  <p:embed followColorScheme="full"/>
                </p:oleObj>
              </mc:Choice>
              <mc:Fallback>
                <p:oleObj name="Chart" r:id="rId5" imgW="7724851" imgH="4114800" progId="MSGraph.Chart.8">
                  <p:embed followColorScheme="full"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57600"/>
                        <a:ext cx="4887913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033"/>
          <p:cNvSpPr txBox="1">
            <a:spLocks noChangeArrowheads="1"/>
          </p:cNvSpPr>
          <p:nvPr/>
        </p:nvSpPr>
        <p:spPr bwMode="auto">
          <a:xfrm>
            <a:off x="5334000" y="19812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endParaRPr lang="en-US"/>
          </a:p>
        </p:txBody>
      </p:sp>
      <p:sp>
        <p:nvSpPr>
          <p:cNvPr id="2055" name="Rectangle 1034"/>
          <p:cNvSpPr>
            <a:spLocks noChangeArrowheads="1"/>
          </p:cNvSpPr>
          <p:nvPr/>
        </p:nvSpPr>
        <p:spPr bwMode="auto">
          <a:xfrm>
            <a:off x="1066800" y="3581400"/>
            <a:ext cx="289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rgbClr val="333333"/>
                </a:solidFill>
                <a:latin typeface="Arial" charset="0"/>
              </a:rPr>
              <a:t>Varicella Cases by Month – </a:t>
            </a:r>
            <a:br>
              <a:rPr lang="en-US" sz="1200" b="1">
                <a:solidFill>
                  <a:srgbClr val="333333"/>
                </a:solidFill>
                <a:latin typeface="Arial" charset="0"/>
              </a:rPr>
            </a:br>
            <a:r>
              <a:rPr lang="en-US" sz="1200" b="1">
                <a:solidFill>
                  <a:srgbClr val="333333"/>
                </a:solidFill>
                <a:latin typeface="Arial" charset="0"/>
              </a:rPr>
              <a:t>Antelope Valley, CA, 1995–2004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Detection of Epidemics</a:t>
            </a:r>
          </a:p>
        </p:txBody>
      </p:sp>
      <p:pic>
        <p:nvPicPr>
          <p:cNvPr id="19459" name="Picture 1031" descr="Mu,p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1981200"/>
            <a:ext cx="3784600" cy="4114800"/>
          </a:xfrm>
          <a:noFill/>
        </p:spPr>
      </p:pic>
      <p:pic>
        <p:nvPicPr>
          <p:cNvPr id="19460" name="Picture 1035" descr="SALMGRAF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5861"/>
          <a:stretch>
            <a:fillRect/>
          </a:stretch>
        </p:blipFill>
        <p:spPr>
          <a:xfrm>
            <a:off x="228600" y="2514600"/>
            <a:ext cx="4191000" cy="3262313"/>
          </a:xfrm>
          <a:noFill/>
        </p:spPr>
      </p:pic>
      <p:sp>
        <p:nvSpPr>
          <p:cNvPr id="19461" name="Text Box 1036"/>
          <p:cNvSpPr txBox="1">
            <a:spLocks noChangeArrowheads="1"/>
          </p:cNvSpPr>
          <p:nvPr/>
        </p:nvSpPr>
        <p:spPr bwMode="auto">
          <a:xfrm>
            <a:off x="685800" y="1784350"/>
            <a:ext cx="3352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SALMONELLOSIS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Incidence,* by year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United States, 1973-2003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2" name="Text Box 1037"/>
          <p:cNvSpPr txBox="1">
            <a:spLocks noChangeArrowheads="1"/>
          </p:cNvSpPr>
          <p:nvPr/>
        </p:nvSpPr>
        <p:spPr bwMode="auto">
          <a:xfrm>
            <a:off x="457200" y="5791200"/>
            <a:ext cx="250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latin typeface="Arial" charset="0"/>
              </a:rPr>
              <a:t>*Per 100,000 population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latin typeface="Arial" charset="0"/>
              </a:rPr>
              <a:t>Slide from CDC 2003 Annual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mtClean="0"/>
              <a:t>Uses of Surveillance Data </a:t>
            </a:r>
            <a:br>
              <a:rPr lang="en-US" smtClean="0"/>
            </a:br>
            <a:r>
              <a:rPr lang="en-US" sz="4000" smtClean="0"/>
              <a:t>Distribution &amp; Spread of a Health Event</a:t>
            </a:r>
          </a:p>
        </p:txBody>
      </p:sp>
      <p:pic>
        <p:nvPicPr>
          <p:cNvPr id="20483" name="Picture 8" descr="WNV 2000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2438400"/>
            <a:ext cx="3265487" cy="1981200"/>
          </a:xfrm>
          <a:noFill/>
        </p:spPr>
      </p:pic>
      <p:pic>
        <p:nvPicPr>
          <p:cNvPr id="20484" name="Picture 9" descr="WNV 2001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663" y="2438400"/>
            <a:ext cx="3265487" cy="1981200"/>
          </a:xfrm>
          <a:noFill/>
        </p:spPr>
      </p:pic>
      <p:pic>
        <p:nvPicPr>
          <p:cNvPr id="20485" name="Picture 10" descr="WNV 2002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4495800"/>
            <a:ext cx="3265487" cy="1981200"/>
          </a:xfrm>
          <a:noFill/>
        </p:spPr>
      </p:pic>
      <p:pic>
        <p:nvPicPr>
          <p:cNvPr id="20486" name="Picture 11" descr="WNV 2003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663" y="4495800"/>
            <a:ext cx="3265487" cy="1981200"/>
          </a:xfrm>
          <a:noFill/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28600" y="1752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West Nile Virus in the US, 2000-2003</a:t>
            </a: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1905000" y="24384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200" b="1"/>
              <a:t>2000</a:t>
            </a:r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6096000" y="24526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200" b="1"/>
              <a:t>2001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981200" y="4495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200" b="1"/>
              <a:t>2002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096000" y="4495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200" b="1"/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Use of Surveillance Data</a:t>
            </a:r>
            <a:br>
              <a:rPr lang="en-US" smtClean="0"/>
            </a:br>
            <a:r>
              <a:rPr lang="en-US" smtClean="0"/>
              <a:t>Hypothesis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81400" cy="4114800"/>
          </a:xfrm>
          <a:noFill/>
        </p:spPr>
        <p:txBody>
          <a:bodyPr/>
          <a:lstStyle/>
          <a:p>
            <a:r>
              <a:rPr lang="en-US" smtClean="0"/>
              <a:t>Facilitation of epidemiologic and laboratory research</a:t>
            </a:r>
          </a:p>
          <a:p>
            <a:pPr lvl="1"/>
            <a:r>
              <a:rPr lang="en-US" sz="2400" smtClean="0"/>
              <a:t>Hypothesis testing</a:t>
            </a:r>
          </a:p>
        </p:txBody>
      </p:sp>
      <p:pic>
        <p:nvPicPr>
          <p:cNvPr id="21508" name="Picture 1029" descr="PERCHAR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7533" b="12617"/>
          <a:stretch>
            <a:fillRect/>
          </a:stretch>
        </p:blipFill>
        <p:spPr>
          <a:xfrm>
            <a:off x="4648200" y="2803525"/>
            <a:ext cx="3810000" cy="3063875"/>
          </a:xfrm>
          <a:noFill/>
        </p:spPr>
      </p:pic>
      <p:sp>
        <p:nvSpPr>
          <p:cNvPr id="21509" name="Text Box 1030"/>
          <p:cNvSpPr txBox="1">
            <a:spLocks noChangeArrowheads="1"/>
          </p:cNvSpPr>
          <p:nvPr/>
        </p:nvSpPr>
        <p:spPr bwMode="auto">
          <a:xfrm>
            <a:off x="4794250" y="2020888"/>
            <a:ext cx="37099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PERTUSSIS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Number of reported cases*, by age group 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United States, 2003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10" name="Text Box 1031"/>
          <p:cNvSpPr txBox="1">
            <a:spLocks noChangeArrowheads="1"/>
          </p:cNvSpPr>
          <p:nvPr/>
        </p:nvSpPr>
        <p:spPr bwMode="auto">
          <a:xfrm>
            <a:off x="4648200" y="5943600"/>
            <a:ext cx="495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68313"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 defTabSz="468313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 defTabSz="468313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 defTabSz="468313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 defTabSz="468313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defTabSz="468313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defTabSz="468313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defTabSz="468313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defTabSz="468313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000" b="1">
                <a:solidFill>
                  <a:schemeClr val="tx2"/>
                </a:solidFill>
                <a:latin typeface="Arial" charset="0"/>
              </a:rPr>
              <a:t>*Of 11,647 cases, age was reported unknown for 46 (0.4%) cases.</a:t>
            </a:r>
          </a:p>
          <a:p>
            <a:pPr algn="l"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sz="1000" b="1">
                <a:solidFill>
                  <a:schemeClr val="tx2"/>
                </a:solidFill>
                <a:latin typeface="Arial" charset="0"/>
              </a:rPr>
              <a:t>Slide from CDC – 2003 Annual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Uses of Surveillance Data </a:t>
            </a:r>
            <a:br>
              <a:rPr lang="en-US" smtClean="0"/>
            </a:br>
            <a:r>
              <a:rPr lang="en-US" sz="4000" smtClean="0"/>
              <a:t>Evaluating control &amp; prevention measures</a:t>
            </a:r>
          </a:p>
        </p:txBody>
      </p:sp>
      <p:pic>
        <p:nvPicPr>
          <p:cNvPr id="22531" name="Picture 4"/>
          <p:cNvPicPr>
            <a:picLocks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95600"/>
            <a:ext cx="4267200" cy="2841625"/>
          </a:xfrm>
          <a:noFill/>
        </p:spPr>
      </p:pic>
      <p:pic>
        <p:nvPicPr>
          <p:cNvPr id="22532" name="Picture 1029" descr="measles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92425"/>
            <a:ext cx="4191000" cy="2670175"/>
          </a:xfrm>
          <a:noFill/>
        </p:spPr>
      </p:pic>
      <p:sp>
        <p:nvSpPr>
          <p:cNvPr id="22533" name="Text Box 1030"/>
          <p:cNvSpPr txBox="1">
            <a:spLocks noChangeArrowheads="1"/>
          </p:cNvSpPr>
          <p:nvPr/>
        </p:nvSpPr>
        <p:spPr bwMode="auto">
          <a:xfrm>
            <a:off x="76200" y="23622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Effectiveness of vaccine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Monitoring changes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200400" cy="4114800"/>
          </a:xfrm>
          <a:noFill/>
        </p:spPr>
        <p:txBody>
          <a:bodyPr/>
          <a:lstStyle/>
          <a:p>
            <a:r>
              <a:rPr lang="en-US" smtClean="0"/>
              <a:t>Monitoring changes in infectious agents and host factors</a:t>
            </a:r>
          </a:p>
          <a:p>
            <a:endParaRPr lang="en-US" smtClean="0"/>
          </a:p>
        </p:txBody>
      </p:sp>
      <p:pic>
        <p:nvPicPr>
          <p:cNvPr id="23556" name="Picture 4"/>
          <p:cNvPicPr>
            <a:picLocks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752600"/>
            <a:ext cx="5105400" cy="4343400"/>
          </a:xfrm>
          <a:noFill/>
        </p:spPr>
      </p:pic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3429000" y="6286500"/>
            <a:ext cx="556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</a:rPr>
              <a:t>National Nosocomial Infections Surveillance System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Detecting Changes in Health Practice</a:t>
            </a:r>
          </a:p>
        </p:txBody>
      </p:sp>
      <p:pic>
        <p:nvPicPr>
          <p:cNvPr id="24579" name="Picture 4"/>
          <p:cNvPicPr>
            <a:picLocks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72390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Objectives of Lecture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Key concepts of surveillance</a:t>
            </a:r>
          </a:p>
          <a:p>
            <a:pPr lvl="1"/>
            <a:r>
              <a:rPr lang="en-US" smtClean="0"/>
              <a:t>Definition</a:t>
            </a:r>
          </a:p>
          <a:p>
            <a:pPr lvl="1"/>
            <a:r>
              <a:rPr lang="en-US" smtClean="0"/>
              <a:t>Uses</a:t>
            </a:r>
          </a:p>
          <a:p>
            <a:pPr lvl="1"/>
            <a:r>
              <a:rPr lang="en-US" smtClean="0"/>
              <a:t>Methods</a:t>
            </a:r>
          </a:p>
          <a:p>
            <a:r>
              <a:rPr lang="en-US" smtClean="0"/>
              <a:t>Public health surveillance systems</a:t>
            </a:r>
          </a:p>
          <a:p>
            <a:r>
              <a:rPr lang="en-US" smtClean="0"/>
              <a:t>Use and evaluation of surveillance systems</a:t>
            </a:r>
          </a:p>
          <a:p>
            <a:r>
              <a:rPr lang="en-US" smtClean="0"/>
              <a:t>Influenza 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Uses of Surveillance Data</a:t>
            </a:r>
            <a:br>
              <a:rPr lang="en-US" smtClean="0"/>
            </a:br>
            <a:r>
              <a:rPr lang="en-US" smtClean="0"/>
              <a:t>Facilitate Planning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3886200"/>
          </a:xfrm>
          <a:noFill/>
        </p:spPr>
        <p:txBody>
          <a:bodyPr/>
          <a:lstStyle/>
          <a:p>
            <a:r>
              <a:rPr lang="en-US" smtClean="0"/>
              <a:t>Identify target populations in need of health services</a:t>
            </a:r>
          </a:p>
          <a:p>
            <a:pPr lvl="1"/>
            <a:r>
              <a:rPr lang="en-US" smtClean="0"/>
              <a:t>Refugee populations</a:t>
            </a:r>
          </a:p>
          <a:p>
            <a:pPr lvl="1"/>
            <a:r>
              <a:rPr lang="en-US" smtClean="0"/>
              <a:t>Morbidity surveillance in emergency shelters</a:t>
            </a:r>
          </a:p>
          <a:p>
            <a:r>
              <a:rPr lang="en-US" smtClean="0"/>
              <a:t>Identify health topics to be addressed by educational programs and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Outcomes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  <a:noFill/>
        </p:spPr>
        <p:txBody>
          <a:bodyPr/>
          <a:lstStyle/>
          <a:p>
            <a:r>
              <a:rPr lang="en-US" smtClean="0"/>
              <a:t>Surveillance is outcome oriented</a:t>
            </a:r>
          </a:p>
          <a:p>
            <a:r>
              <a:rPr lang="en-US" smtClean="0"/>
              <a:t>Can measure frequency of an illness or injury, severity of the condition, and impact of the condition.</a:t>
            </a:r>
          </a:p>
          <a:p>
            <a:r>
              <a:rPr lang="en-US" smtClean="0"/>
              <a:t>Number of cases, incidence, prevalence; case fatality, hospitalization rate, mortality, disability; cost.</a:t>
            </a:r>
          </a:p>
          <a:p>
            <a:r>
              <a:rPr lang="en-US" smtClean="0"/>
              <a:t>Orient data by person, place, and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Planning a Surveillance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Establish objectives </a:t>
            </a:r>
          </a:p>
          <a:p>
            <a:r>
              <a:rPr lang="en-US" smtClean="0"/>
              <a:t>Develop case definitions</a:t>
            </a:r>
          </a:p>
          <a:p>
            <a:r>
              <a:rPr lang="en-US" smtClean="0"/>
              <a:t>Determine data source or data collection mechanism</a:t>
            </a:r>
          </a:p>
          <a:p>
            <a:r>
              <a:rPr lang="en-US" smtClean="0"/>
              <a:t>Field test methods</a:t>
            </a:r>
          </a:p>
          <a:p>
            <a:r>
              <a:rPr lang="en-US" smtClean="0"/>
              <a:t>Develop and test analytic approach</a:t>
            </a:r>
          </a:p>
          <a:p>
            <a:r>
              <a:rPr lang="en-US" smtClean="0"/>
              <a:t>Develop dissemination mechanism</a:t>
            </a:r>
          </a:p>
          <a:p>
            <a:r>
              <a:rPr lang="en-US" smtClean="0"/>
              <a:t>Assure use of analysis and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What Should be Under Surveillance?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572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Establish priorities based on: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Frequency (incid., prev., mortality, YPLL)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Severity (case-fatality, hospitalization rate, disability rate)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Cost (direct and indirect)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Preventability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Communicability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Public interest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Will the data be useful for public health 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Surveillance Methods</a:t>
            </a:r>
            <a:br>
              <a:rPr lang="en-US" smtClean="0"/>
            </a:br>
            <a:r>
              <a:rPr lang="en-US" smtClean="0"/>
              <a:t>Case Definition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  <a:noFill/>
        </p:spPr>
        <p:txBody>
          <a:bodyPr/>
          <a:lstStyle/>
          <a:p>
            <a:r>
              <a:rPr lang="en-US" smtClean="0"/>
              <a:t>Case definition </a:t>
            </a:r>
          </a:p>
          <a:p>
            <a:pPr lvl="1"/>
            <a:r>
              <a:rPr lang="en-US" smtClean="0"/>
              <a:t>Important to clearly define condition</a:t>
            </a:r>
          </a:p>
          <a:p>
            <a:pPr lvl="1"/>
            <a:r>
              <a:rPr lang="en-US" smtClean="0"/>
              <a:t>Ensures same criteria are used by all</a:t>
            </a:r>
          </a:p>
          <a:p>
            <a:pPr lvl="1"/>
            <a:r>
              <a:rPr lang="en-US" smtClean="0"/>
              <a:t>Makes the data more comparable</a:t>
            </a:r>
          </a:p>
          <a:p>
            <a:pPr lvl="1"/>
            <a:r>
              <a:rPr lang="en-US" smtClean="0"/>
              <a:t>Include person, place, time</a:t>
            </a:r>
          </a:p>
          <a:p>
            <a:pPr lvl="1"/>
            <a:r>
              <a:rPr lang="en-US" smtClean="0"/>
              <a:t>May define suspected and confirmed cases</a:t>
            </a:r>
          </a:p>
          <a:p>
            <a:pPr lvl="1"/>
            <a:r>
              <a:rPr lang="en-US" smtClean="0"/>
              <a:t>May include symptoms, lab values, time period, population as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Case Definition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Weak Definition  - Measles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Any person with a rash and fever, runny nose, or conjunctivitis </a:t>
            </a:r>
          </a:p>
          <a:p>
            <a:pPr>
              <a:lnSpc>
                <a:spcPct val="80000"/>
              </a:lnSpc>
            </a:pPr>
            <a:r>
              <a:rPr lang="en-US" smtClean="0"/>
              <a:t>Better Definition - Measles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Any person with a fever &gt;101 F, runny nose, conjunctivitis, red blotchy rash for at least 3 days, and laboratory confirmation of IgM antibodies</a:t>
            </a:r>
          </a:p>
          <a:p>
            <a:pPr>
              <a:lnSpc>
                <a:spcPct val="80000"/>
              </a:lnSpc>
            </a:pPr>
            <a:r>
              <a:rPr lang="en-US" smtClean="0"/>
              <a:t>Clinical, Probable, Confirmed Case Definitions</a:t>
            </a:r>
          </a:p>
          <a:p>
            <a:pPr>
              <a:lnSpc>
                <a:spcPct val="80000"/>
              </a:lnSpc>
            </a:pPr>
            <a:r>
              <a:rPr lang="en-US" smtClean="0"/>
              <a:t>Outbreak Case Definition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Differs from routine surveillance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Epidemiologically linked</a:t>
            </a:r>
          </a:p>
          <a:p>
            <a:pPr lvl="1">
              <a:lnSpc>
                <a:spcPct val="80000"/>
              </a:lnSpc>
            </a:pPr>
            <a:endParaRPr lang="en-US" smtClean="0"/>
          </a:p>
          <a:p>
            <a:pPr lvl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Surveillance Methods</a:t>
            </a:r>
            <a:br>
              <a:rPr lang="en-US" smtClean="0"/>
            </a:br>
            <a:r>
              <a:rPr lang="en-US" smtClean="0"/>
              <a:t>Data Collection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45820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Standardized instruments, field tested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Passive Surveillance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Providers are responsible for reporting.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Health dept. waits to receive reports.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Problem with underreporting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Active Surveillance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Providers contacted on regular basis to collect information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More resource intensive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Used for outbreaks or pilots (e.g., HUS)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31748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514600"/>
            <a:ext cx="13509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30" descr="MPj040219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9388"/>
            <a:ext cx="1524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Surveillance Methods</a:t>
            </a:r>
            <a:br>
              <a:rPr lang="en-US" smtClean="0"/>
            </a:br>
            <a:r>
              <a:rPr lang="en-US" smtClean="0"/>
              <a:t>Data Analysis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2743200"/>
          </a:xfrm>
        </p:spPr>
        <p:txBody>
          <a:bodyPr/>
          <a:lstStyle/>
          <a:p>
            <a:r>
              <a:rPr lang="en-US" smtClean="0"/>
              <a:t>Ongoing review</a:t>
            </a:r>
          </a:p>
          <a:p>
            <a:r>
              <a:rPr lang="en-US" smtClean="0"/>
              <a:t>Descriptive statistics, Multivariate analyses</a:t>
            </a:r>
          </a:p>
          <a:p>
            <a:r>
              <a:rPr lang="en-US" smtClean="0"/>
              <a:t>Automated analyses</a:t>
            </a:r>
          </a:p>
          <a:p>
            <a:endParaRPr lang="en-US" smtClean="0"/>
          </a:p>
        </p:txBody>
      </p:sp>
      <p:pic>
        <p:nvPicPr>
          <p:cNvPr id="32772" name="Picture 4" descr="MPj03998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4175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7624" name="Group 56"/>
          <p:cNvGraphicFramePr>
            <a:graphicFrameLocks noGrp="1"/>
          </p:cNvGraphicFramePr>
          <p:nvPr>
            <p:ph sz="half" idx="2"/>
          </p:nvPr>
        </p:nvGraphicFramePr>
        <p:xfrm>
          <a:off x="685800" y="4497388"/>
          <a:ext cx="3657600" cy="182721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</a:tblGrid>
              <a:tr h="82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</a:p>
                  </a:txBody>
                  <a:tcPr marL="92075" marR="92075" marT="46046" marB="4604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cases</a:t>
                      </a: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81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Tuberculosis</a:t>
                      </a:r>
                    </a:p>
                  </a:txBody>
                  <a:tcPr marL="92075" marR="92075" marT="46046" marB="4604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Gonorrhea</a:t>
                      </a:r>
                    </a:p>
                  </a:txBody>
                  <a:tcPr marL="92075" marR="92075" marT="46046" marB="4604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marL="92075" marR="92075" marT="46046" marB="46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29650" cy="1143000"/>
          </a:xfrm>
          <a:noFill/>
        </p:spPr>
        <p:txBody>
          <a:bodyPr/>
          <a:lstStyle/>
          <a:p>
            <a:r>
              <a:rPr lang="en-US" smtClean="0"/>
              <a:t>Surveillance Methods</a:t>
            </a:r>
            <a:br>
              <a:rPr lang="en-US" smtClean="0"/>
            </a:br>
            <a:r>
              <a:rPr lang="en-US" smtClean="0"/>
              <a:t>Interpretation and Dissemination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  <a:noFill/>
        </p:spPr>
        <p:txBody>
          <a:bodyPr/>
          <a:lstStyle/>
          <a:p>
            <a:r>
              <a:rPr lang="en-US" smtClean="0"/>
              <a:t>Presentation of data in the form of tables, graphs, maps, etc.</a:t>
            </a:r>
          </a:p>
          <a:p>
            <a:r>
              <a:rPr lang="en-US" smtClean="0"/>
              <a:t>Disseminate data via reports, presentations, internet, etc.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3796" name="Picture 1028" descr="MPj040720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9510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6425"/>
            <a:ext cx="3733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30" descr="diabetes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91013"/>
            <a:ext cx="25336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Line 1031"/>
          <p:cNvSpPr>
            <a:spLocks noChangeShapeType="1"/>
          </p:cNvSpPr>
          <p:nvPr/>
        </p:nvSpPr>
        <p:spPr bwMode="auto">
          <a:xfrm>
            <a:off x="2895600" y="4267200"/>
            <a:ext cx="3200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3800" name="Line 1032"/>
          <p:cNvSpPr>
            <a:spLocks noChangeShapeType="1"/>
          </p:cNvSpPr>
          <p:nvPr/>
        </p:nvSpPr>
        <p:spPr bwMode="auto">
          <a:xfrm flipV="1">
            <a:off x="2895600" y="4038600"/>
            <a:ext cx="2667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Surveillance Methods Evaluation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  <a:noFill/>
        </p:spPr>
        <p:txBody>
          <a:bodyPr/>
          <a:lstStyle/>
          <a:p>
            <a:r>
              <a:rPr lang="en-US" smtClean="0"/>
              <a:t>Did the system generate needed answers to problems?</a:t>
            </a:r>
          </a:p>
          <a:p>
            <a:r>
              <a:rPr lang="en-US" smtClean="0"/>
              <a:t>Was the information timely?</a:t>
            </a:r>
          </a:p>
          <a:p>
            <a:r>
              <a:rPr lang="en-US" smtClean="0"/>
              <a:t>Was it useful for planners, researchers, etc?</a:t>
            </a:r>
          </a:p>
          <a:p>
            <a:r>
              <a:rPr lang="en-US" smtClean="0"/>
              <a:t>How was the information used?</a:t>
            </a:r>
          </a:p>
          <a:p>
            <a:r>
              <a:rPr lang="en-US" smtClean="0"/>
              <a:t>Was it worth the effort?</a:t>
            </a:r>
          </a:p>
          <a:p>
            <a:r>
              <a:rPr lang="en-US" smtClean="0"/>
              <a:t>What can be done to make it better?</a:t>
            </a:r>
          </a:p>
          <a:p>
            <a:r>
              <a:rPr lang="en-US" smtClean="0"/>
              <a:t>(More on evaluation later).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What comes to mind when you hear ‘surveillance’?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895475"/>
          </a:xfrm>
        </p:spPr>
        <p:txBody>
          <a:bodyPr/>
          <a:lstStyle/>
          <a:p>
            <a:r>
              <a:rPr lang="en-US" smtClean="0"/>
              <a:t>Law enforcement agencies</a:t>
            </a:r>
          </a:p>
          <a:p>
            <a:r>
              <a:rPr lang="en-US" smtClean="0"/>
              <a:t>CIA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24260" name="Picture 4" descr="MCj03223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6150"/>
            <a:ext cx="1295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MCj015604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14625"/>
            <a:ext cx="1819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2" name="Picture 6" descr="MCj025066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343400"/>
            <a:ext cx="15144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3" name="Picture 7" descr="MPj038793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732338"/>
            <a:ext cx="130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685800" y="3876675"/>
            <a:ext cx="4419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Routine data collection</a:t>
            </a:r>
          </a:p>
          <a:p>
            <a:pPr algn="l"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Statistics</a:t>
            </a:r>
          </a:p>
          <a:p>
            <a:pPr algn="l"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Trends</a:t>
            </a:r>
          </a:p>
          <a:p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59" grpId="1" build="p"/>
      <p:bldP spid="2242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Cycle of Surveillance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Pertinent, regular, frequent, timely</a:t>
            </a:r>
          </a:p>
          <a:p>
            <a:pPr>
              <a:lnSpc>
                <a:spcPct val="90000"/>
              </a:lnSpc>
            </a:pPr>
            <a:r>
              <a:rPr lang="en-US" smtClean="0"/>
              <a:t>Consolidation and Interpretation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Orderly, descriptive, evaluative, timely</a:t>
            </a:r>
          </a:p>
          <a:p>
            <a:pPr>
              <a:lnSpc>
                <a:spcPct val="90000"/>
              </a:lnSpc>
            </a:pPr>
            <a:r>
              <a:rPr lang="en-US" smtClean="0"/>
              <a:t>Dissemination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Prompt, to all who need to know (data providers and action takers)</a:t>
            </a:r>
          </a:p>
          <a:p>
            <a:pPr>
              <a:lnSpc>
                <a:spcPct val="90000"/>
              </a:lnSpc>
            </a:pPr>
            <a:r>
              <a:rPr lang="en-US" smtClean="0"/>
              <a:t>Action to Control and Prevent</a:t>
            </a:r>
          </a:p>
          <a:p>
            <a:pPr>
              <a:lnSpc>
                <a:spcPct val="90000"/>
              </a:lnSpc>
            </a:pPr>
            <a:r>
              <a:rPr lang="en-US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19600"/>
          </a:xfrm>
          <a:noFill/>
        </p:spPr>
        <p:txBody>
          <a:bodyPr/>
          <a:lstStyle/>
          <a:p>
            <a:r>
              <a:rPr lang="en-US" smtClean="0"/>
              <a:t>Vital Statistics</a:t>
            </a:r>
          </a:p>
          <a:p>
            <a:r>
              <a:rPr lang="en-US" smtClean="0"/>
              <a:t>Notifiable Diseases</a:t>
            </a:r>
          </a:p>
          <a:p>
            <a:r>
              <a:rPr lang="en-US" smtClean="0"/>
              <a:t>Registries</a:t>
            </a:r>
          </a:p>
          <a:p>
            <a:r>
              <a:rPr lang="en-US" smtClean="0"/>
              <a:t>Sentinel Surveillance</a:t>
            </a:r>
          </a:p>
          <a:p>
            <a:r>
              <a:rPr lang="en-US" smtClean="0"/>
              <a:t>Syndromic Surveillance</a:t>
            </a:r>
          </a:p>
          <a:p>
            <a:r>
              <a:rPr lang="en-US" smtClean="0"/>
              <a:t>Surveys</a:t>
            </a:r>
          </a:p>
          <a:p>
            <a:r>
              <a:rPr lang="en-US" smtClean="0"/>
              <a:t>Administrative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Sources:  Vital Statistics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Live Births</a:t>
            </a:r>
          </a:p>
          <a:p>
            <a:r>
              <a:rPr lang="en-US" smtClean="0"/>
              <a:t>Deaths</a:t>
            </a:r>
          </a:p>
          <a:p>
            <a:r>
              <a:rPr lang="en-US" smtClean="0"/>
              <a:t>Fetal Deaths</a:t>
            </a:r>
          </a:p>
          <a:p>
            <a:r>
              <a:rPr lang="en-US" smtClean="0"/>
              <a:t>Marriages</a:t>
            </a:r>
          </a:p>
          <a:p>
            <a:r>
              <a:rPr lang="en-US" smtClean="0"/>
              <a:t>Divorces</a:t>
            </a:r>
          </a:p>
          <a:p>
            <a:r>
              <a:rPr lang="en-US" smtClean="0"/>
              <a:t>Induced Terminations of Pregnancy</a:t>
            </a:r>
          </a:p>
          <a:p>
            <a:r>
              <a:rPr lang="en-US" smtClean="0"/>
              <a:t>Infant Mortality (link birth and death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smtClean="0"/>
              <a:t>Virginia Birth Certificate</a:t>
            </a:r>
          </a:p>
        </p:txBody>
      </p:sp>
      <p:graphicFrame>
        <p:nvGraphicFramePr>
          <p:cNvPr id="3074" name="Object 1027"/>
          <p:cNvGraphicFramePr>
            <a:graphicFrameLocks noChangeAspect="1"/>
          </p:cNvGraphicFramePr>
          <p:nvPr>
            <p:ph idx="1"/>
          </p:nvPr>
        </p:nvGraphicFramePr>
        <p:xfrm>
          <a:off x="457200" y="914400"/>
          <a:ext cx="822960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4" imgW="24180952" imgH="16609524" progId="MSPhotoEd.3">
                  <p:embed/>
                </p:oleObj>
              </mc:Choice>
              <mc:Fallback>
                <p:oleObj name="Photo Editor Photo" r:id="rId4" imgW="24180952" imgH="16609524" progId="MSPhotoEd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8229600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mtClean="0"/>
              <a:t>Virginia Birth Certificate</a:t>
            </a:r>
          </a:p>
        </p:txBody>
      </p:sp>
      <p:pic>
        <p:nvPicPr>
          <p:cNvPr id="38915" name="Picture 1029" descr="birt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04200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  <a:noFill/>
        </p:spPr>
        <p:txBody>
          <a:bodyPr/>
          <a:lstStyle/>
          <a:p>
            <a:r>
              <a:rPr lang="en-US" smtClean="0"/>
              <a:t>Virginia Death Certificate</a:t>
            </a:r>
          </a:p>
        </p:txBody>
      </p:sp>
      <p:pic>
        <p:nvPicPr>
          <p:cNvPr id="39939" name="Picture 6" descr="death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64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1"/>
          <p:cNvSpPr txBox="1">
            <a:spLocks noChangeArrowheads="1"/>
          </p:cNvSpPr>
          <p:nvPr/>
        </p:nvSpPr>
        <p:spPr bwMode="auto">
          <a:xfrm rot="-1331152">
            <a:off x="3362325" y="4267200"/>
            <a:ext cx="5172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8000">
                <a:solidFill>
                  <a:srgbClr val="FF3300"/>
                </a:solidFill>
              </a:rPr>
              <a:t>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Uses of Vital Statistics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  <a:noFill/>
        </p:spPr>
        <p:txBody>
          <a:bodyPr/>
          <a:lstStyle/>
          <a:p>
            <a:r>
              <a:rPr lang="en-US" smtClean="0"/>
              <a:t>Monitoring long-term trends</a:t>
            </a:r>
          </a:p>
          <a:p>
            <a:r>
              <a:rPr lang="en-US" smtClean="0"/>
              <a:t>Identifying differences in health status within racial or other population subgroups</a:t>
            </a:r>
          </a:p>
          <a:p>
            <a:r>
              <a:rPr lang="en-US" smtClean="0"/>
              <a:t>Assessing differences by geographic area</a:t>
            </a:r>
          </a:p>
          <a:p>
            <a:r>
              <a:rPr lang="en-US" smtClean="0"/>
              <a:t>Monitoring deaths that are preventable</a:t>
            </a:r>
          </a:p>
          <a:p>
            <a:r>
              <a:rPr lang="en-US" smtClean="0"/>
              <a:t>Generating hypotheses about causation</a:t>
            </a:r>
          </a:p>
          <a:p>
            <a:r>
              <a:rPr lang="en-US" smtClean="0"/>
              <a:t>Monitoring progress toward improved health of the population; health-planning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Vital Records: </a:t>
            </a:r>
            <a:br>
              <a:rPr lang="en-US" smtClean="0"/>
            </a:br>
            <a:r>
              <a:rPr lang="en-US" smtClean="0"/>
              <a:t>Coding and Calculating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ICD-9 historically, now ICD-10</a:t>
            </a:r>
          </a:p>
          <a:p>
            <a:r>
              <a:rPr lang="en-US" smtClean="0"/>
              <a:t>Infant mortality - need number of live births for denominator in calculating rates</a:t>
            </a:r>
          </a:p>
          <a:p>
            <a:r>
              <a:rPr lang="en-US" smtClean="0"/>
              <a:t>Other death rates - use total population in rate calculations.</a:t>
            </a:r>
          </a:p>
          <a:p>
            <a:r>
              <a:rPr lang="en-US" smtClean="0"/>
              <a:t>Crude and adjusted (standardized) rates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Vital Statistics Data</a:t>
            </a:r>
          </a:p>
        </p:txBody>
      </p:sp>
      <p:pic>
        <p:nvPicPr>
          <p:cNvPr id="43011" name="Picture 118" descr="LifeExpect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804" r="4688" b="8499"/>
          <a:stretch>
            <a:fillRect/>
          </a:stretch>
        </p:blipFill>
        <p:spPr bwMode="auto">
          <a:xfrm>
            <a:off x="76200" y="2057400"/>
            <a:ext cx="45720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9" descr="LifeExpectanc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2395" r="15886" b="13744"/>
          <a:stretch>
            <a:fillRect/>
          </a:stretch>
        </p:blipFill>
        <p:spPr bwMode="auto">
          <a:xfrm>
            <a:off x="4724400" y="2038350"/>
            <a:ext cx="4267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r>
              <a:rPr lang="en-US" smtClean="0"/>
              <a:t>Quality of Vital Stats Depends 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Care taken by health care providers in ascertaining cause of death and other factors</a:t>
            </a:r>
          </a:p>
          <a:p>
            <a:r>
              <a:rPr lang="en-US" smtClean="0"/>
              <a:t>Accuracy of coding (difficult for injuries)</a:t>
            </a:r>
          </a:p>
          <a:p>
            <a:r>
              <a:rPr lang="en-US" smtClean="0"/>
              <a:t>Relevance of existing codes for the condition being recorded</a:t>
            </a:r>
          </a:p>
          <a:p>
            <a:r>
              <a:rPr lang="en-US" smtClean="0"/>
              <a:t>Accuracy of population estimates</a:t>
            </a:r>
          </a:p>
          <a:p>
            <a:r>
              <a:rPr lang="en-US" smtClean="0"/>
              <a:t>Problems - don’t know onset, can’t see effect of diseases that don’t lead to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Definition of Surveillance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ongoing systematic collection, analysis, and interpretation of outcome-specific data for use in the planning, implementation, and evaluation of public health practice.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Includes data collection, analysis, and dissemination to those responsible for prevention and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noFill/>
        </p:spPr>
        <p:txBody>
          <a:bodyPr/>
          <a:lstStyle/>
          <a:p>
            <a:r>
              <a:rPr lang="en-US" smtClean="0"/>
              <a:t>Data Sources: Notifiable Diseases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States decide what is notifiable/reportable</a:t>
            </a:r>
          </a:p>
          <a:p>
            <a:pPr lvl="1"/>
            <a:r>
              <a:rPr lang="en-US" smtClean="0"/>
              <a:t>Based on disease occurrence, potential for outbreaks, public perception of risk, etc.</a:t>
            </a:r>
          </a:p>
          <a:p>
            <a:pPr lvl="1"/>
            <a:r>
              <a:rPr lang="en-US" smtClean="0"/>
              <a:t>CSTE recommendations</a:t>
            </a:r>
          </a:p>
          <a:p>
            <a:pPr lvl="1"/>
            <a:r>
              <a:rPr lang="en-US" smtClean="0"/>
              <a:t>Different processes for generating N.D. list</a:t>
            </a:r>
          </a:p>
          <a:p>
            <a:r>
              <a:rPr lang="en-US" smtClean="0"/>
              <a:t>Weekly (or sometimes rapid) reporting to health departments by physicians, medical care facilities, laboratories.  </a:t>
            </a:r>
          </a:p>
          <a:p>
            <a:pPr lvl="1"/>
            <a:r>
              <a:rPr lang="en-US" smtClean="0"/>
              <a:t>States report to 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0" y="1524000"/>
            <a:ext cx="3048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b="1">
                <a:solidFill>
                  <a:srgbClr val="FFCC00"/>
                </a:solidFill>
                <a:latin typeface="Times New Roman" pitchFamily="18" charset="0"/>
              </a:rPr>
              <a:t>Reportable Disease List</a:t>
            </a:r>
          </a:p>
          <a:p>
            <a:endParaRPr lang="en-US">
              <a:solidFill>
                <a:srgbClr val="FFCC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chemeClr val="tx1"/>
                </a:solidFill>
              </a:rPr>
              <a:t>Over </a:t>
            </a:r>
            <a:r>
              <a:rPr lang="en-US" sz="2000">
                <a:solidFill>
                  <a:schemeClr val="tx2"/>
                </a:solidFill>
              </a:rPr>
              <a:t>70</a:t>
            </a:r>
            <a:r>
              <a:rPr lang="en-US" sz="2000">
                <a:solidFill>
                  <a:schemeClr val="tx1"/>
                </a:solidFill>
              </a:rPr>
              <a:t> reportable diseases/conditions</a:t>
            </a: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25012" r="20755" b="22421"/>
          <a:stretch>
            <a:fillRect/>
          </a:stretch>
        </p:blipFill>
        <p:spPr bwMode="auto">
          <a:xfrm>
            <a:off x="3429000" y="381000"/>
            <a:ext cx="54768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895600"/>
            <a:ext cx="2962275" cy="762000"/>
          </a:xfrm>
          <a:noFill/>
        </p:spPr>
        <p:txBody>
          <a:bodyPr wrap="none">
            <a:spAutoFit/>
          </a:bodyPr>
          <a:lstStyle/>
          <a:p>
            <a:r>
              <a:rPr lang="en-US" smtClean="0"/>
              <a:t>Epi-1 Form</a:t>
            </a:r>
          </a:p>
        </p:txBody>
      </p:sp>
      <p:sp>
        <p:nvSpPr>
          <p:cNvPr id="47107" name="Rectangle 553"/>
          <p:cNvSpPr>
            <a:spLocks noChangeArrowheads="1"/>
          </p:cNvSpPr>
          <p:nvPr/>
        </p:nvSpPr>
        <p:spPr bwMode="auto">
          <a:xfrm>
            <a:off x="1866900" y="-384175"/>
            <a:ext cx="3086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7108" name="Rectangle 1599"/>
          <p:cNvSpPr>
            <a:spLocks noChangeArrowheads="1"/>
          </p:cNvSpPr>
          <p:nvPr/>
        </p:nvSpPr>
        <p:spPr bwMode="auto">
          <a:xfrm>
            <a:off x="1866900" y="-384175"/>
            <a:ext cx="3086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7109" name="Rectangle 1568"/>
          <p:cNvSpPr>
            <a:spLocks noChangeArrowheads="1"/>
          </p:cNvSpPr>
          <p:nvPr/>
        </p:nvSpPr>
        <p:spPr bwMode="auto">
          <a:xfrm>
            <a:off x="6256338" y="6043613"/>
            <a:ext cx="182562" cy="182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10" name="Pictur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15862" r="5322" b="6940"/>
          <a:stretch>
            <a:fillRect/>
          </a:stretch>
        </p:blipFill>
        <p:spPr bwMode="auto">
          <a:xfrm>
            <a:off x="4533900" y="457200"/>
            <a:ext cx="3810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Chain of Communication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38200" y="2362200"/>
            <a:ext cx="1143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/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Providers </a:t>
            </a:r>
          </a:p>
          <a:p>
            <a:pPr algn="l"/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Patients</a:t>
            </a:r>
          </a:p>
          <a:p>
            <a:pPr algn="l"/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Public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/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Local H.D.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886200" y="2590800"/>
            <a:ext cx="1143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Regional</a:t>
            </a:r>
          </a:p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Epis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5257800" y="25146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Central Office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7315200" y="3124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CDC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7391400" y="17526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Other States</a:t>
            </a: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3886200" y="44196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Other Health Districts</a:t>
            </a:r>
          </a:p>
        </p:txBody>
      </p:sp>
      <p:sp>
        <p:nvSpPr>
          <p:cNvPr id="48138" name="Line 12"/>
          <p:cNvSpPr>
            <a:spLocks noChangeShapeType="1"/>
          </p:cNvSpPr>
          <p:nvPr/>
        </p:nvSpPr>
        <p:spPr bwMode="auto">
          <a:xfrm>
            <a:off x="18288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3"/>
          <p:cNvSpPr>
            <a:spLocks noChangeShapeType="1"/>
          </p:cNvSpPr>
          <p:nvPr/>
        </p:nvSpPr>
        <p:spPr bwMode="auto">
          <a:xfrm>
            <a:off x="35052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>
            <a:off x="49530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>
            <a:off x="3048000" y="3352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7"/>
          <p:cNvSpPr>
            <a:spLocks noChangeShapeType="1"/>
          </p:cNvSpPr>
          <p:nvPr/>
        </p:nvSpPr>
        <p:spPr bwMode="auto">
          <a:xfrm flipH="1">
            <a:off x="4648200" y="3352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8"/>
          <p:cNvSpPr>
            <a:spLocks noChangeShapeType="1"/>
          </p:cNvSpPr>
          <p:nvPr/>
        </p:nvSpPr>
        <p:spPr bwMode="auto">
          <a:xfrm>
            <a:off x="6324600" y="2895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9"/>
          <p:cNvSpPr>
            <a:spLocks noChangeShapeType="1"/>
          </p:cNvSpPr>
          <p:nvPr/>
        </p:nvSpPr>
        <p:spPr bwMode="auto">
          <a:xfrm flipV="1">
            <a:off x="6324600" y="2209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Rectangle 20"/>
          <p:cNvSpPr>
            <a:spLocks noChangeArrowheads="1"/>
          </p:cNvSpPr>
          <p:nvPr/>
        </p:nvSpPr>
        <p:spPr bwMode="auto">
          <a:xfrm>
            <a:off x="3962400" y="2438400"/>
            <a:ext cx="2286000" cy="9144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Text Box 21"/>
          <p:cNvSpPr txBox="1">
            <a:spLocks noChangeArrowheads="1"/>
          </p:cNvSpPr>
          <p:nvPr/>
        </p:nvSpPr>
        <p:spPr bwMode="auto">
          <a:xfrm>
            <a:off x="4495800" y="2133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48148" name="Text Box 22"/>
          <p:cNvSpPr txBox="1">
            <a:spLocks noChangeArrowheads="1"/>
          </p:cNvSpPr>
          <p:nvPr/>
        </p:nvSpPr>
        <p:spPr bwMode="auto">
          <a:xfrm>
            <a:off x="304800" y="5867400"/>
            <a:ext cx="548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/>
              <a:t>Add this in 2009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LifeExpectanc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800" r="3615" b="7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82563" y="153988"/>
          <a:ext cx="8775700" cy="661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5" imgW="9134551" imgH="6943649" progId="Excel.Sheet.8">
                  <p:embed/>
                </p:oleObj>
              </mc:Choice>
              <mc:Fallback>
                <p:oleObj name="Worksheet" r:id="rId5" imgW="9134551" imgH="6943649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53988"/>
                        <a:ext cx="8775700" cy="6611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234950" y="1676400"/>
            <a:ext cx="8686800" cy="4419600"/>
            <a:chOff x="148" y="1056"/>
            <a:chExt cx="5472" cy="2784"/>
          </a:xfrm>
        </p:grpSpPr>
        <p:pic>
          <p:nvPicPr>
            <p:cNvPr id="50250" name="Picture 3" descr="2002_2004 human wn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" t="15373" r="900" b="15578"/>
            <a:stretch>
              <a:fillRect/>
            </a:stretch>
          </p:blipFill>
          <p:spPr bwMode="auto">
            <a:xfrm>
              <a:off x="152" y="1056"/>
              <a:ext cx="546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1" name="Rectangle 4"/>
            <p:cNvSpPr>
              <a:spLocks noChangeArrowheads="1"/>
            </p:cNvSpPr>
            <p:nvPr/>
          </p:nvSpPr>
          <p:spPr bwMode="auto">
            <a:xfrm>
              <a:off x="148" y="1059"/>
              <a:ext cx="5468" cy="2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rgbClr val="FDF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Geographic Distribution of Human Arbovirus Cases Recorded in Virginia since 1975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5091113" y="2595563"/>
            <a:ext cx="2060575" cy="2309812"/>
            <a:chOff x="3207" y="1635"/>
            <a:chExt cx="1298" cy="1455"/>
          </a:xfrm>
        </p:grpSpPr>
        <p:sp>
          <p:nvSpPr>
            <p:cNvPr id="50242" name="AutoShape 7"/>
            <p:cNvSpPr>
              <a:spLocks noChangeArrowheads="1"/>
            </p:cNvSpPr>
            <p:nvPr/>
          </p:nvSpPr>
          <p:spPr bwMode="auto">
            <a:xfrm>
              <a:off x="4346" y="1635"/>
              <a:ext cx="159" cy="157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AutoShape 8"/>
            <p:cNvSpPr>
              <a:spLocks noChangeArrowheads="1"/>
            </p:cNvSpPr>
            <p:nvPr/>
          </p:nvSpPr>
          <p:spPr bwMode="auto">
            <a:xfrm>
              <a:off x="4162" y="2933"/>
              <a:ext cx="159" cy="157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AutoShape 9"/>
            <p:cNvSpPr>
              <a:spLocks noChangeArrowheads="1"/>
            </p:cNvSpPr>
            <p:nvPr/>
          </p:nvSpPr>
          <p:spPr bwMode="auto">
            <a:xfrm>
              <a:off x="4244" y="2789"/>
              <a:ext cx="159" cy="156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5" name="AutoShape 10"/>
            <p:cNvSpPr>
              <a:spLocks noChangeArrowheads="1"/>
            </p:cNvSpPr>
            <p:nvPr/>
          </p:nvSpPr>
          <p:spPr bwMode="auto">
            <a:xfrm>
              <a:off x="4126" y="2747"/>
              <a:ext cx="159" cy="156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6" name="AutoShape 11"/>
            <p:cNvSpPr>
              <a:spLocks noChangeArrowheads="1"/>
            </p:cNvSpPr>
            <p:nvPr/>
          </p:nvSpPr>
          <p:spPr bwMode="auto">
            <a:xfrm>
              <a:off x="4045" y="2692"/>
              <a:ext cx="159" cy="157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AutoShape 12"/>
            <p:cNvSpPr>
              <a:spLocks noChangeArrowheads="1"/>
            </p:cNvSpPr>
            <p:nvPr/>
          </p:nvSpPr>
          <p:spPr bwMode="auto">
            <a:xfrm>
              <a:off x="4102" y="2674"/>
              <a:ext cx="159" cy="157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AutoShape 13"/>
            <p:cNvSpPr>
              <a:spLocks noChangeArrowheads="1"/>
            </p:cNvSpPr>
            <p:nvPr/>
          </p:nvSpPr>
          <p:spPr bwMode="auto">
            <a:xfrm>
              <a:off x="4156" y="2695"/>
              <a:ext cx="159" cy="157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AutoShape 14"/>
            <p:cNvSpPr>
              <a:spLocks noChangeArrowheads="1"/>
            </p:cNvSpPr>
            <p:nvPr/>
          </p:nvSpPr>
          <p:spPr bwMode="auto">
            <a:xfrm>
              <a:off x="3207" y="1831"/>
              <a:ext cx="159" cy="156"/>
            </a:xfrm>
            <a:prstGeom prst="star4">
              <a:avLst>
                <a:gd name="adj" fmla="val 12500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1" name="Group 15"/>
          <p:cNvGrpSpPr>
            <a:grpSpLocks/>
          </p:cNvGrpSpPr>
          <p:nvPr/>
        </p:nvGrpSpPr>
        <p:grpSpPr bwMode="auto">
          <a:xfrm>
            <a:off x="6719888" y="3879850"/>
            <a:ext cx="1890712" cy="1489075"/>
            <a:chOff x="4233" y="2444"/>
            <a:chExt cx="1191" cy="938"/>
          </a:xfrm>
        </p:grpSpPr>
        <p:sp>
          <p:nvSpPr>
            <p:cNvPr id="50237" name="AutoShape 16"/>
            <p:cNvSpPr>
              <a:spLocks noChangeArrowheads="1"/>
            </p:cNvSpPr>
            <p:nvPr/>
          </p:nvSpPr>
          <p:spPr bwMode="auto">
            <a:xfrm>
              <a:off x="4233" y="2733"/>
              <a:ext cx="93" cy="74"/>
            </a:xfrm>
            <a:prstGeom prst="parallelogram">
              <a:avLst>
                <a:gd name="adj" fmla="val 31419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8" name="AutoShape 17"/>
            <p:cNvSpPr>
              <a:spLocks noChangeArrowheads="1"/>
            </p:cNvSpPr>
            <p:nvPr/>
          </p:nvSpPr>
          <p:spPr bwMode="auto">
            <a:xfrm>
              <a:off x="5332" y="2444"/>
              <a:ext cx="92" cy="74"/>
            </a:xfrm>
            <a:prstGeom prst="parallelogram">
              <a:avLst>
                <a:gd name="adj" fmla="val 31081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9" name="AutoShape 18"/>
            <p:cNvSpPr>
              <a:spLocks noChangeArrowheads="1"/>
            </p:cNvSpPr>
            <p:nvPr/>
          </p:nvSpPr>
          <p:spPr bwMode="auto">
            <a:xfrm>
              <a:off x="5298" y="2523"/>
              <a:ext cx="92" cy="74"/>
            </a:xfrm>
            <a:prstGeom prst="parallelogram">
              <a:avLst>
                <a:gd name="adj" fmla="val 31081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0" name="AutoShape 19"/>
            <p:cNvSpPr>
              <a:spLocks noChangeArrowheads="1"/>
            </p:cNvSpPr>
            <p:nvPr/>
          </p:nvSpPr>
          <p:spPr bwMode="auto">
            <a:xfrm>
              <a:off x="4762" y="2918"/>
              <a:ext cx="92" cy="74"/>
            </a:xfrm>
            <a:prstGeom prst="parallelogram">
              <a:avLst>
                <a:gd name="adj" fmla="val 31081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1" name="AutoShape 20"/>
            <p:cNvSpPr>
              <a:spLocks noChangeArrowheads="1"/>
            </p:cNvSpPr>
            <p:nvPr/>
          </p:nvSpPr>
          <p:spPr bwMode="auto">
            <a:xfrm>
              <a:off x="4860" y="3308"/>
              <a:ext cx="93" cy="74"/>
            </a:xfrm>
            <a:prstGeom prst="parallelogram">
              <a:avLst>
                <a:gd name="adj" fmla="val 31419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Oval 21"/>
          <p:cNvSpPr>
            <a:spLocks noChangeArrowheads="1"/>
          </p:cNvSpPr>
          <p:nvPr/>
        </p:nvSpPr>
        <p:spPr bwMode="auto">
          <a:xfrm>
            <a:off x="6765925" y="2949575"/>
            <a:ext cx="103188" cy="984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22"/>
          <p:cNvSpPr>
            <a:spLocks noChangeArrowheads="1"/>
          </p:cNvSpPr>
          <p:nvPr/>
        </p:nvSpPr>
        <p:spPr bwMode="auto">
          <a:xfrm>
            <a:off x="6354763" y="2459038"/>
            <a:ext cx="103187" cy="984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4" name="Group 23"/>
          <p:cNvGrpSpPr>
            <a:grpSpLocks/>
          </p:cNvGrpSpPr>
          <p:nvPr/>
        </p:nvGrpSpPr>
        <p:grpSpPr bwMode="auto">
          <a:xfrm>
            <a:off x="990600" y="1828800"/>
            <a:ext cx="2438400" cy="2438400"/>
            <a:chOff x="624" y="1152"/>
            <a:chExt cx="1536" cy="1536"/>
          </a:xfrm>
        </p:grpSpPr>
        <p:sp>
          <p:nvSpPr>
            <p:cNvPr id="50222" name="Rectangle 24"/>
            <p:cNvSpPr>
              <a:spLocks noChangeArrowheads="1"/>
            </p:cNvSpPr>
            <p:nvPr/>
          </p:nvSpPr>
          <p:spPr bwMode="auto">
            <a:xfrm>
              <a:off x="624" y="1152"/>
              <a:ext cx="1536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0223" name="Rectangle 25"/>
            <p:cNvSpPr>
              <a:spLocks noChangeArrowheads="1"/>
            </p:cNvSpPr>
            <p:nvPr/>
          </p:nvSpPr>
          <p:spPr bwMode="auto">
            <a:xfrm>
              <a:off x="648" y="1152"/>
              <a:ext cx="148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</a:rPr>
                <a:t>Human Arbovirus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</a:rPr>
                <a:t>Infections Since 1975</a:t>
              </a:r>
            </a:p>
          </p:txBody>
        </p:sp>
        <p:grpSp>
          <p:nvGrpSpPr>
            <p:cNvPr id="50224" name="Group 26"/>
            <p:cNvGrpSpPr>
              <a:grpSpLocks/>
            </p:cNvGrpSpPr>
            <p:nvPr/>
          </p:nvGrpSpPr>
          <p:grpSpPr bwMode="auto">
            <a:xfrm>
              <a:off x="780" y="1764"/>
              <a:ext cx="1068" cy="207"/>
              <a:chOff x="780" y="1764"/>
              <a:chExt cx="1068" cy="207"/>
            </a:xfrm>
          </p:grpSpPr>
          <p:sp>
            <p:nvSpPr>
              <p:cNvPr id="50235" name="AutoShape 27"/>
              <p:cNvSpPr>
                <a:spLocks noChangeArrowheads="1"/>
              </p:cNvSpPr>
              <p:nvPr/>
            </p:nvSpPr>
            <p:spPr bwMode="auto">
              <a:xfrm>
                <a:off x="780" y="1764"/>
                <a:ext cx="213" cy="207"/>
              </a:xfrm>
              <a:prstGeom prst="star4">
                <a:avLst>
                  <a:gd name="adj" fmla="val 12500"/>
                </a:avLst>
              </a:prstGeom>
              <a:solidFill>
                <a:srgbClr val="00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6" name="Rectangle 28"/>
              <p:cNvSpPr>
                <a:spLocks noChangeArrowheads="1"/>
              </p:cNvSpPr>
              <p:nvPr/>
            </p:nvSpPr>
            <p:spPr bwMode="auto">
              <a:xfrm>
                <a:off x="1006" y="1770"/>
                <a:ext cx="8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b="1">
                    <a:solidFill>
                      <a:schemeClr val="tx1"/>
                    </a:solidFill>
                    <a:latin typeface="Times New Roman" pitchFamily="18" charset="0"/>
                  </a:rPr>
                  <a:t>SLE  (8 cases)*</a:t>
                </a:r>
              </a:p>
            </p:txBody>
          </p:sp>
        </p:grpSp>
        <p:grpSp>
          <p:nvGrpSpPr>
            <p:cNvPr id="50225" name="Group 29"/>
            <p:cNvGrpSpPr>
              <a:grpSpLocks/>
            </p:cNvGrpSpPr>
            <p:nvPr/>
          </p:nvGrpSpPr>
          <p:grpSpPr bwMode="auto">
            <a:xfrm>
              <a:off x="804" y="2004"/>
              <a:ext cx="1127" cy="192"/>
              <a:chOff x="804" y="2004"/>
              <a:chExt cx="1127" cy="192"/>
            </a:xfrm>
          </p:grpSpPr>
          <p:sp>
            <p:nvSpPr>
              <p:cNvPr id="338974" name="AutoShape 30"/>
              <p:cNvSpPr>
                <a:spLocks noChangeArrowheads="1"/>
              </p:cNvSpPr>
              <p:nvPr/>
            </p:nvSpPr>
            <p:spPr bwMode="auto">
              <a:xfrm>
                <a:off x="804" y="2020"/>
                <a:ext cx="174" cy="157"/>
              </a:xfrm>
              <a:prstGeom prst="star5">
                <a:avLst/>
              </a:prstGeom>
              <a:solidFill>
                <a:srgbClr val="FF00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234" name="Rectangle 31"/>
              <p:cNvSpPr>
                <a:spLocks noChangeArrowheads="1"/>
              </p:cNvSpPr>
              <p:nvPr/>
            </p:nvSpPr>
            <p:spPr bwMode="auto">
              <a:xfrm>
                <a:off x="1008" y="2004"/>
                <a:ext cx="92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b="1">
                    <a:solidFill>
                      <a:schemeClr val="tx1"/>
                    </a:solidFill>
                    <a:latin typeface="Times New Roman" pitchFamily="18" charset="0"/>
                  </a:rPr>
                  <a:t>LAC  (29 cases)*</a:t>
                </a:r>
              </a:p>
            </p:txBody>
          </p:sp>
        </p:grpSp>
        <p:grpSp>
          <p:nvGrpSpPr>
            <p:cNvPr id="50226" name="Group 32"/>
            <p:cNvGrpSpPr>
              <a:grpSpLocks/>
            </p:cNvGrpSpPr>
            <p:nvPr/>
          </p:nvGrpSpPr>
          <p:grpSpPr bwMode="auto">
            <a:xfrm>
              <a:off x="828" y="1536"/>
              <a:ext cx="1144" cy="192"/>
              <a:chOff x="828" y="1536"/>
              <a:chExt cx="1144" cy="192"/>
            </a:xfrm>
          </p:grpSpPr>
          <p:sp>
            <p:nvSpPr>
              <p:cNvPr id="50231" name="Oval 33"/>
              <p:cNvSpPr>
                <a:spLocks noChangeArrowheads="1"/>
              </p:cNvSpPr>
              <p:nvPr/>
            </p:nvSpPr>
            <p:spPr bwMode="auto">
              <a:xfrm>
                <a:off x="828" y="1573"/>
                <a:ext cx="132" cy="1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2" name="Rectangle 34"/>
              <p:cNvSpPr>
                <a:spLocks noChangeArrowheads="1"/>
              </p:cNvSpPr>
              <p:nvPr/>
            </p:nvSpPr>
            <p:spPr bwMode="auto">
              <a:xfrm>
                <a:off x="1012" y="153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b="1">
                    <a:solidFill>
                      <a:schemeClr val="tx1"/>
                    </a:solidFill>
                    <a:latin typeface="Times New Roman" pitchFamily="18" charset="0"/>
                  </a:rPr>
                  <a:t>WNV  (67 cases)*</a:t>
                </a:r>
              </a:p>
            </p:txBody>
          </p:sp>
        </p:grpSp>
        <p:grpSp>
          <p:nvGrpSpPr>
            <p:cNvPr id="50227" name="Group 35"/>
            <p:cNvGrpSpPr>
              <a:grpSpLocks/>
            </p:cNvGrpSpPr>
            <p:nvPr/>
          </p:nvGrpSpPr>
          <p:grpSpPr bwMode="auto">
            <a:xfrm>
              <a:off x="804" y="2244"/>
              <a:ext cx="1053" cy="192"/>
              <a:chOff x="804" y="2244"/>
              <a:chExt cx="1053" cy="192"/>
            </a:xfrm>
          </p:grpSpPr>
          <p:sp>
            <p:nvSpPr>
              <p:cNvPr id="50229" name="AutoShape 36"/>
              <p:cNvSpPr>
                <a:spLocks noChangeArrowheads="1"/>
              </p:cNvSpPr>
              <p:nvPr/>
            </p:nvSpPr>
            <p:spPr bwMode="auto">
              <a:xfrm>
                <a:off x="804" y="2286"/>
                <a:ext cx="168" cy="120"/>
              </a:xfrm>
              <a:prstGeom prst="parallelogram">
                <a:avLst>
                  <a:gd name="adj" fmla="val 35000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0" name="Rectangle 37"/>
              <p:cNvSpPr>
                <a:spLocks noChangeArrowheads="1"/>
              </p:cNvSpPr>
              <p:nvPr/>
            </p:nvSpPr>
            <p:spPr bwMode="auto">
              <a:xfrm>
                <a:off x="1002" y="2244"/>
                <a:ext cx="85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400" b="1">
                    <a:solidFill>
                      <a:schemeClr val="tx1"/>
                    </a:solidFill>
                    <a:latin typeface="Times New Roman" pitchFamily="18" charset="0"/>
                  </a:rPr>
                  <a:t>EEE  (5 cases)*</a:t>
                </a:r>
              </a:p>
            </p:txBody>
          </p:sp>
        </p:grpSp>
        <p:sp>
          <p:nvSpPr>
            <p:cNvPr id="50228" name="Text Box 38"/>
            <p:cNvSpPr txBox="1">
              <a:spLocks noChangeArrowheads="1"/>
            </p:cNvSpPr>
            <p:nvPr/>
          </p:nvSpPr>
          <p:spPr bwMode="auto">
            <a:xfrm>
              <a:off x="654" y="2455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1pPr>
              <a:lvl2pPr marL="742950" indent="-285750"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2pPr>
              <a:lvl3pPr marL="1143000" indent="-228600"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3pPr>
              <a:lvl4pPr marL="1600200" indent="-228600"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4pPr>
              <a:lvl5pPr marL="2057400" indent="-228600"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000000"/>
                  </a:solidFill>
                  <a:latin typeface="CaslonOpnface BT" pitchFamily="82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800" b="1">
                  <a:solidFill>
                    <a:schemeClr val="tx1"/>
                  </a:solidFill>
                  <a:latin typeface="Arial" charset="0"/>
                </a:rPr>
                <a:t>*</a:t>
              </a: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Number of cases through 9/08</a:t>
              </a: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0185" name="Group 39"/>
          <p:cNvGrpSpPr>
            <a:grpSpLocks/>
          </p:cNvGrpSpPr>
          <p:nvPr/>
        </p:nvGrpSpPr>
        <p:grpSpPr bwMode="auto">
          <a:xfrm>
            <a:off x="1209675" y="2657475"/>
            <a:ext cx="6402388" cy="2608263"/>
            <a:chOff x="762" y="1674"/>
            <a:chExt cx="4033" cy="1643"/>
          </a:xfrm>
        </p:grpSpPr>
        <p:grpSp>
          <p:nvGrpSpPr>
            <p:cNvPr id="50190" name="Group 40"/>
            <p:cNvGrpSpPr>
              <a:grpSpLocks/>
            </p:cNvGrpSpPr>
            <p:nvPr/>
          </p:nvGrpSpPr>
          <p:grpSpPr bwMode="auto">
            <a:xfrm>
              <a:off x="762" y="2924"/>
              <a:ext cx="1038" cy="393"/>
              <a:chOff x="762" y="2924"/>
              <a:chExt cx="1038" cy="393"/>
            </a:xfrm>
          </p:grpSpPr>
          <p:sp>
            <p:nvSpPr>
              <p:cNvPr id="338985" name="AutoShape 41"/>
              <p:cNvSpPr>
                <a:spLocks noChangeArrowheads="1"/>
              </p:cNvSpPr>
              <p:nvPr/>
            </p:nvSpPr>
            <p:spPr bwMode="auto">
              <a:xfrm>
                <a:off x="1491" y="3050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86" name="AutoShape 42"/>
              <p:cNvSpPr>
                <a:spLocks noChangeArrowheads="1"/>
              </p:cNvSpPr>
              <p:nvPr/>
            </p:nvSpPr>
            <p:spPr bwMode="auto">
              <a:xfrm>
                <a:off x="1702" y="2924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87" name="AutoShape 43"/>
              <p:cNvSpPr>
                <a:spLocks noChangeArrowheads="1"/>
              </p:cNvSpPr>
              <p:nvPr/>
            </p:nvSpPr>
            <p:spPr bwMode="auto">
              <a:xfrm>
                <a:off x="795" y="3095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88" name="AutoShape 44"/>
              <p:cNvSpPr>
                <a:spLocks noChangeArrowheads="1"/>
              </p:cNvSpPr>
              <p:nvPr/>
            </p:nvSpPr>
            <p:spPr bwMode="auto">
              <a:xfrm>
                <a:off x="853" y="3194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89" name="AutoShape 45"/>
              <p:cNvSpPr>
                <a:spLocks noChangeArrowheads="1"/>
              </p:cNvSpPr>
              <p:nvPr/>
            </p:nvSpPr>
            <p:spPr bwMode="auto">
              <a:xfrm>
                <a:off x="762" y="3221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0" name="AutoShape 46"/>
              <p:cNvSpPr>
                <a:spLocks noChangeArrowheads="1"/>
              </p:cNvSpPr>
              <p:nvPr/>
            </p:nvSpPr>
            <p:spPr bwMode="auto">
              <a:xfrm>
                <a:off x="1053" y="3182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1" name="AutoShape 47"/>
              <p:cNvSpPr>
                <a:spLocks noChangeArrowheads="1"/>
              </p:cNvSpPr>
              <p:nvPr/>
            </p:nvSpPr>
            <p:spPr bwMode="auto">
              <a:xfrm>
                <a:off x="871" y="3017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2" name="AutoShape 48"/>
              <p:cNvSpPr>
                <a:spLocks noChangeArrowheads="1"/>
              </p:cNvSpPr>
              <p:nvPr/>
            </p:nvSpPr>
            <p:spPr bwMode="auto">
              <a:xfrm>
                <a:off x="891" y="3083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3" name="AutoShape 49"/>
              <p:cNvSpPr>
                <a:spLocks noChangeArrowheads="1"/>
              </p:cNvSpPr>
              <p:nvPr/>
            </p:nvSpPr>
            <p:spPr bwMode="auto">
              <a:xfrm>
                <a:off x="1444" y="2969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4" name="AutoShape 50"/>
              <p:cNvSpPr>
                <a:spLocks noChangeArrowheads="1"/>
              </p:cNvSpPr>
              <p:nvPr/>
            </p:nvSpPr>
            <p:spPr bwMode="auto">
              <a:xfrm>
                <a:off x="1005" y="2999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5" name="AutoShape 51"/>
              <p:cNvSpPr>
                <a:spLocks noChangeArrowheads="1"/>
              </p:cNvSpPr>
              <p:nvPr/>
            </p:nvSpPr>
            <p:spPr bwMode="auto">
              <a:xfrm>
                <a:off x="1273" y="2951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6" name="AutoShape 52"/>
              <p:cNvSpPr>
                <a:spLocks noChangeArrowheads="1"/>
              </p:cNvSpPr>
              <p:nvPr/>
            </p:nvSpPr>
            <p:spPr bwMode="auto">
              <a:xfrm>
                <a:off x="1599" y="3023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997" name="AutoShape 53"/>
              <p:cNvSpPr>
                <a:spLocks noChangeArrowheads="1"/>
              </p:cNvSpPr>
              <p:nvPr/>
            </p:nvSpPr>
            <p:spPr bwMode="auto">
              <a:xfrm>
                <a:off x="1368" y="3032"/>
                <a:ext cx="98" cy="96"/>
              </a:xfrm>
              <a:prstGeom prst="star5">
                <a:avLst/>
              </a:prstGeom>
              <a:solidFill>
                <a:srgbClr val="D2009B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191" name="Group 54"/>
            <p:cNvGrpSpPr>
              <a:grpSpLocks/>
            </p:cNvGrpSpPr>
            <p:nvPr/>
          </p:nvGrpSpPr>
          <p:grpSpPr bwMode="auto">
            <a:xfrm>
              <a:off x="981" y="2156"/>
              <a:ext cx="3297" cy="1107"/>
              <a:chOff x="981" y="2156"/>
              <a:chExt cx="3297" cy="1107"/>
            </a:xfrm>
          </p:grpSpPr>
          <p:sp>
            <p:nvSpPr>
              <p:cNvPr id="338999" name="AutoShape 55"/>
              <p:cNvSpPr>
                <a:spLocks noChangeArrowheads="1"/>
              </p:cNvSpPr>
              <p:nvPr/>
            </p:nvSpPr>
            <p:spPr bwMode="auto">
              <a:xfrm>
                <a:off x="1751" y="2942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0" name="AutoShape 56"/>
              <p:cNvSpPr>
                <a:spLocks noChangeArrowheads="1"/>
              </p:cNvSpPr>
              <p:nvPr/>
            </p:nvSpPr>
            <p:spPr bwMode="auto">
              <a:xfrm>
                <a:off x="4180" y="2564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1" name="AutoShape 57"/>
              <p:cNvSpPr>
                <a:spLocks noChangeArrowheads="1"/>
              </p:cNvSpPr>
              <p:nvPr/>
            </p:nvSpPr>
            <p:spPr bwMode="auto">
              <a:xfrm>
                <a:off x="3216" y="2352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2" name="AutoShape 58"/>
              <p:cNvSpPr>
                <a:spLocks noChangeArrowheads="1"/>
              </p:cNvSpPr>
              <p:nvPr/>
            </p:nvSpPr>
            <p:spPr bwMode="auto">
              <a:xfrm>
                <a:off x="3141" y="2156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3" name="AutoShape 59"/>
              <p:cNvSpPr>
                <a:spLocks noChangeArrowheads="1"/>
              </p:cNvSpPr>
              <p:nvPr/>
            </p:nvSpPr>
            <p:spPr bwMode="auto">
              <a:xfrm>
                <a:off x="3059" y="2192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4" name="AutoShape 60"/>
              <p:cNvSpPr>
                <a:spLocks noChangeArrowheads="1"/>
              </p:cNvSpPr>
              <p:nvPr/>
            </p:nvSpPr>
            <p:spPr bwMode="auto">
              <a:xfrm>
                <a:off x="1424" y="3080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5" name="AutoShape 61"/>
              <p:cNvSpPr>
                <a:spLocks noChangeArrowheads="1"/>
              </p:cNvSpPr>
              <p:nvPr/>
            </p:nvSpPr>
            <p:spPr bwMode="auto">
              <a:xfrm>
                <a:off x="981" y="3167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6" name="AutoShape 62"/>
              <p:cNvSpPr>
                <a:spLocks noChangeArrowheads="1"/>
              </p:cNvSpPr>
              <p:nvPr/>
            </p:nvSpPr>
            <p:spPr bwMode="auto">
              <a:xfrm>
                <a:off x="1268" y="2879"/>
                <a:ext cx="98" cy="96"/>
              </a:xfrm>
              <a:prstGeom prst="star5">
                <a:avLst/>
              </a:prstGeom>
              <a:solidFill>
                <a:srgbClr val="FF4DA6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07" name="AutoShape 63"/>
              <p:cNvSpPr>
                <a:spLocks noChangeArrowheads="1"/>
              </p:cNvSpPr>
              <p:nvPr/>
            </p:nvSpPr>
            <p:spPr bwMode="auto">
              <a:xfrm>
                <a:off x="1673" y="2928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192" name="Group 64"/>
            <p:cNvGrpSpPr>
              <a:grpSpLocks/>
            </p:cNvGrpSpPr>
            <p:nvPr/>
          </p:nvGrpSpPr>
          <p:grpSpPr bwMode="auto">
            <a:xfrm>
              <a:off x="1721" y="1674"/>
              <a:ext cx="3074" cy="1560"/>
              <a:chOff x="1721" y="1674"/>
              <a:chExt cx="3074" cy="1560"/>
            </a:xfrm>
          </p:grpSpPr>
          <p:sp>
            <p:nvSpPr>
              <p:cNvPr id="339009" name="AutoShape 65"/>
              <p:cNvSpPr>
                <a:spLocks noChangeArrowheads="1"/>
              </p:cNvSpPr>
              <p:nvPr/>
            </p:nvSpPr>
            <p:spPr bwMode="auto">
              <a:xfrm>
                <a:off x="2723" y="2304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0" name="AutoShape 66"/>
              <p:cNvSpPr>
                <a:spLocks noChangeArrowheads="1"/>
              </p:cNvSpPr>
              <p:nvPr/>
            </p:nvSpPr>
            <p:spPr bwMode="auto">
              <a:xfrm>
                <a:off x="3503" y="2253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1" name="AutoShape 67"/>
              <p:cNvSpPr>
                <a:spLocks noChangeArrowheads="1"/>
              </p:cNvSpPr>
              <p:nvPr/>
            </p:nvSpPr>
            <p:spPr bwMode="auto">
              <a:xfrm>
                <a:off x="4697" y="3138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2" name="AutoShape 68"/>
              <p:cNvSpPr>
                <a:spLocks noChangeArrowheads="1"/>
              </p:cNvSpPr>
              <p:nvPr/>
            </p:nvSpPr>
            <p:spPr bwMode="auto">
              <a:xfrm>
                <a:off x="4168" y="2657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3" name="AutoShape 69"/>
              <p:cNvSpPr>
                <a:spLocks noChangeArrowheads="1"/>
              </p:cNvSpPr>
              <p:nvPr/>
            </p:nvSpPr>
            <p:spPr bwMode="auto">
              <a:xfrm>
                <a:off x="4165" y="1674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4" name="AutoShape 70"/>
              <p:cNvSpPr>
                <a:spLocks noChangeArrowheads="1"/>
              </p:cNvSpPr>
              <p:nvPr/>
            </p:nvSpPr>
            <p:spPr bwMode="auto">
              <a:xfrm>
                <a:off x="3188" y="1983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9015" name="AutoShape 71"/>
              <p:cNvSpPr>
                <a:spLocks noChangeArrowheads="1"/>
              </p:cNvSpPr>
              <p:nvPr/>
            </p:nvSpPr>
            <p:spPr bwMode="auto">
              <a:xfrm>
                <a:off x="1721" y="2925"/>
                <a:ext cx="98" cy="96"/>
              </a:xfrm>
              <a:prstGeom prst="star5">
                <a:avLst/>
              </a:prstGeom>
              <a:solidFill>
                <a:srgbClr val="FF33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39016" name="Text Box 72"/>
          <p:cNvSpPr txBox="1">
            <a:spLocks noChangeArrowheads="1"/>
          </p:cNvSpPr>
          <p:nvPr/>
        </p:nvSpPr>
        <p:spPr bwMode="auto">
          <a:xfrm>
            <a:off x="355600" y="6156325"/>
            <a:ext cx="234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WNV = West Nile virus</a:t>
            </a:r>
          </a:p>
        </p:txBody>
      </p:sp>
      <p:sp>
        <p:nvSpPr>
          <p:cNvPr id="339017" name="Text Box 73"/>
          <p:cNvSpPr txBox="1">
            <a:spLocks noChangeArrowheads="1"/>
          </p:cNvSpPr>
          <p:nvPr/>
        </p:nvSpPr>
        <p:spPr bwMode="auto">
          <a:xfrm>
            <a:off x="355600" y="6438900"/>
            <a:ext cx="344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SLE = St. Louis encephalitis virus</a:t>
            </a:r>
          </a:p>
        </p:txBody>
      </p:sp>
      <p:sp>
        <p:nvSpPr>
          <p:cNvPr id="339018" name="Text Box 74"/>
          <p:cNvSpPr txBox="1">
            <a:spLocks noChangeArrowheads="1"/>
          </p:cNvSpPr>
          <p:nvPr/>
        </p:nvSpPr>
        <p:spPr bwMode="auto">
          <a:xfrm>
            <a:off x="4752975" y="6156325"/>
            <a:ext cx="358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LAC = La Crosse encephalitis virus</a:t>
            </a:r>
          </a:p>
        </p:txBody>
      </p:sp>
      <p:sp>
        <p:nvSpPr>
          <p:cNvPr id="339019" name="Text Box 75"/>
          <p:cNvSpPr txBox="1">
            <a:spLocks noChangeArrowheads="1"/>
          </p:cNvSpPr>
          <p:nvPr/>
        </p:nvSpPr>
        <p:spPr bwMode="auto">
          <a:xfrm>
            <a:off x="4752975" y="6438900"/>
            <a:ext cx="405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EEE = Eastern equine encephalitis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STD and HIV Trends</a:t>
            </a:r>
          </a:p>
        </p:txBody>
      </p:sp>
      <p:pic>
        <p:nvPicPr>
          <p:cNvPr id="51203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14651" r="4449" b="6444"/>
          <a:stretch>
            <a:fillRect/>
          </a:stretch>
        </p:blipFill>
        <p:spPr bwMode="auto">
          <a:xfrm>
            <a:off x="590550" y="1301750"/>
            <a:ext cx="39052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4560" r="4404" b="6599"/>
          <a:stretch>
            <a:fillRect/>
          </a:stretch>
        </p:blipFill>
        <p:spPr bwMode="auto">
          <a:xfrm>
            <a:off x="4724400" y="1295400"/>
            <a:ext cx="38655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4589" r="4491" b="6523"/>
          <a:stretch>
            <a:fillRect/>
          </a:stretch>
        </p:blipFill>
        <p:spPr bwMode="auto">
          <a:xfrm>
            <a:off x="590550" y="4038600"/>
            <a:ext cx="3905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4600" r="4402" b="6602"/>
          <a:stretch>
            <a:fillRect/>
          </a:stretch>
        </p:blipFill>
        <p:spPr bwMode="auto">
          <a:xfrm>
            <a:off x="4713288" y="4038600"/>
            <a:ext cx="388778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Limitations of Disease Reporting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Underreporting</a:t>
            </a:r>
          </a:p>
          <a:p>
            <a:pPr lvl="1"/>
            <a:r>
              <a:rPr lang="en-US" smtClean="0"/>
              <a:t>Reporting better for more serious diseases and those for which there is laboratory confirmation</a:t>
            </a:r>
          </a:p>
          <a:p>
            <a:pPr lvl="1"/>
            <a:r>
              <a:rPr lang="en-US" smtClean="0"/>
              <a:t>Need to seek medical consultation to be diagnosed and then reported</a:t>
            </a:r>
          </a:p>
          <a:p>
            <a:r>
              <a:rPr lang="en-US" smtClean="0"/>
              <a:t>Lack of representativeness of reported cases</a:t>
            </a:r>
          </a:p>
          <a:p>
            <a:r>
              <a:rPr lang="en-US" smtClean="0"/>
              <a:t>Inconsistent case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Reasons for Not Reporting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  <a:noFill/>
        </p:spPr>
        <p:txBody>
          <a:bodyPr/>
          <a:lstStyle/>
          <a:p>
            <a:r>
              <a:rPr lang="en-US" smtClean="0"/>
              <a:t>Assume someone else reported.</a:t>
            </a:r>
          </a:p>
          <a:p>
            <a:r>
              <a:rPr lang="en-US" smtClean="0"/>
              <a:t>Did not know reporting was required; don’t have a copy of the reportable disease list.</a:t>
            </a:r>
          </a:p>
          <a:p>
            <a:r>
              <a:rPr lang="en-US" smtClean="0"/>
              <a:t>Do not know how to report; don’t have form or telephone number.</a:t>
            </a:r>
          </a:p>
          <a:p>
            <a:r>
              <a:rPr lang="en-US" smtClean="0"/>
              <a:t>Concern about confidentiality and doctor-patient relationship.</a:t>
            </a:r>
          </a:p>
          <a:p>
            <a:r>
              <a:rPr lang="en-US" smtClean="0"/>
              <a:t>No incentive to report.  Time-consuming. Unaware of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5410200" y="2065338"/>
            <a:ext cx="3124200" cy="1592262"/>
          </a:xfrm>
          <a:prstGeom prst="irregularSeal1">
            <a:avLst/>
          </a:prstGeom>
          <a:gradFill rotWithShape="1">
            <a:gsLst>
              <a:gs pos="0">
                <a:srgbClr val="FF6600">
                  <a:alpha val="75000"/>
                </a:srgbClr>
              </a:gs>
              <a:gs pos="100000">
                <a:srgbClr val="FF812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46050" y="609600"/>
            <a:ext cx="88852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What Surveillance Is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46050" y="1836738"/>
            <a:ext cx="4894263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Systematic, ongoing…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Collection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Analysis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Interpretation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Dissemination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…of health outcome data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751513" y="2493963"/>
            <a:ext cx="3316287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Health action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investigation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control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prevention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 rot="-3248228">
            <a:off x="4287043" y="3739357"/>
            <a:ext cx="1814513" cy="431800"/>
          </a:xfrm>
          <a:prstGeom prst="rightArrow">
            <a:avLst>
              <a:gd name="adj1" fmla="val 50000"/>
              <a:gd name="adj2" fmla="val 10505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  <p:bldP spid="81926" grpId="0"/>
      <p:bldP spid="819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How to Improve Reporting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Contact physicians in the community  </a:t>
            </a:r>
          </a:p>
          <a:p>
            <a:pPr lvl="1"/>
            <a:r>
              <a:rPr lang="en-US" smtClean="0"/>
              <a:t>Tell them the health department is very interested in morbidity reporting</a:t>
            </a:r>
          </a:p>
          <a:p>
            <a:r>
              <a:rPr lang="en-US" smtClean="0"/>
              <a:t>Maintain a reasonable list of reportable diseases</a:t>
            </a:r>
          </a:p>
          <a:p>
            <a:r>
              <a:rPr lang="en-US" smtClean="0"/>
              <a:t>Maximize contact through presentations, mailings, newsletters, media, etc.</a:t>
            </a:r>
          </a:p>
          <a:p>
            <a:r>
              <a:rPr lang="en-US" smtClean="0"/>
              <a:t>Use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Nonetheless...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The best system we have for communicable disease morbidity</a:t>
            </a:r>
          </a:p>
          <a:p>
            <a:r>
              <a:rPr lang="en-US" smtClean="0"/>
              <a:t>Information available quickly and from all jurisdictions</a:t>
            </a:r>
          </a:p>
          <a:p>
            <a:r>
              <a:rPr lang="en-US" smtClean="0"/>
              <a:t>Can detect outbreaks / changes in incidence</a:t>
            </a:r>
          </a:p>
          <a:p>
            <a:r>
              <a:rPr lang="en-US" smtClean="0"/>
              <a:t>Allows disease control measures to be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Source:  Registries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</p:spPr>
        <p:txBody>
          <a:bodyPr/>
          <a:lstStyle/>
          <a:p>
            <a:r>
              <a:rPr lang="en-US" smtClean="0"/>
              <a:t>Information from multiple sources is linked for each individual over time.</a:t>
            </a:r>
          </a:p>
          <a:p>
            <a:pPr lvl="1"/>
            <a:r>
              <a:rPr lang="en-US" smtClean="0"/>
              <a:t>Diverse sources of information.  E.g., hospitals (sometimes &gt;1), pathology, death certificates.</a:t>
            </a:r>
          </a:p>
          <a:p>
            <a:r>
              <a:rPr lang="en-US" smtClean="0"/>
              <a:t>Used for cancer, congenital anomalies, trauma, etc.</a:t>
            </a:r>
          </a:p>
          <a:p>
            <a:r>
              <a:rPr lang="en-US" smtClean="0"/>
              <a:t>Most are passive but resource intensive.</a:t>
            </a:r>
          </a:p>
          <a:p>
            <a:r>
              <a:rPr lang="en-US" smtClean="0"/>
              <a:t>More lag in data availability due to complexity of data collection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  <a:noFill/>
        </p:spPr>
        <p:txBody>
          <a:bodyPr/>
          <a:lstStyle/>
          <a:p>
            <a:r>
              <a:rPr lang="en-US" smtClean="0"/>
              <a:t>Populations Covered by Registries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Hospital-based</a:t>
            </a:r>
          </a:p>
          <a:p>
            <a:r>
              <a:rPr lang="en-US" smtClean="0"/>
              <a:t>Population-based</a:t>
            </a:r>
          </a:p>
          <a:p>
            <a:r>
              <a:rPr lang="en-US" smtClean="0"/>
              <a:t>Exposure registries </a:t>
            </a:r>
          </a:p>
          <a:p>
            <a:pPr lvl="1"/>
            <a:r>
              <a:rPr lang="en-US" smtClean="0"/>
              <a:t>World Trade Center Health Registry</a:t>
            </a:r>
          </a:p>
          <a:p>
            <a:pPr lvl="1"/>
            <a:r>
              <a:rPr lang="en-US" smtClean="0"/>
              <a:t>Three Mile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Example: Virginia Cancer Registry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  <a:noFill/>
        </p:spPr>
        <p:txBody>
          <a:bodyPr/>
          <a:lstStyle/>
          <a:p>
            <a:r>
              <a:rPr lang="en-US" smtClean="0"/>
              <a:t>Methods prescribed by ACOS, NAACCR, Virginia regulations, CDC.</a:t>
            </a:r>
          </a:p>
          <a:p>
            <a:r>
              <a:rPr lang="en-US" smtClean="0"/>
              <a:t>Hospital registries are main source of data.</a:t>
            </a:r>
          </a:p>
          <a:p>
            <a:r>
              <a:rPr lang="en-US" smtClean="0"/>
              <a:t>Voluntary reporting, 1970-1989</a:t>
            </a:r>
          </a:p>
          <a:p>
            <a:r>
              <a:rPr lang="en-US" smtClean="0"/>
              <a:t>Mandatory reporting, 1990-present</a:t>
            </a:r>
          </a:p>
          <a:p>
            <a:r>
              <a:rPr lang="en-US" smtClean="0"/>
              <a:t>Demographic, geographic, clinical data</a:t>
            </a:r>
          </a:p>
          <a:p>
            <a:r>
              <a:rPr lang="en-US" smtClean="0"/>
              <a:t>Annual merge with vital records for survival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4536"/>
          <a:stretch>
            <a:fillRect/>
          </a:stretch>
        </p:blipFill>
        <p:spPr bwMode="auto">
          <a:xfrm>
            <a:off x="914400" y="1447800"/>
            <a:ext cx="762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mtClean="0"/>
              <a:t>Registry Data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Electronic Surveillance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National Electronic Disease Surveillance System (NEDSS)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A set of criteria developed by CDC that all public health surveillance systems must meet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Virginia adopted CDC’s NEDSS Base System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Supported by EP&amp;R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NEDSS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1417638"/>
            <a:ext cx="84582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Shared secure web-based disease surveillance database for Virginia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Eliminates delays in reporting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Improves communication about cases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Assists in earlier detection of events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Provides more data in electronic form for analysis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All Virginia health departments connected by the end of 2006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Includes electronic reporting from laboratories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EARS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295400"/>
          </a:xfrm>
        </p:spPr>
        <p:txBody>
          <a:bodyPr/>
          <a:lstStyle/>
          <a:p>
            <a:r>
              <a:rPr lang="en-US" smtClean="0"/>
              <a:t>Early Aberration Reporting System</a:t>
            </a:r>
          </a:p>
          <a:p>
            <a:r>
              <a:rPr lang="en-US" smtClean="0"/>
              <a:t>Daily automated analysis of surveillance data</a:t>
            </a:r>
          </a:p>
        </p:txBody>
      </p:sp>
      <p:pic>
        <p:nvPicPr>
          <p:cNvPr id="62468" name="Picture 5" descr="zzze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/>
          <a:stretch>
            <a:fillRect/>
          </a:stretch>
        </p:blipFill>
        <p:spPr bwMode="auto">
          <a:xfrm>
            <a:off x="1524000" y="2667000"/>
            <a:ext cx="6172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Source:  Sentinel Systems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  <a:noFill/>
        </p:spPr>
        <p:txBody>
          <a:bodyPr/>
          <a:lstStyle/>
          <a:p>
            <a:r>
              <a:rPr lang="en-US" smtClean="0"/>
              <a:t>To gather timely public health information in a relatively inexpensive manner.</a:t>
            </a:r>
          </a:p>
          <a:p>
            <a:r>
              <a:rPr lang="en-US" smtClean="0"/>
              <a:t>Cannot derive precise estimates of prevalence or incidence in the population.</a:t>
            </a:r>
          </a:p>
          <a:p>
            <a:r>
              <a:rPr lang="en-US" smtClean="0"/>
              <a:t>Sentinel Health Events</a:t>
            </a:r>
          </a:p>
          <a:p>
            <a:r>
              <a:rPr lang="en-US" smtClean="0"/>
              <a:t>Sentinel Sites</a:t>
            </a:r>
          </a:p>
          <a:p>
            <a:r>
              <a:rPr lang="en-US" smtClean="0"/>
              <a:t>Sentinel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Surveillance History in U.S.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noFill/>
        </p:spPr>
        <p:txBody>
          <a:bodyPr/>
          <a:lstStyle/>
          <a:p>
            <a:r>
              <a:rPr lang="en-US" smtClean="0"/>
              <a:t>1741 – Rhode Island passed an act requiring tavern keepers to report contagious disease</a:t>
            </a:r>
          </a:p>
          <a:p>
            <a:r>
              <a:rPr lang="en-US" smtClean="0"/>
              <a:t>1850 – Mortality statistics first published by the federal government for the U.S.</a:t>
            </a:r>
          </a:p>
          <a:p>
            <a:r>
              <a:rPr lang="en-US" smtClean="0"/>
              <a:t>1874 – Massachusetts instituted weekly reporting of diseases by physicians</a:t>
            </a:r>
          </a:p>
          <a:p>
            <a:r>
              <a:rPr lang="en-US" smtClean="0"/>
              <a:t>1878 – Public Health Service (PHS)-type organization created to collect morbidity data for use in quarantine for cholera, smallpox, plague, yellow fever.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Sentinel Health Events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A condition whose occurrence serves as a warning signal.</a:t>
            </a:r>
          </a:p>
          <a:p>
            <a:r>
              <a:rPr lang="en-US" smtClean="0"/>
              <a:t>Particularly useful for occupational exposures.</a:t>
            </a:r>
          </a:p>
          <a:p>
            <a:r>
              <a:rPr lang="en-US" smtClean="0"/>
              <a:t>Silicosis, occupational asthma, pesticide poisoning, lead poisoning, carpal tunnel syndrome.</a:t>
            </a:r>
          </a:p>
          <a:p>
            <a:r>
              <a:rPr lang="en-US" smtClean="0"/>
              <a:t>Cases trigger intervention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Sentinel Sites or Providers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  <a:noFill/>
        </p:spPr>
        <p:txBody>
          <a:bodyPr/>
          <a:lstStyle/>
          <a:p>
            <a:r>
              <a:rPr lang="en-US" smtClean="0"/>
              <a:t>Surveillance at certain hospitals, clinics, or physician practices.</a:t>
            </a:r>
          </a:p>
          <a:p>
            <a:r>
              <a:rPr lang="en-US" smtClean="0"/>
              <a:t>Sentinel Sites - monitor conditions in subgroups that may be more vulnerable</a:t>
            </a:r>
          </a:p>
          <a:p>
            <a:pPr lvl="1"/>
            <a:r>
              <a:rPr lang="en-US" smtClean="0"/>
              <a:t>E.g., drug clinic, STD clinic, MCH clinic</a:t>
            </a:r>
          </a:p>
          <a:p>
            <a:r>
              <a:rPr lang="en-US" smtClean="0"/>
              <a:t>Sentinel Providers - monitor activity in ambulatory care settings.</a:t>
            </a:r>
          </a:p>
          <a:p>
            <a:pPr lvl="1"/>
            <a:r>
              <a:rPr lang="en-US" smtClean="0"/>
              <a:t>For diseases that are not reportable</a:t>
            </a:r>
          </a:p>
          <a:p>
            <a:pPr lvl="1"/>
            <a:r>
              <a:rPr lang="en-US" smtClean="0"/>
              <a:t>For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46050" y="311150"/>
            <a:ext cx="88852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Influenza Activity Monitoring </a:t>
            </a:r>
            <a:br>
              <a:rPr lang="en-US" sz="4400" b="1">
                <a:solidFill>
                  <a:srgbClr val="FFCC00"/>
                </a:solidFill>
                <a:latin typeface="Times New Roman" pitchFamily="18" charset="0"/>
              </a:rPr>
            </a:b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with Sentinel Surveillance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47650" y="1752600"/>
            <a:ext cx="88963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Sentinel site surveillance for influenza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Conducted year-round to detect emerging threats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Used to track flu season - Flu activity level usually elevated Oct/Nov through April/May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Consider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chief complaints from EDs </a:t>
            </a:r>
          </a:p>
          <a:p>
            <a:pPr marL="1143000" lvl="2" indent="-228600" algn="l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  and Urgent Care Centers,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positive lab specimens,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outbreaks.</a:t>
            </a:r>
          </a:p>
        </p:txBody>
      </p:sp>
      <p:pic>
        <p:nvPicPr>
          <p:cNvPr id="66564" name="Picture 5" descr="FLU0708_imagewk20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4038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Syndromic Surveillance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Uses pre-diagnostic indicators to identify emerging health problems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Onset of symptoms</a:t>
            </a:r>
            <a:r>
              <a:rPr lang="en-US" sz="1800">
                <a:latin typeface="Arial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600200" y="4267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828800" y="31242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Self medication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2422525" y="39243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422525" y="4800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Medical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consultation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3124200" y="42672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581400" y="3124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Medical care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4114800" y="39243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419600" y="475138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Laboratory testing</a:t>
            </a: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5029200" y="42672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138738" y="31242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Diagnosis</a:t>
            </a: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5715000" y="39243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086475" y="4800600"/>
            <a:ext cx="1389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Prescription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filled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V="1">
            <a:off x="6553200" y="42672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781800" y="3124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Insurance billed</a:t>
            </a: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V="1">
            <a:off x="7391400" y="39243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1600200" y="4148138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277813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Automating Syndromic Surveillance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Began as manual activity just after 9/11/01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Automated in 2004 with ESSENCE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Electronic Surveillance System for the Early Notification of Community-Based Epidemics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(Johns Hopkins University, Applied Physics Laboratory)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Access limited to approved VDH staff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Collaborate with District of Columbia and Maryland to monitor national capital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ESSENCE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Hospital emergency departments and urgent care centers electronically transmit chief complaints to secure VDH server every day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System also includes: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Over the counter drug sales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Military claims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HMO claims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School attendance (being added)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Syndromes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Complaints tallied into syndrome categories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Death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Sepsis (serious infection)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Rash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Respiratory (e.g., cough)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Gastrointestinal (e.g., diarrhea)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Unspecified Infection (fever)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Neurological (e.g., dizziness)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Automated analyses identify unusual patterns and increases are investigated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600200" y="3573463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1400">
                <a:solidFill>
                  <a:srgbClr val="111111"/>
                </a:solidFill>
              </a:rPr>
              <a:t>Henrico Co - Unspecified Infection</a:t>
            </a:r>
          </a:p>
        </p:txBody>
      </p:sp>
      <p:pic>
        <p:nvPicPr>
          <p:cNvPr id="71685" name="Picture 6" descr="HenricoF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71825"/>
            <a:ext cx="7162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Exposure Detection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U.S. Postal Services’ BioHazard Detection System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Tests for anthrax in mail sorting area every hour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Selected Post Offices in Virginia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Response is collaborative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Homeland Security/DOD BioWatch System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DC area, including northern Virginia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Central Virginia around Richmond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Eastern Virginia around military bases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Monitors for biologic agents atop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Source: Surveys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If done continually or periodically, can monitor risk factors and changes in prevalence over time</a:t>
            </a:r>
          </a:p>
          <a:p>
            <a:r>
              <a:rPr lang="en-US" smtClean="0"/>
              <a:t>Can also assess knowledge, attitudes</a:t>
            </a:r>
          </a:p>
          <a:p>
            <a:r>
              <a:rPr lang="en-US" smtClean="0"/>
              <a:t>People usually queried only once and not monitored on an individual basis after that</a:t>
            </a:r>
          </a:p>
          <a:p>
            <a:r>
              <a:rPr lang="en-US" smtClean="0"/>
              <a:t>From questionnaires, interviews (in person or telephone), or record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Surveillance History in U.S.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noFill/>
        </p:spPr>
        <p:txBody>
          <a:bodyPr/>
          <a:lstStyle/>
          <a:p>
            <a:r>
              <a:rPr lang="en-US" smtClean="0"/>
              <a:t>1901 – All states required disease reporting.</a:t>
            </a:r>
          </a:p>
          <a:p>
            <a:r>
              <a:rPr lang="en-US" smtClean="0"/>
              <a:t>1925 – All states began participating in national morbidity reporting</a:t>
            </a:r>
          </a:p>
          <a:p>
            <a:r>
              <a:rPr lang="en-US" smtClean="0"/>
              <a:t>1935 – First national health survey</a:t>
            </a:r>
          </a:p>
          <a:p>
            <a:r>
              <a:rPr lang="en-US" smtClean="0"/>
              <a:t>1951 – Council of State and Territorial Epidemiologists (CSTE) authorized to determine diseases to be reported to PHS</a:t>
            </a:r>
          </a:p>
          <a:p>
            <a:r>
              <a:rPr lang="en-US" smtClean="0"/>
              <a:t>1961 – Morbidity and Mortality Weekly Report (MMWR) published</a:t>
            </a:r>
          </a:p>
        </p:txBody>
      </p:sp>
      <p:pic>
        <p:nvPicPr>
          <p:cNvPr id="13316" name="Picture 4" descr="mmwr_repor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22950"/>
            <a:ext cx="2286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National Surveys –</a:t>
            </a:r>
            <a:r>
              <a:rPr lang="en-US" sz="4000" smtClean="0"/>
              <a:t> </a:t>
            </a:r>
            <a:r>
              <a:rPr lang="en-US" sz="4000" smtClean="0">
                <a:hlinkClick r:id="rId3"/>
              </a:rPr>
              <a:t>www.cdc.gov/nchs</a:t>
            </a:r>
            <a:endParaRPr lang="en-US" sz="40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National Health Interview Survey</a:t>
            </a:r>
          </a:p>
          <a:p>
            <a:pPr lvl="1"/>
            <a:r>
              <a:rPr lang="en-US" smtClean="0"/>
              <a:t>Random selection of households</a:t>
            </a:r>
          </a:p>
          <a:p>
            <a:pPr lvl="1"/>
            <a:r>
              <a:rPr lang="en-US" smtClean="0"/>
              <a:t>In home interview gathering information on all in the household</a:t>
            </a:r>
          </a:p>
          <a:p>
            <a:pPr lvl="1"/>
            <a:r>
              <a:rPr lang="en-US" smtClean="0"/>
              <a:t>Self-reported illnesses, chronic conditions, injuries, impairments, use of health services</a:t>
            </a:r>
          </a:p>
          <a:p>
            <a:pPr lvl="1"/>
            <a:r>
              <a:rPr lang="en-US" smtClean="0"/>
              <a:t>Civilian, non-institutionalized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National Surveys, continued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National Health and Nutrition Examination Survey (NHANES)</a:t>
            </a:r>
          </a:p>
          <a:p>
            <a:pPr lvl="1"/>
            <a:r>
              <a:rPr lang="en-US" smtClean="0"/>
              <a:t>Prevalence of chronic conditions, distribution of physiologic and anthropomorphic measures, and nutritional status for representative samples of the U.S. population</a:t>
            </a:r>
          </a:p>
          <a:p>
            <a:r>
              <a:rPr lang="en-US" smtClean="0"/>
              <a:t>National Health Care Survey, includes</a:t>
            </a:r>
          </a:p>
          <a:p>
            <a:pPr lvl="1"/>
            <a:r>
              <a:rPr lang="en-US" smtClean="0"/>
              <a:t>National Hospital Discharge Survey</a:t>
            </a:r>
          </a:p>
          <a:p>
            <a:pPr lvl="1"/>
            <a:r>
              <a:rPr lang="en-US" smtClean="0"/>
              <a:t>National Ambulatory Medical Care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BRFSS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r>
              <a:rPr lang="en-US" smtClean="0"/>
              <a:t>Behavioral Risk Factor Surveillance System</a:t>
            </a:r>
          </a:p>
          <a:p>
            <a:pPr lvl="1"/>
            <a:r>
              <a:rPr lang="en-US" smtClean="0"/>
              <a:t>Random digit telephone surveys on non-institutionalized adults’ health behavior and use of prevention services</a:t>
            </a:r>
          </a:p>
          <a:p>
            <a:pPr lvl="1"/>
            <a:r>
              <a:rPr lang="en-US" smtClean="0"/>
              <a:t>Height, weight, physical activity, smoking, alcohol use, seatbelt use, cholesterol screening, mammography, etc.</a:t>
            </a:r>
          </a:p>
          <a:p>
            <a:pPr lvl="1"/>
            <a:r>
              <a:rPr lang="en-US" smtClean="0"/>
              <a:t>Done in most states   </a:t>
            </a:r>
          </a:p>
          <a:p>
            <a:pPr lvl="1"/>
            <a:r>
              <a:rPr lang="en-US" smtClean="0"/>
              <a:t>CDC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24419" r="11162" b="7703"/>
          <a:stretch>
            <a:fillRect/>
          </a:stretch>
        </p:blipFill>
        <p:spPr>
          <a:xfrm>
            <a:off x="2743200" y="3890963"/>
            <a:ext cx="3581400" cy="2738437"/>
          </a:xfrm>
          <a:noFill/>
        </p:spPr>
      </p:pic>
      <p:sp>
        <p:nvSpPr>
          <p:cNvPr id="77827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BRFSS Charts</a:t>
            </a:r>
          </a:p>
        </p:txBody>
      </p:sp>
      <p:pic>
        <p:nvPicPr>
          <p:cNvPr id="7782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23807" r="8066" b="11441"/>
          <a:stretch>
            <a:fillRect/>
          </a:stretch>
        </p:blipFill>
        <p:spPr bwMode="auto">
          <a:xfrm rot="833326">
            <a:off x="5354638" y="1793875"/>
            <a:ext cx="35528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22696" r="6569" b="9044"/>
          <a:stretch>
            <a:fillRect/>
          </a:stretch>
        </p:blipFill>
        <p:spPr bwMode="auto">
          <a:xfrm rot="-790056">
            <a:off x="265113" y="1676400"/>
            <a:ext cx="33797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Survey Examples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Exit interviews at health facilities</a:t>
            </a:r>
          </a:p>
          <a:p>
            <a:r>
              <a:rPr lang="en-US" smtClean="0"/>
              <a:t>Special studies</a:t>
            </a:r>
          </a:p>
          <a:p>
            <a:pPr lvl="1"/>
            <a:r>
              <a:rPr lang="en-US" smtClean="0"/>
              <a:t>Risk-behavior</a:t>
            </a:r>
          </a:p>
          <a:p>
            <a:r>
              <a:rPr lang="en-US" smtClean="0"/>
              <a:t>Cluster surveys</a:t>
            </a:r>
          </a:p>
          <a:p>
            <a:pPr lvl="1"/>
            <a:r>
              <a:rPr lang="en-US" smtClean="0"/>
              <a:t>Rapid surveillance after emergencies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Source</a:t>
            </a:r>
            <a:br>
              <a:rPr lang="en-US" smtClean="0"/>
            </a:br>
            <a:r>
              <a:rPr lang="en-US" smtClean="0"/>
              <a:t>Administrative Data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Routinely collected for other reasons.</a:t>
            </a:r>
          </a:p>
          <a:p>
            <a:r>
              <a:rPr lang="en-US" smtClean="0"/>
              <a:t>E.g., hospital discharge data collected for billing purposes, Medicaid and Medicare data, emergency department data, data collected in managed care organizations.</a:t>
            </a:r>
          </a:p>
          <a:p>
            <a:r>
              <a:rPr lang="en-US" smtClean="0"/>
              <a:t>Virginia Health Information (VHI) – our hospital discharge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Cause of Injury Death</a:t>
            </a:r>
            <a:br>
              <a:rPr lang="en-US" smtClean="0"/>
            </a:br>
            <a:r>
              <a:rPr lang="en-US" sz="3600" smtClean="0"/>
              <a:t>From Hospital Discharge Data</a:t>
            </a:r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1716088" y="6327775"/>
            <a:ext cx="613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http://www.vahealth.org/CIVP/VOIRS/</a:t>
            </a:r>
          </a:p>
        </p:txBody>
      </p:sp>
      <p:pic>
        <p:nvPicPr>
          <p:cNvPr id="80900" name="Picture 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28973" r="27998" b="21474"/>
          <a:stretch>
            <a:fillRect/>
          </a:stretch>
        </p:blipFill>
        <p:spPr>
          <a:xfrm>
            <a:off x="2478088" y="1828800"/>
            <a:ext cx="4114800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Usefulness of Administrative Data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Depends on:</a:t>
            </a:r>
          </a:p>
          <a:p>
            <a:pPr lvl="1"/>
            <a:r>
              <a:rPr lang="en-US" smtClean="0"/>
              <a:t>What information is computerized</a:t>
            </a:r>
          </a:p>
          <a:p>
            <a:pPr lvl="1"/>
            <a:r>
              <a:rPr lang="en-US" smtClean="0"/>
              <a:t>Standardization of codes for diagnoses, symptoms, procedures, reasons for the visit</a:t>
            </a:r>
          </a:p>
          <a:p>
            <a:pPr lvl="1"/>
            <a:r>
              <a:rPr lang="en-US" smtClean="0"/>
              <a:t>Time between occurrence of health event and availability of data</a:t>
            </a:r>
          </a:p>
          <a:p>
            <a:pPr lvl="1"/>
            <a:r>
              <a:rPr lang="en-US" smtClean="0"/>
              <a:t>Ability to link with other data systems</a:t>
            </a:r>
          </a:p>
          <a:p>
            <a:pPr lvl="1"/>
            <a:r>
              <a:rPr lang="en-US" smtClean="0"/>
              <a:t>Whether supplementary information can be obtained.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Data Sources We Covered</a:t>
            </a: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Vital Statistics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Notifiable Diseases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Registries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Sentinel Surveillance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Syndromic Surveillance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Surveys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Administrative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Other Important </a:t>
            </a:r>
            <a:br>
              <a:rPr lang="en-US" smtClean="0"/>
            </a:br>
            <a:r>
              <a:rPr lang="en-US" smtClean="0"/>
              <a:t>Surveillance Systems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114800"/>
          </a:xfrm>
          <a:noFill/>
        </p:spPr>
        <p:txBody>
          <a:bodyPr/>
          <a:lstStyle/>
          <a:p>
            <a:r>
              <a:rPr lang="en-US" smtClean="0"/>
              <a:t>Injury</a:t>
            </a:r>
          </a:p>
          <a:p>
            <a:r>
              <a:rPr lang="en-US" smtClean="0"/>
              <a:t>Diabetes</a:t>
            </a:r>
          </a:p>
          <a:p>
            <a:r>
              <a:rPr lang="en-US" smtClean="0"/>
              <a:t>Child/Adolescent Hospitalizations</a:t>
            </a:r>
          </a:p>
          <a:p>
            <a:r>
              <a:rPr lang="en-US" smtClean="0"/>
              <a:t>Special temporary systems</a:t>
            </a:r>
          </a:p>
          <a:p>
            <a:r>
              <a:rPr lang="en-US" smtClean="0"/>
              <a:t>Drug safety</a:t>
            </a:r>
          </a:p>
          <a:p>
            <a:r>
              <a:rPr lang="en-US" smtClean="0"/>
              <a:t>Food Safety</a:t>
            </a:r>
          </a:p>
          <a:p>
            <a:r>
              <a:rPr lang="en-US" smtClean="0"/>
              <a:t>Etc. – Public health collects a lot of information on the health of our communities!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4938" y="381000"/>
            <a:ext cx="8885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Legal Authority for Surveillance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34938" y="1676400"/>
            <a:ext cx="889635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Legal authority for mandatory public health surveillance resides with states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Virginia Code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32.1-35 – BOH shall promulgate a list of diseases required to be reported.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32.1-36 – Physicians and laboratories shall report.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32.1-37 – Medical care facilities, schools and summer camps shall report.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Analysis of Surveillance Data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Descriptive epidemiology</a:t>
            </a:r>
          </a:p>
          <a:p>
            <a:pPr lvl="1"/>
            <a:r>
              <a:rPr lang="en-US" smtClean="0"/>
              <a:t>Person, place, time </a:t>
            </a:r>
          </a:p>
          <a:p>
            <a:r>
              <a:rPr lang="en-US" smtClean="0"/>
              <a:t>Incidence and Prevalence</a:t>
            </a:r>
          </a:p>
          <a:p>
            <a:pPr lvl="1"/>
            <a:r>
              <a:rPr lang="en-US" smtClean="0"/>
              <a:t>Rates -- crude, specific, standardized</a:t>
            </a:r>
          </a:p>
          <a:p>
            <a:r>
              <a:rPr lang="en-US" smtClean="0"/>
              <a:t>Trends and seasonality</a:t>
            </a:r>
          </a:p>
          <a:p>
            <a:r>
              <a:rPr lang="en-US" smtClean="0"/>
              <a:t>Geographic clustering (maps)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Graphics used to describe data</a:t>
            </a:r>
          </a:p>
        </p:txBody>
      </p:sp>
      <p:pic>
        <p:nvPicPr>
          <p:cNvPr id="86019" name="Picture 11" descr="india_aid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24000"/>
            <a:ext cx="35306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13" descr="indi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81400" cy="2292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5" descr="Remarks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388"/>
            <a:ext cx="33528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7" descr="Table-1_Intro_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54463"/>
            <a:ext cx="19970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/>
          <a:lstStyle/>
          <a:p>
            <a:r>
              <a:rPr lang="en-US" smtClean="0"/>
              <a:t>Interpretation of Surveillance Data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  <a:p>
            <a:pPr lvl="1"/>
            <a:r>
              <a:rPr lang="en-US" smtClean="0"/>
              <a:t>Under-reporting</a:t>
            </a:r>
          </a:p>
          <a:p>
            <a:pPr lvl="1"/>
            <a:r>
              <a:rPr lang="en-US" smtClean="0"/>
              <a:t>Biased reporting</a:t>
            </a:r>
          </a:p>
          <a:p>
            <a:pPr lvl="1"/>
            <a:r>
              <a:rPr lang="en-US" smtClean="0"/>
              <a:t>Inconsistent case definitions</a:t>
            </a:r>
          </a:p>
          <a:p>
            <a:r>
              <a:rPr lang="en-US" smtClean="0"/>
              <a:t>Consider context</a:t>
            </a:r>
          </a:p>
          <a:p>
            <a:pPr lvl="1"/>
            <a:r>
              <a:rPr lang="en-US" smtClean="0"/>
              <a:t>Seasonality</a:t>
            </a:r>
          </a:p>
          <a:p>
            <a:pPr lvl="1"/>
            <a:r>
              <a:rPr lang="en-US" smtClean="0"/>
              <a:t>Recent policy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Interpretative Uses of </a:t>
            </a:r>
            <a:br>
              <a:rPr lang="en-US" smtClean="0"/>
            </a:br>
            <a:r>
              <a:rPr lang="en-US" smtClean="0"/>
              <a:t>Surveillance Data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smtClean="0"/>
              <a:t>Identifying epidemics</a:t>
            </a:r>
          </a:p>
          <a:p>
            <a:r>
              <a:rPr lang="en-US" smtClean="0"/>
              <a:t>Identifying new syndromes or risk groups</a:t>
            </a:r>
          </a:p>
          <a:p>
            <a:r>
              <a:rPr lang="en-US" smtClean="0"/>
              <a:t>Monitoring trends</a:t>
            </a:r>
          </a:p>
          <a:p>
            <a:r>
              <a:rPr lang="en-US" smtClean="0"/>
              <a:t>Evaluating public policy</a:t>
            </a:r>
          </a:p>
          <a:p>
            <a:r>
              <a:rPr lang="en-US" smtClean="0"/>
              <a:t>Projecting future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Data Dissemination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4991100"/>
          </a:xfrm>
          <a:noFill/>
        </p:spPr>
        <p:txBody>
          <a:bodyPr/>
          <a:lstStyle/>
          <a:p>
            <a:r>
              <a:rPr lang="en-US" smtClean="0"/>
              <a:t>What should be said?  To whom?  Through what communication medium?  How should the message be stated?  What effect did the message create?</a:t>
            </a:r>
          </a:p>
          <a:p>
            <a:r>
              <a:rPr lang="en-US" smtClean="0"/>
              <a:t>Determine answers based on the purpose of the system.</a:t>
            </a:r>
          </a:p>
          <a:p>
            <a:r>
              <a:rPr lang="en-US" smtClean="0"/>
              <a:t>SOCO - single overriding communication objective. [What is new?  Who is affected? What works best?]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Data Dissemination</a:t>
            </a:r>
          </a:p>
        </p:txBody>
      </p:sp>
      <p:sp>
        <p:nvSpPr>
          <p:cNvPr id="90115" name="AutoShape 4"/>
          <p:cNvSpPr>
            <a:spLocks noChangeArrowheads="1"/>
          </p:cNvSpPr>
          <p:nvPr/>
        </p:nvSpPr>
        <p:spPr bwMode="auto">
          <a:xfrm>
            <a:off x="2743200" y="990600"/>
            <a:ext cx="3695700" cy="1341438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048000" y="14478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  <a:latin typeface="Elephant" pitchFamily="18" charset="0"/>
              </a:rPr>
              <a:t>MESSAGE</a:t>
            </a:r>
          </a:p>
        </p:txBody>
      </p:sp>
      <p:pic>
        <p:nvPicPr>
          <p:cNvPr id="90117" name="Picture 6" descr="MCj009035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10175"/>
            <a:ext cx="16002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7" descr="MPj040713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052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9" descr="MPj040944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828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12" descr="MPj0407458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1082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AutoShape 13"/>
          <p:cNvSpPr>
            <a:spLocks noChangeArrowheads="1"/>
          </p:cNvSpPr>
          <p:nvPr/>
        </p:nvSpPr>
        <p:spPr bwMode="auto">
          <a:xfrm rot="5400000">
            <a:off x="4271169" y="2289969"/>
            <a:ext cx="533400" cy="677862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10636502 h 21600"/>
              <a:gd name="T4" fmla="*/ 9879012 w 21600"/>
              <a:gd name="T5" fmla="*/ 21273004 h 21600"/>
              <a:gd name="T6" fmla="*/ 13172018 w 21600"/>
              <a:gd name="T7" fmla="*/ 106365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0122" name="Text Box 14"/>
          <p:cNvSpPr txBox="1">
            <a:spLocks noChangeArrowheads="1"/>
          </p:cNvSpPr>
          <p:nvPr/>
        </p:nvSpPr>
        <p:spPr bwMode="auto">
          <a:xfrm>
            <a:off x="3086100" y="4267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  <a:latin typeface="Elephant" pitchFamily="18" charset="0"/>
              </a:rPr>
              <a:t>AUDIENCE</a:t>
            </a:r>
          </a:p>
        </p:txBody>
      </p:sp>
      <p:pic>
        <p:nvPicPr>
          <p:cNvPr id="90123" name="Picture 15" descr="MCj035124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12493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6" descr="MCj0410285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020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7" descr="MCBS00627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319713"/>
            <a:ext cx="137318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6" name="AutoShape 18"/>
          <p:cNvSpPr>
            <a:spLocks noChangeArrowheads="1"/>
          </p:cNvSpPr>
          <p:nvPr/>
        </p:nvSpPr>
        <p:spPr bwMode="auto">
          <a:xfrm rot="5400000">
            <a:off x="4271169" y="4714082"/>
            <a:ext cx="533400" cy="677862"/>
          </a:xfrm>
          <a:custGeom>
            <a:avLst/>
            <a:gdLst>
              <a:gd name="T0" fmla="*/ 9879012 w 21600"/>
              <a:gd name="T1" fmla="*/ 0 h 21600"/>
              <a:gd name="T2" fmla="*/ 0 w 21600"/>
              <a:gd name="T3" fmla="*/ 10636502 h 21600"/>
              <a:gd name="T4" fmla="*/ 9879012 w 21600"/>
              <a:gd name="T5" fmla="*/ 21273004 h 21600"/>
              <a:gd name="T6" fmla="*/ 13172018 w 21600"/>
              <a:gd name="T7" fmla="*/ 106365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0127" name="Text Box 19"/>
          <p:cNvSpPr txBox="1">
            <a:spLocks noChangeArrowheads="1"/>
          </p:cNvSpPr>
          <p:nvPr/>
        </p:nvSpPr>
        <p:spPr bwMode="auto">
          <a:xfrm>
            <a:off x="3124200" y="57150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4000">
                <a:solidFill>
                  <a:srgbClr val="000000"/>
                </a:solidFill>
                <a:latin typeface="CaslonOpnface BT" pitchFamily="82" charset="0"/>
              </a:defRPr>
            </a:lvl1pPr>
            <a:lvl2pPr marL="742950" indent="-285750">
              <a:defRPr sz="4000">
                <a:solidFill>
                  <a:srgbClr val="000000"/>
                </a:solidFill>
                <a:latin typeface="CaslonOpnface BT" pitchFamily="82" charset="0"/>
              </a:defRPr>
            </a:lvl2pPr>
            <a:lvl3pPr marL="11430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3pPr>
            <a:lvl4pPr marL="16002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4pPr>
            <a:lvl5pPr marL="2057400" indent="-228600">
              <a:defRPr sz="4000">
                <a:solidFill>
                  <a:srgbClr val="000000"/>
                </a:solidFill>
                <a:latin typeface="CaslonOpnface BT" pitchFamily="8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slonOpnface BT" pitchFamily="82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  <a:latin typeface="Elephant" pitchFamily="18" charset="0"/>
              </a:rPr>
              <a:t>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Evaluating Surveillance Systems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  <a:noFill/>
        </p:spPr>
        <p:txBody>
          <a:bodyPr/>
          <a:lstStyle/>
          <a:p>
            <a:r>
              <a:rPr lang="en-US" smtClean="0"/>
              <a:t>System objectives and usefulness</a:t>
            </a:r>
          </a:p>
          <a:p>
            <a:pPr lvl="1"/>
            <a:r>
              <a:rPr lang="en-US" smtClean="0"/>
              <a:t>Actions taken as a result of the data.</a:t>
            </a:r>
          </a:p>
          <a:p>
            <a:pPr lvl="1"/>
            <a:r>
              <a:rPr lang="en-US" smtClean="0"/>
              <a:t>Does the system do what it’s supposed to do?</a:t>
            </a:r>
          </a:p>
          <a:p>
            <a:r>
              <a:rPr lang="en-US" smtClean="0"/>
              <a:t>Operation of the system</a:t>
            </a:r>
          </a:p>
          <a:p>
            <a:pPr lvl="1"/>
            <a:r>
              <a:rPr lang="en-US" smtClean="0"/>
              <a:t>who is reporting?  to whom?  what information is collected?  how is information stored?  who analyzes the data?  what are the findings?  how often are reports disseminated?  to whom?  etc.</a:t>
            </a:r>
          </a:p>
          <a:p>
            <a:r>
              <a:rPr lang="en-US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Evaluation - System Attributes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  <a:noFill/>
        </p:spPr>
        <p:txBody>
          <a:bodyPr/>
          <a:lstStyle/>
          <a:p>
            <a:r>
              <a:rPr lang="en-US" smtClean="0"/>
              <a:t>Simplicity</a:t>
            </a:r>
          </a:p>
          <a:p>
            <a:pPr lvl="1"/>
            <a:r>
              <a:rPr lang="en-US" smtClean="0"/>
              <a:t>Should be as simple as possible and as easy to operate as possible.</a:t>
            </a:r>
          </a:p>
          <a:p>
            <a:r>
              <a:rPr lang="en-US" smtClean="0"/>
              <a:t>Flexibility</a:t>
            </a:r>
          </a:p>
          <a:p>
            <a:pPr lvl="1"/>
            <a:r>
              <a:rPr lang="en-US" smtClean="0"/>
              <a:t>Should be able to adapt to changing needs.</a:t>
            </a:r>
          </a:p>
          <a:p>
            <a:r>
              <a:rPr lang="en-US" smtClean="0"/>
              <a:t>Acceptability</a:t>
            </a:r>
          </a:p>
          <a:p>
            <a:pPr lvl="1"/>
            <a:r>
              <a:rPr lang="en-US" smtClean="0"/>
              <a:t>Willingness of individuals or organizations to participate in the surveillance system. (Judge based on completeness, timeliness, reporting)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Evaluation - System Attributes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</p:spPr>
        <p:txBody>
          <a:bodyPr/>
          <a:lstStyle/>
          <a:p>
            <a:r>
              <a:rPr lang="en-US" smtClean="0"/>
              <a:t>Sensitivity</a:t>
            </a:r>
          </a:p>
          <a:p>
            <a:pPr lvl="1"/>
            <a:r>
              <a:rPr lang="en-US" smtClean="0"/>
              <a:t>Proportion of cases detected by the system.  Completeness of reporting.  Detect epidemics?</a:t>
            </a:r>
          </a:p>
          <a:p>
            <a:pPr lvl="1"/>
            <a:r>
              <a:rPr lang="en-US" smtClean="0"/>
              <a:t>Increased awareness, new diagnostic test, change in surveillance method may impact.</a:t>
            </a:r>
          </a:p>
          <a:p>
            <a:r>
              <a:rPr lang="en-US" smtClean="0"/>
              <a:t>Predictive Value Positive</a:t>
            </a:r>
          </a:p>
          <a:p>
            <a:pPr lvl="1"/>
            <a:r>
              <a:rPr lang="en-US" smtClean="0"/>
              <a:t>Proportion of persons identified as having the disease who actually have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Sensitivity/Specificity and Predictive Value +/-</a:t>
            </a:r>
          </a:p>
        </p:txBody>
      </p:sp>
      <p:graphicFrame>
        <p:nvGraphicFramePr>
          <p:cNvPr id="5122" name="Object 6"/>
          <p:cNvGraphicFramePr>
            <a:graphicFrameLocks/>
          </p:cNvGraphicFramePr>
          <p:nvPr>
            <p:ph type="tbl" idx="1"/>
          </p:nvPr>
        </p:nvGraphicFramePr>
        <p:xfrm>
          <a:off x="282575" y="1435100"/>
          <a:ext cx="8404225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8594249" imgH="5544694" progId="Word.Document.8">
                  <p:embed/>
                </p:oleObj>
              </mc:Choice>
              <mc:Fallback>
                <p:oleObj name="Document" r:id="rId4" imgW="8594249" imgH="5544694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435100"/>
                        <a:ext cx="8404225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962400" y="24384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505200" y="2514600"/>
            <a:ext cx="3048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5029200" y="2514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3505200" y="37179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Virginia Code, continued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/>
              <a:t>32.1-38 – Anyone making a report is immune from liability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32.1-39 – BOH shall provide for surveillance  &amp; investigation.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32.1-40 – Commissioner or designee can examine medical records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32.1-41 – Anyone examining records must preserve anonymity of the patient and the practitioner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Evaluation - System Attributes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  <a:noFill/>
        </p:spPr>
        <p:txBody>
          <a:bodyPr/>
          <a:lstStyle/>
          <a:p>
            <a:r>
              <a:rPr lang="en-US" smtClean="0"/>
              <a:t>Representativeness</a:t>
            </a:r>
          </a:p>
          <a:p>
            <a:pPr lvl="1"/>
            <a:r>
              <a:rPr lang="en-US" smtClean="0"/>
              <a:t>Do the characteristics of reported events compare favorably with those in the population.</a:t>
            </a:r>
          </a:p>
          <a:p>
            <a:pPr lvl="1"/>
            <a:r>
              <a:rPr lang="en-US" smtClean="0"/>
              <a:t>Is there case ascertainment bias?</a:t>
            </a:r>
          </a:p>
          <a:p>
            <a:pPr lvl="1"/>
            <a:r>
              <a:rPr lang="en-US" smtClean="0"/>
              <a:t>Bias in descriptive information about a reported case?</a:t>
            </a:r>
          </a:p>
          <a:p>
            <a:r>
              <a:rPr lang="en-US" smtClean="0"/>
              <a:t>Timeliness</a:t>
            </a:r>
          </a:p>
          <a:p>
            <a:pPr lvl="1"/>
            <a:r>
              <a:rPr lang="en-US" smtClean="0"/>
              <a:t>Any delay between the steps? (onset, diagnosis, report to public health, disease control actions)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and Legal Issues Relating to Surveillance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Professional obligations</a:t>
            </a:r>
          </a:p>
          <a:p>
            <a:r>
              <a:rPr lang="en-US" smtClean="0"/>
              <a:t>Protecting confidentiality and privacy</a:t>
            </a:r>
          </a:p>
          <a:p>
            <a:r>
              <a:rPr lang="en-US" smtClean="0"/>
              <a:t>Informed consent</a:t>
            </a:r>
          </a:p>
          <a:p>
            <a:pPr lvl="1"/>
            <a:r>
              <a:rPr lang="en-US" smtClean="0"/>
              <a:t>Mandated activity vs. Research</a:t>
            </a:r>
          </a:p>
          <a:p>
            <a:r>
              <a:rPr lang="en-US" smtClean="0"/>
              <a:t>Maintaining public trust</a:t>
            </a:r>
          </a:p>
          <a:p>
            <a:r>
              <a:rPr lang="en-US" smtClean="0"/>
              <a:t>Right of Access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ILI Surveillance</a:t>
            </a: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28600" y="1600200"/>
            <a:ext cx="320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57 emergency departments and 24 urgent care facilities currently provide chief complaint data that are used to identify visits for influenza-like illness.  </a:t>
            </a:r>
          </a:p>
        </p:txBody>
      </p:sp>
      <p:grpSp>
        <p:nvGrpSpPr>
          <p:cNvPr id="96260" name="Group 6"/>
          <p:cNvGrpSpPr>
            <a:grpSpLocks noChangeAspect="1"/>
          </p:cNvGrpSpPr>
          <p:nvPr/>
        </p:nvGrpSpPr>
        <p:grpSpPr bwMode="auto">
          <a:xfrm>
            <a:off x="3227388" y="1430338"/>
            <a:ext cx="5840412" cy="5172075"/>
            <a:chOff x="2208" y="960"/>
            <a:chExt cx="3996" cy="3258"/>
          </a:xfrm>
        </p:grpSpPr>
        <p:sp>
          <p:nvSpPr>
            <p:cNvPr id="9626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08" y="960"/>
              <a:ext cx="3552" cy="3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62" name="Group 8"/>
            <p:cNvGrpSpPr>
              <a:grpSpLocks/>
            </p:cNvGrpSpPr>
            <p:nvPr/>
          </p:nvGrpSpPr>
          <p:grpSpPr bwMode="auto">
            <a:xfrm>
              <a:off x="2549" y="1448"/>
              <a:ext cx="3169" cy="2261"/>
              <a:chOff x="2549" y="1448"/>
              <a:chExt cx="3169" cy="2261"/>
            </a:xfrm>
          </p:grpSpPr>
          <p:sp>
            <p:nvSpPr>
              <p:cNvPr id="96639" name="Rectangle 9"/>
              <p:cNvSpPr>
                <a:spLocks noChangeArrowheads="1"/>
              </p:cNvSpPr>
              <p:nvPr/>
            </p:nvSpPr>
            <p:spPr bwMode="auto">
              <a:xfrm>
                <a:off x="2564" y="1448"/>
                <a:ext cx="3141" cy="22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0" name="Rectangle 10"/>
              <p:cNvSpPr>
                <a:spLocks noChangeArrowheads="1"/>
              </p:cNvSpPr>
              <p:nvPr/>
            </p:nvSpPr>
            <p:spPr bwMode="auto">
              <a:xfrm>
                <a:off x="2564" y="1448"/>
                <a:ext cx="3141" cy="22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1" name="Line 11"/>
              <p:cNvSpPr>
                <a:spLocks noChangeShapeType="1"/>
              </p:cNvSpPr>
              <p:nvPr/>
            </p:nvSpPr>
            <p:spPr bwMode="auto">
              <a:xfrm>
                <a:off x="2564" y="1448"/>
                <a:ext cx="0" cy="22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2" name="Line 12"/>
              <p:cNvSpPr>
                <a:spLocks noChangeShapeType="1"/>
              </p:cNvSpPr>
              <p:nvPr/>
            </p:nvSpPr>
            <p:spPr bwMode="auto">
              <a:xfrm>
                <a:off x="2549" y="3686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3" name="Line 13"/>
              <p:cNvSpPr>
                <a:spLocks noChangeShapeType="1"/>
              </p:cNvSpPr>
              <p:nvPr/>
            </p:nvSpPr>
            <p:spPr bwMode="auto">
              <a:xfrm>
                <a:off x="2549" y="3437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4" name="Line 14"/>
              <p:cNvSpPr>
                <a:spLocks noChangeShapeType="1"/>
              </p:cNvSpPr>
              <p:nvPr/>
            </p:nvSpPr>
            <p:spPr bwMode="auto">
              <a:xfrm>
                <a:off x="2549" y="318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5" name="Line 15"/>
              <p:cNvSpPr>
                <a:spLocks noChangeShapeType="1"/>
              </p:cNvSpPr>
              <p:nvPr/>
            </p:nvSpPr>
            <p:spPr bwMode="auto">
              <a:xfrm>
                <a:off x="2549" y="2940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6" name="Line 16"/>
              <p:cNvSpPr>
                <a:spLocks noChangeShapeType="1"/>
              </p:cNvSpPr>
              <p:nvPr/>
            </p:nvSpPr>
            <p:spPr bwMode="auto">
              <a:xfrm>
                <a:off x="2549" y="2691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7" name="Line 17"/>
              <p:cNvSpPr>
                <a:spLocks noChangeShapeType="1"/>
              </p:cNvSpPr>
              <p:nvPr/>
            </p:nvSpPr>
            <p:spPr bwMode="auto">
              <a:xfrm>
                <a:off x="2549" y="2442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8" name="Line 18"/>
              <p:cNvSpPr>
                <a:spLocks noChangeShapeType="1"/>
              </p:cNvSpPr>
              <p:nvPr/>
            </p:nvSpPr>
            <p:spPr bwMode="auto">
              <a:xfrm>
                <a:off x="2549" y="219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9" name="Line 19"/>
              <p:cNvSpPr>
                <a:spLocks noChangeShapeType="1"/>
              </p:cNvSpPr>
              <p:nvPr/>
            </p:nvSpPr>
            <p:spPr bwMode="auto">
              <a:xfrm>
                <a:off x="2549" y="194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0" name="Line 20"/>
              <p:cNvSpPr>
                <a:spLocks noChangeShapeType="1"/>
              </p:cNvSpPr>
              <p:nvPr/>
            </p:nvSpPr>
            <p:spPr bwMode="auto">
              <a:xfrm>
                <a:off x="2549" y="1697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1" name="Line 21"/>
              <p:cNvSpPr>
                <a:spLocks noChangeShapeType="1"/>
              </p:cNvSpPr>
              <p:nvPr/>
            </p:nvSpPr>
            <p:spPr bwMode="auto">
              <a:xfrm>
                <a:off x="2549" y="144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2" name="Line 22"/>
              <p:cNvSpPr>
                <a:spLocks noChangeShapeType="1"/>
              </p:cNvSpPr>
              <p:nvPr/>
            </p:nvSpPr>
            <p:spPr bwMode="auto">
              <a:xfrm>
                <a:off x="2564" y="3686"/>
                <a:ext cx="31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3" name="Line 23"/>
              <p:cNvSpPr>
                <a:spLocks noChangeShapeType="1"/>
              </p:cNvSpPr>
              <p:nvPr/>
            </p:nvSpPr>
            <p:spPr bwMode="auto">
              <a:xfrm flipV="1">
                <a:off x="2564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4" name="Line 24"/>
              <p:cNvSpPr>
                <a:spLocks noChangeShapeType="1"/>
              </p:cNvSpPr>
              <p:nvPr/>
            </p:nvSpPr>
            <p:spPr bwMode="auto">
              <a:xfrm flipV="1">
                <a:off x="2700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5" name="Line 25"/>
              <p:cNvSpPr>
                <a:spLocks noChangeShapeType="1"/>
              </p:cNvSpPr>
              <p:nvPr/>
            </p:nvSpPr>
            <p:spPr bwMode="auto">
              <a:xfrm flipV="1">
                <a:off x="2836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6" name="Line 26"/>
              <p:cNvSpPr>
                <a:spLocks noChangeShapeType="1"/>
              </p:cNvSpPr>
              <p:nvPr/>
            </p:nvSpPr>
            <p:spPr bwMode="auto">
              <a:xfrm flipV="1">
                <a:off x="2972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7" name="Line 27"/>
              <p:cNvSpPr>
                <a:spLocks noChangeShapeType="1"/>
              </p:cNvSpPr>
              <p:nvPr/>
            </p:nvSpPr>
            <p:spPr bwMode="auto">
              <a:xfrm flipV="1">
                <a:off x="3109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8" name="Line 28"/>
              <p:cNvSpPr>
                <a:spLocks noChangeShapeType="1"/>
              </p:cNvSpPr>
              <p:nvPr/>
            </p:nvSpPr>
            <p:spPr bwMode="auto">
              <a:xfrm flipV="1">
                <a:off x="3245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9" name="Line 29"/>
              <p:cNvSpPr>
                <a:spLocks noChangeShapeType="1"/>
              </p:cNvSpPr>
              <p:nvPr/>
            </p:nvSpPr>
            <p:spPr bwMode="auto">
              <a:xfrm flipV="1">
                <a:off x="3381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0" name="Line 30"/>
              <p:cNvSpPr>
                <a:spLocks noChangeShapeType="1"/>
              </p:cNvSpPr>
              <p:nvPr/>
            </p:nvSpPr>
            <p:spPr bwMode="auto">
              <a:xfrm flipV="1">
                <a:off x="3517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1" name="Line 31"/>
              <p:cNvSpPr>
                <a:spLocks noChangeShapeType="1"/>
              </p:cNvSpPr>
              <p:nvPr/>
            </p:nvSpPr>
            <p:spPr bwMode="auto">
              <a:xfrm flipV="1">
                <a:off x="3653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2" name="Line 32"/>
              <p:cNvSpPr>
                <a:spLocks noChangeShapeType="1"/>
              </p:cNvSpPr>
              <p:nvPr/>
            </p:nvSpPr>
            <p:spPr bwMode="auto">
              <a:xfrm flipV="1">
                <a:off x="3789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3" name="Line 33"/>
              <p:cNvSpPr>
                <a:spLocks noChangeShapeType="1"/>
              </p:cNvSpPr>
              <p:nvPr/>
            </p:nvSpPr>
            <p:spPr bwMode="auto">
              <a:xfrm flipV="1">
                <a:off x="3925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4" name="Line 34"/>
              <p:cNvSpPr>
                <a:spLocks noChangeShapeType="1"/>
              </p:cNvSpPr>
              <p:nvPr/>
            </p:nvSpPr>
            <p:spPr bwMode="auto">
              <a:xfrm flipV="1">
                <a:off x="4062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5" name="Line 35"/>
              <p:cNvSpPr>
                <a:spLocks noChangeShapeType="1"/>
              </p:cNvSpPr>
              <p:nvPr/>
            </p:nvSpPr>
            <p:spPr bwMode="auto">
              <a:xfrm flipV="1">
                <a:off x="4198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6" name="Line 36"/>
              <p:cNvSpPr>
                <a:spLocks noChangeShapeType="1"/>
              </p:cNvSpPr>
              <p:nvPr/>
            </p:nvSpPr>
            <p:spPr bwMode="auto">
              <a:xfrm flipV="1">
                <a:off x="4334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7" name="Line 37"/>
              <p:cNvSpPr>
                <a:spLocks noChangeShapeType="1"/>
              </p:cNvSpPr>
              <p:nvPr/>
            </p:nvSpPr>
            <p:spPr bwMode="auto">
              <a:xfrm flipV="1">
                <a:off x="4470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" name="Line 38"/>
              <p:cNvSpPr>
                <a:spLocks noChangeShapeType="1"/>
              </p:cNvSpPr>
              <p:nvPr/>
            </p:nvSpPr>
            <p:spPr bwMode="auto">
              <a:xfrm flipV="1">
                <a:off x="4606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9" name="Line 39"/>
              <p:cNvSpPr>
                <a:spLocks noChangeShapeType="1"/>
              </p:cNvSpPr>
              <p:nvPr/>
            </p:nvSpPr>
            <p:spPr bwMode="auto">
              <a:xfrm flipV="1">
                <a:off x="4742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0" name="Line 40"/>
              <p:cNvSpPr>
                <a:spLocks noChangeShapeType="1"/>
              </p:cNvSpPr>
              <p:nvPr/>
            </p:nvSpPr>
            <p:spPr bwMode="auto">
              <a:xfrm flipV="1">
                <a:off x="4879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1" name="Line 41"/>
              <p:cNvSpPr>
                <a:spLocks noChangeShapeType="1"/>
              </p:cNvSpPr>
              <p:nvPr/>
            </p:nvSpPr>
            <p:spPr bwMode="auto">
              <a:xfrm flipV="1">
                <a:off x="5015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2" name="Line 42"/>
              <p:cNvSpPr>
                <a:spLocks noChangeShapeType="1"/>
              </p:cNvSpPr>
              <p:nvPr/>
            </p:nvSpPr>
            <p:spPr bwMode="auto">
              <a:xfrm flipV="1">
                <a:off x="5151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3" name="Line 43"/>
              <p:cNvSpPr>
                <a:spLocks noChangeShapeType="1"/>
              </p:cNvSpPr>
              <p:nvPr/>
            </p:nvSpPr>
            <p:spPr bwMode="auto">
              <a:xfrm flipV="1">
                <a:off x="5287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4" name="Line 44"/>
              <p:cNvSpPr>
                <a:spLocks noChangeShapeType="1"/>
              </p:cNvSpPr>
              <p:nvPr/>
            </p:nvSpPr>
            <p:spPr bwMode="auto">
              <a:xfrm flipV="1">
                <a:off x="5423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5" name="Line 45"/>
              <p:cNvSpPr>
                <a:spLocks noChangeShapeType="1"/>
              </p:cNvSpPr>
              <p:nvPr/>
            </p:nvSpPr>
            <p:spPr bwMode="auto">
              <a:xfrm flipV="1">
                <a:off x="5559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6" name="Line 46"/>
              <p:cNvSpPr>
                <a:spLocks noChangeShapeType="1"/>
              </p:cNvSpPr>
              <p:nvPr/>
            </p:nvSpPr>
            <p:spPr bwMode="auto">
              <a:xfrm flipV="1">
                <a:off x="5695" y="3686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7" name="Freeform 47"/>
              <p:cNvSpPr>
                <a:spLocks/>
              </p:cNvSpPr>
              <p:nvPr/>
            </p:nvSpPr>
            <p:spPr bwMode="auto">
              <a:xfrm>
                <a:off x="2569" y="1787"/>
                <a:ext cx="3131" cy="1298"/>
              </a:xfrm>
              <a:custGeom>
                <a:avLst/>
                <a:gdLst>
                  <a:gd name="T0" fmla="*/ 0 w 5017"/>
                  <a:gd name="T1" fmla="*/ 1157 h 1376"/>
                  <a:gd name="T2" fmla="*/ 68 w 5017"/>
                  <a:gd name="T3" fmla="*/ 1298 h 1376"/>
                  <a:gd name="T4" fmla="*/ 136 w 5017"/>
                  <a:gd name="T5" fmla="*/ 1201 h 1376"/>
                  <a:gd name="T6" fmla="*/ 204 w 5017"/>
                  <a:gd name="T7" fmla="*/ 1176 h 1376"/>
                  <a:gd name="T8" fmla="*/ 272 w 5017"/>
                  <a:gd name="T9" fmla="*/ 961 h 1376"/>
                  <a:gd name="T10" fmla="*/ 340 w 5017"/>
                  <a:gd name="T11" fmla="*/ 1093 h 1376"/>
                  <a:gd name="T12" fmla="*/ 408 w 5017"/>
                  <a:gd name="T13" fmla="*/ 1091 h 1376"/>
                  <a:gd name="T14" fmla="*/ 476 w 5017"/>
                  <a:gd name="T15" fmla="*/ 1053 h 1376"/>
                  <a:gd name="T16" fmla="*/ 544 w 5017"/>
                  <a:gd name="T17" fmla="*/ 567 h 1376"/>
                  <a:gd name="T18" fmla="*/ 612 w 5017"/>
                  <a:gd name="T19" fmla="*/ 674 h 1376"/>
                  <a:gd name="T20" fmla="*/ 681 w 5017"/>
                  <a:gd name="T21" fmla="*/ 457 h 1376"/>
                  <a:gd name="T22" fmla="*/ 749 w 5017"/>
                  <a:gd name="T23" fmla="*/ 248 h 1376"/>
                  <a:gd name="T24" fmla="*/ 817 w 5017"/>
                  <a:gd name="T25" fmla="*/ 0 h 1376"/>
                  <a:gd name="T26" fmla="*/ 885 w 5017"/>
                  <a:gd name="T27" fmla="*/ 146 h 1376"/>
                  <a:gd name="T28" fmla="*/ 953 w 5017"/>
                  <a:gd name="T29" fmla="*/ 571 h 1376"/>
                  <a:gd name="T30" fmla="*/ 1021 w 5017"/>
                  <a:gd name="T31" fmla="*/ 481 h 1376"/>
                  <a:gd name="T32" fmla="*/ 1089 w 5017"/>
                  <a:gd name="T33" fmla="*/ 438 h 1376"/>
                  <a:gd name="T34" fmla="*/ 1157 w 5017"/>
                  <a:gd name="T35" fmla="*/ 350 h 1376"/>
                  <a:gd name="T36" fmla="*/ 1225 w 5017"/>
                  <a:gd name="T37" fmla="*/ 296 h 1376"/>
                  <a:gd name="T38" fmla="*/ 1293 w 5017"/>
                  <a:gd name="T39" fmla="*/ 189 h 1376"/>
                  <a:gd name="T40" fmla="*/ 1361 w 5017"/>
                  <a:gd name="T41" fmla="*/ 325 h 1376"/>
                  <a:gd name="T42" fmla="*/ 1429 w 5017"/>
                  <a:gd name="T43" fmla="*/ 265 h 1376"/>
                  <a:gd name="T44" fmla="*/ 1497 w 5017"/>
                  <a:gd name="T45" fmla="*/ 222 h 1376"/>
                  <a:gd name="T46" fmla="*/ 1566 w 5017"/>
                  <a:gd name="T47" fmla="*/ 556 h 1376"/>
                  <a:gd name="T48" fmla="*/ 1634 w 5017"/>
                  <a:gd name="T49" fmla="*/ 474 h 1376"/>
                  <a:gd name="T50" fmla="*/ 1702 w 5017"/>
                  <a:gd name="T51" fmla="*/ 869 h 1376"/>
                  <a:gd name="T52" fmla="*/ 1770 w 5017"/>
                  <a:gd name="T53" fmla="*/ 722 h 1376"/>
                  <a:gd name="T54" fmla="*/ 1838 w 5017"/>
                  <a:gd name="T55" fmla="*/ 770 h 1376"/>
                  <a:gd name="T56" fmla="*/ 1906 w 5017"/>
                  <a:gd name="T57" fmla="*/ 820 h 1376"/>
                  <a:gd name="T58" fmla="*/ 1974 w 5017"/>
                  <a:gd name="T59" fmla="*/ 824 h 1376"/>
                  <a:gd name="T60" fmla="*/ 2042 w 5017"/>
                  <a:gd name="T61" fmla="*/ 162 h 1376"/>
                  <a:gd name="T62" fmla="*/ 2110 w 5017"/>
                  <a:gd name="T63" fmla="*/ 256 h 1376"/>
                  <a:gd name="T64" fmla="*/ 2178 w 5017"/>
                  <a:gd name="T65" fmla="*/ 643 h 1376"/>
                  <a:gd name="T66" fmla="*/ 2246 w 5017"/>
                  <a:gd name="T67" fmla="*/ 643 h 1376"/>
                  <a:gd name="T68" fmla="*/ 2314 w 5017"/>
                  <a:gd name="T69" fmla="*/ 742 h 1376"/>
                  <a:gd name="T70" fmla="*/ 2382 w 5017"/>
                  <a:gd name="T71" fmla="*/ 860 h 1376"/>
                  <a:gd name="T72" fmla="*/ 2450 w 5017"/>
                  <a:gd name="T73" fmla="*/ 684 h 1376"/>
                  <a:gd name="T74" fmla="*/ 2519 w 5017"/>
                  <a:gd name="T75" fmla="*/ 612 h 1376"/>
                  <a:gd name="T76" fmla="*/ 2587 w 5017"/>
                  <a:gd name="T77" fmla="*/ 605 h 1376"/>
                  <a:gd name="T78" fmla="*/ 2655 w 5017"/>
                  <a:gd name="T79" fmla="*/ 912 h 1376"/>
                  <a:gd name="T80" fmla="*/ 2723 w 5017"/>
                  <a:gd name="T81" fmla="*/ 1080 h 1376"/>
                  <a:gd name="T82" fmla="*/ 2791 w 5017"/>
                  <a:gd name="T83" fmla="*/ 1136 h 1376"/>
                  <a:gd name="T84" fmla="*/ 2859 w 5017"/>
                  <a:gd name="T85" fmla="*/ 1117 h 1376"/>
                  <a:gd name="T86" fmla="*/ 2927 w 5017"/>
                  <a:gd name="T87" fmla="*/ 1195 h 1376"/>
                  <a:gd name="T88" fmla="*/ 2995 w 5017"/>
                  <a:gd name="T89" fmla="*/ 1214 h 1376"/>
                  <a:gd name="T90" fmla="*/ 3063 w 5017"/>
                  <a:gd name="T91" fmla="*/ 1260 h 1376"/>
                  <a:gd name="T92" fmla="*/ 3131 w 5017"/>
                  <a:gd name="T93" fmla="*/ 1089 h 13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1376"/>
                  <a:gd name="T143" fmla="*/ 5017 w 5017"/>
                  <a:gd name="T144" fmla="*/ 1376 h 13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1376">
                    <a:moveTo>
                      <a:pt x="0" y="1227"/>
                    </a:moveTo>
                    <a:lnTo>
                      <a:pt x="109" y="1376"/>
                    </a:lnTo>
                    <a:lnTo>
                      <a:pt x="218" y="1273"/>
                    </a:lnTo>
                    <a:lnTo>
                      <a:pt x="327" y="1247"/>
                    </a:lnTo>
                    <a:lnTo>
                      <a:pt x="436" y="1019"/>
                    </a:lnTo>
                    <a:lnTo>
                      <a:pt x="545" y="1159"/>
                    </a:lnTo>
                    <a:lnTo>
                      <a:pt x="654" y="1157"/>
                    </a:lnTo>
                    <a:lnTo>
                      <a:pt x="763" y="1116"/>
                    </a:lnTo>
                    <a:lnTo>
                      <a:pt x="872" y="601"/>
                    </a:lnTo>
                    <a:lnTo>
                      <a:pt x="981" y="714"/>
                    </a:lnTo>
                    <a:lnTo>
                      <a:pt x="1091" y="484"/>
                    </a:lnTo>
                    <a:lnTo>
                      <a:pt x="1200" y="263"/>
                    </a:lnTo>
                    <a:lnTo>
                      <a:pt x="1309" y="0"/>
                    </a:lnTo>
                    <a:lnTo>
                      <a:pt x="1418" y="155"/>
                    </a:lnTo>
                    <a:lnTo>
                      <a:pt x="1527" y="605"/>
                    </a:lnTo>
                    <a:lnTo>
                      <a:pt x="1636" y="510"/>
                    </a:lnTo>
                    <a:lnTo>
                      <a:pt x="1745" y="464"/>
                    </a:lnTo>
                    <a:lnTo>
                      <a:pt x="1854" y="371"/>
                    </a:lnTo>
                    <a:lnTo>
                      <a:pt x="1963" y="314"/>
                    </a:lnTo>
                    <a:lnTo>
                      <a:pt x="2072" y="200"/>
                    </a:lnTo>
                    <a:lnTo>
                      <a:pt x="2181" y="345"/>
                    </a:lnTo>
                    <a:lnTo>
                      <a:pt x="2290" y="281"/>
                    </a:lnTo>
                    <a:lnTo>
                      <a:pt x="2399" y="235"/>
                    </a:lnTo>
                    <a:lnTo>
                      <a:pt x="2509" y="589"/>
                    </a:lnTo>
                    <a:lnTo>
                      <a:pt x="2618" y="503"/>
                    </a:lnTo>
                    <a:lnTo>
                      <a:pt x="2727" y="921"/>
                    </a:lnTo>
                    <a:lnTo>
                      <a:pt x="2836" y="765"/>
                    </a:lnTo>
                    <a:lnTo>
                      <a:pt x="2945" y="816"/>
                    </a:lnTo>
                    <a:lnTo>
                      <a:pt x="3054" y="869"/>
                    </a:lnTo>
                    <a:lnTo>
                      <a:pt x="3163" y="874"/>
                    </a:lnTo>
                    <a:lnTo>
                      <a:pt x="3272" y="172"/>
                    </a:lnTo>
                    <a:lnTo>
                      <a:pt x="3381" y="271"/>
                    </a:lnTo>
                    <a:lnTo>
                      <a:pt x="3490" y="682"/>
                    </a:lnTo>
                    <a:lnTo>
                      <a:pt x="3599" y="682"/>
                    </a:lnTo>
                    <a:lnTo>
                      <a:pt x="3708" y="787"/>
                    </a:lnTo>
                    <a:lnTo>
                      <a:pt x="3817" y="912"/>
                    </a:lnTo>
                    <a:lnTo>
                      <a:pt x="3926" y="725"/>
                    </a:lnTo>
                    <a:lnTo>
                      <a:pt x="4036" y="649"/>
                    </a:lnTo>
                    <a:lnTo>
                      <a:pt x="4145" y="641"/>
                    </a:lnTo>
                    <a:lnTo>
                      <a:pt x="4254" y="967"/>
                    </a:lnTo>
                    <a:lnTo>
                      <a:pt x="4363" y="1145"/>
                    </a:lnTo>
                    <a:lnTo>
                      <a:pt x="4472" y="1204"/>
                    </a:lnTo>
                    <a:lnTo>
                      <a:pt x="4581" y="1184"/>
                    </a:lnTo>
                    <a:lnTo>
                      <a:pt x="4690" y="1267"/>
                    </a:lnTo>
                    <a:lnTo>
                      <a:pt x="4799" y="1287"/>
                    </a:lnTo>
                    <a:lnTo>
                      <a:pt x="4908" y="1336"/>
                    </a:lnTo>
                    <a:lnTo>
                      <a:pt x="5017" y="1154"/>
                    </a:lnTo>
                  </a:path>
                </a:pathLst>
              </a:custGeom>
              <a:solidFill>
                <a:schemeClr val="tx1"/>
              </a:solidFill>
              <a:ln w="1587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8" name="Freeform 48"/>
              <p:cNvSpPr>
                <a:spLocks/>
              </p:cNvSpPr>
              <p:nvPr/>
            </p:nvSpPr>
            <p:spPr bwMode="auto">
              <a:xfrm>
                <a:off x="2569" y="1803"/>
                <a:ext cx="3131" cy="1527"/>
              </a:xfrm>
              <a:custGeom>
                <a:avLst/>
                <a:gdLst>
                  <a:gd name="T0" fmla="*/ 0 w 5017"/>
                  <a:gd name="T1" fmla="*/ 1486 h 1619"/>
                  <a:gd name="T2" fmla="*/ 68 w 5017"/>
                  <a:gd name="T3" fmla="*/ 1527 h 1619"/>
                  <a:gd name="T4" fmla="*/ 136 w 5017"/>
                  <a:gd name="T5" fmla="*/ 1483 h 1619"/>
                  <a:gd name="T6" fmla="*/ 204 w 5017"/>
                  <a:gd name="T7" fmla="*/ 1430 h 1619"/>
                  <a:gd name="T8" fmla="*/ 272 w 5017"/>
                  <a:gd name="T9" fmla="*/ 1462 h 1619"/>
                  <a:gd name="T10" fmla="*/ 340 w 5017"/>
                  <a:gd name="T11" fmla="*/ 1430 h 1619"/>
                  <a:gd name="T12" fmla="*/ 408 w 5017"/>
                  <a:gd name="T13" fmla="*/ 1395 h 1619"/>
                  <a:gd name="T14" fmla="*/ 476 w 5017"/>
                  <a:gd name="T15" fmla="*/ 1376 h 1619"/>
                  <a:gd name="T16" fmla="*/ 544 w 5017"/>
                  <a:gd name="T17" fmla="*/ 1230 h 1619"/>
                  <a:gd name="T18" fmla="*/ 612 w 5017"/>
                  <a:gd name="T19" fmla="*/ 1259 h 1619"/>
                  <a:gd name="T20" fmla="*/ 681 w 5017"/>
                  <a:gd name="T21" fmla="*/ 1198 h 1619"/>
                  <a:gd name="T22" fmla="*/ 749 w 5017"/>
                  <a:gd name="T23" fmla="*/ 1201 h 1619"/>
                  <a:gd name="T24" fmla="*/ 817 w 5017"/>
                  <a:gd name="T25" fmla="*/ 1157 h 1619"/>
                  <a:gd name="T26" fmla="*/ 885 w 5017"/>
                  <a:gd name="T27" fmla="*/ 1301 h 1619"/>
                  <a:gd name="T28" fmla="*/ 953 w 5017"/>
                  <a:gd name="T29" fmla="*/ 1307 h 1619"/>
                  <a:gd name="T30" fmla="*/ 1021 w 5017"/>
                  <a:gd name="T31" fmla="*/ 1192 h 1619"/>
                  <a:gd name="T32" fmla="*/ 1089 w 5017"/>
                  <a:gd name="T33" fmla="*/ 1072 h 1619"/>
                  <a:gd name="T34" fmla="*/ 1157 w 5017"/>
                  <a:gd name="T35" fmla="*/ 857 h 1619"/>
                  <a:gd name="T36" fmla="*/ 1225 w 5017"/>
                  <a:gd name="T37" fmla="*/ 594 h 1619"/>
                  <a:gd name="T38" fmla="*/ 1293 w 5017"/>
                  <a:gd name="T39" fmla="*/ 318 h 1619"/>
                  <a:gd name="T40" fmla="*/ 1361 w 5017"/>
                  <a:gd name="T41" fmla="*/ 164 h 1619"/>
                  <a:gd name="T42" fmla="*/ 1429 w 5017"/>
                  <a:gd name="T43" fmla="*/ 0 h 1619"/>
                  <a:gd name="T44" fmla="*/ 1497 w 5017"/>
                  <a:gd name="T45" fmla="*/ 242 h 1619"/>
                  <a:gd name="T46" fmla="*/ 1566 w 5017"/>
                  <a:gd name="T47" fmla="*/ 656 h 1619"/>
                  <a:gd name="T48" fmla="*/ 1634 w 5017"/>
                  <a:gd name="T49" fmla="*/ 928 h 1619"/>
                  <a:gd name="T50" fmla="*/ 1702 w 5017"/>
                  <a:gd name="T51" fmla="*/ 1021 h 1619"/>
                  <a:gd name="T52" fmla="*/ 1770 w 5017"/>
                  <a:gd name="T53" fmla="*/ 1149 h 1619"/>
                  <a:gd name="T54" fmla="*/ 1838 w 5017"/>
                  <a:gd name="T55" fmla="*/ 1274 h 1619"/>
                  <a:gd name="T56" fmla="*/ 1906 w 5017"/>
                  <a:gd name="T57" fmla="*/ 1437 h 1619"/>
                  <a:gd name="T58" fmla="*/ 1974 w 5017"/>
                  <a:gd name="T59" fmla="*/ 1436 h 1619"/>
                  <a:gd name="T60" fmla="*/ 2042 w 5017"/>
                  <a:gd name="T61" fmla="*/ 954 h 1619"/>
                  <a:gd name="T62" fmla="*/ 2110 w 5017"/>
                  <a:gd name="T63" fmla="*/ 817 h 1619"/>
                  <a:gd name="T64" fmla="*/ 2178 w 5017"/>
                  <a:gd name="T65" fmla="*/ 1149 h 1619"/>
                  <a:gd name="T66" fmla="*/ 2246 w 5017"/>
                  <a:gd name="T67" fmla="*/ 1246 h 1619"/>
                  <a:gd name="T68" fmla="*/ 2314 w 5017"/>
                  <a:gd name="T69" fmla="*/ 1213 h 1619"/>
                  <a:gd name="T70" fmla="*/ 2382 w 5017"/>
                  <a:gd name="T71" fmla="*/ 1203 h 1619"/>
                  <a:gd name="T72" fmla="*/ 2450 w 5017"/>
                  <a:gd name="T73" fmla="*/ 905 h 1619"/>
                  <a:gd name="T74" fmla="*/ 2519 w 5017"/>
                  <a:gd name="T75" fmla="*/ 643 h 1619"/>
                  <a:gd name="T76" fmla="*/ 2587 w 5017"/>
                  <a:gd name="T77" fmla="*/ 855 h 1619"/>
                  <a:gd name="T78" fmla="*/ 2655 w 5017"/>
                  <a:gd name="T79" fmla="*/ 1017 h 1619"/>
                  <a:gd name="T80" fmla="*/ 2723 w 5017"/>
                  <a:gd name="T81" fmla="*/ 1277 h 1619"/>
                  <a:gd name="T82" fmla="*/ 2791 w 5017"/>
                  <a:gd name="T83" fmla="*/ 1371 h 1619"/>
                  <a:gd name="T84" fmla="*/ 2859 w 5017"/>
                  <a:gd name="T85" fmla="*/ 1389 h 1619"/>
                  <a:gd name="T86" fmla="*/ 2927 w 5017"/>
                  <a:gd name="T87" fmla="*/ 1395 h 1619"/>
                  <a:gd name="T88" fmla="*/ 2995 w 5017"/>
                  <a:gd name="T89" fmla="*/ 1416 h 1619"/>
                  <a:gd name="T90" fmla="*/ 3063 w 5017"/>
                  <a:gd name="T91" fmla="*/ 1466 h 1619"/>
                  <a:gd name="T92" fmla="*/ 3131 w 5017"/>
                  <a:gd name="T93" fmla="*/ 1449 h 161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1619"/>
                  <a:gd name="T143" fmla="*/ 5017 w 5017"/>
                  <a:gd name="T144" fmla="*/ 1619 h 161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1619">
                    <a:moveTo>
                      <a:pt x="0" y="1575"/>
                    </a:moveTo>
                    <a:lnTo>
                      <a:pt x="109" y="1619"/>
                    </a:lnTo>
                    <a:lnTo>
                      <a:pt x="218" y="1572"/>
                    </a:lnTo>
                    <a:lnTo>
                      <a:pt x="327" y="1516"/>
                    </a:lnTo>
                    <a:lnTo>
                      <a:pt x="436" y="1550"/>
                    </a:lnTo>
                    <a:lnTo>
                      <a:pt x="545" y="1516"/>
                    </a:lnTo>
                    <a:lnTo>
                      <a:pt x="654" y="1479"/>
                    </a:lnTo>
                    <a:lnTo>
                      <a:pt x="763" y="1459"/>
                    </a:lnTo>
                    <a:lnTo>
                      <a:pt x="872" y="1304"/>
                    </a:lnTo>
                    <a:lnTo>
                      <a:pt x="981" y="1335"/>
                    </a:lnTo>
                    <a:lnTo>
                      <a:pt x="1091" y="1270"/>
                    </a:lnTo>
                    <a:lnTo>
                      <a:pt x="1200" y="1273"/>
                    </a:lnTo>
                    <a:lnTo>
                      <a:pt x="1309" y="1227"/>
                    </a:lnTo>
                    <a:lnTo>
                      <a:pt x="1418" y="1379"/>
                    </a:lnTo>
                    <a:lnTo>
                      <a:pt x="1527" y="1386"/>
                    </a:lnTo>
                    <a:lnTo>
                      <a:pt x="1636" y="1264"/>
                    </a:lnTo>
                    <a:lnTo>
                      <a:pt x="1745" y="1137"/>
                    </a:lnTo>
                    <a:lnTo>
                      <a:pt x="1854" y="909"/>
                    </a:lnTo>
                    <a:lnTo>
                      <a:pt x="1963" y="630"/>
                    </a:lnTo>
                    <a:lnTo>
                      <a:pt x="2072" y="337"/>
                    </a:lnTo>
                    <a:lnTo>
                      <a:pt x="2181" y="174"/>
                    </a:lnTo>
                    <a:lnTo>
                      <a:pt x="2290" y="0"/>
                    </a:lnTo>
                    <a:lnTo>
                      <a:pt x="2399" y="257"/>
                    </a:lnTo>
                    <a:lnTo>
                      <a:pt x="2509" y="695"/>
                    </a:lnTo>
                    <a:lnTo>
                      <a:pt x="2618" y="984"/>
                    </a:lnTo>
                    <a:lnTo>
                      <a:pt x="2727" y="1083"/>
                    </a:lnTo>
                    <a:lnTo>
                      <a:pt x="2836" y="1218"/>
                    </a:lnTo>
                    <a:lnTo>
                      <a:pt x="2945" y="1351"/>
                    </a:lnTo>
                    <a:lnTo>
                      <a:pt x="3054" y="1524"/>
                    </a:lnTo>
                    <a:lnTo>
                      <a:pt x="3163" y="1523"/>
                    </a:lnTo>
                    <a:lnTo>
                      <a:pt x="3272" y="1012"/>
                    </a:lnTo>
                    <a:lnTo>
                      <a:pt x="3381" y="866"/>
                    </a:lnTo>
                    <a:lnTo>
                      <a:pt x="3490" y="1218"/>
                    </a:lnTo>
                    <a:lnTo>
                      <a:pt x="3599" y="1321"/>
                    </a:lnTo>
                    <a:lnTo>
                      <a:pt x="3708" y="1286"/>
                    </a:lnTo>
                    <a:lnTo>
                      <a:pt x="3817" y="1276"/>
                    </a:lnTo>
                    <a:lnTo>
                      <a:pt x="3926" y="959"/>
                    </a:lnTo>
                    <a:lnTo>
                      <a:pt x="4036" y="682"/>
                    </a:lnTo>
                    <a:lnTo>
                      <a:pt x="4145" y="907"/>
                    </a:lnTo>
                    <a:lnTo>
                      <a:pt x="4254" y="1078"/>
                    </a:lnTo>
                    <a:lnTo>
                      <a:pt x="4363" y="1354"/>
                    </a:lnTo>
                    <a:lnTo>
                      <a:pt x="4472" y="1454"/>
                    </a:lnTo>
                    <a:lnTo>
                      <a:pt x="4581" y="1473"/>
                    </a:lnTo>
                    <a:lnTo>
                      <a:pt x="4690" y="1479"/>
                    </a:lnTo>
                    <a:lnTo>
                      <a:pt x="4799" y="1501"/>
                    </a:lnTo>
                    <a:lnTo>
                      <a:pt x="4908" y="1554"/>
                    </a:lnTo>
                    <a:lnTo>
                      <a:pt x="5017" y="1536"/>
                    </a:lnTo>
                  </a:path>
                </a:pathLst>
              </a:custGeom>
              <a:solidFill>
                <a:schemeClr val="tx1"/>
              </a:solidFill>
              <a:ln w="15875">
                <a:solidFill>
                  <a:srgbClr val="99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9" name="Freeform 49"/>
              <p:cNvSpPr>
                <a:spLocks/>
              </p:cNvSpPr>
              <p:nvPr/>
            </p:nvSpPr>
            <p:spPr bwMode="auto">
              <a:xfrm>
                <a:off x="2569" y="2747"/>
                <a:ext cx="3131" cy="746"/>
              </a:xfrm>
              <a:custGeom>
                <a:avLst/>
                <a:gdLst>
                  <a:gd name="T0" fmla="*/ 0 w 5017"/>
                  <a:gd name="T1" fmla="*/ 743 h 791"/>
                  <a:gd name="T2" fmla="*/ 68 w 5017"/>
                  <a:gd name="T3" fmla="*/ 732 h 791"/>
                  <a:gd name="T4" fmla="*/ 136 w 5017"/>
                  <a:gd name="T5" fmla="*/ 725 h 791"/>
                  <a:gd name="T6" fmla="*/ 204 w 5017"/>
                  <a:gd name="T7" fmla="*/ 671 h 791"/>
                  <a:gd name="T8" fmla="*/ 272 w 5017"/>
                  <a:gd name="T9" fmla="*/ 654 h 791"/>
                  <a:gd name="T10" fmla="*/ 340 w 5017"/>
                  <a:gd name="T11" fmla="*/ 622 h 791"/>
                  <a:gd name="T12" fmla="*/ 408 w 5017"/>
                  <a:gd name="T13" fmla="*/ 676 h 791"/>
                  <a:gd name="T14" fmla="*/ 476 w 5017"/>
                  <a:gd name="T15" fmla="*/ 613 h 791"/>
                  <a:gd name="T16" fmla="*/ 544 w 5017"/>
                  <a:gd name="T17" fmla="*/ 585 h 791"/>
                  <a:gd name="T18" fmla="*/ 612 w 5017"/>
                  <a:gd name="T19" fmla="*/ 569 h 791"/>
                  <a:gd name="T20" fmla="*/ 681 w 5017"/>
                  <a:gd name="T21" fmla="*/ 612 h 791"/>
                  <a:gd name="T22" fmla="*/ 749 w 5017"/>
                  <a:gd name="T23" fmla="*/ 562 h 791"/>
                  <a:gd name="T24" fmla="*/ 817 w 5017"/>
                  <a:gd name="T25" fmla="*/ 556 h 791"/>
                  <a:gd name="T26" fmla="*/ 885 w 5017"/>
                  <a:gd name="T27" fmla="*/ 531 h 791"/>
                  <a:gd name="T28" fmla="*/ 953 w 5017"/>
                  <a:gd name="T29" fmla="*/ 521 h 791"/>
                  <a:gd name="T30" fmla="*/ 1021 w 5017"/>
                  <a:gd name="T31" fmla="*/ 584 h 791"/>
                  <a:gd name="T32" fmla="*/ 1089 w 5017"/>
                  <a:gd name="T33" fmla="*/ 496 h 791"/>
                  <a:gd name="T34" fmla="*/ 1157 w 5017"/>
                  <a:gd name="T35" fmla="*/ 360 h 791"/>
                  <a:gd name="T36" fmla="*/ 1225 w 5017"/>
                  <a:gd name="T37" fmla="*/ 227 h 791"/>
                  <a:gd name="T38" fmla="*/ 1293 w 5017"/>
                  <a:gd name="T39" fmla="*/ 74 h 791"/>
                  <a:gd name="T40" fmla="*/ 1361 w 5017"/>
                  <a:gd name="T41" fmla="*/ 58 h 791"/>
                  <a:gd name="T42" fmla="*/ 1429 w 5017"/>
                  <a:gd name="T43" fmla="*/ 0 h 791"/>
                  <a:gd name="T44" fmla="*/ 1497 w 5017"/>
                  <a:gd name="T45" fmla="*/ 85 h 791"/>
                  <a:gd name="T46" fmla="*/ 1566 w 5017"/>
                  <a:gd name="T47" fmla="*/ 305 h 791"/>
                  <a:gd name="T48" fmla="*/ 1634 w 5017"/>
                  <a:gd name="T49" fmla="*/ 453 h 791"/>
                  <a:gd name="T50" fmla="*/ 1702 w 5017"/>
                  <a:gd name="T51" fmla="*/ 492 h 791"/>
                  <a:gd name="T52" fmla="*/ 1770 w 5017"/>
                  <a:gd name="T53" fmla="*/ 599 h 791"/>
                  <a:gd name="T54" fmla="*/ 1838 w 5017"/>
                  <a:gd name="T55" fmla="*/ 605 h 791"/>
                  <a:gd name="T56" fmla="*/ 1906 w 5017"/>
                  <a:gd name="T57" fmla="*/ 693 h 791"/>
                  <a:gd name="T58" fmla="*/ 1974 w 5017"/>
                  <a:gd name="T59" fmla="*/ 746 h 791"/>
                  <a:gd name="T60" fmla="*/ 2042 w 5017"/>
                  <a:gd name="T61" fmla="*/ 306 h 791"/>
                  <a:gd name="T62" fmla="*/ 2110 w 5017"/>
                  <a:gd name="T63" fmla="*/ 317 h 791"/>
                  <a:gd name="T64" fmla="*/ 2178 w 5017"/>
                  <a:gd name="T65" fmla="*/ 508 h 791"/>
                  <a:gd name="T66" fmla="*/ 2246 w 5017"/>
                  <a:gd name="T67" fmla="*/ 568 h 791"/>
                  <a:gd name="T68" fmla="*/ 2314 w 5017"/>
                  <a:gd name="T69" fmla="*/ 566 h 791"/>
                  <a:gd name="T70" fmla="*/ 2382 w 5017"/>
                  <a:gd name="T71" fmla="*/ 611 h 791"/>
                  <a:gd name="T72" fmla="*/ 2450 w 5017"/>
                  <a:gd name="T73" fmla="*/ 595 h 791"/>
                  <a:gd name="T74" fmla="*/ 2519 w 5017"/>
                  <a:gd name="T75" fmla="*/ 450 h 791"/>
                  <a:gd name="T76" fmla="*/ 2587 w 5017"/>
                  <a:gd name="T77" fmla="*/ 464 h 791"/>
                  <a:gd name="T78" fmla="*/ 2655 w 5017"/>
                  <a:gd name="T79" fmla="*/ 505 h 791"/>
                  <a:gd name="T80" fmla="*/ 2723 w 5017"/>
                  <a:gd name="T81" fmla="*/ 581 h 791"/>
                  <a:gd name="T82" fmla="*/ 2791 w 5017"/>
                  <a:gd name="T83" fmla="*/ 631 h 791"/>
                  <a:gd name="T84" fmla="*/ 2859 w 5017"/>
                  <a:gd name="T85" fmla="*/ 683 h 791"/>
                  <a:gd name="T86" fmla="*/ 2927 w 5017"/>
                  <a:gd name="T87" fmla="*/ 687 h 791"/>
                  <a:gd name="T88" fmla="*/ 2995 w 5017"/>
                  <a:gd name="T89" fmla="*/ 671 h 791"/>
                  <a:gd name="T90" fmla="*/ 3063 w 5017"/>
                  <a:gd name="T91" fmla="*/ 654 h 791"/>
                  <a:gd name="T92" fmla="*/ 3131 w 5017"/>
                  <a:gd name="T93" fmla="*/ 660 h 79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791"/>
                  <a:gd name="T143" fmla="*/ 5017 w 5017"/>
                  <a:gd name="T144" fmla="*/ 791 h 79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791">
                    <a:moveTo>
                      <a:pt x="0" y="788"/>
                    </a:moveTo>
                    <a:lnTo>
                      <a:pt x="109" y="776"/>
                    </a:lnTo>
                    <a:lnTo>
                      <a:pt x="218" y="769"/>
                    </a:lnTo>
                    <a:lnTo>
                      <a:pt x="327" y="712"/>
                    </a:lnTo>
                    <a:lnTo>
                      <a:pt x="436" y="693"/>
                    </a:lnTo>
                    <a:lnTo>
                      <a:pt x="545" y="659"/>
                    </a:lnTo>
                    <a:lnTo>
                      <a:pt x="654" y="717"/>
                    </a:lnTo>
                    <a:lnTo>
                      <a:pt x="763" y="650"/>
                    </a:lnTo>
                    <a:lnTo>
                      <a:pt x="872" y="620"/>
                    </a:lnTo>
                    <a:lnTo>
                      <a:pt x="981" y="603"/>
                    </a:lnTo>
                    <a:lnTo>
                      <a:pt x="1091" y="649"/>
                    </a:lnTo>
                    <a:lnTo>
                      <a:pt x="1200" y="596"/>
                    </a:lnTo>
                    <a:lnTo>
                      <a:pt x="1309" y="590"/>
                    </a:lnTo>
                    <a:lnTo>
                      <a:pt x="1418" y="563"/>
                    </a:lnTo>
                    <a:lnTo>
                      <a:pt x="1527" y="552"/>
                    </a:lnTo>
                    <a:lnTo>
                      <a:pt x="1636" y="619"/>
                    </a:lnTo>
                    <a:lnTo>
                      <a:pt x="1745" y="526"/>
                    </a:lnTo>
                    <a:lnTo>
                      <a:pt x="1854" y="382"/>
                    </a:lnTo>
                    <a:lnTo>
                      <a:pt x="1963" y="241"/>
                    </a:lnTo>
                    <a:lnTo>
                      <a:pt x="2072" y="78"/>
                    </a:lnTo>
                    <a:lnTo>
                      <a:pt x="2181" y="61"/>
                    </a:lnTo>
                    <a:lnTo>
                      <a:pt x="2290" y="0"/>
                    </a:lnTo>
                    <a:lnTo>
                      <a:pt x="2399" y="90"/>
                    </a:lnTo>
                    <a:lnTo>
                      <a:pt x="2509" y="323"/>
                    </a:lnTo>
                    <a:lnTo>
                      <a:pt x="2618" y="480"/>
                    </a:lnTo>
                    <a:lnTo>
                      <a:pt x="2727" y="522"/>
                    </a:lnTo>
                    <a:lnTo>
                      <a:pt x="2836" y="635"/>
                    </a:lnTo>
                    <a:lnTo>
                      <a:pt x="2945" y="642"/>
                    </a:lnTo>
                    <a:lnTo>
                      <a:pt x="3054" y="735"/>
                    </a:lnTo>
                    <a:lnTo>
                      <a:pt x="3163" y="791"/>
                    </a:lnTo>
                    <a:lnTo>
                      <a:pt x="3272" y="324"/>
                    </a:lnTo>
                    <a:lnTo>
                      <a:pt x="3381" y="336"/>
                    </a:lnTo>
                    <a:lnTo>
                      <a:pt x="3490" y="539"/>
                    </a:lnTo>
                    <a:lnTo>
                      <a:pt x="3599" y="602"/>
                    </a:lnTo>
                    <a:lnTo>
                      <a:pt x="3708" y="600"/>
                    </a:lnTo>
                    <a:lnTo>
                      <a:pt x="3817" y="648"/>
                    </a:lnTo>
                    <a:lnTo>
                      <a:pt x="3926" y="631"/>
                    </a:lnTo>
                    <a:lnTo>
                      <a:pt x="4036" y="477"/>
                    </a:lnTo>
                    <a:lnTo>
                      <a:pt x="4145" y="492"/>
                    </a:lnTo>
                    <a:lnTo>
                      <a:pt x="4254" y="535"/>
                    </a:lnTo>
                    <a:lnTo>
                      <a:pt x="4363" y="616"/>
                    </a:lnTo>
                    <a:lnTo>
                      <a:pt x="4472" y="669"/>
                    </a:lnTo>
                    <a:lnTo>
                      <a:pt x="4581" y="724"/>
                    </a:lnTo>
                    <a:lnTo>
                      <a:pt x="4690" y="728"/>
                    </a:lnTo>
                    <a:lnTo>
                      <a:pt x="4799" y="712"/>
                    </a:lnTo>
                    <a:lnTo>
                      <a:pt x="4908" y="693"/>
                    </a:lnTo>
                    <a:lnTo>
                      <a:pt x="5017" y="700"/>
                    </a:lnTo>
                  </a:path>
                </a:pathLst>
              </a:custGeom>
              <a:solidFill>
                <a:schemeClr val="tx1"/>
              </a:solidFill>
              <a:ln w="15875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0" name="Freeform 50"/>
              <p:cNvSpPr>
                <a:spLocks/>
              </p:cNvSpPr>
              <p:nvPr/>
            </p:nvSpPr>
            <p:spPr bwMode="auto">
              <a:xfrm>
                <a:off x="2569" y="3135"/>
                <a:ext cx="3131" cy="403"/>
              </a:xfrm>
              <a:custGeom>
                <a:avLst/>
                <a:gdLst>
                  <a:gd name="T0" fmla="*/ 0 w 5017"/>
                  <a:gd name="T1" fmla="*/ 403 h 427"/>
                  <a:gd name="T2" fmla="*/ 68 w 5017"/>
                  <a:gd name="T3" fmla="*/ 391 h 427"/>
                  <a:gd name="T4" fmla="*/ 136 w 5017"/>
                  <a:gd name="T5" fmla="*/ 396 h 427"/>
                  <a:gd name="T6" fmla="*/ 204 w 5017"/>
                  <a:gd name="T7" fmla="*/ 375 h 427"/>
                  <a:gd name="T8" fmla="*/ 272 w 5017"/>
                  <a:gd name="T9" fmla="*/ 341 h 427"/>
                  <a:gd name="T10" fmla="*/ 340 w 5017"/>
                  <a:gd name="T11" fmla="*/ 328 h 427"/>
                  <a:gd name="T12" fmla="*/ 408 w 5017"/>
                  <a:gd name="T13" fmla="*/ 329 h 427"/>
                  <a:gd name="T14" fmla="*/ 476 w 5017"/>
                  <a:gd name="T15" fmla="*/ 336 h 427"/>
                  <a:gd name="T16" fmla="*/ 544 w 5017"/>
                  <a:gd name="T17" fmla="*/ 314 h 427"/>
                  <a:gd name="T18" fmla="*/ 612 w 5017"/>
                  <a:gd name="T19" fmla="*/ 196 h 427"/>
                  <a:gd name="T20" fmla="*/ 681 w 5017"/>
                  <a:gd name="T21" fmla="*/ 332 h 427"/>
                  <a:gd name="T22" fmla="*/ 749 w 5017"/>
                  <a:gd name="T23" fmla="*/ 240 h 427"/>
                  <a:gd name="T24" fmla="*/ 817 w 5017"/>
                  <a:gd name="T25" fmla="*/ 239 h 427"/>
                  <a:gd name="T26" fmla="*/ 885 w 5017"/>
                  <a:gd name="T27" fmla="*/ 211 h 427"/>
                  <a:gd name="T28" fmla="*/ 953 w 5017"/>
                  <a:gd name="T29" fmla="*/ 233 h 427"/>
                  <a:gd name="T30" fmla="*/ 1021 w 5017"/>
                  <a:gd name="T31" fmla="*/ 310 h 427"/>
                  <a:gd name="T32" fmla="*/ 1089 w 5017"/>
                  <a:gd name="T33" fmla="*/ 252 h 427"/>
                  <a:gd name="T34" fmla="*/ 1157 w 5017"/>
                  <a:gd name="T35" fmla="*/ 262 h 427"/>
                  <a:gd name="T36" fmla="*/ 1225 w 5017"/>
                  <a:gd name="T37" fmla="*/ 187 h 427"/>
                  <a:gd name="T38" fmla="*/ 1293 w 5017"/>
                  <a:gd name="T39" fmla="*/ 71 h 427"/>
                  <a:gd name="T40" fmla="*/ 1361 w 5017"/>
                  <a:gd name="T41" fmla="*/ 79 h 427"/>
                  <a:gd name="T42" fmla="*/ 1429 w 5017"/>
                  <a:gd name="T43" fmla="*/ 0 h 427"/>
                  <a:gd name="T44" fmla="*/ 1497 w 5017"/>
                  <a:gd name="T45" fmla="*/ 53 h 427"/>
                  <a:gd name="T46" fmla="*/ 1566 w 5017"/>
                  <a:gd name="T47" fmla="*/ 288 h 427"/>
                  <a:gd name="T48" fmla="*/ 1634 w 5017"/>
                  <a:gd name="T49" fmla="*/ 273 h 427"/>
                  <a:gd name="T50" fmla="*/ 1702 w 5017"/>
                  <a:gd name="T51" fmla="*/ 300 h 427"/>
                  <a:gd name="T52" fmla="*/ 1770 w 5017"/>
                  <a:gd name="T53" fmla="*/ 320 h 427"/>
                  <a:gd name="T54" fmla="*/ 1838 w 5017"/>
                  <a:gd name="T55" fmla="*/ 389 h 427"/>
                  <a:gd name="T56" fmla="*/ 1906 w 5017"/>
                  <a:gd name="T57" fmla="*/ 368 h 427"/>
                  <a:gd name="T58" fmla="*/ 1974 w 5017"/>
                  <a:gd name="T59" fmla="*/ 386 h 427"/>
                  <a:gd name="T60" fmla="*/ 2042 w 5017"/>
                  <a:gd name="T61" fmla="*/ 76 h 427"/>
                  <a:gd name="T62" fmla="*/ 2110 w 5017"/>
                  <a:gd name="T63" fmla="*/ 126 h 427"/>
                  <a:gd name="T64" fmla="*/ 2178 w 5017"/>
                  <a:gd name="T65" fmla="*/ 211 h 427"/>
                  <a:gd name="T66" fmla="*/ 2246 w 5017"/>
                  <a:gd name="T67" fmla="*/ 287 h 427"/>
                  <a:gd name="T68" fmla="*/ 2314 w 5017"/>
                  <a:gd name="T69" fmla="*/ 313 h 427"/>
                  <a:gd name="T70" fmla="*/ 2382 w 5017"/>
                  <a:gd name="T71" fmla="*/ 281 h 427"/>
                  <a:gd name="T72" fmla="*/ 2450 w 5017"/>
                  <a:gd name="T73" fmla="*/ 308 h 427"/>
                  <a:gd name="T74" fmla="*/ 2519 w 5017"/>
                  <a:gd name="T75" fmla="*/ 248 h 427"/>
                  <a:gd name="T76" fmla="*/ 2587 w 5017"/>
                  <a:gd name="T77" fmla="*/ 262 h 427"/>
                  <a:gd name="T78" fmla="*/ 2655 w 5017"/>
                  <a:gd name="T79" fmla="*/ 310 h 427"/>
                  <a:gd name="T80" fmla="*/ 2723 w 5017"/>
                  <a:gd name="T81" fmla="*/ 320 h 427"/>
                  <a:gd name="T82" fmla="*/ 2791 w 5017"/>
                  <a:gd name="T83" fmla="*/ 354 h 427"/>
                  <a:gd name="T84" fmla="*/ 2859 w 5017"/>
                  <a:gd name="T85" fmla="*/ 361 h 427"/>
                  <a:gd name="T86" fmla="*/ 2927 w 5017"/>
                  <a:gd name="T87" fmla="*/ 360 h 427"/>
                  <a:gd name="T88" fmla="*/ 2995 w 5017"/>
                  <a:gd name="T89" fmla="*/ 365 h 427"/>
                  <a:gd name="T90" fmla="*/ 3063 w 5017"/>
                  <a:gd name="T91" fmla="*/ 402 h 427"/>
                  <a:gd name="T92" fmla="*/ 3131 w 5017"/>
                  <a:gd name="T93" fmla="*/ 389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427"/>
                  <a:gd name="T143" fmla="*/ 5017 w 5017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427">
                    <a:moveTo>
                      <a:pt x="0" y="427"/>
                    </a:moveTo>
                    <a:lnTo>
                      <a:pt x="109" y="414"/>
                    </a:lnTo>
                    <a:lnTo>
                      <a:pt x="218" y="420"/>
                    </a:lnTo>
                    <a:lnTo>
                      <a:pt x="327" y="397"/>
                    </a:lnTo>
                    <a:lnTo>
                      <a:pt x="436" y="361"/>
                    </a:lnTo>
                    <a:lnTo>
                      <a:pt x="545" y="348"/>
                    </a:lnTo>
                    <a:lnTo>
                      <a:pt x="654" y="349"/>
                    </a:lnTo>
                    <a:lnTo>
                      <a:pt x="763" y="356"/>
                    </a:lnTo>
                    <a:lnTo>
                      <a:pt x="872" y="333"/>
                    </a:lnTo>
                    <a:lnTo>
                      <a:pt x="981" y="208"/>
                    </a:lnTo>
                    <a:lnTo>
                      <a:pt x="1091" y="352"/>
                    </a:lnTo>
                    <a:lnTo>
                      <a:pt x="1200" y="254"/>
                    </a:lnTo>
                    <a:lnTo>
                      <a:pt x="1309" y="253"/>
                    </a:lnTo>
                    <a:lnTo>
                      <a:pt x="1418" y="224"/>
                    </a:lnTo>
                    <a:lnTo>
                      <a:pt x="1527" y="247"/>
                    </a:lnTo>
                    <a:lnTo>
                      <a:pt x="1636" y="328"/>
                    </a:lnTo>
                    <a:lnTo>
                      <a:pt x="1745" y="267"/>
                    </a:lnTo>
                    <a:lnTo>
                      <a:pt x="1854" y="278"/>
                    </a:lnTo>
                    <a:lnTo>
                      <a:pt x="1963" y="198"/>
                    </a:lnTo>
                    <a:lnTo>
                      <a:pt x="2072" y="75"/>
                    </a:lnTo>
                    <a:lnTo>
                      <a:pt x="2181" y="84"/>
                    </a:lnTo>
                    <a:lnTo>
                      <a:pt x="2290" y="0"/>
                    </a:lnTo>
                    <a:lnTo>
                      <a:pt x="2399" y="56"/>
                    </a:lnTo>
                    <a:lnTo>
                      <a:pt x="2509" y="305"/>
                    </a:lnTo>
                    <a:lnTo>
                      <a:pt x="2618" y="289"/>
                    </a:lnTo>
                    <a:lnTo>
                      <a:pt x="2727" y="318"/>
                    </a:lnTo>
                    <a:lnTo>
                      <a:pt x="2836" y="339"/>
                    </a:lnTo>
                    <a:lnTo>
                      <a:pt x="2945" y="412"/>
                    </a:lnTo>
                    <a:lnTo>
                      <a:pt x="3054" y="390"/>
                    </a:lnTo>
                    <a:lnTo>
                      <a:pt x="3163" y="409"/>
                    </a:lnTo>
                    <a:lnTo>
                      <a:pt x="3272" y="80"/>
                    </a:lnTo>
                    <a:lnTo>
                      <a:pt x="3381" y="134"/>
                    </a:lnTo>
                    <a:lnTo>
                      <a:pt x="3490" y="224"/>
                    </a:lnTo>
                    <a:lnTo>
                      <a:pt x="3599" y="304"/>
                    </a:lnTo>
                    <a:lnTo>
                      <a:pt x="3708" y="332"/>
                    </a:lnTo>
                    <a:lnTo>
                      <a:pt x="3817" y="298"/>
                    </a:lnTo>
                    <a:lnTo>
                      <a:pt x="3926" y="326"/>
                    </a:lnTo>
                    <a:lnTo>
                      <a:pt x="4036" y="263"/>
                    </a:lnTo>
                    <a:lnTo>
                      <a:pt x="4145" y="278"/>
                    </a:lnTo>
                    <a:lnTo>
                      <a:pt x="4254" y="328"/>
                    </a:lnTo>
                    <a:lnTo>
                      <a:pt x="4363" y="339"/>
                    </a:lnTo>
                    <a:lnTo>
                      <a:pt x="4472" y="375"/>
                    </a:lnTo>
                    <a:lnTo>
                      <a:pt x="4581" y="382"/>
                    </a:lnTo>
                    <a:lnTo>
                      <a:pt x="4690" y="381"/>
                    </a:lnTo>
                    <a:lnTo>
                      <a:pt x="4799" y="387"/>
                    </a:lnTo>
                    <a:lnTo>
                      <a:pt x="4908" y="426"/>
                    </a:lnTo>
                    <a:lnTo>
                      <a:pt x="5017" y="412"/>
                    </a:lnTo>
                  </a:path>
                </a:pathLst>
              </a:custGeom>
              <a:solidFill>
                <a:schemeClr val="tx1"/>
              </a:solidFill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1" name="Freeform 51"/>
              <p:cNvSpPr>
                <a:spLocks/>
              </p:cNvSpPr>
              <p:nvPr/>
            </p:nvSpPr>
            <p:spPr bwMode="auto">
              <a:xfrm>
                <a:off x="2569" y="3435"/>
                <a:ext cx="3131" cy="189"/>
              </a:xfrm>
              <a:custGeom>
                <a:avLst/>
                <a:gdLst>
                  <a:gd name="T0" fmla="*/ 0 w 5017"/>
                  <a:gd name="T1" fmla="*/ 153 h 200"/>
                  <a:gd name="T2" fmla="*/ 68 w 5017"/>
                  <a:gd name="T3" fmla="*/ 157 h 200"/>
                  <a:gd name="T4" fmla="*/ 136 w 5017"/>
                  <a:gd name="T5" fmla="*/ 170 h 200"/>
                  <a:gd name="T6" fmla="*/ 204 w 5017"/>
                  <a:gd name="T7" fmla="*/ 143 h 200"/>
                  <a:gd name="T8" fmla="*/ 272 w 5017"/>
                  <a:gd name="T9" fmla="*/ 161 h 200"/>
                  <a:gd name="T10" fmla="*/ 340 w 5017"/>
                  <a:gd name="T11" fmla="*/ 173 h 200"/>
                  <a:gd name="T12" fmla="*/ 408 w 5017"/>
                  <a:gd name="T13" fmla="*/ 134 h 200"/>
                  <a:gd name="T14" fmla="*/ 476 w 5017"/>
                  <a:gd name="T15" fmla="*/ 144 h 200"/>
                  <a:gd name="T16" fmla="*/ 544 w 5017"/>
                  <a:gd name="T17" fmla="*/ 141 h 200"/>
                  <a:gd name="T18" fmla="*/ 612 w 5017"/>
                  <a:gd name="T19" fmla="*/ 99 h 200"/>
                  <a:gd name="T20" fmla="*/ 681 w 5017"/>
                  <a:gd name="T21" fmla="*/ 119 h 200"/>
                  <a:gd name="T22" fmla="*/ 749 w 5017"/>
                  <a:gd name="T23" fmla="*/ 88 h 200"/>
                  <a:gd name="T24" fmla="*/ 817 w 5017"/>
                  <a:gd name="T25" fmla="*/ 46 h 200"/>
                  <a:gd name="T26" fmla="*/ 885 w 5017"/>
                  <a:gd name="T27" fmla="*/ 24 h 200"/>
                  <a:gd name="T28" fmla="*/ 953 w 5017"/>
                  <a:gd name="T29" fmla="*/ 112 h 200"/>
                  <a:gd name="T30" fmla="*/ 1021 w 5017"/>
                  <a:gd name="T31" fmla="*/ 139 h 200"/>
                  <a:gd name="T32" fmla="*/ 1089 w 5017"/>
                  <a:gd name="T33" fmla="*/ 140 h 200"/>
                  <a:gd name="T34" fmla="*/ 1157 w 5017"/>
                  <a:gd name="T35" fmla="*/ 146 h 200"/>
                  <a:gd name="T36" fmla="*/ 1225 w 5017"/>
                  <a:gd name="T37" fmla="*/ 95 h 200"/>
                  <a:gd name="T38" fmla="*/ 1293 w 5017"/>
                  <a:gd name="T39" fmla="*/ 64 h 200"/>
                  <a:gd name="T40" fmla="*/ 1361 w 5017"/>
                  <a:gd name="T41" fmla="*/ 31 h 200"/>
                  <a:gd name="T42" fmla="*/ 1429 w 5017"/>
                  <a:gd name="T43" fmla="*/ 26 h 200"/>
                  <a:gd name="T44" fmla="*/ 1497 w 5017"/>
                  <a:gd name="T45" fmla="*/ 79 h 200"/>
                  <a:gd name="T46" fmla="*/ 1566 w 5017"/>
                  <a:gd name="T47" fmla="*/ 89 h 200"/>
                  <a:gd name="T48" fmla="*/ 1634 w 5017"/>
                  <a:gd name="T49" fmla="*/ 103 h 200"/>
                  <a:gd name="T50" fmla="*/ 1702 w 5017"/>
                  <a:gd name="T51" fmla="*/ 120 h 200"/>
                  <a:gd name="T52" fmla="*/ 1770 w 5017"/>
                  <a:gd name="T53" fmla="*/ 136 h 200"/>
                  <a:gd name="T54" fmla="*/ 1838 w 5017"/>
                  <a:gd name="T55" fmla="*/ 142 h 200"/>
                  <a:gd name="T56" fmla="*/ 1906 w 5017"/>
                  <a:gd name="T57" fmla="*/ 144 h 200"/>
                  <a:gd name="T58" fmla="*/ 1974 w 5017"/>
                  <a:gd name="T59" fmla="*/ 146 h 200"/>
                  <a:gd name="T60" fmla="*/ 2042 w 5017"/>
                  <a:gd name="T61" fmla="*/ 0 h 200"/>
                  <a:gd name="T62" fmla="*/ 2110 w 5017"/>
                  <a:gd name="T63" fmla="*/ 83 h 200"/>
                  <a:gd name="T64" fmla="*/ 2178 w 5017"/>
                  <a:gd name="T65" fmla="*/ 140 h 200"/>
                  <a:gd name="T66" fmla="*/ 2246 w 5017"/>
                  <a:gd name="T67" fmla="*/ 120 h 200"/>
                  <a:gd name="T68" fmla="*/ 2314 w 5017"/>
                  <a:gd name="T69" fmla="*/ 92 h 200"/>
                  <a:gd name="T70" fmla="*/ 2382 w 5017"/>
                  <a:gd name="T71" fmla="*/ 189 h 200"/>
                  <a:gd name="T72" fmla="*/ 2450 w 5017"/>
                  <a:gd name="T73" fmla="*/ 110 h 200"/>
                  <a:gd name="T74" fmla="*/ 2519 w 5017"/>
                  <a:gd name="T75" fmla="*/ 148 h 200"/>
                  <a:gd name="T76" fmla="*/ 2587 w 5017"/>
                  <a:gd name="T77" fmla="*/ 140 h 200"/>
                  <a:gd name="T78" fmla="*/ 2655 w 5017"/>
                  <a:gd name="T79" fmla="*/ 83 h 200"/>
                  <a:gd name="T80" fmla="*/ 2723 w 5017"/>
                  <a:gd name="T81" fmla="*/ 160 h 200"/>
                  <a:gd name="T82" fmla="*/ 2791 w 5017"/>
                  <a:gd name="T83" fmla="*/ 162 h 200"/>
                  <a:gd name="T84" fmla="*/ 2859 w 5017"/>
                  <a:gd name="T85" fmla="*/ 139 h 200"/>
                  <a:gd name="T86" fmla="*/ 2927 w 5017"/>
                  <a:gd name="T87" fmla="*/ 186 h 200"/>
                  <a:gd name="T88" fmla="*/ 2995 w 5017"/>
                  <a:gd name="T89" fmla="*/ 164 h 200"/>
                  <a:gd name="T90" fmla="*/ 3063 w 5017"/>
                  <a:gd name="T91" fmla="*/ 168 h 200"/>
                  <a:gd name="T92" fmla="*/ 3131 w 5017"/>
                  <a:gd name="T93" fmla="*/ 150 h 2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200"/>
                  <a:gd name="T143" fmla="*/ 5017 w 5017"/>
                  <a:gd name="T144" fmla="*/ 200 h 2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200">
                    <a:moveTo>
                      <a:pt x="0" y="162"/>
                    </a:moveTo>
                    <a:lnTo>
                      <a:pt x="109" y="166"/>
                    </a:lnTo>
                    <a:lnTo>
                      <a:pt x="218" y="180"/>
                    </a:lnTo>
                    <a:lnTo>
                      <a:pt x="327" y="151"/>
                    </a:lnTo>
                    <a:lnTo>
                      <a:pt x="436" y="170"/>
                    </a:lnTo>
                    <a:lnTo>
                      <a:pt x="545" y="183"/>
                    </a:lnTo>
                    <a:lnTo>
                      <a:pt x="654" y="142"/>
                    </a:lnTo>
                    <a:lnTo>
                      <a:pt x="763" y="152"/>
                    </a:lnTo>
                    <a:lnTo>
                      <a:pt x="872" y="149"/>
                    </a:lnTo>
                    <a:lnTo>
                      <a:pt x="981" y="105"/>
                    </a:lnTo>
                    <a:lnTo>
                      <a:pt x="1091" y="126"/>
                    </a:lnTo>
                    <a:lnTo>
                      <a:pt x="1200" y="93"/>
                    </a:lnTo>
                    <a:lnTo>
                      <a:pt x="1309" y="49"/>
                    </a:lnTo>
                    <a:lnTo>
                      <a:pt x="1418" y="25"/>
                    </a:lnTo>
                    <a:lnTo>
                      <a:pt x="1527" y="119"/>
                    </a:lnTo>
                    <a:lnTo>
                      <a:pt x="1636" y="147"/>
                    </a:lnTo>
                    <a:lnTo>
                      <a:pt x="1745" y="148"/>
                    </a:lnTo>
                    <a:lnTo>
                      <a:pt x="1854" y="155"/>
                    </a:lnTo>
                    <a:lnTo>
                      <a:pt x="1963" y="100"/>
                    </a:lnTo>
                    <a:lnTo>
                      <a:pt x="2072" y="68"/>
                    </a:lnTo>
                    <a:lnTo>
                      <a:pt x="2181" y="33"/>
                    </a:lnTo>
                    <a:lnTo>
                      <a:pt x="2290" y="28"/>
                    </a:lnTo>
                    <a:lnTo>
                      <a:pt x="2399" y="84"/>
                    </a:lnTo>
                    <a:lnTo>
                      <a:pt x="2509" y="94"/>
                    </a:lnTo>
                    <a:lnTo>
                      <a:pt x="2618" y="109"/>
                    </a:lnTo>
                    <a:lnTo>
                      <a:pt x="2727" y="127"/>
                    </a:lnTo>
                    <a:lnTo>
                      <a:pt x="2836" y="144"/>
                    </a:lnTo>
                    <a:lnTo>
                      <a:pt x="2945" y="150"/>
                    </a:lnTo>
                    <a:lnTo>
                      <a:pt x="3054" y="152"/>
                    </a:lnTo>
                    <a:lnTo>
                      <a:pt x="3163" y="155"/>
                    </a:lnTo>
                    <a:lnTo>
                      <a:pt x="3272" y="0"/>
                    </a:lnTo>
                    <a:lnTo>
                      <a:pt x="3381" y="88"/>
                    </a:lnTo>
                    <a:lnTo>
                      <a:pt x="3490" y="148"/>
                    </a:lnTo>
                    <a:lnTo>
                      <a:pt x="3599" y="127"/>
                    </a:lnTo>
                    <a:lnTo>
                      <a:pt x="3708" y="97"/>
                    </a:lnTo>
                    <a:lnTo>
                      <a:pt x="3817" y="200"/>
                    </a:lnTo>
                    <a:lnTo>
                      <a:pt x="3926" y="116"/>
                    </a:lnTo>
                    <a:lnTo>
                      <a:pt x="4036" y="157"/>
                    </a:lnTo>
                    <a:lnTo>
                      <a:pt x="4145" y="148"/>
                    </a:lnTo>
                    <a:lnTo>
                      <a:pt x="4254" y="88"/>
                    </a:lnTo>
                    <a:lnTo>
                      <a:pt x="4363" y="169"/>
                    </a:lnTo>
                    <a:lnTo>
                      <a:pt x="4472" y="171"/>
                    </a:lnTo>
                    <a:lnTo>
                      <a:pt x="4581" y="147"/>
                    </a:lnTo>
                    <a:lnTo>
                      <a:pt x="4690" y="197"/>
                    </a:lnTo>
                    <a:lnTo>
                      <a:pt x="4799" y="174"/>
                    </a:lnTo>
                    <a:lnTo>
                      <a:pt x="4908" y="178"/>
                    </a:lnTo>
                    <a:lnTo>
                      <a:pt x="5017" y="159"/>
                    </a:lnTo>
                  </a:path>
                </a:pathLst>
              </a:custGeom>
              <a:solidFill>
                <a:schemeClr val="tx1"/>
              </a:solidFill>
              <a:ln w="15875">
                <a:solidFill>
                  <a:srgbClr val="8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2" name="Freeform 52"/>
              <p:cNvSpPr>
                <a:spLocks/>
              </p:cNvSpPr>
              <p:nvPr/>
            </p:nvSpPr>
            <p:spPr bwMode="auto">
              <a:xfrm>
                <a:off x="2569" y="2578"/>
                <a:ext cx="3131" cy="860"/>
              </a:xfrm>
              <a:custGeom>
                <a:avLst/>
                <a:gdLst>
                  <a:gd name="T0" fmla="*/ 0 w 5017"/>
                  <a:gd name="T1" fmla="*/ 844 h 912"/>
                  <a:gd name="T2" fmla="*/ 68 w 5017"/>
                  <a:gd name="T3" fmla="*/ 860 h 912"/>
                  <a:gd name="T4" fmla="*/ 136 w 5017"/>
                  <a:gd name="T5" fmla="*/ 840 h 912"/>
                  <a:gd name="T6" fmla="*/ 204 w 5017"/>
                  <a:gd name="T7" fmla="*/ 800 h 912"/>
                  <a:gd name="T8" fmla="*/ 272 w 5017"/>
                  <a:gd name="T9" fmla="*/ 784 h 912"/>
                  <a:gd name="T10" fmla="*/ 340 w 5017"/>
                  <a:gd name="T11" fmla="*/ 769 h 912"/>
                  <a:gd name="T12" fmla="*/ 408 w 5017"/>
                  <a:gd name="T13" fmla="*/ 775 h 912"/>
                  <a:gd name="T14" fmla="*/ 476 w 5017"/>
                  <a:gd name="T15" fmla="*/ 742 h 912"/>
                  <a:gd name="T16" fmla="*/ 544 w 5017"/>
                  <a:gd name="T17" fmla="*/ 638 h 912"/>
                  <a:gd name="T18" fmla="*/ 612 w 5017"/>
                  <a:gd name="T19" fmla="*/ 635 h 912"/>
                  <a:gd name="T20" fmla="*/ 681 w 5017"/>
                  <a:gd name="T21" fmla="*/ 635 h 912"/>
                  <a:gd name="T22" fmla="*/ 749 w 5017"/>
                  <a:gd name="T23" fmla="*/ 569 h 912"/>
                  <a:gd name="T24" fmla="*/ 817 w 5017"/>
                  <a:gd name="T25" fmla="*/ 513 h 912"/>
                  <a:gd name="T26" fmla="*/ 885 w 5017"/>
                  <a:gd name="T27" fmla="*/ 556 h 912"/>
                  <a:gd name="T28" fmla="*/ 953 w 5017"/>
                  <a:gd name="T29" fmla="*/ 634 h 912"/>
                  <a:gd name="T30" fmla="*/ 1021 w 5017"/>
                  <a:gd name="T31" fmla="*/ 629 h 912"/>
                  <a:gd name="T32" fmla="*/ 1089 w 5017"/>
                  <a:gd name="T33" fmla="*/ 554 h 912"/>
                  <a:gd name="T34" fmla="*/ 1157 w 5017"/>
                  <a:gd name="T35" fmla="*/ 441 h 912"/>
                  <a:gd name="T36" fmla="*/ 1225 w 5017"/>
                  <a:gd name="T37" fmla="*/ 304 h 912"/>
                  <a:gd name="T38" fmla="*/ 1293 w 5017"/>
                  <a:gd name="T39" fmla="*/ 129 h 912"/>
                  <a:gd name="T40" fmla="*/ 1361 w 5017"/>
                  <a:gd name="T41" fmla="*/ 91 h 912"/>
                  <a:gd name="T42" fmla="*/ 1429 w 5017"/>
                  <a:gd name="T43" fmla="*/ 0 h 912"/>
                  <a:gd name="T44" fmla="*/ 1497 w 5017"/>
                  <a:gd name="T45" fmla="*/ 143 h 912"/>
                  <a:gd name="T46" fmla="*/ 1566 w 5017"/>
                  <a:gd name="T47" fmla="*/ 391 h 912"/>
                  <a:gd name="T48" fmla="*/ 1634 w 5017"/>
                  <a:gd name="T49" fmla="*/ 504 h 912"/>
                  <a:gd name="T50" fmla="*/ 1702 w 5017"/>
                  <a:gd name="T51" fmla="*/ 583 h 912"/>
                  <a:gd name="T52" fmla="*/ 1770 w 5017"/>
                  <a:gd name="T53" fmla="*/ 649 h 912"/>
                  <a:gd name="T54" fmla="*/ 1838 w 5017"/>
                  <a:gd name="T55" fmla="*/ 703 h 912"/>
                  <a:gd name="T56" fmla="*/ 1906 w 5017"/>
                  <a:gd name="T57" fmla="*/ 776 h 912"/>
                  <a:gd name="T58" fmla="*/ 1974 w 5017"/>
                  <a:gd name="T59" fmla="*/ 797 h 912"/>
                  <a:gd name="T60" fmla="*/ 2042 w 5017"/>
                  <a:gd name="T61" fmla="*/ 376 h 912"/>
                  <a:gd name="T62" fmla="*/ 2110 w 5017"/>
                  <a:gd name="T63" fmla="*/ 387 h 912"/>
                  <a:gd name="T64" fmla="*/ 2178 w 5017"/>
                  <a:gd name="T65" fmla="*/ 593 h 912"/>
                  <a:gd name="T66" fmla="*/ 2246 w 5017"/>
                  <a:gd name="T67" fmla="*/ 650 h 912"/>
                  <a:gd name="T68" fmla="*/ 2314 w 5017"/>
                  <a:gd name="T69" fmla="*/ 647 h 912"/>
                  <a:gd name="T70" fmla="*/ 2382 w 5017"/>
                  <a:gd name="T71" fmla="*/ 685 h 912"/>
                  <a:gd name="T72" fmla="*/ 2450 w 5017"/>
                  <a:gd name="T73" fmla="*/ 584 h 912"/>
                  <a:gd name="T74" fmla="*/ 2519 w 5017"/>
                  <a:gd name="T75" fmla="*/ 451 h 912"/>
                  <a:gd name="T76" fmla="*/ 2587 w 5017"/>
                  <a:gd name="T77" fmla="*/ 518 h 912"/>
                  <a:gd name="T78" fmla="*/ 2655 w 5017"/>
                  <a:gd name="T79" fmla="*/ 599 h 912"/>
                  <a:gd name="T80" fmla="*/ 2723 w 5017"/>
                  <a:gd name="T81" fmla="*/ 719 h 912"/>
                  <a:gd name="T82" fmla="*/ 2791 w 5017"/>
                  <a:gd name="T83" fmla="*/ 769 h 912"/>
                  <a:gd name="T84" fmla="*/ 2859 w 5017"/>
                  <a:gd name="T85" fmla="*/ 789 h 912"/>
                  <a:gd name="T86" fmla="*/ 2927 w 5017"/>
                  <a:gd name="T87" fmla="*/ 806 h 912"/>
                  <a:gd name="T88" fmla="*/ 2995 w 5017"/>
                  <a:gd name="T89" fmla="*/ 803 h 912"/>
                  <a:gd name="T90" fmla="*/ 3063 w 5017"/>
                  <a:gd name="T91" fmla="*/ 817 h 912"/>
                  <a:gd name="T92" fmla="*/ 3131 w 5017"/>
                  <a:gd name="T93" fmla="*/ 798 h 9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17"/>
                  <a:gd name="T142" fmla="*/ 0 h 912"/>
                  <a:gd name="T143" fmla="*/ 5017 w 5017"/>
                  <a:gd name="T144" fmla="*/ 912 h 9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17" h="912">
                    <a:moveTo>
                      <a:pt x="0" y="895"/>
                    </a:moveTo>
                    <a:lnTo>
                      <a:pt x="109" y="912"/>
                    </a:lnTo>
                    <a:lnTo>
                      <a:pt x="218" y="891"/>
                    </a:lnTo>
                    <a:lnTo>
                      <a:pt x="327" y="848"/>
                    </a:lnTo>
                    <a:lnTo>
                      <a:pt x="436" y="831"/>
                    </a:lnTo>
                    <a:lnTo>
                      <a:pt x="545" y="815"/>
                    </a:lnTo>
                    <a:lnTo>
                      <a:pt x="654" y="822"/>
                    </a:lnTo>
                    <a:lnTo>
                      <a:pt x="763" y="787"/>
                    </a:lnTo>
                    <a:lnTo>
                      <a:pt x="872" y="677"/>
                    </a:lnTo>
                    <a:lnTo>
                      <a:pt x="981" y="673"/>
                    </a:lnTo>
                    <a:lnTo>
                      <a:pt x="1091" y="673"/>
                    </a:lnTo>
                    <a:lnTo>
                      <a:pt x="1200" y="603"/>
                    </a:lnTo>
                    <a:lnTo>
                      <a:pt x="1309" y="544"/>
                    </a:lnTo>
                    <a:lnTo>
                      <a:pt x="1418" y="590"/>
                    </a:lnTo>
                    <a:lnTo>
                      <a:pt x="1527" y="672"/>
                    </a:lnTo>
                    <a:lnTo>
                      <a:pt x="1636" y="667"/>
                    </a:lnTo>
                    <a:lnTo>
                      <a:pt x="1745" y="587"/>
                    </a:lnTo>
                    <a:lnTo>
                      <a:pt x="1854" y="468"/>
                    </a:lnTo>
                    <a:lnTo>
                      <a:pt x="1963" y="322"/>
                    </a:lnTo>
                    <a:lnTo>
                      <a:pt x="2072" y="137"/>
                    </a:lnTo>
                    <a:lnTo>
                      <a:pt x="2181" y="96"/>
                    </a:lnTo>
                    <a:lnTo>
                      <a:pt x="2290" y="0"/>
                    </a:lnTo>
                    <a:lnTo>
                      <a:pt x="2399" y="152"/>
                    </a:lnTo>
                    <a:lnTo>
                      <a:pt x="2509" y="415"/>
                    </a:lnTo>
                    <a:lnTo>
                      <a:pt x="2618" y="535"/>
                    </a:lnTo>
                    <a:lnTo>
                      <a:pt x="2727" y="618"/>
                    </a:lnTo>
                    <a:lnTo>
                      <a:pt x="2836" y="688"/>
                    </a:lnTo>
                    <a:lnTo>
                      <a:pt x="2945" y="746"/>
                    </a:lnTo>
                    <a:lnTo>
                      <a:pt x="3054" y="823"/>
                    </a:lnTo>
                    <a:lnTo>
                      <a:pt x="3163" y="845"/>
                    </a:lnTo>
                    <a:lnTo>
                      <a:pt x="3272" y="399"/>
                    </a:lnTo>
                    <a:lnTo>
                      <a:pt x="3381" y="410"/>
                    </a:lnTo>
                    <a:lnTo>
                      <a:pt x="3490" y="629"/>
                    </a:lnTo>
                    <a:lnTo>
                      <a:pt x="3599" y="689"/>
                    </a:lnTo>
                    <a:lnTo>
                      <a:pt x="3708" y="686"/>
                    </a:lnTo>
                    <a:lnTo>
                      <a:pt x="3817" y="726"/>
                    </a:lnTo>
                    <a:lnTo>
                      <a:pt x="3926" y="619"/>
                    </a:lnTo>
                    <a:lnTo>
                      <a:pt x="4036" y="478"/>
                    </a:lnTo>
                    <a:lnTo>
                      <a:pt x="4145" y="549"/>
                    </a:lnTo>
                    <a:lnTo>
                      <a:pt x="4254" y="635"/>
                    </a:lnTo>
                    <a:lnTo>
                      <a:pt x="4363" y="762"/>
                    </a:lnTo>
                    <a:lnTo>
                      <a:pt x="4472" y="816"/>
                    </a:lnTo>
                    <a:lnTo>
                      <a:pt x="4581" y="837"/>
                    </a:lnTo>
                    <a:lnTo>
                      <a:pt x="4690" y="855"/>
                    </a:lnTo>
                    <a:lnTo>
                      <a:pt x="4799" y="852"/>
                    </a:lnTo>
                    <a:lnTo>
                      <a:pt x="4908" y="866"/>
                    </a:lnTo>
                    <a:lnTo>
                      <a:pt x="5017" y="846"/>
                    </a:lnTo>
                  </a:path>
                </a:pathLst>
              </a:custGeom>
              <a:solidFill>
                <a:schemeClr val="tx1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3" name="Freeform 53"/>
              <p:cNvSpPr>
                <a:spLocks/>
              </p:cNvSpPr>
              <p:nvPr/>
            </p:nvSpPr>
            <p:spPr bwMode="auto">
              <a:xfrm>
                <a:off x="2554" y="2920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4" name="Freeform 54"/>
              <p:cNvSpPr>
                <a:spLocks/>
              </p:cNvSpPr>
              <p:nvPr/>
            </p:nvSpPr>
            <p:spPr bwMode="auto">
              <a:xfrm>
                <a:off x="2622" y="3061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5" name="Freeform 55"/>
              <p:cNvSpPr>
                <a:spLocks/>
              </p:cNvSpPr>
              <p:nvPr/>
            </p:nvSpPr>
            <p:spPr bwMode="auto">
              <a:xfrm>
                <a:off x="2690" y="2964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6" name="Freeform 56"/>
              <p:cNvSpPr>
                <a:spLocks/>
              </p:cNvSpPr>
              <p:nvPr/>
            </p:nvSpPr>
            <p:spPr bwMode="auto">
              <a:xfrm>
                <a:off x="2758" y="2939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7" name="Freeform 57"/>
              <p:cNvSpPr>
                <a:spLocks/>
              </p:cNvSpPr>
              <p:nvPr/>
            </p:nvSpPr>
            <p:spPr bwMode="auto">
              <a:xfrm>
                <a:off x="2826" y="2724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8" name="Freeform 58"/>
              <p:cNvSpPr>
                <a:spLocks/>
              </p:cNvSpPr>
              <p:nvPr/>
            </p:nvSpPr>
            <p:spPr bwMode="auto">
              <a:xfrm>
                <a:off x="2894" y="2856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9" name="Freeform 59"/>
              <p:cNvSpPr>
                <a:spLocks/>
              </p:cNvSpPr>
              <p:nvPr/>
            </p:nvSpPr>
            <p:spPr bwMode="auto">
              <a:xfrm>
                <a:off x="2962" y="2854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0" name="Freeform 60"/>
              <p:cNvSpPr>
                <a:spLocks/>
              </p:cNvSpPr>
              <p:nvPr/>
            </p:nvSpPr>
            <p:spPr bwMode="auto">
              <a:xfrm>
                <a:off x="3030" y="2816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1" name="Freeform 61"/>
              <p:cNvSpPr>
                <a:spLocks/>
              </p:cNvSpPr>
              <p:nvPr/>
            </p:nvSpPr>
            <p:spPr bwMode="auto">
              <a:xfrm>
                <a:off x="3098" y="2330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2" name="Freeform 62"/>
              <p:cNvSpPr>
                <a:spLocks/>
              </p:cNvSpPr>
              <p:nvPr/>
            </p:nvSpPr>
            <p:spPr bwMode="auto">
              <a:xfrm>
                <a:off x="3166" y="2437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3" name="Freeform 63"/>
              <p:cNvSpPr>
                <a:spLocks/>
              </p:cNvSpPr>
              <p:nvPr/>
            </p:nvSpPr>
            <p:spPr bwMode="auto">
              <a:xfrm>
                <a:off x="3235" y="2220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4" name="Freeform 64"/>
              <p:cNvSpPr>
                <a:spLocks/>
              </p:cNvSpPr>
              <p:nvPr/>
            </p:nvSpPr>
            <p:spPr bwMode="auto">
              <a:xfrm>
                <a:off x="3303" y="2011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5" name="Freeform 65"/>
              <p:cNvSpPr>
                <a:spLocks/>
              </p:cNvSpPr>
              <p:nvPr/>
            </p:nvSpPr>
            <p:spPr bwMode="auto">
              <a:xfrm>
                <a:off x="3371" y="1763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6" name="Freeform 66"/>
              <p:cNvSpPr>
                <a:spLocks/>
              </p:cNvSpPr>
              <p:nvPr/>
            </p:nvSpPr>
            <p:spPr bwMode="auto">
              <a:xfrm>
                <a:off x="3439" y="1910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7" name="Freeform 67"/>
              <p:cNvSpPr>
                <a:spLocks/>
              </p:cNvSpPr>
              <p:nvPr/>
            </p:nvSpPr>
            <p:spPr bwMode="auto">
              <a:xfrm>
                <a:off x="3507" y="2334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8" name="Freeform 68"/>
              <p:cNvSpPr>
                <a:spLocks/>
              </p:cNvSpPr>
              <p:nvPr/>
            </p:nvSpPr>
            <p:spPr bwMode="auto">
              <a:xfrm>
                <a:off x="3575" y="2244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9" name="Freeform 69"/>
              <p:cNvSpPr>
                <a:spLocks/>
              </p:cNvSpPr>
              <p:nvPr/>
            </p:nvSpPr>
            <p:spPr bwMode="auto">
              <a:xfrm>
                <a:off x="3643" y="2201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0" name="Freeform 70"/>
              <p:cNvSpPr>
                <a:spLocks/>
              </p:cNvSpPr>
              <p:nvPr/>
            </p:nvSpPr>
            <p:spPr bwMode="auto">
              <a:xfrm>
                <a:off x="3711" y="2113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1" name="Freeform 71"/>
              <p:cNvSpPr>
                <a:spLocks/>
              </p:cNvSpPr>
              <p:nvPr/>
            </p:nvSpPr>
            <p:spPr bwMode="auto">
              <a:xfrm>
                <a:off x="3779" y="2060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2" name="Freeform 72"/>
              <p:cNvSpPr>
                <a:spLocks/>
              </p:cNvSpPr>
              <p:nvPr/>
            </p:nvSpPr>
            <p:spPr bwMode="auto">
              <a:xfrm>
                <a:off x="3847" y="1952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3" name="Freeform 73"/>
              <p:cNvSpPr>
                <a:spLocks/>
              </p:cNvSpPr>
              <p:nvPr/>
            </p:nvSpPr>
            <p:spPr bwMode="auto">
              <a:xfrm>
                <a:off x="3915" y="2089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4" name="Freeform 74"/>
              <p:cNvSpPr>
                <a:spLocks/>
              </p:cNvSpPr>
              <p:nvPr/>
            </p:nvSpPr>
            <p:spPr bwMode="auto">
              <a:xfrm>
                <a:off x="3983" y="2028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5" name="Freeform 75"/>
              <p:cNvSpPr>
                <a:spLocks/>
              </p:cNvSpPr>
              <p:nvPr/>
            </p:nvSpPr>
            <p:spPr bwMode="auto">
              <a:xfrm>
                <a:off x="4051" y="1985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6" name="Freeform 76"/>
              <p:cNvSpPr>
                <a:spLocks/>
              </p:cNvSpPr>
              <p:nvPr/>
            </p:nvSpPr>
            <p:spPr bwMode="auto">
              <a:xfrm>
                <a:off x="4119" y="2319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7" name="Freeform 77"/>
              <p:cNvSpPr>
                <a:spLocks/>
              </p:cNvSpPr>
              <p:nvPr/>
            </p:nvSpPr>
            <p:spPr bwMode="auto">
              <a:xfrm>
                <a:off x="4187" y="2238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8" name="Freeform 78"/>
              <p:cNvSpPr>
                <a:spLocks/>
              </p:cNvSpPr>
              <p:nvPr/>
            </p:nvSpPr>
            <p:spPr bwMode="auto">
              <a:xfrm>
                <a:off x="4255" y="2632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9" name="Freeform 79"/>
              <p:cNvSpPr>
                <a:spLocks/>
              </p:cNvSpPr>
              <p:nvPr/>
            </p:nvSpPr>
            <p:spPr bwMode="auto">
              <a:xfrm>
                <a:off x="4323" y="2485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0" name="Freeform 80"/>
              <p:cNvSpPr>
                <a:spLocks/>
              </p:cNvSpPr>
              <p:nvPr/>
            </p:nvSpPr>
            <p:spPr bwMode="auto">
              <a:xfrm>
                <a:off x="4391" y="2533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1" name="Freeform 81"/>
              <p:cNvSpPr>
                <a:spLocks/>
              </p:cNvSpPr>
              <p:nvPr/>
            </p:nvSpPr>
            <p:spPr bwMode="auto">
              <a:xfrm>
                <a:off x="4459" y="2583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2" name="Freeform 82"/>
              <p:cNvSpPr>
                <a:spLocks/>
              </p:cNvSpPr>
              <p:nvPr/>
            </p:nvSpPr>
            <p:spPr bwMode="auto">
              <a:xfrm>
                <a:off x="4527" y="2588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3" name="Freeform 83"/>
              <p:cNvSpPr>
                <a:spLocks/>
              </p:cNvSpPr>
              <p:nvPr/>
            </p:nvSpPr>
            <p:spPr bwMode="auto">
              <a:xfrm>
                <a:off x="4596" y="1926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4" name="Freeform 84"/>
              <p:cNvSpPr>
                <a:spLocks/>
              </p:cNvSpPr>
              <p:nvPr/>
            </p:nvSpPr>
            <p:spPr bwMode="auto">
              <a:xfrm>
                <a:off x="4664" y="2019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5" name="Freeform 85"/>
              <p:cNvSpPr>
                <a:spLocks/>
              </p:cNvSpPr>
              <p:nvPr/>
            </p:nvSpPr>
            <p:spPr bwMode="auto">
              <a:xfrm>
                <a:off x="4732" y="2407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6" name="Freeform 86"/>
              <p:cNvSpPr>
                <a:spLocks/>
              </p:cNvSpPr>
              <p:nvPr/>
            </p:nvSpPr>
            <p:spPr bwMode="auto">
              <a:xfrm>
                <a:off x="4800" y="2407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7" name="Freeform 87"/>
              <p:cNvSpPr>
                <a:spLocks/>
              </p:cNvSpPr>
              <p:nvPr/>
            </p:nvSpPr>
            <p:spPr bwMode="auto">
              <a:xfrm>
                <a:off x="4868" y="2506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3 h 47"/>
                  <a:gd name="T4" fmla="*/ 15 w 31"/>
                  <a:gd name="T5" fmla="*/ 47 h 47"/>
                  <a:gd name="T6" fmla="*/ 0 w 31"/>
                  <a:gd name="T7" fmla="*/ 23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3"/>
                    </a:lnTo>
                    <a:lnTo>
                      <a:pt x="15" y="47"/>
                    </a:lnTo>
                    <a:lnTo>
                      <a:pt x="0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8" name="Freeform 88"/>
              <p:cNvSpPr>
                <a:spLocks/>
              </p:cNvSpPr>
              <p:nvPr/>
            </p:nvSpPr>
            <p:spPr bwMode="auto">
              <a:xfrm>
                <a:off x="4936" y="2623"/>
                <a:ext cx="31" cy="48"/>
              </a:xfrm>
              <a:custGeom>
                <a:avLst/>
                <a:gdLst>
                  <a:gd name="T0" fmla="*/ 15 w 31"/>
                  <a:gd name="T1" fmla="*/ 0 h 48"/>
                  <a:gd name="T2" fmla="*/ 31 w 31"/>
                  <a:gd name="T3" fmla="*/ 24 h 48"/>
                  <a:gd name="T4" fmla="*/ 15 w 31"/>
                  <a:gd name="T5" fmla="*/ 48 h 48"/>
                  <a:gd name="T6" fmla="*/ 0 w 31"/>
                  <a:gd name="T7" fmla="*/ 24 h 48"/>
                  <a:gd name="T8" fmla="*/ 15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8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9" name="Freeform 89"/>
              <p:cNvSpPr>
                <a:spLocks/>
              </p:cNvSpPr>
              <p:nvPr/>
            </p:nvSpPr>
            <p:spPr bwMode="auto">
              <a:xfrm>
                <a:off x="5004" y="2447"/>
                <a:ext cx="31" cy="47"/>
              </a:xfrm>
              <a:custGeom>
                <a:avLst/>
                <a:gdLst>
                  <a:gd name="T0" fmla="*/ 15 w 31"/>
                  <a:gd name="T1" fmla="*/ 0 h 47"/>
                  <a:gd name="T2" fmla="*/ 31 w 31"/>
                  <a:gd name="T3" fmla="*/ 24 h 47"/>
                  <a:gd name="T4" fmla="*/ 15 w 31"/>
                  <a:gd name="T5" fmla="*/ 47 h 47"/>
                  <a:gd name="T6" fmla="*/ 0 w 31"/>
                  <a:gd name="T7" fmla="*/ 24 h 47"/>
                  <a:gd name="T8" fmla="*/ 15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5" y="0"/>
                    </a:moveTo>
                    <a:lnTo>
                      <a:pt x="31" y="24"/>
                    </a:lnTo>
                    <a:lnTo>
                      <a:pt x="15" y="47"/>
                    </a:lnTo>
                    <a:lnTo>
                      <a:pt x="0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0" name="Freeform 90"/>
              <p:cNvSpPr>
                <a:spLocks/>
              </p:cNvSpPr>
              <p:nvPr/>
            </p:nvSpPr>
            <p:spPr bwMode="auto">
              <a:xfrm>
                <a:off x="5072" y="2375"/>
                <a:ext cx="31" cy="48"/>
              </a:xfrm>
              <a:custGeom>
                <a:avLst/>
                <a:gdLst>
                  <a:gd name="T0" fmla="*/ 16 w 31"/>
                  <a:gd name="T1" fmla="*/ 0 h 48"/>
                  <a:gd name="T2" fmla="*/ 31 w 31"/>
                  <a:gd name="T3" fmla="*/ 24 h 48"/>
                  <a:gd name="T4" fmla="*/ 16 w 31"/>
                  <a:gd name="T5" fmla="*/ 48 h 48"/>
                  <a:gd name="T6" fmla="*/ 0 w 31"/>
                  <a:gd name="T7" fmla="*/ 24 h 48"/>
                  <a:gd name="T8" fmla="*/ 16 w 3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8"/>
                  <a:gd name="T17" fmla="*/ 31 w 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8">
                    <a:moveTo>
                      <a:pt x="16" y="0"/>
                    </a:moveTo>
                    <a:lnTo>
                      <a:pt x="31" y="24"/>
                    </a:lnTo>
                    <a:lnTo>
                      <a:pt x="16" y="48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1" name="Freeform 91"/>
              <p:cNvSpPr>
                <a:spLocks/>
              </p:cNvSpPr>
              <p:nvPr/>
            </p:nvSpPr>
            <p:spPr bwMode="auto">
              <a:xfrm>
                <a:off x="5140" y="2368"/>
                <a:ext cx="31" cy="47"/>
              </a:xfrm>
              <a:custGeom>
                <a:avLst/>
                <a:gdLst>
                  <a:gd name="T0" fmla="*/ 16 w 31"/>
                  <a:gd name="T1" fmla="*/ 0 h 47"/>
                  <a:gd name="T2" fmla="*/ 31 w 31"/>
                  <a:gd name="T3" fmla="*/ 23 h 47"/>
                  <a:gd name="T4" fmla="*/ 16 w 31"/>
                  <a:gd name="T5" fmla="*/ 47 h 47"/>
                  <a:gd name="T6" fmla="*/ 0 w 31"/>
                  <a:gd name="T7" fmla="*/ 23 h 47"/>
                  <a:gd name="T8" fmla="*/ 16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16" y="0"/>
                    </a:moveTo>
                    <a:lnTo>
                      <a:pt x="31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2" name="Freeform 92"/>
              <p:cNvSpPr>
                <a:spLocks/>
              </p:cNvSpPr>
              <p:nvPr/>
            </p:nvSpPr>
            <p:spPr bwMode="auto">
              <a:xfrm>
                <a:off x="5208" y="2675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4 h 47"/>
                  <a:gd name="T4" fmla="*/ 16 w 32"/>
                  <a:gd name="T5" fmla="*/ 47 h 47"/>
                  <a:gd name="T6" fmla="*/ 0 w 32"/>
                  <a:gd name="T7" fmla="*/ 24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4"/>
                    </a:lnTo>
                    <a:lnTo>
                      <a:pt x="16" y="47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3" name="Freeform 93"/>
              <p:cNvSpPr>
                <a:spLocks/>
              </p:cNvSpPr>
              <p:nvPr/>
            </p:nvSpPr>
            <p:spPr bwMode="auto">
              <a:xfrm>
                <a:off x="5276" y="2843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4 h 47"/>
                  <a:gd name="T4" fmla="*/ 16 w 32"/>
                  <a:gd name="T5" fmla="*/ 47 h 47"/>
                  <a:gd name="T6" fmla="*/ 0 w 32"/>
                  <a:gd name="T7" fmla="*/ 24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4"/>
                    </a:lnTo>
                    <a:lnTo>
                      <a:pt x="16" y="47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4" name="Freeform 94"/>
              <p:cNvSpPr>
                <a:spLocks/>
              </p:cNvSpPr>
              <p:nvPr/>
            </p:nvSpPr>
            <p:spPr bwMode="auto">
              <a:xfrm>
                <a:off x="5344" y="2899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5" name="Freeform 95"/>
              <p:cNvSpPr>
                <a:spLocks/>
              </p:cNvSpPr>
              <p:nvPr/>
            </p:nvSpPr>
            <p:spPr bwMode="auto">
              <a:xfrm>
                <a:off x="5412" y="2880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6" name="Freeform 96"/>
              <p:cNvSpPr>
                <a:spLocks/>
              </p:cNvSpPr>
              <p:nvPr/>
            </p:nvSpPr>
            <p:spPr bwMode="auto">
              <a:xfrm>
                <a:off x="5480" y="2958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4 h 47"/>
                  <a:gd name="T4" fmla="*/ 16 w 32"/>
                  <a:gd name="T5" fmla="*/ 47 h 47"/>
                  <a:gd name="T6" fmla="*/ 0 w 32"/>
                  <a:gd name="T7" fmla="*/ 24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4"/>
                    </a:lnTo>
                    <a:lnTo>
                      <a:pt x="16" y="47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7" name="Freeform 97"/>
              <p:cNvSpPr>
                <a:spLocks/>
              </p:cNvSpPr>
              <p:nvPr/>
            </p:nvSpPr>
            <p:spPr bwMode="auto">
              <a:xfrm>
                <a:off x="5548" y="2977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4 h 47"/>
                  <a:gd name="T4" fmla="*/ 16 w 32"/>
                  <a:gd name="T5" fmla="*/ 47 h 47"/>
                  <a:gd name="T6" fmla="*/ 0 w 32"/>
                  <a:gd name="T7" fmla="*/ 24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4"/>
                    </a:lnTo>
                    <a:lnTo>
                      <a:pt x="16" y="47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8" name="Freeform 98"/>
              <p:cNvSpPr>
                <a:spLocks/>
              </p:cNvSpPr>
              <p:nvPr/>
            </p:nvSpPr>
            <p:spPr bwMode="auto">
              <a:xfrm>
                <a:off x="5616" y="3023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4 h 47"/>
                  <a:gd name="T4" fmla="*/ 16 w 32"/>
                  <a:gd name="T5" fmla="*/ 47 h 47"/>
                  <a:gd name="T6" fmla="*/ 0 w 32"/>
                  <a:gd name="T7" fmla="*/ 24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4"/>
                    </a:lnTo>
                    <a:lnTo>
                      <a:pt x="16" y="47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9" name="Freeform 99"/>
              <p:cNvSpPr>
                <a:spLocks/>
              </p:cNvSpPr>
              <p:nvPr/>
            </p:nvSpPr>
            <p:spPr bwMode="auto">
              <a:xfrm>
                <a:off x="5684" y="2852"/>
                <a:ext cx="32" cy="47"/>
              </a:xfrm>
              <a:custGeom>
                <a:avLst/>
                <a:gdLst>
                  <a:gd name="T0" fmla="*/ 16 w 32"/>
                  <a:gd name="T1" fmla="*/ 0 h 47"/>
                  <a:gd name="T2" fmla="*/ 32 w 32"/>
                  <a:gd name="T3" fmla="*/ 23 h 47"/>
                  <a:gd name="T4" fmla="*/ 16 w 32"/>
                  <a:gd name="T5" fmla="*/ 47 h 47"/>
                  <a:gd name="T6" fmla="*/ 0 w 32"/>
                  <a:gd name="T7" fmla="*/ 23 h 47"/>
                  <a:gd name="T8" fmla="*/ 16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7"/>
                  <a:gd name="T17" fmla="*/ 32 w 3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7">
                    <a:moveTo>
                      <a:pt x="16" y="0"/>
                    </a:moveTo>
                    <a:lnTo>
                      <a:pt x="32" y="23"/>
                    </a:lnTo>
                    <a:lnTo>
                      <a:pt x="16" y="47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0" name="Rectangle 100"/>
              <p:cNvSpPr>
                <a:spLocks noChangeArrowheads="1"/>
              </p:cNvSpPr>
              <p:nvPr/>
            </p:nvSpPr>
            <p:spPr bwMode="auto">
              <a:xfrm>
                <a:off x="2556" y="3268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1" name="Rectangle 101"/>
              <p:cNvSpPr>
                <a:spLocks noChangeArrowheads="1"/>
              </p:cNvSpPr>
              <p:nvPr/>
            </p:nvSpPr>
            <p:spPr bwMode="auto">
              <a:xfrm>
                <a:off x="2624" y="331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2" name="Rectangle 102"/>
              <p:cNvSpPr>
                <a:spLocks noChangeArrowheads="1"/>
              </p:cNvSpPr>
              <p:nvPr/>
            </p:nvSpPr>
            <p:spPr bwMode="auto">
              <a:xfrm>
                <a:off x="2692" y="3266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3" name="Rectangle 103"/>
              <p:cNvSpPr>
                <a:spLocks noChangeArrowheads="1"/>
              </p:cNvSpPr>
              <p:nvPr/>
            </p:nvSpPr>
            <p:spPr bwMode="auto">
              <a:xfrm>
                <a:off x="2760" y="3213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4" name="Rectangle 104"/>
              <p:cNvSpPr>
                <a:spLocks noChangeArrowheads="1"/>
              </p:cNvSpPr>
              <p:nvPr/>
            </p:nvSpPr>
            <p:spPr bwMode="auto">
              <a:xfrm>
                <a:off x="2828" y="3245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5" name="Rectangle 105"/>
              <p:cNvSpPr>
                <a:spLocks noChangeArrowheads="1"/>
              </p:cNvSpPr>
              <p:nvPr/>
            </p:nvSpPr>
            <p:spPr bwMode="auto">
              <a:xfrm>
                <a:off x="2896" y="3213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6" name="Rectangle 106"/>
              <p:cNvSpPr>
                <a:spLocks noChangeArrowheads="1"/>
              </p:cNvSpPr>
              <p:nvPr/>
            </p:nvSpPr>
            <p:spPr bwMode="auto">
              <a:xfrm>
                <a:off x="2964" y="3178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7" name="Rectangle 107"/>
              <p:cNvSpPr>
                <a:spLocks noChangeArrowheads="1"/>
              </p:cNvSpPr>
              <p:nvPr/>
            </p:nvSpPr>
            <p:spPr bwMode="auto">
              <a:xfrm>
                <a:off x="3032" y="3159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8" name="Rectangle 108"/>
              <p:cNvSpPr>
                <a:spLocks noChangeArrowheads="1"/>
              </p:cNvSpPr>
              <p:nvPr/>
            </p:nvSpPr>
            <p:spPr bwMode="auto">
              <a:xfrm>
                <a:off x="3100" y="3013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9" name="Rectangle 109"/>
              <p:cNvSpPr>
                <a:spLocks noChangeArrowheads="1"/>
              </p:cNvSpPr>
              <p:nvPr/>
            </p:nvSpPr>
            <p:spPr bwMode="auto">
              <a:xfrm>
                <a:off x="3168" y="3042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0" name="Rectangle 110"/>
              <p:cNvSpPr>
                <a:spLocks noChangeArrowheads="1"/>
              </p:cNvSpPr>
              <p:nvPr/>
            </p:nvSpPr>
            <p:spPr bwMode="auto">
              <a:xfrm>
                <a:off x="3237" y="2981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1" name="Rectangle 111"/>
              <p:cNvSpPr>
                <a:spLocks noChangeArrowheads="1"/>
              </p:cNvSpPr>
              <p:nvPr/>
            </p:nvSpPr>
            <p:spPr bwMode="auto">
              <a:xfrm>
                <a:off x="3305" y="2984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2" name="Rectangle 112"/>
              <p:cNvSpPr>
                <a:spLocks noChangeArrowheads="1"/>
              </p:cNvSpPr>
              <p:nvPr/>
            </p:nvSpPr>
            <p:spPr bwMode="auto">
              <a:xfrm>
                <a:off x="3373" y="294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3" name="Rectangle 113"/>
              <p:cNvSpPr>
                <a:spLocks noChangeArrowheads="1"/>
              </p:cNvSpPr>
              <p:nvPr/>
            </p:nvSpPr>
            <p:spPr bwMode="auto">
              <a:xfrm>
                <a:off x="3441" y="3084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4" name="Rectangle 114"/>
              <p:cNvSpPr>
                <a:spLocks noChangeArrowheads="1"/>
              </p:cNvSpPr>
              <p:nvPr/>
            </p:nvSpPr>
            <p:spPr bwMode="auto">
              <a:xfrm>
                <a:off x="3509" y="309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5" name="Rectangle 115"/>
              <p:cNvSpPr>
                <a:spLocks noChangeArrowheads="1"/>
              </p:cNvSpPr>
              <p:nvPr/>
            </p:nvSpPr>
            <p:spPr bwMode="auto">
              <a:xfrm>
                <a:off x="3577" y="2975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6" name="Rectangle 116"/>
              <p:cNvSpPr>
                <a:spLocks noChangeArrowheads="1"/>
              </p:cNvSpPr>
              <p:nvPr/>
            </p:nvSpPr>
            <p:spPr bwMode="auto">
              <a:xfrm>
                <a:off x="3645" y="2855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7" name="Rectangle 117"/>
              <p:cNvSpPr>
                <a:spLocks noChangeArrowheads="1"/>
              </p:cNvSpPr>
              <p:nvPr/>
            </p:nvSpPr>
            <p:spPr bwMode="auto">
              <a:xfrm>
                <a:off x="3713" y="264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8" name="Rectangle 118"/>
              <p:cNvSpPr>
                <a:spLocks noChangeArrowheads="1"/>
              </p:cNvSpPr>
              <p:nvPr/>
            </p:nvSpPr>
            <p:spPr bwMode="auto">
              <a:xfrm>
                <a:off x="3781" y="2377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9" name="Rectangle 119"/>
              <p:cNvSpPr>
                <a:spLocks noChangeArrowheads="1"/>
              </p:cNvSpPr>
              <p:nvPr/>
            </p:nvSpPr>
            <p:spPr bwMode="auto">
              <a:xfrm>
                <a:off x="3849" y="2101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0" name="Rectangle 120"/>
              <p:cNvSpPr>
                <a:spLocks noChangeArrowheads="1"/>
              </p:cNvSpPr>
              <p:nvPr/>
            </p:nvSpPr>
            <p:spPr bwMode="auto">
              <a:xfrm>
                <a:off x="3917" y="1947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1" name="Rectangle 121"/>
              <p:cNvSpPr>
                <a:spLocks noChangeArrowheads="1"/>
              </p:cNvSpPr>
              <p:nvPr/>
            </p:nvSpPr>
            <p:spPr bwMode="auto">
              <a:xfrm>
                <a:off x="3985" y="1783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2" name="Rectangle 122"/>
              <p:cNvSpPr>
                <a:spLocks noChangeArrowheads="1"/>
              </p:cNvSpPr>
              <p:nvPr/>
            </p:nvSpPr>
            <p:spPr bwMode="auto">
              <a:xfrm>
                <a:off x="4053" y="2026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3" name="Rectangle 123"/>
              <p:cNvSpPr>
                <a:spLocks noChangeArrowheads="1"/>
              </p:cNvSpPr>
              <p:nvPr/>
            </p:nvSpPr>
            <p:spPr bwMode="auto">
              <a:xfrm>
                <a:off x="4122" y="2439"/>
                <a:ext cx="25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4" name="Rectangle 124"/>
              <p:cNvSpPr>
                <a:spLocks noChangeArrowheads="1"/>
              </p:cNvSpPr>
              <p:nvPr/>
            </p:nvSpPr>
            <p:spPr bwMode="auto">
              <a:xfrm>
                <a:off x="4190" y="2711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5" name="Rectangle 125"/>
              <p:cNvSpPr>
                <a:spLocks noChangeArrowheads="1"/>
              </p:cNvSpPr>
              <p:nvPr/>
            </p:nvSpPr>
            <p:spPr bwMode="auto">
              <a:xfrm>
                <a:off x="4258" y="2804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6" name="Rectangle 126"/>
              <p:cNvSpPr>
                <a:spLocks noChangeArrowheads="1"/>
              </p:cNvSpPr>
              <p:nvPr/>
            </p:nvSpPr>
            <p:spPr bwMode="auto">
              <a:xfrm>
                <a:off x="4326" y="2932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7" name="Rectangle 127"/>
              <p:cNvSpPr>
                <a:spLocks noChangeArrowheads="1"/>
              </p:cNvSpPr>
              <p:nvPr/>
            </p:nvSpPr>
            <p:spPr bwMode="auto">
              <a:xfrm>
                <a:off x="4394" y="3057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8" name="Rectangle 128"/>
              <p:cNvSpPr>
                <a:spLocks noChangeArrowheads="1"/>
              </p:cNvSpPr>
              <p:nvPr/>
            </p:nvSpPr>
            <p:spPr bwMode="auto">
              <a:xfrm>
                <a:off x="4462" y="322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9" name="Rectangle 129"/>
              <p:cNvSpPr>
                <a:spLocks noChangeArrowheads="1"/>
              </p:cNvSpPr>
              <p:nvPr/>
            </p:nvSpPr>
            <p:spPr bwMode="auto">
              <a:xfrm>
                <a:off x="4530" y="3219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0" name="Rectangle 130"/>
              <p:cNvSpPr>
                <a:spLocks noChangeArrowheads="1"/>
              </p:cNvSpPr>
              <p:nvPr/>
            </p:nvSpPr>
            <p:spPr bwMode="auto">
              <a:xfrm>
                <a:off x="4598" y="2738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1" name="Rectangle 131"/>
              <p:cNvSpPr>
                <a:spLocks noChangeArrowheads="1"/>
              </p:cNvSpPr>
              <p:nvPr/>
            </p:nvSpPr>
            <p:spPr bwMode="auto">
              <a:xfrm>
                <a:off x="4666" y="2600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2" name="Rectangle 132"/>
              <p:cNvSpPr>
                <a:spLocks noChangeArrowheads="1"/>
              </p:cNvSpPr>
              <p:nvPr/>
            </p:nvSpPr>
            <p:spPr bwMode="auto">
              <a:xfrm>
                <a:off x="4734" y="2932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3" name="Rectangle 133"/>
              <p:cNvSpPr>
                <a:spLocks noChangeArrowheads="1"/>
              </p:cNvSpPr>
              <p:nvPr/>
            </p:nvSpPr>
            <p:spPr bwMode="auto">
              <a:xfrm>
                <a:off x="4802" y="3029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4" name="Rectangle 134"/>
              <p:cNvSpPr>
                <a:spLocks noChangeArrowheads="1"/>
              </p:cNvSpPr>
              <p:nvPr/>
            </p:nvSpPr>
            <p:spPr bwMode="auto">
              <a:xfrm>
                <a:off x="4870" y="2996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5" name="Rectangle 135"/>
              <p:cNvSpPr>
                <a:spLocks noChangeArrowheads="1"/>
              </p:cNvSpPr>
              <p:nvPr/>
            </p:nvSpPr>
            <p:spPr bwMode="auto">
              <a:xfrm>
                <a:off x="4938" y="2986"/>
                <a:ext cx="26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6" name="Rectangle 136"/>
              <p:cNvSpPr>
                <a:spLocks noChangeArrowheads="1"/>
              </p:cNvSpPr>
              <p:nvPr/>
            </p:nvSpPr>
            <p:spPr bwMode="auto">
              <a:xfrm>
                <a:off x="5006" y="2688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7" name="Rectangle 137"/>
              <p:cNvSpPr>
                <a:spLocks noChangeArrowheads="1"/>
              </p:cNvSpPr>
              <p:nvPr/>
            </p:nvSpPr>
            <p:spPr bwMode="auto">
              <a:xfrm>
                <a:off x="5075" y="2426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8" name="Rectangle 138"/>
              <p:cNvSpPr>
                <a:spLocks noChangeArrowheads="1"/>
              </p:cNvSpPr>
              <p:nvPr/>
            </p:nvSpPr>
            <p:spPr bwMode="auto">
              <a:xfrm>
                <a:off x="5143" y="2639"/>
                <a:ext cx="25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9" name="Rectangle 139"/>
              <p:cNvSpPr>
                <a:spLocks noChangeArrowheads="1"/>
              </p:cNvSpPr>
              <p:nvPr/>
            </p:nvSpPr>
            <p:spPr bwMode="auto">
              <a:xfrm>
                <a:off x="5211" y="2800"/>
                <a:ext cx="25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0" name="Rectangle 140"/>
              <p:cNvSpPr>
                <a:spLocks noChangeArrowheads="1"/>
              </p:cNvSpPr>
              <p:nvPr/>
            </p:nvSpPr>
            <p:spPr bwMode="auto">
              <a:xfrm>
                <a:off x="5279" y="3060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1" name="Rectangle 141"/>
              <p:cNvSpPr>
                <a:spLocks noChangeArrowheads="1"/>
              </p:cNvSpPr>
              <p:nvPr/>
            </p:nvSpPr>
            <p:spPr bwMode="auto">
              <a:xfrm>
                <a:off x="5347" y="3154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2" name="Rectangle 142"/>
              <p:cNvSpPr>
                <a:spLocks noChangeArrowheads="1"/>
              </p:cNvSpPr>
              <p:nvPr/>
            </p:nvSpPr>
            <p:spPr bwMode="auto">
              <a:xfrm>
                <a:off x="5415" y="3172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3" name="Rectangle 143"/>
              <p:cNvSpPr>
                <a:spLocks noChangeArrowheads="1"/>
              </p:cNvSpPr>
              <p:nvPr/>
            </p:nvSpPr>
            <p:spPr bwMode="auto">
              <a:xfrm>
                <a:off x="5483" y="3178"/>
                <a:ext cx="25" cy="39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4" name="Rectangle 144"/>
              <p:cNvSpPr>
                <a:spLocks noChangeArrowheads="1"/>
              </p:cNvSpPr>
              <p:nvPr/>
            </p:nvSpPr>
            <p:spPr bwMode="auto">
              <a:xfrm>
                <a:off x="5551" y="3199"/>
                <a:ext cx="25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5" name="Rectangle 145"/>
              <p:cNvSpPr>
                <a:spLocks noChangeArrowheads="1"/>
              </p:cNvSpPr>
              <p:nvPr/>
            </p:nvSpPr>
            <p:spPr bwMode="auto">
              <a:xfrm>
                <a:off x="5619" y="3249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6" name="Rectangle 146"/>
              <p:cNvSpPr>
                <a:spLocks noChangeArrowheads="1"/>
              </p:cNvSpPr>
              <p:nvPr/>
            </p:nvSpPr>
            <p:spPr bwMode="auto">
              <a:xfrm>
                <a:off x="5687" y="3232"/>
                <a:ext cx="26" cy="38"/>
              </a:xfrm>
              <a:prstGeom prst="rect">
                <a:avLst/>
              </a:prstGeom>
              <a:solidFill>
                <a:schemeClr val="tx1"/>
              </a:solidFill>
              <a:ln w="7938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7" name="Freeform 147"/>
              <p:cNvSpPr>
                <a:spLocks/>
              </p:cNvSpPr>
              <p:nvPr/>
            </p:nvSpPr>
            <p:spPr bwMode="auto">
              <a:xfrm>
                <a:off x="2551" y="3463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8" name="Freeform 148"/>
              <p:cNvSpPr>
                <a:spLocks/>
              </p:cNvSpPr>
              <p:nvPr/>
            </p:nvSpPr>
            <p:spPr bwMode="auto">
              <a:xfrm>
                <a:off x="2619" y="3451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9" name="Freeform 149"/>
              <p:cNvSpPr>
                <a:spLocks/>
              </p:cNvSpPr>
              <p:nvPr/>
            </p:nvSpPr>
            <p:spPr bwMode="auto">
              <a:xfrm>
                <a:off x="2687" y="3445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0" name="Freeform 150"/>
              <p:cNvSpPr>
                <a:spLocks/>
              </p:cNvSpPr>
              <p:nvPr/>
            </p:nvSpPr>
            <p:spPr bwMode="auto">
              <a:xfrm>
                <a:off x="2755" y="3391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1" name="Freeform 151"/>
              <p:cNvSpPr>
                <a:spLocks/>
              </p:cNvSpPr>
              <p:nvPr/>
            </p:nvSpPr>
            <p:spPr bwMode="auto">
              <a:xfrm>
                <a:off x="2823" y="3373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2" name="Freeform 152"/>
              <p:cNvSpPr>
                <a:spLocks/>
              </p:cNvSpPr>
              <p:nvPr/>
            </p:nvSpPr>
            <p:spPr bwMode="auto">
              <a:xfrm>
                <a:off x="2891" y="3341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3" name="Freeform 153"/>
              <p:cNvSpPr>
                <a:spLocks/>
              </p:cNvSpPr>
              <p:nvPr/>
            </p:nvSpPr>
            <p:spPr bwMode="auto">
              <a:xfrm>
                <a:off x="2959" y="3396"/>
                <a:ext cx="37" cy="54"/>
              </a:xfrm>
              <a:custGeom>
                <a:avLst/>
                <a:gdLst>
                  <a:gd name="T0" fmla="*/ 18 w 37"/>
                  <a:gd name="T1" fmla="*/ 0 h 54"/>
                  <a:gd name="T2" fmla="*/ 37 w 37"/>
                  <a:gd name="T3" fmla="*/ 54 h 54"/>
                  <a:gd name="T4" fmla="*/ 0 w 37"/>
                  <a:gd name="T5" fmla="*/ 54 h 54"/>
                  <a:gd name="T6" fmla="*/ 18 w 3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4"/>
                  <a:gd name="T14" fmla="*/ 37 w 37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4">
                    <a:moveTo>
                      <a:pt x="18" y="0"/>
                    </a:moveTo>
                    <a:lnTo>
                      <a:pt x="37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4" name="Freeform 154"/>
              <p:cNvSpPr>
                <a:spLocks/>
              </p:cNvSpPr>
              <p:nvPr/>
            </p:nvSpPr>
            <p:spPr bwMode="auto">
              <a:xfrm>
                <a:off x="3027" y="3333"/>
                <a:ext cx="37" cy="54"/>
              </a:xfrm>
              <a:custGeom>
                <a:avLst/>
                <a:gdLst>
                  <a:gd name="T0" fmla="*/ 18 w 37"/>
                  <a:gd name="T1" fmla="*/ 0 h 54"/>
                  <a:gd name="T2" fmla="*/ 37 w 37"/>
                  <a:gd name="T3" fmla="*/ 54 h 54"/>
                  <a:gd name="T4" fmla="*/ 0 w 37"/>
                  <a:gd name="T5" fmla="*/ 54 h 54"/>
                  <a:gd name="T6" fmla="*/ 18 w 3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4"/>
                  <a:gd name="T14" fmla="*/ 37 w 37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4">
                    <a:moveTo>
                      <a:pt x="18" y="0"/>
                    </a:moveTo>
                    <a:lnTo>
                      <a:pt x="37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5" name="Freeform 155"/>
              <p:cNvSpPr>
                <a:spLocks/>
              </p:cNvSpPr>
              <p:nvPr/>
            </p:nvSpPr>
            <p:spPr bwMode="auto">
              <a:xfrm>
                <a:off x="3095" y="3304"/>
                <a:ext cx="37" cy="55"/>
              </a:xfrm>
              <a:custGeom>
                <a:avLst/>
                <a:gdLst>
                  <a:gd name="T0" fmla="*/ 18 w 37"/>
                  <a:gd name="T1" fmla="*/ 0 h 55"/>
                  <a:gd name="T2" fmla="*/ 37 w 37"/>
                  <a:gd name="T3" fmla="*/ 55 h 55"/>
                  <a:gd name="T4" fmla="*/ 0 w 37"/>
                  <a:gd name="T5" fmla="*/ 55 h 55"/>
                  <a:gd name="T6" fmla="*/ 18 w 3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5"/>
                  <a:gd name="T14" fmla="*/ 37 w 37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5">
                    <a:moveTo>
                      <a:pt x="18" y="0"/>
                    </a:moveTo>
                    <a:lnTo>
                      <a:pt x="37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6" name="Freeform 156"/>
              <p:cNvSpPr>
                <a:spLocks/>
              </p:cNvSpPr>
              <p:nvPr/>
            </p:nvSpPr>
            <p:spPr bwMode="auto">
              <a:xfrm>
                <a:off x="3163" y="3288"/>
                <a:ext cx="37" cy="55"/>
              </a:xfrm>
              <a:custGeom>
                <a:avLst/>
                <a:gdLst>
                  <a:gd name="T0" fmla="*/ 18 w 37"/>
                  <a:gd name="T1" fmla="*/ 0 h 55"/>
                  <a:gd name="T2" fmla="*/ 37 w 37"/>
                  <a:gd name="T3" fmla="*/ 55 h 55"/>
                  <a:gd name="T4" fmla="*/ 0 w 37"/>
                  <a:gd name="T5" fmla="*/ 55 h 55"/>
                  <a:gd name="T6" fmla="*/ 18 w 3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5"/>
                  <a:gd name="T14" fmla="*/ 37 w 37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5">
                    <a:moveTo>
                      <a:pt x="18" y="0"/>
                    </a:moveTo>
                    <a:lnTo>
                      <a:pt x="37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7" name="Freeform 157"/>
              <p:cNvSpPr>
                <a:spLocks/>
              </p:cNvSpPr>
              <p:nvPr/>
            </p:nvSpPr>
            <p:spPr bwMode="auto">
              <a:xfrm>
                <a:off x="3232" y="3332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8" name="Freeform 158"/>
              <p:cNvSpPr>
                <a:spLocks/>
              </p:cNvSpPr>
              <p:nvPr/>
            </p:nvSpPr>
            <p:spPr bwMode="auto">
              <a:xfrm>
                <a:off x="3300" y="3282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9" name="Freeform 159"/>
              <p:cNvSpPr>
                <a:spLocks/>
              </p:cNvSpPr>
              <p:nvPr/>
            </p:nvSpPr>
            <p:spPr bwMode="auto">
              <a:xfrm>
                <a:off x="3368" y="3276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0" name="Freeform 160"/>
              <p:cNvSpPr>
                <a:spLocks/>
              </p:cNvSpPr>
              <p:nvPr/>
            </p:nvSpPr>
            <p:spPr bwMode="auto">
              <a:xfrm>
                <a:off x="3436" y="3250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1" name="Freeform 161"/>
              <p:cNvSpPr>
                <a:spLocks/>
              </p:cNvSpPr>
              <p:nvPr/>
            </p:nvSpPr>
            <p:spPr bwMode="auto">
              <a:xfrm>
                <a:off x="3504" y="3240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2" name="Freeform 162"/>
              <p:cNvSpPr>
                <a:spLocks/>
              </p:cNvSpPr>
              <p:nvPr/>
            </p:nvSpPr>
            <p:spPr bwMode="auto">
              <a:xfrm>
                <a:off x="3572" y="3303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3" name="Freeform 163"/>
              <p:cNvSpPr>
                <a:spLocks/>
              </p:cNvSpPr>
              <p:nvPr/>
            </p:nvSpPr>
            <p:spPr bwMode="auto">
              <a:xfrm>
                <a:off x="3640" y="3216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4" name="Freeform 164"/>
              <p:cNvSpPr>
                <a:spLocks/>
              </p:cNvSpPr>
              <p:nvPr/>
            </p:nvSpPr>
            <p:spPr bwMode="auto">
              <a:xfrm>
                <a:off x="3708" y="3080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5" name="Freeform 165"/>
              <p:cNvSpPr>
                <a:spLocks/>
              </p:cNvSpPr>
              <p:nvPr/>
            </p:nvSpPr>
            <p:spPr bwMode="auto">
              <a:xfrm>
                <a:off x="3776" y="2947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6" name="Freeform 166"/>
              <p:cNvSpPr>
                <a:spLocks/>
              </p:cNvSpPr>
              <p:nvPr/>
            </p:nvSpPr>
            <p:spPr bwMode="auto">
              <a:xfrm>
                <a:off x="3844" y="2793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7" name="Freeform 167"/>
              <p:cNvSpPr>
                <a:spLocks/>
              </p:cNvSpPr>
              <p:nvPr/>
            </p:nvSpPr>
            <p:spPr bwMode="auto">
              <a:xfrm>
                <a:off x="3912" y="2777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8" name="Freeform 168"/>
              <p:cNvSpPr>
                <a:spLocks/>
              </p:cNvSpPr>
              <p:nvPr/>
            </p:nvSpPr>
            <p:spPr bwMode="auto">
              <a:xfrm>
                <a:off x="3980" y="2720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9" name="Freeform 169"/>
              <p:cNvSpPr>
                <a:spLocks/>
              </p:cNvSpPr>
              <p:nvPr/>
            </p:nvSpPr>
            <p:spPr bwMode="auto">
              <a:xfrm>
                <a:off x="4048" y="2804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0" name="Freeform 170"/>
              <p:cNvSpPr>
                <a:spLocks/>
              </p:cNvSpPr>
              <p:nvPr/>
            </p:nvSpPr>
            <p:spPr bwMode="auto">
              <a:xfrm>
                <a:off x="4117" y="3024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1" name="Freeform 171"/>
              <p:cNvSpPr>
                <a:spLocks/>
              </p:cNvSpPr>
              <p:nvPr/>
            </p:nvSpPr>
            <p:spPr bwMode="auto">
              <a:xfrm>
                <a:off x="4185" y="3172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2" name="Freeform 172"/>
              <p:cNvSpPr>
                <a:spLocks/>
              </p:cNvSpPr>
              <p:nvPr/>
            </p:nvSpPr>
            <p:spPr bwMode="auto">
              <a:xfrm>
                <a:off x="4253" y="3212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3" name="Freeform 173"/>
              <p:cNvSpPr>
                <a:spLocks/>
              </p:cNvSpPr>
              <p:nvPr/>
            </p:nvSpPr>
            <p:spPr bwMode="auto">
              <a:xfrm>
                <a:off x="4321" y="3318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4" name="Freeform 174"/>
              <p:cNvSpPr>
                <a:spLocks/>
              </p:cNvSpPr>
              <p:nvPr/>
            </p:nvSpPr>
            <p:spPr bwMode="auto">
              <a:xfrm>
                <a:off x="4389" y="3325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5" name="Freeform 175"/>
              <p:cNvSpPr>
                <a:spLocks/>
              </p:cNvSpPr>
              <p:nvPr/>
            </p:nvSpPr>
            <p:spPr bwMode="auto">
              <a:xfrm>
                <a:off x="4457" y="3413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6" name="Freeform 176"/>
              <p:cNvSpPr>
                <a:spLocks/>
              </p:cNvSpPr>
              <p:nvPr/>
            </p:nvSpPr>
            <p:spPr bwMode="auto">
              <a:xfrm>
                <a:off x="4525" y="3465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7" name="Freeform 177"/>
              <p:cNvSpPr>
                <a:spLocks/>
              </p:cNvSpPr>
              <p:nvPr/>
            </p:nvSpPr>
            <p:spPr bwMode="auto">
              <a:xfrm>
                <a:off x="4593" y="3025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8" name="Freeform 178"/>
              <p:cNvSpPr>
                <a:spLocks/>
              </p:cNvSpPr>
              <p:nvPr/>
            </p:nvSpPr>
            <p:spPr bwMode="auto">
              <a:xfrm>
                <a:off x="4661" y="3036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9" name="Freeform 179"/>
              <p:cNvSpPr>
                <a:spLocks/>
              </p:cNvSpPr>
              <p:nvPr/>
            </p:nvSpPr>
            <p:spPr bwMode="auto">
              <a:xfrm>
                <a:off x="4729" y="3228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0" name="Freeform 180"/>
              <p:cNvSpPr>
                <a:spLocks/>
              </p:cNvSpPr>
              <p:nvPr/>
            </p:nvSpPr>
            <p:spPr bwMode="auto">
              <a:xfrm>
                <a:off x="4797" y="3287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1" name="Freeform 181"/>
              <p:cNvSpPr>
                <a:spLocks/>
              </p:cNvSpPr>
              <p:nvPr/>
            </p:nvSpPr>
            <p:spPr bwMode="auto">
              <a:xfrm>
                <a:off x="4865" y="3285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2" name="Freeform 182"/>
              <p:cNvSpPr>
                <a:spLocks/>
              </p:cNvSpPr>
              <p:nvPr/>
            </p:nvSpPr>
            <p:spPr bwMode="auto">
              <a:xfrm>
                <a:off x="4933" y="3331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3" name="Freeform 183"/>
              <p:cNvSpPr>
                <a:spLocks/>
              </p:cNvSpPr>
              <p:nvPr/>
            </p:nvSpPr>
            <p:spPr bwMode="auto">
              <a:xfrm>
                <a:off x="5001" y="3315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4" name="Freeform 184"/>
              <p:cNvSpPr>
                <a:spLocks/>
              </p:cNvSpPr>
              <p:nvPr/>
            </p:nvSpPr>
            <p:spPr bwMode="auto">
              <a:xfrm>
                <a:off x="5070" y="3169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5" name="Freeform 185"/>
              <p:cNvSpPr>
                <a:spLocks/>
              </p:cNvSpPr>
              <p:nvPr/>
            </p:nvSpPr>
            <p:spPr bwMode="auto">
              <a:xfrm>
                <a:off x="5138" y="3184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6" name="Freeform 186"/>
              <p:cNvSpPr>
                <a:spLocks/>
              </p:cNvSpPr>
              <p:nvPr/>
            </p:nvSpPr>
            <p:spPr bwMode="auto">
              <a:xfrm>
                <a:off x="5206" y="3224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7" name="Freeform 187"/>
              <p:cNvSpPr>
                <a:spLocks/>
              </p:cNvSpPr>
              <p:nvPr/>
            </p:nvSpPr>
            <p:spPr bwMode="auto">
              <a:xfrm>
                <a:off x="5274" y="3300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8" name="Freeform 188"/>
              <p:cNvSpPr>
                <a:spLocks/>
              </p:cNvSpPr>
              <p:nvPr/>
            </p:nvSpPr>
            <p:spPr bwMode="auto">
              <a:xfrm>
                <a:off x="5342" y="3350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9" name="Freeform 189"/>
              <p:cNvSpPr>
                <a:spLocks/>
              </p:cNvSpPr>
              <p:nvPr/>
            </p:nvSpPr>
            <p:spPr bwMode="auto">
              <a:xfrm>
                <a:off x="5410" y="3402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0" name="Freeform 190"/>
              <p:cNvSpPr>
                <a:spLocks/>
              </p:cNvSpPr>
              <p:nvPr/>
            </p:nvSpPr>
            <p:spPr bwMode="auto">
              <a:xfrm>
                <a:off x="5478" y="3406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1" name="Freeform 191"/>
              <p:cNvSpPr>
                <a:spLocks/>
              </p:cNvSpPr>
              <p:nvPr/>
            </p:nvSpPr>
            <p:spPr bwMode="auto">
              <a:xfrm>
                <a:off x="5546" y="3391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2" name="Freeform 192"/>
              <p:cNvSpPr>
                <a:spLocks/>
              </p:cNvSpPr>
              <p:nvPr/>
            </p:nvSpPr>
            <p:spPr bwMode="auto">
              <a:xfrm>
                <a:off x="5614" y="3373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36 w 36"/>
                  <a:gd name="T3" fmla="*/ 55 h 55"/>
                  <a:gd name="T4" fmla="*/ 0 w 36"/>
                  <a:gd name="T5" fmla="*/ 55 h 55"/>
                  <a:gd name="T6" fmla="*/ 18 w 3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5"/>
                  <a:gd name="T14" fmla="*/ 36 w 36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5">
                    <a:moveTo>
                      <a:pt x="18" y="0"/>
                    </a:moveTo>
                    <a:lnTo>
                      <a:pt x="36" y="55"/>
                    </a:lnTo>
                    <a:lnTo>
                      <a:pt x="0" y="5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3" name="Freeform 193"/>
              <p:cNvSpPr>
                <a:spLocks/>
              </p:cNvSpPr>
              <p:nvPr/>
            </p:nvSpPr>
            <p:spPr bwMode="auto">
              <a:xfrm>
                <a:off x="5682" y="3380"/>
                <a:ext cx="36" cy="54"/>
              </a:xfrm>
              <a:custGeom>
                <a:avLst/>
                <a:gdLst>
                  <a:gd name="T0" fmla="*/ 18 w 36"/>
                  <a:gd name="T1" fmla="*/ 0 h 54"/>
                  <a:gd name="T2" fmla="*/ 36 w 36"/>
                  <a:gd name="T3" fmla="*/ 54 h 54"/>
                  <a:gd name="T4" fmla="*/ 0 w 36"/>
                  <a:gd name="T5" fmla="*/ 54 h 54"/>
                  <a:gd name="T6" fmla="*/ 18 w 3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18" y="0"/>
                    </a:moveTo>
                    <a:lnTo>
                      <a:pt x="36" y="54"/>
                    </a:lnTo>
                    <a:lnTo>
                      <a:pt x="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4" name="Rectangle 194"/>
              <p:cNvSpPr>
                <a:spLocks noChangeArrowheads="1"/>
              </p:cNvSpPr>
              <p:nvPr/>
            </p:nvSpPr>
            <p:spPr bwMode="auto">
              <a:xfrm>
                <a:off x="2553" y="3514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5" name="Line 195"/>
              <p:cNvSpPr>
                <a:spLocks noChangeShapeType="1"/>
              </p:cNvSpPr>
              <p:nvPr/>
            </p:nvSpPr>
            <p:spPr bwMode="auto">
              <a:xfrm flipH="1" flipV="1">
                <a:off x="2554" y="351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6" name="Line 196"/>
              <p:cNvSpPr>
                <a:spLocks noChangeShapeType="1"/>
              </p:cNvSpPr>
              <p:nvPr/>
            </p:nvSpPr>
            <p:spPr bwMode="auto">
              <a:xfrm>
                <a:off x="2569" y="353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7" name="Line 197"/>
              <p:cNvSpPr>
                <a:spLocks noChangeShapeType="1"/>
              </p:cNvSpPr>
              <p:nvPr/>
            </p:nvSpPr>
            <p:spPr bwMode="auto">
              <a:xfrm flipH="1">
                <a:off x="2554" y="3538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8" name="Line 198"/>
              <p:cNvSpPr>
                <a:spLocks noChangeShapeType="1"/>
              </p:cNvSpPr>
              <p:nvPr/>
            </p:nvSpPr>
            <p:spPr bwMode="auto">
              <a:xfrm flipV="1">
                <a:off x="2569" y="351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9" name="Rectangle 199"/>
              <p:cNvSpPr>
                <a:spLocks noChangeArrowheads="1"/>
              </p:cNvSpPr>
              <p:nvPr/>
            </p:nvSpPr>
            <p:spPr bwMode="auto">
              <a:xfrm>
                <a:off x="2621" y="350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0" name="Line 200"/>
              <p:cNvSpPr>
                <a:spLocks noChangeShapeType="1"/>
              </p:cNvSpPr>
              <p:nvPr/>
            </p:nvSpPr>
            <p:spPr bwMode="auto">
              <a:xfrm flipH="1" flipV="1">
                <a:off x="2622" y="3502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1" name="Line 201"/>
              <p:cNvSpPr>
                <a:spLocks noChangeShapeType="1"/>
              </p:cNvSpPr>
              <p:nvPr/>
            </p:nvSpPr>
            <p:spPr bwMode="auto">
              <a:xfrm>
                <a:off x="2637" y="3526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2" name="Line 202"/>
              <p:cNvSpPr>
                <a:spLocks noChangeShapeType="1"/>
              </p:cNvSpPr>
              <p:nvPr/>
            </p:nvSpPr>
            <p:spPr bwMode="auto">
              <a:xfrm flipH="1">
                <a:off x="2622" y="3526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3" name="Line 203"/>
              <p:cNvSpPr>
                <a:spLocks noChangeShapeType="1"/>
              </p:cNvSpPr>
              <p:nvPr/>
            </p:nvSpPr>
            <p:spPr bwMode="auto">
              <a:xfrm flipV="1">
                <a:off x="2637" y="350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4" name="Rectangle 204"/>
              <p:cNvSpPr>
                <a:spLocks noChangeArrowheads="1"/>
              </p:cNvSpPr>
              <p:nvPr/>
            </p:nvSpPr>
            <p:spPr bwMode="auto">
              <a:xfrm>
                <a:off x="2689" y="3507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5" name="Line 205"/>
              <p:cNvSpPr>
                <a:spLocks noChangeShapeType="1"/>
              </p:cNvSpPr>
              <p:nvPr/>
            </p:nvSpPr>
            <p:spPr bwMode="auto">
              <a:xfrm flipH="1" flipV="1">
                <a:off x="2690" y="3508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6" name="Line 206"/>
              <p:cNvSpPr>
                <a:spLocks noChangeShapeType="1"/>
              </p:cNvSpPr>
              <p:nvPr/>
            </p:nvSpPr>
            <p:spPr bwMode="auto">
              <a:xfrm>
                <a:off x="2705" y="353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7" name="Line 207"/>
              <p:cNvSpPr>
                <a:spLocks noChangeShapeType="1"/>
              </p:cNvSpPr>
              <p:nvPr/>
            </p:nvSpPr>
            <p:spPr bwMode="auto">
              <a:xfrm flipH="1">
                <a:off x="2690" y="353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8" name="Line 208"/>
              <p:cNvSpPr>
                <a:spLocks noChangeShapeType="1"/>
              </p:cNvSpPr>
              <p:nvPr/>
            </p:nvSpPr>
            <p:spPr bwMode="auto">
              <a:xfrm flipV="1">
                <a:off x="2705" y="350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63" name="Group 209"/>
            <p:cNvGrpSpPr>
              <a:grpSpLocks/>
            </p:cNvGrpSpPr>
            <p:nvPr/>
          </p:nvGrpSpPr>
          <p:grpSpPr bwMode="auto">
            <a:xfrm>
              <a:off x="2757" y="3111"/>
              <a:ext cx="2688" cy="438"/>
              <a:chOff x="2757" y="3111"/>
              <a:chExt cx="2688" cy="438"/>
            </a:xfrm>
          </p:grpSpPr>
          <p:sp>
            <p:nvSpPr>
              <p:cNvPr id="96439" name="Rectangle 210"/>
              <p:cNvSpPr>
                <a:spLocks noChangeArrowheads="1"/>
              </p:cNvSpPr>
              <p:nvPr/>
            </p:nvSpPr>
            <p:spPr bwMode="auto">
              <a:xfrm>
                <a:off x="2757" y="3485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0" name="Line 211"/>
              <p:cNvSpPr>
                <a:spLocks noChangeShapeType="1"/>
              </p:cNvSpPr>
              <p:nvPr/>
            </p:nvSpPr>
            <p:spPr bwMode="auto">
              <a:xfrm flipH="1" flipV="1">
                <a:off x="2758" y="3486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Line 212"/>
              <p:cNvSpPr>
                <a:spLocks noChangeShapeType="1"/>
              </p:cNvSpPr>
              <p:nvPr/>
            </p:nvSpPr>
            <p:spPr bwMode="auto">
              <a:xfrm>
                <a:off x="2773" y="3510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213"/>
              <p:cNvSpPr>
                <a:spLocks noChangeShapeType="1"/>
              </p:cNvSpPr>
              <p:nvPr/>
            </p:nvSpPr>
            <p:spPr bwMode="auto">
              <a:xfrm flipH="1">
                <a:off x="2758" y="3510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Line 214"/>
              <p:cNvSpPr>
                <a:spLocks noChangeShapeType="1"/>
              </p:cNvSpPr>
              <p:nvPr/>
            </p:nvSpPr>
            <p:spPr bwMode="auto">
              <a:xfrm flipV="1">
                <a:off x="2773" y="3486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Rectangle 215"/>
              <p:cNvSpPr>
                <a:spLocks noChangeArrowheads="1"/>
              </p:cNvSpPr>
              <p:nvPr/>
            </p:nvSpPr>
            <p:spPr bwMode="auto">
              <a:xfrm>
                <a:off x="2825" y="345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Line 216"/>
              <p:cNvSpPr>
                <a:spLocks noChangeShapeType="1"/>
              </p:cNvSpPr>
              <p:nvPr/>
            </p:nvSpPr>
            <p:spPr bwMode="auto">
              <a:xfrm flipH="1" flipV="1">
                <a:off x="2826" y="3452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6" name="Line 217"/>
              <p:cNvSpPr>
                <a:spLocks noChangeShapeType="1"/>
              </p:cNvSpPr>
              <p:nvPr/>
            </p:nvSpPr>
            <p:spPr bwMode="auto">
              <a:xfrm>
                <a:off x="2841" y="3476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7" name="Line 218"/>
              <p:cNvSpPr>
                <a:spLocks noChangeShapeType="1"/>
              </p:cNvSpPr>
              <p:nvPr/>
            </p:nvSpPr>
            <p:spPr bwMode="auto">
              <a:xfrm flipH="1">
                <a:off x="2826" y="3476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8" name="Line 219"/>
              <p:cNvSpPr>
                <a:spLocks noChangeShapeType="1"/>
              </p:cNvSpPr>
              <p:nvPr/>
            </p:nvSpPr>
            <p:spPr bwMode="auto">
              <a:xfrm flipV="1">
                <a:off x="2841" y="345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9" name="Rectangle 220"/>
              <p:cNvSpPr>
                <a:spLocks noChangeArrowheads="1"/>
              </p:cNvSpPr>
              <p:nvPr/>
            </p:nvSpPr>
            <p:spPr bwMode="auto">
              <a:xfrm>
                <a:off x="2893" y="343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221"/>
              <p:cNvSpPr>
                <a:spLocks noChangeShapeType="1"/>
              </p:cNvSpPr>
              <p:nvPr/>
            </p:nvSpPr>
            <p:spPr bwMode="auto">
              <a:xfrm flipH="1" flipV="1">
                <a:off x="2894" y="3440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1" name="Line 222"/>
              <p:cNvSpPr>
                <a:spLocks noChangeShapeType="1"/>
              </p:cNvSpPr>
              <p:nvPr/>
            </p:nvSpPr>
            <p:spPr bwMode="auto">
              <a:xfrm>
                <a:off x="2909" y="3464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2" name="Line 223"/>
              <p:cNvSpPr>
                <a:spLocks noChangeShapeType="1"/>
              </p:cNvSpPr>
              <p:nvPr/>
            </p:nvSpPr>
            <p:spPr bwMode="auto">
              <a:xfrm flipH="1">
                <a:off x="2894" y="3464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3" name="Line 224"/>
              <p:cNvSpPr>
                <a:spLocks noChangeShapeType="1"/>
              </p:cNvSpPr>
              <p:nvPr/>
            </p:nvSpPr>
            <p:spPr bwMode="auto">
              <a:xfrm flipV="1">
                <a:off x="2909" y="3440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4" name="Rectangle 225"/>
              <p:cNvSpPr>
                <a:spLocks noChangeArrowheads="1"/>
              </p:cNvSpPr>
              <p:nvPr/>
            </p:nvSpPr>
            <p:spPr bwMode="auto">
              <a:xfrm>
                <a:off x="2961" y="3440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5" name="Line 226"/>
              <p:cNvSpPr>
                <a:spLocks noChangeShapeType="1"/>
              </p:cNvSpPr>
              <p:nvPr/>
            </p:nvSpPr>
            <p:spPr bwMode="auto">
              <a:xfrm flipH="1" flipV="1">
                <a:off x="2962" y="344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6" name="Line 227"/>
              <p:cNvSpPr>
                <a:spLocks noChangeShapeType="1"/>
              </p:cNvSpPr>
              <p:nvPr/>
            </p:nvSpPr>
            <p:spPr bwMode="auto">
              <a:xfrm>
                <a:off x="2977" y="346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7" name="Line 228"/>
              <p:cNvSpPr>
                <a:spLocks noChangeShapeType="1"/>
              </p:cNvSpPr>
              <p:nvPr/>
            </p:nvSpPr>
            <p:spPr bwMode="auto">
              <a:xfrm flipH="1">
                <a:off x="2962" y="346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229"/>
              <p:cNvSpPr>
                <a:spLocks noChangeShapeType="1"/>
              </p:cNvSpPr>
              <p:nvPr/>
            </p:nvSpPr>
            <p:spPr bwMode="auto">
              <a:xfrm flipV="1">
                <a:off x="2977" y="344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9" name="Rectangle 230"/>
              <p:cNvSpPr>
                <a:spLocks noChangeArrowheads="1"/>
              </p:cNvSpPr>
              <p:nvPr/>
            </p:nvSpPr>
            <p:spPr bwMode="auto">
              <a:xfrm>
                <a:off x="3029" y="3447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0" name="Line 231"/>
              <p:cNvSpPr>
                <a:spLocks noChangeShapeType="1"/>
              </p:cNvSpPr>
              <p:nvPr/>
            </p:nvSpPr>
            <p:spPr bwMode="auto">
              <a:xfrm flipH="1" flipV="1">
                <a:off x="3030" y="3448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1" name="Line 232"/>
              <p:cNvSpPr>
                <a:spLocks noChangeShapeType="1"/>
              </p:cNvSpPr>
              <p:nvPr/>
            </p:nvSpPr>
            <p:spPr bwMode="auto">
              <a:xfrm>
                <a:off x="3045" y="347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2" name="Line 233"/>
              <p:cNvSpPr>
                <a:spLocks noChangeShapeType="1"/>
              </p:cNvSpPr>
              <p:nvPr/>
            </p:nvSpPr>
            <p:spPr bwMode="auto">
              <a:xfrm flipH="1">
                <a:off x="3030" y="347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3" name="Line 234"/>
              <p:cNvSpPr>
                <a:spLocks noChangeShapeType="1"/>
              </p:cNvSpPr>
              <p:nvPr/>
            </p:nvSpPr>
            <p:spPr bwMode="auto">
              <a:xfrm flipV="1">
                <a:off x="3045" y="344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4" name="Rectangle 235"/>
              <p:cNvSpPr>
                <a:spLocks noChangeArrowheads="1"/>
              </p:cNvSpPr>
              <p:nvPr/>
            </p:nvSpPr>
            <p:spPr bwMode="auto">
              <a:xfrm>
                <a:off x="3097" y="3425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5" name="Line 236"/>
              <p:cNvSpPr>
                <a:spLocks noChangeShapeType="1"/>
              </p:cNvSpPr>
              <p:nvPr/>
            </p:nvSpPr>
            <p:spPr bwMode="auto">
              <a:xfrm flipH="1" flipV="1">
                <a:off x="3098" y="3426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237"/>
              <p:cNvSpPr>
                <a:spLocks noChangeShapeType="1"/>
              </p:cNvSpPr>
              <p:nvPr/>
            </p:nvSpPr>
            <p:spPr bwMode="auto">
              <a:xfrm>
                <a:off x="3113" y="344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7" name="Line 238"/>
              <p:cNvSpPr>
                <a:spLocks noChangeShapeType="1"/>
              </p:cNvSpPr>
              <p:nvPr/>
            </p:nvSpPr>
            <p:spPr bwMode="auto">
              <a:xfrm flipH="1">
                <a:off x="3098" y="3449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8" name="Line 239"/>
              <p:cNvSpPr>
                <a:spLocks noChangeShapeType="1"/>
              </p:cNvSpPr>
              <p:nvPr/>
            </p:nvSpPr>
            <p:spPr bwMode="auto">
              <a:xfrm flipV="1">
                <a:off x="3113" y="3426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9" name="Rectangle 240"/>
              <p:cNvSpPr>
                <a:spLocks noChangeArrowheads="1"/>
              </p:cNvSpPr>
              <p:nvPr/>
            </p:nvSpPr>
            <p:spPr bwMode="auto">
              <a:xfrm>
                <a:off x="3165" y="3307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0" name="Line 241"/>
              <p:cNvSpPr>
                <a:spLocks noChangeShapeType="1"/>
              </p:cNvSpPr>
              <p:nvPr/>
            </p:nvSpPr>
            <p:spPr bwMode="auto">
              <a:xfrm flipH="1" flipV="1">
                <a:off x="3166" y="3308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1" name="Line 242"/>
              <p:cNvSpPr>
                <a:spLocks noChangeShapeType="1"/>
              </p:cNvSpPr>
              <p:nvPr/>
            </p:nvSpPr>
            <p:spPr bwMode="auto">
              <a:xfrm>
                <a:off x="3181" y="333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2" name="Line 243"/>
              <p:cNvSpPr>
                <a:spLocks noChangeShapeType="1"/>
              </p:cNvSpPr>
              <p:nvPr/>
            </p:nvSpPr>
            <p:spPr bwMode="auto">
              <a:xfrm flipH="1">
                <a:off x="3166" y="3332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3" name="Line 244"/>
              <p:cNvSpPr>
                <a:spLocks noChangeShapeType="1"/>
              </p:cNvSpPr>
              <p:nvPr/>
            </p:nvSpPr>
            <p:spPr bwMode="auto">
              <a:xfrm flipV="1">
                <a:off x="3181" y="330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4" name="Rectangle 245"/>
              <p:cNvSpPr>
                <a:spLocks noChangeArrowheads="1"/>
              </p:cNvSpPr>
              <p:nvPr/>
            </p:nvSpPr>
            <p:spPr bwMode="auto">
              <a:xfrm>
                <a:off x="3234" y="3443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5" name="Line 246"/>
              <p:cNvSpPr>
                <a:spLocks noChangeShapeType="1"/>
              </p:cNvSpPr>
              <p:nvPr/>
            </p:nvSpPr>
            <p:spPr bwMode="auto">
              <a:xfrm flipH="1" flipV="1">
                <a:off x="3235" y="3444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6" name="Line 247"/>
              <p:cNvSpPr>
                <a:spLocks noChangeShapeType="1"/>
              </p:cNvSpPr>
              <p:nvPr/>
            </p:nvSpPr>
            <p:spPr bwMode="auto">
              <a:xfrm>
                <a:off x="3250" y="3467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7" name="Line 248"/>
              <p:cNvSpPr>
                <a:spLocks noChangeShapeType="1"/>
              </p:cNvSpPr>
              <p:nvPr/>
            </p:nvSpPr>
            <p:spPr bwMode="auto">
              <a:xfrm flipH="1">
                <a:off x="3235" y="3467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8" name="Line 249"/>
              <p:cNvSpPr>
                <a:spLocks noChangeShapeType="1"/>
              </p:cNvSpPr>
              <p:nvPr/>
            </p:nvSpPr>
            <p:spPr bwMode="auto">
              <a:xfrm flipV="1">
                <a:off x="3250" y="3444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9" name="Rectangle 250"/>
              <p:cNvSpPr>
                <a:spLocks noChangeArrowheads="1"/>
              </p:cNvSpPr>
              <p:nvPr/>
            </p:nvSpPr>
            <p:spPr bwMode="auto">
              <a:xfrm>
                <a:off x="3302" y="3350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0" name="Line 251"/>
              <p:cNvSpPr>
                <a:spLocks noChangeShapeType="1"/>
              </p:cNvSpPr>
              <p:nvPr/>
            </p:nvSpPr>
            <p:spPr bwMode="auto">
              <a:xfrm flipH="1" flipV="1">
                <a:off x="3303" y="335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1" name="Line 252"/>
              <p:cNvSpPr>
                <a:spLocks noChangeShapeType="1"/>
              </p:cNvSpPr>
              <p:nvPr/>
            </p:nvSpPr>
            <p:spPr bwMode="auto">
              <a:xfrm>
                <a:off x="3318" y="337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2" name="Line 253"/>
              <p:cNvSpPr>
                <a:spLocks noChangeShapeType="1"/>
              </p:cNvSpPr>
              <p:nvPr/>
            </p:nvSpPr>
            <p:spPr bwMode="auto">
              <a:xfrm flipH="1">
                <a:off x="3303" y="3375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3" name="Line 254"/>
              <p:cNvSpPr>
                <a:spLocks noChangeShapeType="1"/>
              </p:cNvSpPr>
              <p:nvPr/>
            </p:nvSpPr>
            <p:spPr bwMode="auto">
              <a:xfrm flipV="1">
                <a:off x="3318" y="335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4" name="Rectangle 255"/>
              <p:cNvSpPr>
                <a:spLocks noChangeArrowheads="1"/>
              </p:cNvSpPr>
              <p:nvPr/>
            </p:nvSpPr>
            <p:spPr bwMode="auto">
              <a:xfrm>
                <a:off x="3370" y="334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5" name="Line 256"/>
              <p:cNvSpPr>
                <a:spLocks noChangeShapeType="1"/>
              </p:cNvSpPr>
              <p:nvPr/>
            </p:nvSpPr>
            <p:spPr bwMode="auto">
              <a:xfrm flipH="1" flipV="1">
                <a:off x="3371" y="3350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6" name="Line 257"/>
              <p:cNvSpPr>
                <a:spLocks noChangeShapeType="1"/>
              </p:cNvSpPr>
              <p:nvPr/>
            </p:nvSpPr>
            <p:spPr bwMode="auto">
              <a:xfrm>
                <a:off x="3386" y="337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7" name="Line 258"/>
              <p:cNvSpPr>
                <a:spLocks noChangeShapeType="1"/>
              </p:cNvSpPr>
              <p:nvPr/>
            </p:nvSpPr>
            <p:spPr bwMode="auto">
              <a:xfrm flipH="1">
                <a:off x="3371" y="3374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8" name="Line 259"/>
              <p:cNvSpPr>
                <a:spLocks noChangeShapeType="1"/>
              </p:cNvSpPr>
              <p:nvPr/>
            </p:nvSpPr>
            <p:spPr bwMode="auto">
              <a:xfrm flipV="1">
                <a:off x="3386" y="3350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9" name="Rectangle 260"/>
              <p:cNvSpPr>
                <a:spLocks noChangeArrowheads="1"/>
              </p:cNvSpPr>
              <p:nvPr/>
            </p:nvSpPr>
            <p:spPr bwMode="auto">
              <a:xfrm>
                <a:off x="3438" y="3322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0" name="Line 261"/>
              <p:cNvSpPr>
                <a:spLocks noChangeShapeType="1"/>
              </p:cNvSpPr>
              <p:nvPr/>
            </p:nvSpPr>
            <p:spPr bwMode="auto">
              <a:xfrm flipH="1" flipV="1">
                <a:off x="3439" y="3323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1" name="Line 262"/>
              <p:cNvSpPr>
                <a:spLocks noChangeShapeType="1"/>
              </p:cNvSpPr>
              <p:nvPr/>
            </p:nvSpPr>
            <p:spPr bwMode="auto">
              <a:xfrm>
                <a:off x="3454" y="3347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2" name="Line 263"/>
              <p:cNvSpPr>
                <a:spLocks noChangeShapeType="1"/>
              </p:cNvSpPr>
              <p:nvPr/>
            </p:nvSpPr>
            <p:spPr bwMode="auto">
              <a:xfrm flipH="1">
                <a:off x="3439" y="3347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264"/>
              <p:cNvSpPr>
                <a:spLocks noChangeShapeType="1"/>
              </p:cNvSpPr>
              <p:nvPr/>
            </p:nvSpPr>
            <p:spPr bwMode="auto">
              <a:xfrm flipV="1">
                <a:off x="3454" y="332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4" name="Rectangle 265"/>
              <p:cNvSpPr>
                <a:spLocks noChangeArrowheads="1"/>
              </p:cNvSpPr>
              <p:nvPr/>
            </p:nvSpPr>
            <p:spPr bwMode="auto">
              <a:xfrm>
                <a:off x="3506" y="3344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5" name="Line 266"/>
              <p:cNvSpPr>
                <a:spLocks noChangeShapeType="1"/>
              </p:cNvSpPr>
              <p:nvPr/>
            </p:nvSpPr>
            <p:spPr bwMode="auto">
              <a:xfrm flipH="1" flipV="1">
                <a:off x="3507" y="334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6" name="Line 267"/>
              <p:cNvSpPr>
                <a:spLocks noChangeShapeType="1"/>
              </p:cNvSpPr>
              <p:nvPr/>
            </p:nvSpPr>
            <p:spPr bwMode="auto">
              <a:xfrm>
                <a:off x="3522" y="336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7" name="Line 268"/>
              <p:cNvSpPr>
                <a:spLocks noChangeShapeType="1"/>
              </p:cNvSpPr>
              <p:nvPr/>
            </p:nvSpPr>
            <p:spPr bwMode="auto">
              <a:xfrm flipH="1">
                <a:off x="3507" y="3368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8" name="Line 269"/>
              <p:cNvSpPr>
                <a:spLocks noChangeShapeType="1"/>
              </p:cNvSpPr>
              <p:nvPr/>
            </p:nvSpPr>
            <p:spPr bwMode="auto">
              <a:xfrm flipV="1">
                <a:off x="3522" y="334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9" name="Rectangle 270"/>
              <p:cNvSpPr>
                <a:spLocks noChangeArrowheads="1"/>
              </p:cNvSpPr>
              <p:nvPr/>
            </p:nvSpPr>
            <p:spPr bwMode="auto">
              <a:xfrm>
                <a:off x="3574" y="3420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0" name="Line 271"/>
              <p:cNvSpPr>
                <a:spLocks noChangeShapeType="1"/>
              </p:cNvSpPr>
              <p:nvPr/>
            </p:nvSpPr>
            <p:spPr bwMode="auto">
              <a:xfrm flipH="1" flipV="1">
                <a:off x="3575" y="342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272"/>
              <p:cNvSpPr>
                <a:spLocks noChangeShapeType="1"/>
              </p:cNvSpPr>
              <p:nvPr/>
            </p:nvSpPr>
            <p:spPr bwMode="auto">
              <a:xfrm>
                <a:off x="3590" y="344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2" name="Line 273"/>
              <p:cNvSpPr>
                <a:spLocks noChangeShapeType="1"/>
              </p:cNvSpPr>
              <p:nvPr/>
            </p:nvSpPr>
            <p:spPr bwMode="auto">
              <a:xfrm flipH="1">
                <a:off x="3575" y="344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3" name="Line 274"/>
              <p:cNvSpPr>
                <a:spLocks noChangeShapeType="1"/>
              </p:cNvSpPr>
              <p:nvPr/>
            </p:nvSpPr>
            <p:spPr bwMode="auto">
              <a:xfrm flipV="1">
                <a:off x="3590" y="342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4" name="Rectangle 275"/>
              <p:cNvSpPr>
                <a:spLocks noChangeArrowheads="1"/>
              </p:cNvSpPr>
              <p:nvPr/>
            </p:nvSpPr>
            <p:spPr bwMode="auto">
              <a:xfrm>
                <a:off x="3642" y="3363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5" name="Line 276"/>
              <p:cNvSpPr>
                <a:spLocks noChangeShapeType="1"/>
              </p:cNvSpPr>
              <p:nvPr/>
            </p:nvSpPr>
            <p:spPr bwMode="auto">
              <a:xfrm flipH="1" flipV="1">
                <a:off x="3643" y="3364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6" name="Line 277"/>
              <p:cNvSpPr>
                <a:spLocks noChangeShapeType="1"/>
              </p:cNvSpPr>
              <p:nvPr/>
            </p:nvSpPr>
            <p:spPr bwMode="auto">
              <a:xfrm>
                <a:off x="3658" y="3387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7" name="Line 278"/>
              <p:cNvSpPr>
                <a:spLocks noChangeShapeType="1"/>
              </p:cNvSpPr>
              <p:nvPr/>
            </p:nvSpPr>
            <p:spPr bwMode="auto">
              <a:xfrm flipH="1">
                <a:off x="3643" y="3387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8" name="Line 279"/>
              <p:cNvSpPr>
                <a:spLocks noChangeShapeType="1"/>
              </p:cNvSpPr>
              <p:nvPr/>
            </p:nvSpPr>
            <p:spPr bwMode="auto">
              <a:xfrm flipV="1">
                <a:off x="3658" y="3364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Rectangle 280"/>
              <p:cNvSpPr>
                <a:spLocks noChangeArrowheads="1"/>
              </p:cNvSpPr>
              <p:nvPr/>
            </p:nvSpPr>
            <p:spPr bwMode="auto">
              <a:xfrm>
                <a:off x="3710" y="3373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0" name="Line 281"/>
              <p:cNvSpPr>
                <a:spLocks noChangeShapeType="1"/>
              </p:cNvSpPr>
              <p:nvPr/>
            </p:nvSpPr>
            <p:spPr bwMode="auto">
              <a:xfrm flipH="1" flipV="1">
                <a:off x="3711" y="3374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1" name="Line 282"/>
              <p:cNvSpPr>
                <a:spLocks noChangeShapeType="1"/>
              </p:cNvSpPr>
              <p:nvPr/>
            </p:nvSpPr>
            <p:spPr bwMode="auto">
              <a:xfrm>
                <a:off x="3726" y="339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2" name="Line 283"/>
              <p:cNvSpPr>
                <a:spLocks noChangeShapeType="1"/>
              </p:cNvSpPr>
              <p:nvPr/>
            </p:nvSpPr>
            <p:spPr bwMode="auto">
              <a:xfrm flipH="1">
                <a:off x="3711" y="3398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3" name="Line 284"/>
              <p:cNvSpPr>
                <a:spLocks noChangeShapeType="1"/>
              </p:cNvSpPr>
              <p:nvPr/>
            </p:nvSpPr>
            <p:spPr bwMode="auto">
              <a:xfrm flipV="1">
                <a:off x="3726" y="337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4" name="Rectangle 285"/>
              <p:cNvSpPr>
                <a:spLocks noChangeArrowheads="1"/>
              </p:cNvSpPr>
              <p:nvPr/>
            </p:nvSpPr>
            <p:spPr bwMode="auto">
              <a:xfrm>
                <a:off x="3778" y="3298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5" name="Line 286"/>
              <p:cNvSpPr>
                <a:spLocks noChangeShapeType="1"/>
              </p:cNvSpPr>
              <p:nvPr/>
            </p:nvSpPr>
            <p:spPr bwMode="auto">
              <a:xfrm flipH="1" flipV="1">
                <a:off x="3779" y="3299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6" name="Line 287"/>
              <p:cNvSpPr>
                <a:spLocks noChangeShapeType="1"/>
              </p:cNvSpPr>
              <p:nvPr/>
            </p:nvSpPr>
            <p:spPr bwMode="auto">
              <a:xfrm>
                <a:off x="3794" y="332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288"/>
              <p:cNvSpPr>
                <a:spLocks noChangeShapeType="1"/>
              </p:cNvSpPr>
              <p:nvPr/>
            </p:nvSpPr>
            <p:spPr bwMode="auto">
              <a:xfrm flipH="1">
                <a:off x="3779" y="3322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8" name="Line 289"/>
              <p:cNvSpPr>
                <a:spLocks noChangeShapeType="1"/>
              </p:cNvSpPr>
              <p:nvPr/>
            </p:nvSpPr>
            <p:spPr bwMode="auto">
              <a:xfrm flipV="1">
                <a:off x="3794" y="3299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9" name="Rectangle 290"/>
              <p:cNvSpPr>
                <a:spLocks noChangeArrowheads="1"/>
              </p:cNvSpPr>
              <p:nvPr/>
            </p:nvSpPr>
            <p:spPr bwMode="auto">
              <a:xfrm>
                <a:off x="3846" y="3182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0" name="Line 291"/>
              <p:cNvSpPr>
                <a:spLocks noChangeShapeType="1"/>
              </p:cNvSpPr>
              <p:nvPr/>
            </p:nvSpPr>
            <p:spPr bwMode="auto">
              <a:xfrm flipH="1" flipV="1">
                <a:off x="3847" y="3183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1" name="Line 292"/>
              <p:cNvSpPr>
                <a:spLocks noChangeShapeType="1"/>
              </p:cNvSpPr>
              <p:nvPr/>
            </p:nvSpPr>
            <p:spPr bwMode="auto">
              <a:xfrm>
                <a:off x="3862" y="3206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2" name="Line 293"/>
              <p:cNvSpPr>
                <a:spLocks noChangeShapeType="1"/>
              </p:cNvSpPr>
              <p:nvPr/>
            </p:nvSpPr>
            <p:spPr bwMode="auto">
              <a:xfrm flipH="1">
                <a:off x="3847" y="3206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3" name="Line 294"/>
              <p:cNvSpPr>
                <a:spLocks noChangeShapeType="1"/>
              </p:cNvSpPr>
              <p:nvPr/>
            </p:nvSpPr>
            <p:spPr bwMode="auto">
              <a:xfrm flipV="1">
                <a:off x="3862" y="3183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4" name="Rectangle 295"/>
              <p:cNvSpPr>
                <a:spLocks noChangeArrowheads="1"/>
              </p:cNvSpPr>
              <p:nvPr/>
            </p:nvSpPr>
            <p:spPr bwMode="auto">
              <a:xfrm>
                <a:off x="3914" y="3190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296"/>
              <p:cNvSpPr>
                <a:spLocks noChangeShapeType="1"/>
              </p:cNvSpPr>
              <p:nvPr/>
            </p:nvSpPr>
            <p:spPr bwMode="auto">
              <a:xfrm flipH="1" flipV="1">
                <a:off x="3915" y="3191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6" name="Line 297"/>
              <p:cNvSpPr>
                <a:spLocks noChangeShapeType="1"/>
              </p:cNvSpPr>
              <p:nvPr/>
            </p:nvSpPr>
            <p:spPr bwMode="auto">
              <a:xfrm>
                <a:off x="3930" y="321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7" name="Line 298"/>
              <p:cNvSpPr>
                <a:spLocks noChangeShapeType="1"/>
              </p:cNvSpPr>
              <p:nvPr/>
            </p:nvSpPr>
            <p:spPr bwMode="auto">
              <a:xfrm flipH="1">
                <a:off x="3915" y="321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8" name="Line 299"/>
              <p:cNvSpPr>
                <a:spLocks noChangeShapeType="1"/>
              </p:cNvSpPr>
              <p:nvPr/>
            </p:nvSpPr>
            <p:spPr bwMode="auto">
              <a:xfrm flipV="1">
                <a:off x="3930" y="319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9" name="Rectangle 300"/>
              <p:cNvSpPr>
                <a:spLocks noChangeArrowheads="1"/>
              </p:cNvSpPr>
              <p:nvPr/>
            </p:nvSpPr>
            <p:spPr bwMode="auto">
              <a:xfrm>
                <a:off x="3982" y="311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0" name="Line 301"/>
              <p:cNvSpPr>
                <a:spLocks noChangeShapeType="1"/>
              </p:cNvSpPr>
              <p:nvPr/>
            </p:nvSpPr>
            <p:spPr bwMode="auto">
              <a:xfrm flipH="1" flipV="1">
                <a:off x="3983" y="3112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1" name="Line 302"/>
              <p:cNvSpPr>
                <a:spLocks noChangeShapeType="1"/>
              </p:cNvSpPr>
              <p:nvPr/>
            </p:nvSpPr>
            <p:spPr bwMode="auto">
              <a:xfrm>
                <a:off x="3998" y="313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2" name="Line 303"/>
              <p:cNvSpPr>
                <a:spLocks noChangeShapeType="1"/>
              </p:cNvSpPr>
              <p:nvPr/>
            </p:nvSpPr>
            <p:spPr bwMode="auto">
              <a:xfrm flipH="1">
                <a:off x="3983" y="3135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304"/>
              <p:cNvSpPr>
                <a:spLocks noChangeShapeType="1"/>
              </p:cNvSpPr>
              <p:nvPr/>
            </p:nvSpPr>
            <p:spPr bwMode="auto">
              <a:xfrm flipV="1">
                <a:off x="3998" y="311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4" name="Rectangle 305"/>
              <p:cNvSpPr>
                <a:spLocks noChangeArrowheads="1"/>
              </p:cNvSpPr>
              <p:nvPr/>
            </p:nvSpPr>
            <p:spPr bwMode="auto">
              <a:xfrm>
                <a:off x="4050" y="3164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5" name="Line 306"/>
              <p:cNvSpPr>
                <a:spLocks noChangeShapeType="1"/>
              </p:cNvSpPr>
              <p:nvPr/>
            </p:nvSpPr>
            <p:spPr bwMode="auto">
              <a:xfrm flipH="1" flipV="1">
                <a:off x="4051" y="3165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6" name="Line 307"/>
              <p:cNvSpPr>
                <a:spLocks noChangeShapeType="1"/>
              </p:cNvSpPr>
              <p:nvPr/>
            </p:nvSpPr>
            <p:spPr bwMode="auto">
              <a:xfrm>
                <a:off x="4066" y="318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7" name="Line 308"/>
              <p:cNvSpPr>
                <a:spLocks noChangeShapeType="1"/>
              </p:cNvSpPr>
              <p:nvPr/>
            </p:nvSpPr>
            <p:spPr bwMode="auto">
              <a:xfrm flipH="1">
                <a:off x="4051" y="3188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8" name="Line 309"/>
              <p:cNvSpPr>
                <a:spLocks noChangeShapeType="1"/>
              </p:cNvSpPr>
              <p:nvPr/>
            </p:nvSpPr>
            <p:spPr bwMode="auto">
              <a:xfrm flipV="1">
                <a:off x="4066" y="316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9" name="Rectangle 310"/>
              <p:cNvSpPr>
                <a:spLocks noChangeArrowheads="1"/>
              </p:cNvSpPr>
              <p:nvPr/>
            </p:nvSpPr>
            <p:spPr bwMode="auto">
              <a:xfrm>
                <a:off x="4119" y="339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0" name="Line 311"/>
              <p:cNvSpPr>
                <a:spLocks noChangeShapeType="1"/>
              </p:cNvSpPr>
              <p:nvPr/>
            </p:nvSpPr>
            <p:spPr bwMode="auto">
              <a:xfrm flipH="1" flipV="1">
                <a:off x="4119" y="339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312"/>
              <p:cNvSpPr>
                <a:spLocks noChangeShapeType="1"/>
              </p:cNvSpPr>
              <p:nvPr/>
            </p:nvSpPr>
            <p:spPr bwMode="auto">
              <a:xfrm>
                <a:off x="4135" y="342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2" name="Line 313"/>
              <p:cNvSpPr>
                <a:spLocks noChangeShapeType="1"/>
              </p:cNvSpPr>
              <p:nvPr/>
            </p:nvSpPr>
            <p:spPr bwMode="auto">
              <a:xfrm flipH="1">
                <a:off x="4119" y="342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3" name="Line 314"/>
              <p:cNvSpPr>
                <a:spLocks noChangeShapeType="1"/>
              </p:cNvSpPr>
              <p:nvPr/>
            </p:nvSpPr>
            <p:spPr bwMode="auto">
              <a:xfrm flipV="1">
                <a:off x="4135" y="339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4" name="Rectangle 315"/>
              <p:cNvSpPr>
                <a:spLocks noChangeArrowheads="1"/>
              </p:cNvSpPr>
              <p:nvPr/>
            </p:nvSpPr>
            <p:spPr bwMode="auto">
              <a:xfrm>
                <a:off x="4187" y="3383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5" name="Line 316"/>
              <p:cNvSpPr>
                <a:spLocks noChangeShapeType="1"/>
              </p:cNvSpPr>
              <p:nvPr/>
            </p:nvSpPr>
            <p:spPr bwMode="auto">
              <a:xfrm flipH="1" flipV="1">
                <a:off x="4187" y="338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6" name="Line 317"/>
              <p:cNvSpPr>
                <a:spLocks noChangeShapeType="1"/>
              </p:cNvSpPr>
              <p:nvPr/>
            </p:nvSpPr>
            <p:spPr bwMode="auto">
              <a:xfrm>
                <a:off x="4203" y="340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7" name="Line 318"/>
              <p:cNvSpPr>
                <a:spLocks noChangeShapeType="1"/>
              </p:cNvSpPr>
              <p:nvPr/>
            </p:nvSpPr>
            <p:spPr bwMode="auto">
              <a:xfrm flipH="1">
                <a:off x="4187" y="340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8" name="Line 319"/>
              <p:cNvSpPr>
                <a:spLocks noChangeShapeType="1"/>
              </p:cNvSpPr>
              <p:nvPr/>
            </p:nvSpPr>
            <p:spPr bwMode="auto">
              <a:xfrm flipV="1">
                <a:off x="4203" y="338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Rectangle 320"/>
              <p:cNvSpPr>
                <a:spLocks noChangeArrowheads="1"/>
              </p:cNvSpPr>
              <p:nvPr/>
            </p:nvSpPr>
            <p:spPr bwMode="auto">
              <a:xfrm>
                <a:off x="4255" y="341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0" name="Line 321"/>
              <p:cNvSpPr>
                <a:spLocks noChangeShapeType="1"/>
              </p:cNvSpPr>
              <p:nvPr/>
            </p:nvSpPr>
            <p:spPr bwMode="auto">
              <a:xfrm flipH="1" flipV="1">
                <a:off x="4255" y="341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1" name="Line 322"/>
              <p:cNvSpPr>
                <a:spLocks noChangeShapeType="1"/>
              </p:cNvSpPr>
              <p:nvPr/>
            </p:nvSpPr>
            <p:spPr bwMode="auto">
              <a:xfrm>
                <a:off x="4271" y="343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2" name="Line 323"/>
              <p:cNvSpPr>
                <a:spLocks noChangeShapeType="1"/>
              </p:cNvSpPr>
              <p:nvPr/>
            </p:nvSpPr>
            <p:spPr bwMode="auto">
              <a:xfrm flipH="1">
                <a:off x="4255" y="343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3" name="Line 324"/>
              <p:cNvSpPr>
                <a:spLocks noChangeShapeType="1"/>
              </p:cNvSpPr>
              <p:nvPr/>
            </p:nvSpPr>
            <p:spPr bwMode="auto">
              <a:xfrm flipV="1">
                <a:off x="4271" y="341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4" name="Rectangle 325"/>
              <p:cNvSpPr>
                <a:spLocks noChangeArrowheads="1"/>
              </p:cNvSpPr>
              <p:nvPr/>
            </p:nvSpPr>
            <p:spPr bwMode="auto">
              <a:xfrm>
                <a:off x="4323" y="343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5" name="Line 326"/>
              <p:cNvSpPr>
                <a:spLocks noChangeShapeType="1"/>
              </p:cNvSpPr>
              <p:nvPr/>
            </p:nvSpPr>
            <p:spPr bwMode="auto">
              <a:xfrm flipH="1" flipV="1">
                <a:off x="4323" y="343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6" name="Line 327"/>
              <p:cNvSpPr>
                <a:spLocks noChangeShapeType="1"/>
              </p:cNvSpPr>
              <p:nvPr/>
            </p:nvSpPr>
            <p:spPr bwMode="auto">
              <a:xfrm>
                <a:off x="4339" y="345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7" name="Line 328"/>
              <p:cNvSpPr>
                <a:spLocks noChangeShapeType="1"/>
              </p:cNvSpPr>
              <p:nvPr/>
            </p:nvSpPr>
            <p:spPr bwMode="auto">
              <a:xfrm flipH="1">
                <a:off x="4323" y="345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8" name="Line 329"/>
              <p:cNvSpPr>
                <a:spLocks noChangeShapeType="1"/>
              </p:cNvSpPr>
              <p:nvPr/>
            </p:nvSpPr>
            <p:spPr bwMode="auto">
              <a:xfrm flipV="1">
                <a:off x="4339" y="343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9" name="Rectangle 330"/>
              <p:cNvSpPr>
                <a:spLocks noChangeArrowheads="1"/>
              </p:cNvSpPr>
              <p:nvPr/>
            </p:nvSpPr>
            <p:spPr bwMode="auto">
              <a:xfrm>
                <a:off x="4391" y="349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0" name="Line 331"/>
              <p:cNvSpPr>
                <a:spLocks noChangeShapeType="1"/>
              </p:cNvSpPr>
              <p:nvPr/>
            </p:nvSpPr>
            <p:spPr bwMode="auto">
              <a:xfrm flipH="1" flipV="1">
                <a:off x="4391" y="3500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1" name="Line 332"/>
              <p:cNvSpPr>
                <a:spLocks noChangeShapeType="1"/>
              </p:cNvSpPr>
              <p:nvPr/>
            </p:nvSpPr>
            <p:spPr bwMode="auto">
              <a:xfrm>
                <a:off x="4407" y="352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2" name="Line 333"/>
              <p:cNvSpPr>
                <a:spLocks noChangeShapeType="1"/>
              </p:cNvSpPr>
              <p:nvPr/>
            </p:nvSpPr>
            <p:spPr bwMode="auto">
              <a:xfrm flipH="1">
                <a:off x="4391" y="352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3" name="Line 334"/>
              <p:cNvSpPr>
                <a:spLocks noChangeShapeType="1"/>
              </p:cNvSpPr>
              <p:nvPr/>
            </p:nvSpPr>
            <p:spPr bwMode="auto">
              <a:xfrm flipV="1">
                <a:off x="4407" y="3500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4" name="Rectangle 335"/>
              <p:cNvSpPr>
                <a:spLocks noChangeArrowheads="1"/>
              </p:cNvSpPr>
              <p:nvPr/>
            </p:nvSpPr>
            <p:spPr bwMode="auto">
              <a:xfrm>
                <a:off x="4459" y="347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5" name="Line 336"/>
              <p:cNvSpPr>
                <a:spLocks noChangeShapeType="1"/>
              </p:cNvSpPr>
              <p:nvPr/>
            </p:nvSpPr>
            <p:spPr bwMode="auto">
              <a:xfrm flipH="1" flipV="1">
                <a:off x="4459" y="3480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6" name="Line 337"/>
              <p:cNvSpPr>
                <a:spLocks noChangeShapeType="1"/>
              </p:cNvSpPr>
              <p:nvPr/>
            </p:nvSpPr>
            <p:spPr bwMode="auto">
              <a:xfrm>
                <a:off x="4475" y="350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7" name="Line 338"/>
              <p:cNvSpPr>
                <a:spLocks noChangeShapeType="1"/>
              </p:cNvSpPr>
              <p:nvPr/>
            </p:nvSpPr>
            <p:spPr bwMode="auto">
              <a:xfrm flipH="1">
                <a:off x="4459" y="350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8" name="Line 339"/>
              <p:cNvSpPr>
                <a:spLocks noChangeShapeType="1"/>
              </p:cNvSpPr>
              <p:nvPr/>
            </p:nvSpPr>
            <p:spPr bwMode="auto">
              <a:xfrm flipV="1">
                <a:off x="4475" y="3480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9" name="Rectangle 340"/>
              <p:cNvSpPr>
                <a:spLocks noChangeArrowheads="1"/>
              </p:cNvSpPr>
              <p:nvPr/>
            </p:nvSpPr>
            <p:spPr bwMode="auto">
              <a:xfrm>
                <a:off x="4527" y="3497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0" name="Line 341"/>
              <p:cNvSpPr>
                <a:spLocks noChangeShapeType="1"/>
              </p:cNvSpPr>
              <p:nvPr/>
            </p:nvSpPr>
            <p:spPr bwMode="auto">
              <a:xfrm flipH="1" flipV="1">
                <a:off x="4527" y="349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1" name="Line 342"/>
              <p:cNvSpPr>
                <a:spLocks noChangeShapeType="1"/>
              </p:cNvSpPr>
              <p:nvPr/>
            </p:nvSpPr>
            <p:spPr bwMode="auto">
              <a:xfrm>
                <a:off x="4543" y="352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2" name="Line 343"/>
              <p:cNvSpPr>
                <a:spLocks noChangeShapeType="1"/>
              </p:cNvSpPr>
              <p:nvPr/>
            </p:nvSpPr>
            <p:spPr bwMode="auto">
              <a:xfrm flipH="1">
                <a:off x="4527" y="352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3" name="Line 344"/>
              <p:cNvSpPr>
                <a:spLocks noChangeShapeType="1"/>
              </p:cNvSpPr>
              <p:nvPr/>
            </p:nvSpPr>
            <p:spPr bwMode="auto">
              <a:xfrm flipV="1">
                <a:off x="4543" y="349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4" name="Rectangle 345"/>
              <p:cNvSpPr>
                <a:spLocks noChangeArrowheads="1"/>
              </p:cNvSpPr>
              <p:nvPr/>
            </p:nvSpPr>
            <p:spPr bwMode="auto">
              <a:xfrm>
                <a:off x="4595" y="3186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Line 346"/>
              <p:cNvSpPr>
                <a:spLocks noChangeShapeType="1"/>
              </p:cNvSpPr>
              <p:nvPr/>
            </p:nvSpPr>
            <p:spPr bwMode="auto">
              <a:xfrm flipH="1" flipV="1">
                <a:off x="4596" y="3187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6" name="Line 347"/>
              <p:cNvSpPr>
                <a:spLocks noChangeShapeType="1"/>
              </p:cNvSpPr>
              <p:nvPr/>
            </p:nvSpPr>
            <p:spPr bwMode="auto">
              <a:xfrm>
                <a:off x="4611" y="3211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Line 348"/>
              <p:cNvSpPr>
                <a:spLocks noChangeShapeType="1"/>
              </p:cNvSpPr>
              <p:nvPr/>
            </p:nvSpPr>
            <p:spPr bwMode="auto">
              <a:xfrm flipH="1">
                <a:off x="4596" y="3211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8" name="Line 349"/>
              <p:cNvSpPr>
                <a:spLocks noChangeShapeType="1"/>
              </p:cNvSpPr>
              <p:nvPr/>
            </p:nvSpPr>
            <p:spPr bwMode="auto">
              <a:xfrm flipV="1">
                <a:off x="4611" y="3187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Rectangle 350"/>
              <p:cNvSpPr>
                <a:spLocks noChangeArrowheads="1"/>
              </p:cNvSpPr>
              <p:nvPr/>
            </p:nvSpPr>
            <p:spPr bwMode="auto">
              <a:xfrm>
                <a:off x="4663" y="3237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0" name="Line 351"/>
              <p:cNvSpPr>
                <a:spLocks noChangeShapeType="1"/>
              </p:cNvSpPr>
              <p:nvPr/>
            </p:nvSpPr>
            <p:spPr bwMode="auto">
              <a:xfrm flipH="1" flipV="1">
                <a:off x="4664" y="3238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Line 352"/>
              <p:cNvSpPr>
                <a:spLocks noChangeShapeType="1"/>
              </p:cNvSpPr>
              <p:nvPr/>
            </p:nvSpPr>
            <p:spPr bwMode="auto">
              <a:xfrm>
                <a:off x="4679" y="326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2" name="Line 353"/>
              <p:cNvSpPr>
                <a:spLocks noChangeShapeType="1"/>
              </p:cNvSpPr>
              <p:nvPr/>
            </p:nvSpPr>
            <p:spPr bwMode="auto">
              <a:xfrm flipH="1">
                <a:off x="4664" y="3262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Line 354"/>
              <p:cNvSpPr>
                <a:spLocks noChangeShapeType="1"/>
              </p:cNvSpPr>
              <p:nvPr/>
            </p:nvSpPr>
            <p:spPr bwMode="auto">
              <a:xfrm flipV="1">
                <a:off x="4679" y="3238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4" name="Rectangle 355"/>
              <p:cNvSpPr>
                <a:spLocks noChangeArrowheads="1"/>
              </p:cNvSpPr>
              <p:nvPr/>
            </p:nvSpPr>
            <p:spPr bwMode="auto">
              <a:xfrm>
                <a:off x="4731" y="3322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Line 356"/>
              <p:cNvSpPr>
                <a:spLocks noChangeShapeType="1"/>
              </p:cNvSpPr>
              <p:nvPr/>
            </p:nvSpPr>
            <p:spPr bwMode="auto">
              <a:xfrm flipH="1" flipV="1">
                <a:off x="4732" y="3323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6" name="Line 357"/>
              <p:cNvSpPr>
                <a:spLocks noChangeShapeType="1"/>
              </p:cNvSpPr>
              <p:nvPr/>
            </p:nvSpPr>
            <p:spPr bwMode="auto">
              <a:xfrm>
                <a:off x="4747" y="3347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Line 358"/>
              <p:cNvSpPr>
                <a:spLocks noChangeShapeType="1"/>
              </p:cNvSpPr>
              <p:nvPr/>
            </p:nvSpPr>
            <p:spPr bwMode="auto">
              <a:xfrm flipH="1">
                <a:off x="4732" y="3347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8" name="Line 359"/>
              <p:cNvSpPr>
                <a:spLocks noChangeShapeType="1"/>
              </p:cNvSpPr>
              <p:nvPr/>
            </p:nvSpPr>
            <p:spPr bwMode="auto">
              <a:xfrm flipV="1">
                <a:off x="4747" y="332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Rectangle 360"/>
              <p:cNvSpPr>
                <a:spLocks noChangeArrowheads="1"/>
              </p:cNvSpPr>
              <p:nvPr/>
            </p:nvSpPr>
            <p:spPr bwMode="auto">
              <a:xfrm>
                <a:off x="4799" y="3398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0" name="Line 361"/>
              <p:cNvSpPr>
                <a:spLocks noChangeShapeType="1"/>
              </p:cNvSpPr>
              <p:nvPr/>
            </p:nvSpPr>
            <p:spPr bwMode="auto">
              <a:xfrm flipH="1" flipV="1">
                <a:off x="4800" y="3399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Line 362"/>
              <p:cNvSpPr>
                <a:spLocks noChangeShapeType="1"/>
              </p:cNvSpPr>
              <p:nvPr/>
            </p:nvSpPr>
            <p:spPr bwMode="auto">
              <a:xfrm>
                <a:off x="4815" y="342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2" name="Line 363"/>
              <p:cNvSpPr>
                <a:spLocks noChangeShapeType="1"/>
              </p:cNvSpPr>
              <p:nvPr/>
            </p:nvSpPr>
            <p:spPr bwMode="auto">
              <a:xfrm flipH="1">
                <a:off x="4800" y="3422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Line 364"/>
              <p:cNvSpPr>
                <a:spLocks noChangeShapeType="1"/>
              </p:cNvSpPr>
              <p:nvPr/>
            </p:nvSpPr>
            <p:spPr bwMode="auto">
              <a:xfrm flipV="1">
                <a:off x="4815" y="3399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4" name="Rectangle 365"/>
              <p:cNvSpPr>
                <a:spLocks noChangeArrowheads="1"/>
              </p:cNvSpPr>
              <p:nvPr/>
            </p:nvSpPr>
            <p:spPr bwMode="auto">
              <a:xfrm>
                <a:off x="4867" y="3424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Line 366"/>
              <p:cNvSpPr>
                <a:spLocks noChangeShapeType="1"/>
              </p:cNvSpPr>
              <p:nvPr/>
            </p:nvSpPr>
            <p:spPr bwMode="auto">
              <a:xfrm flipH="1" flipV="1">
                <a:off x="4868" y="3425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6" name="Line 367"/>
              <p:cNvSpPr>
                <a:spLocks noChangeShapeType="1"/>
              </p:cNvSpPr>
              <p:nvPr/>
            </p:nvSpPr>
            <p:spPr bwMode="auto">
              <a:xfrm>
                <a:off x="4883" y="3449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Line 368"/>
              <p:cNvSpPr>
                <a:spLocks noChangeShapeType="1"/>
              </p:cNvSpPr>
              <p:nvPr/>
            </p:nvSpPr>
            <p:spPr bwMode="auto">
              <a:xfrm flipH="1">
                <a:off x="4868" y="3449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8" name="Line 369"/>
              <p:cNvSpPr>
                <a:spLocks noChangeShapeType="1"/>
              </p:cNvSpPr>
              <p:nvPr/>
            </p:nvSpPr>
            <p:spPr bwMode="auto">
              <a:xfrm flipV="1">
                <a:off x="4883" y="342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Rectangle 370"/>
              <p:cNvSpPr>
                <a:spLocks noChangeArrowheads="1"/>
              </p:cNvSpPr>
              <p:nvPr/>
            </p:nvSpPr>
            <p:spPr bwMode="auto">
              <a:xfrm>
                <a:off x="4935" y="3392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0" name="Line 371"/>
              <p:cNvSpPr>
                <a:spLocks noChangeShapeType="1"/>
              </p:cNvSpPr>
              <p:nvPr/>
            </p:nvSpPr>
            <p:spPr bwMode="auto">
              <a:xfrm flipH="1" flipV="1">
                <a:off x="4936" y="3393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Line 372"/>
              <p:cNvSpPr>
                <a:spLocks noChangeShapeType="1"/>
              </p:cNvSpPr>
              <p:nvPr/>
            </p:nvSpPr>
            <p:spPr bwMode="auto">
              <a:xfrm>
                <a:off x="4951" y="3416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2" name="Line 373"/>
              <p:cNvSpPr>
                <a:spLocks noChangeShapeType="1"/>
              </p:cNvSpPr>
              <p:nvPr/>
            </p:nvSpPr>
            <p:spPr bwMode="auto">
              <a:xfrm flipH="1">
                <a:off x="4936" y="3416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Line 374"/>
              <p:cNvSpPr>
                <a:spLocks noChangeShapeType="1"/>
              </p:cNvSpPr>
              <p:nvPr/>
            </p:nvSpPr>
            <p:spPr bwMode="auto">
              <a:xfrm flipV="1">
                <a:off x="4951" y="3393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4" name="Rectangle 375"/>
              <p:cNvSpPr>
                <a:spLocks noChangeArrowheads="1"/>
              </p:cNvSpPr>
              <p:nvPr/>
            </p:nvSpPr>
            <p:spPr bwMode="auto">
              <a:xfrm>
                <a:off x="5003" y="3418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Line 376"/>
              <p:cNvSpPr>
                <a:spLocks noChangeShapeType="1"/>
              </p:cNvSpPr>
              <p:nvPr/>
            </p:nvSpPr>
            <p:spPr bwMode="auto">
              <a:xfrm flipH="1" flipV="1">
                <a:off x="5004" y="3419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6" name="Line 377"/>
              <p:cNvSpPr>
                <a:spLocks noChangeShapeType="1"/>
              </p:cNvSpPr>
              <p:nvPr/>
            </p:nvSpPr>
            <p:spPr bwMode="auto">
              <a:xfrm>
                <a:off x="5019" y="3443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7" name="Line 378"/>
              <p:cNvSpPr>
                <a:spLocks noChangeShapeType="1"/>
              </p:cNvSpPr>
              <p:nvPr/>
            </p:nvSpPr>
            <p:spPr bwMode="auto">
              <a:xfrm flipH="1">
                <a:off x="5004" y="3443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8" name="Line 379"/>
              <p:cNvSpPr>
                <a:spLocks noChangeShapeType="1"/>
              </p:cNvSpPr>
              <p:nvPr/>
            </p:nvSpPr>
            <p:spPr bwMode="auto">
              <a:xfrm flipV="1">
                <a:off x="5019" y="341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9" name="Rectangle 380"/>
              <p:cNvSpPr>
                <a:spLocks noChangeArrowheads="1"/>
              </p:cNvSpPr>
              <p:nvPr/>
            </p:nvSpPr>
            <p:spPr bwMode="auto">
              <a:xfrm>
                <a:off x="5072" y="3359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0" name="Line 381"/>
              <p:cNvSpPr>
                <a:spLocks noChangeShapeType="1"/>
              </p:cNvSpPr>
              <p:nvPr/>
            </p:nvSpPr>
            <p:spPr bwMode="auto">
              <a:xfrm flipH="1" flipV="1">
                <a:off x="5072" y="3360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1" name="Line 382"/>
              <p:cNvSpPr>
                <a:spLocks noChangeShapeType="1"/>
              </p:cNvSpPr>
              <p:nvPr/>
            </p:nvSpPr>
            <p:spPr bwMode="auto">
              <a:xfrm>
                <a:off x="5088" y="3383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2" name="Line 383"/>
              <p:cNvSpPr>
                <a:spLocks noChangeShapeType="1"/>
              </p:cNvSpPr>
              <p:nvPr/>
            </p:nvSpPr>
            <p:spPr bwMode="auto">
              <a:xfrm flipH="1">
                <a:off x="5072" y="3383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3" name="Line 384"/>
              <p:cNvSpPr>
                <a:spLocks noChangeShapeType="1"/>
              </p:cNvSpPr>
              <p:nvPr/>
            </p:nvSpPr>
            <p:spPr bwMode="auto">
              <a:xfrm flipV="1">
                <a:off x="5088" y="3360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4" name="Rectangle 385"/>
              <p:cNvSpPr>
                <a:spLocks noChangeArrowheads="1"/>
              </p:cNvSpPr>
              <p:nvPr/>
            </p:nvSpPr>
            <p:spPr bwMode="auto">
              <a:xfrm>
                <a:off x="5140" y="3373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5" name="Line 386"/>
              <p:cNvSpPr>
                <a:spLocks noChangeShapeType="1"/>
              </p:cNvSpPr>
              <p:nvPr/>
            </p:nvSpPr>
            <p:spPr bwMode="auto">
              <a:xfrm flipH="1" flipV="1">
                <a:off x="5140" y="3374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6" name="Line 387"/>
              <p:cNvSpPr>
                <a:spLocks noChangeShapeType="1"/>
              </p:cNvSpPr>
              <p:nvPr/>
            </p:nvSpPr>
            <p:spPr bwMode="auto">
              <a:xfrm>
                <a:off x="5156" y="3398"/>
                <a:ext cx="15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7" name="Line 388"/>
              <p:cNvSpPr>
                <a:spLocks noChangeShapeType="1"/>
              </p:cNvSpPr>
              <p:nvPr/>
            </p:nvSpPr>
            <p:spPr bwMode="auto">
              <a:xfrm flipH="1">
                <a:off x="5140" y="3398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8" name="Line 389"/>
              <p:cNvSpPr>
                <a:spLocks noChangeShapeType="1"/>
              </p:cNvSpPr>
              <p:nvPr/>
            </p:nvSpPr>
            <p:spPr bwMode="auto">
              <a:xfrm flipV="1">
                <a:off x="5156" y="3374"/>
                <a:ext cx="15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9" name="Rectangle 390"/>
              <p:cNvSpPr>
                <a:spLocks noChangeArrowheads="1"/>
              </p:cNvSpPr>
              <p:nvPr/>
            </p:nvSpPr>
            <p:spPr bwMode="auto">
              <a:xfrm>
                <a:off x="5208" y="3420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0" name="Line 391"/>
              <p:cNvSpPr>
                <a:spLocks noChangeShapeType="1"/>
              </p:cNvSpPr>
              <p:nvPr/>
            </p:nvSpPr>
            <p:spPr bwMode="auto">
              <a:xfrm flipH="1" flipV="1">
                <a:off x="5208" y="342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1" name="Line 392"/>
              <p:cNvSpPr>
                <a:spLocks noChangeShapeType="1"/>
              </p:cNvSpPr>
              <p:nvPr/>
            </p:nvSpPr>
            <p:spPr bwMode="auto">
              <a:xfrm>
                <a:off x="5224" y="344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2" name="Line 393"/>
              <p:cNvSpPr>
                <a:spLocks noChangeShapeType="1"/>
              </p:cNvSpPr>
              <p:nvPr/>
            </p:nvSpPr>
            <p:spPr bwMode="auto">
              <a:xfrm flipH="1">
                <a:off x="5208" y="3445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3" name="Line 394"/>
              <p:cNvSpPr>
                <a:spLocks noChangeShapeType="1"/>
              </p:cNvSpPr>
              <p:nvPr/>
            </p:nvSpPr>
            <p:spPr bwMode="auto">
              <a:xfrm flipV="1">
                <a:off x="5224" y="3421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4" name="Rectangle 395"/>
              <p:cNvSpPr>
                <a:spLocks noChangeArrowheads="1"/>
              </p:cNvSpPr>
              <p:nvPr/>
            </p:nvSpPr>
            <p:spPr bwMode="auto">
              <a:xfrm>
                <a:off x="5276" y="343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5" name="Line 396"/>
              <p:cNvSpPr>
                <a:spLocks noChangeShapeType="1"/>
              </p:cNvSpPr>
              <p:nvPr/>
            </p:nvSpPr>
            <p:spPr bwMode="auto">
              <a:xfrm flipH="1" flipV="1">
                <a:off x="5276" y="343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6" name="Line 397"/>
              <p:cNvSpPr>
                <a:spLocks noChangeShapeType="1"/>
              </p:cNvSpPr>
              <p:nvPr/>
            </p:nvSpPr>
            <p:spPr bwMode="auto">
              <a:xfrm>
                <a:off x="5292" y="345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7" name="Line 398"/>
              <p:cNvSpPr>
                <a:spLocks noChangeShapeType="1"/>
              </p:cNvSpPr>
              <p:nvPr/>
            </p:nvSpPr>
            <p:spPr bwMode="auto">
              <a:xfrm flipH="1">
                <a:off x="5276" y="345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8" name="Line 399"/>
              <p:cNvSpPr>
                <a:spLocks noChangeShapeType="1"/>
              </p:cNvSpPr>
              <p:nvPr/>
            </p:nvSpPr>
            <p:spPr bwMode="auto">
              <a:xfrm flipV="1">
                <a:off x="5292" y="3432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9" name="Rectangle 400"/>
              <p:cNvSpPr>
                <a:spLocks noChangeArrowheads="1"/>
              </p:cNvSpPr>
              <p:nvPr/>
            </p:nvSpPr>
            <p:spPr bwMode="auto">
              <a:xfrm>
                <a:off x="5344" y="3465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0" name="Line 401"/>
              <p:cNvSpPr>
                <a:spLocks noChangeShapeType="1"/>
              </p:cNvSpPr>
              <p:nvPr/>
            </p:nvSpPr>
            <p:spPr bwMode="auto">
              <a:xfrm flipH="1" flipV="1">
                <a:off x="5344" y="346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1" name="Line 402"/>
              <p:cNvSpPr>
                <a:spLocks noChangeShapeType="1"/>
              </p:cNvSpPr>
              <p:nvPr/>
            </p:nvSpPr>
            <p:spPr bwMode="auto">
              <a:xfrm>
                <a:off x="5360" y="348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2" name="Line 403"/>
              <p:cNvSpPr>
                <a:spLocks noChangeShapeType="1"/>
              </p:cNvSpPr>
              <p:nvPr/>
            </p:nvSpPr>
            <p:spPr bwMode="auto">
              <a:xfrm flipH="1">
                <a:off x="5344" y="3489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3" name="Line 404"/>
              <p:cNvSpPr>
                <a:spLocks noChangeShapeType="1"/>
              </p:cNvSpPr>
              <p:nvPr/>
            </p:nvSpPr>
            <p:spPr bwMode="auto">
              <a:xfrm flipV="1">
                <a:off x="5360" y="3465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4" name="Rectangle 405"/>
              <p:cNvSpPr>
                <a:spLocks noChangeArrowheads="1"/>
              </p:cNvSpPr>
              <p:nvPr/>
            </p:nvSpPr>
            <p:spPr bwMode="auto">
              <a:xfrm>
                <a:off x="5412" y="3471"/>
                <a:ext cx="33" cy="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5" name="Line 406"/>
              <p:cNvSpPr>
                <a:spLocks noChangeShapeType="1"/>
              </p:cNvSpPr>
              <p:nvPr/>
            </p:nvSpPr>
            <p:spPr bwMode="auto">
              <a:xfrm flipH="1" flipV="1">
                <a:off x="5412" y="347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6" name="Line 407"/>
              <p:cNvSpPr>
                <a:spLocks noChangeShapeType="1"/>
              </p:cNvSpPr>
              <p:nvPr/>
            </p:nvSpPr>
            <p:spPr bwMode="auto">
              <a:xfrm>
                <a:off x="5428" y="3496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7" name="Line 408"/>
              <p:cNvSpPr>
                <a:spLocks noChangeShapeType="1"/>
              </p:cNvSpPr>
              <p:nvPr/>
            </p:nvSpPr>
            <p:spPr bwMode="auto">
              <a:xfrm flipH="1">
                <a:off x="5412" y="3496"/>
                <a:ext cx="16" cy="2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8" name="Line 409"/>
              <p:cNvSpPr>
                <a:spLocks noChangeShapeType="1"/>
              </p:cNvSpPr>
              <p:nvPr/>
            </p:nvSpPr>
            <p:spPr bwMode="auto">
              <a:xfrm flipV="1">
                <a:off x="5428" y="3472"/>
                <a:ext cx="16" cy="24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64" name="Rectangle 410"/>
            <p:cNvSpPr>
              <a:spLocks noChangeArrowheads="1"/>
            </p:cNvSpPr>
            <p:nvPr/>
          </p:nvSpPr>
          <p:spPr bwMode="auto">
            <a:xfrm>
              <a:off x="5480" y="3470"/>
              <a:ext cx="33" cy="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Line 411"/>
            <p:cNvSpPr>
              <a:spLocks noChangeShapeType="1"/>
            </p:cNvSpPr>
            <p:nvPr/>
          </p:nvSpPr>
          <p:spPr bwMode="auto">
            <a:xfrm flipH="1" flipV="1">
              <a:off x="5480" y="3471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Line 412"/>
            <p:cNvSpPr>
              <a:spLocks noChangeShapeType="1"/>
            </p:cNvSpPr>
            <p:nvPr/>
          </p:nvSpPr>
          <p:spPr bwMode="auto">
            <a:xfrm>
              <a:off x="5496" y="3495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413"/>
            <p:cNvSpPr>
              <a:spLocks noChangeShapeType="1"/>
            </p:cNvSpPr>
            <p:nvPr/>
          </p:nvSpPr>
          <p:spPr bwMode="auto">
            <a:xfrm flipH="1">
              <a:off x="5480" y="3495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414"/>
            <p:cNvSpPr>
              <a:spLocks noChangeShapeType="1"/>
            </p:cNvSpPr>
            <p:nvPr/>
          </p:nvSpPr>
          <p:spPr bwMode="auto">
            <a:xfrm flipV="1">
              <a:off x="5496" y="3471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Rectangle 415"/>
            <p:cNvSpPr>
              <a:spLocks noChangeArrowheads="1"/>
            </p:cNvSpPr>
            <p:nvPr/>
          </p:nvSpPr>
          <p:spPr bwMode="auto">
            <a:xfrm>
              <a:off x="5548" y="3476"/>
              <a:ext cx="33" cy="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Line 416"/>
            <p:cNvSpPr>
              <a:spLocks noChangeShapeType="1"/>
            </p:cNvSpPr>
            <p:nvPr/>
          </p:nvSpPr>
          <p:spPr bwMode="auto">
            <a:xfrm flipH="1" flipV="1">
              <a:off x="5548" y="3477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Line 417"/>
            <p:cNvSpPr>
              <a:spLocks noChangeShapeType="1"/>
            </p:cNvSpPr>
            <p:nvPr/>
          </p:nvSpPr>
          <p:spPr bwMode="auto">
            <a:xfrm>
              <a:off x="5564" y="3500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418"/>
            <p:cNvSpPr>
              <a:spLocks noChangeShapeType="1"/>
            </p:cNvSpPr>
            <p:nvPr/>
          </p:nvSpPr>
          <p:spPr bwMode="auto">
            <a:xfrm flipH="1">
              <a:off x="5548" y="3500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419"/>
            <p:cNvSpPr>
              <a:spLocks noChangeShapeType="1"/>
            </p:cNvSpPr>
            <p:nvPr/>
          </p:nvSpPr>
          <p:spPr bwMode="auto">
            <a:xfrm flipV="1">
              <a:off x="5564" y="3477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Rectangle 420"/>
            <p:cNvSpPr>
              <a:spLocks noChangeArrowheads="1"/>
            </p:cNvSpPr>
            <p:nvPr/>
          </p:nvSpPr>
          <p:spPr bwMode="auto">
            <a:xfrm>
              <a:off x="5616" y="3513"/>
              <a:ext cx="33" cy="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421"/>
            <p:cNvSpPr>
              <a:spLocks noChangeShapeType="1"/>
            </p:cNvSpPr>
            <p:nvPr/>
          </p:nvSpPr>
          <p:spPr bwMode="auto">
            <a:xfrm flipH="1" flipV="1">
              <a:off x="5616" y="3514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422"/>
            <p:cNvSpPr>
              <a:spLocks noChangeShapeType="1"/>
            </p:cNvSpPr>
            <p:nvPr/>
          </p:nvSpPr>
          <p:spPr bwMode="auto">
            <a:xfrm>
              <a:off x="5632" y="3537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Line 423"/>
            <p:cNvSpPr>
              <a:spLocks noChangeShapeType="1"/>
            </p:cNvSpPr>
            <p:nvPr/>
          </p:nvSpPr>
          <p:spPr bwMode="auto">
            <a:xfrm flipH="1">
              <a:off x="5616" y="3537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424"/>
            <p:cNvSpPr>
              <a:spLocks noChangeShapeType="1"/>
            </p:cNvSpPr>
            <p:nvPr/>
          </p:nvSpPr>
          <p:spPr bwMode="auto">
            <a:xfrm flipV="1">
              <a:off x="5632" y="3514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Rectangle 425"/>
            <p:cNvSpPr>
              <a:spLocks noChangeArrowheads="1"/>
            </p:cNvSpPr>
            <p:nvPr/>
          </p:nvSpPr>
          <p:spPr bwMode="auto">
            <a:xfrm>
              <a:off x="5684" y="3499"/>
              <a:ext cx="33" cy="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Line 426"/>
            <p:cNvSpPr>
              <a:spLocks noChangeShapeType="1"/>
            </p:cNvSpPr>
            <p:nvPr/>
          </p:nvSpPr>
          <p:spPr bwMode="auto">
            <a:xfrm flipH="1" flipV="1">
              <a:off x="5684" y="3500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Line 427"/>
            <p:cNvSpPr>
              <a:spLocks noChangeShapeType="1"/>
            </p:cNvSpPr>
            <p:nvPr/>
          </p:nvSpPr>
          <p:spPr bwMode="auto">
            <a:xfrm>
              <a:off x="5700" y="3524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Line 428"/>
            <p:cNvSpPr>
              <a:spLocks noChangeShapeType="1"/>
            </p:cNvSpPr>
            <p:nvPr/>
          </p:nvSpPr>
          <p:spPr bwMode="auto">
            <a:xfrm flipH="1">
              <a:off x="5684" y="3524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Line 429"/>
            <p:cNvSpPr>
              <a:spLocks noChangeShapeType="1"/>
            </p:cNvSpPr>
            <p:nvPr/>
          </p:nvSpPr>
          <p:spPr bwMode="auto">
            <a:xfrm flipV="1">
              <a:off x="5700" y="3500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Oval 430"/>
            <p:cNvSpPr>
              <a:spLocks noChangeArrowheads="1"/>
            </p:cNvSpPr>
            <p:nvPr/>
          </p:nvSpPr>
          <p:spPr bwMode="auto">
            <a:xfrm>
              <a:off x="2554" y="3564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Oval 431"/>
            <p:cNvSpPr>
              <a:spLocks noChangeArrowheads="1"/>
            </p:cNvSpPr>
            <p:nvPr/>
          </p:nvSpPr>
          <p:spPr bwMode="auto">
            <a:xfrm>
              <a:off x="2622" y="3568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Oval 432"/>
            <p:cNvSpPr>
              <a:spLocks noChangeArrowheads="1"/>
            </p:cNvSpPr>
            <p:nvPr/>
          </p:nvSpPr>
          <p:spPr bwMode="auto">
            <a:xfrm>
              <a:off x="2690" y="3581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7" name="Oval 433"/>
            <p:cNvSpPr>
              <a:spLocks noChangeArrowheads="1"/>
            </p:cNvSpPr>
            <p:nvPr/>
          </p:nvSpPr>
          <p:spPr bwMode="auto">
            <a:xfrm>
              <a:off x="2758" y="3554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Oval 434"/>
            <p:cNvSpPr>
              <a:spLocks noChangeArrowheads="1"/>
            </p:cNvSpPr>
            <p:nvPr/>
          </p:nvSpPr>
          <p:spPr bwMode="auto">
            <a:xfrm>
              <a:off x="2826" y="3572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Oval 435"/>
            <p:cNvSpPr>
              <a:spLocks noChangeArrowheads="1"/>
            </p:cNvSpPr>
            <p:nvPr/>
          </p:nvSpPr>
          <p:spPr bwMode="auto">
            <a:xfrm>
              <a:off x="2894" y="3584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0" name="Oval 436"/>
            <p:cNvSpPr>
              <a:spLocks noChangeArrowheads="1"/>
            </p:cNvSpPr>
            <p:nvPr/>
          </p:nvSpPr>
          <p:spPr bwMode="auto">
            <a:xfrm>
              <a:off x="2962" y="3546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1" name="Oval 437"/>
            <p:cNvSpPr>
              <a:spLocks noChangeArrowheads="1"/>
            </p:cNvSpPr>
            <p:nvPr/>
          </p:nvSpPr>
          <p:spPr bwMode="auto">
            <a:xfrm>
              <a:off x="3030" y="3555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Oval 438"/>
            <p:cNvSpPr>
              <a:spLocks noChangeArrowheads="1"/>
            </p:cNvSpPr>
            <p:nvPr/>
          </p:nvSpPr>
          <p:spPr bwMode="auto">
            <a:xfrm>
              <a:off x="3098" y="3552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Oval 439"/>
            <p:cNvSpPr>
              <a:spLocks noChangeArrowheads="1"/>
            </p:cNvSpPr>
            <p:nvPr/>
          </p:nvSpPr>
          <p:spPr bwMode="auto">
            <a:xfrm>
              <a:off x="3166" y="351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Oval 440"/>
            <p:cNvSpPr>
              <a:spLocks noChangeArrowheads="1"/>
            </p:cNvSpPr>
            <p:nvPr/>
          </p:nvSpPr>
          <p:spPr bwMode="auto">
            <a:xfrm>
              <a:off x="3235" y="353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Oval 441"/>
            <p:cNvSpPr>
              <a:spLocks noChangeArrowheads="1"/>
            </p:cNvSpPr>
            <p:nvPr/>
          </p:nvSpPr>
          <p:spPr bwMode="auto">
            <a:xfrm>
              <a:off x="3303" y="3499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Oval 442"/>
            <p:cNvSpPr>
              <a:spLocks noChangeArrowheads="1"/>
            </p:cNvSpPr>
            <p:nvPr/>
          </p:nvSpPr>
          <p:spPr bwMode="auto">
            <a:xfrm>
              <a:off x="3371" y="3458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Oval 443"/>
            <p:cNvSpPr>
              <a:spLocks noChangeArrowheads="1"/>
            </p:cNvSpPr>
            <p:nvPr/>
          </p:nvSpPr>
          <p:spPr bwMode="auto">
            <a:xfrm>
              <a:off x="3439" y="3435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Oval 444"/>
            <p:cNvSpPr>
              <a:spLocks noChangeArrowheads="1"/>
            </p:cNvSpPr>
            <p:nvPr/>
          </p:nvSpPr>
          <p:spPr bwMode="auto">
            <a:xfrm>
              <a:off x="3507" y="3524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Oval 445"/>
            <p:cNvSpPr>
              <a:spLocks noChangeArrowheads="1"/>
            </p:cNvSpPr>
            <p:nvPr/>
          </p:nvSpPr>
          <p:spPr bwMode="auto">
            <a:xfrm>
              <a:off x="3575" y="3550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0" name="Oval 446"/>
            <p:cNvSpPr>
              <a:spLocks noChangeArrowheads="1"/>
            </p:cNvSpPr>
            <p:nvPr/>
          </p:nvSpPr>
          <p:spPr bwMode="auto">
            <a:xfrm>
              <a:off x="3643" y="355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Oval 447"/>
            <p:cNvSpPr>
              <a:spLocks noChangeArrowheads="1"/>
            </p:cNvSpPr>
            <p:nvPr/>
          </p:nvSpPr>
          <p:spPr bwMode="auto">
            <a:xfrm>
              <a:off x="3711" y="3558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2" name="Oval 448"/>
            <p:cNvSpPr>
              <a:spLocks noChangeArrowheads="1"/>
            </p:cNvSpPr>
            <p:nvPr/>
          </p:nvSpPr>
          <p:spPr bwMode="auto">
            <a:xfrm>
              <a:off x="3779" y="3506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3" name="Oval 449"/>
            <p:cNvSpPr>
              <a:spLocks noChangeArrowheads="1"/>
            </p:cNvSpPr>
            <p:nvPr/>
          </p:nvSpPr>
          <p:spPr bwMode="auto">
            <a:xfrm>
              <a:off x="3847" y="3476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4" name="Oval 450"/>
            <p:cNvSpPr>
              <a:spLocks noChangeArrowheads="1"/>
            </p:cNvSpPr>
            <p:nvPr/>
          </p:nvSpPr>
          <p:spPr bwMode="auto">
            <a:xfrm>
              <a:off x="3915" y="3443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Oval 451"/>
            <p:cNvSpPr>
              <a:spLocks noChangeArrowheads="1"/>
            </p:cNvSpPr>
            <p:nvPr/>
          </p:nvSpPr>
          <p:spPr bwMode="auto">
            <a:xfrm>
              <a:off x="3983" y="3438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6" name="Oval 452"/>
            <p:cNvSpPr>
              <a:spLocks noChangeArrowheads="1"/>
            </p:cNvSpPr>
            <p:nvPr/>
          </p:nvSpPr>
          <p:spPr bwMode="auto">
            <a:xfrm>
              <a:off x="4051" y="349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7" name="Oval 453"/>
            <p:cNvSpPr>
              <a:spLocks noChangeArrowheads="1"/>
            </p:cNvSpPr>
            <p:nvPr/>
          </p:nvSpPr>
          <p:spPr bwMode="auto">
            <a:xfrm>
              <a:off x="4119" y="3500"/>
              <a:ext cx="31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Oval 454"/>
            <p:cNvSpPr>
              <a:spLocks noChangeArrowheads="1"/>
            </p:cNvSpPr>
            <p:nvPr/>
          </p:nvSpPr>
          <p:spPr bwMode="auto">
            <a:xfrm>
              <a:off x="4187" y="3515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9" name="Oval 455"/>
            <p:cNvSpPr>
              <a:spLocks noChangeArrowheads="1"/>
            </p:cNvSpPr>
            <p:nvPr/>
          </p:nvSpPr>
          <p:spPr bwMode="auto">
            <a:xfrm>
              <a:off x="4255" y="3531"/>
              <a:ext cx="31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Oval 456"/>
            <p:cNvSpPr>
              <a:spLocks noChangeArrowheads="1"/>
            </p:cNvSpPr>
            <p:nvPr/>
          </p:nvSpPr>
          <p:spPr bwMode="auto">
            <a:xfrm>
              <a:off x="4323" y="3548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1" name="Oval 457"/>
            <p:cNvSpPr>
              <a:spLocks noChangeArrowheads="1"/>
            </p:cNvSpPr>
            <p:nvPr/>
          </p:nvSpPr>
          <p:spPr bwMode="auto">
            <a:xfrm>
              <a:off x="4391" y="3553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Oval 458"/>
            <p:cNvSpPr>
              <a:spLocks noChangeArrowheads="1"/>
            </p:cNvSpPr>
            <p:nvPr/>
          </p:nvSpPr>
          <p:spPr bwMode="auto">
            <a:xfrm>
              <a:off x="4459" y="3555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3" name="Oval 459"/>
            <p:cNvSpPr>
              <a:spLocks noChangeArrowheads="1"/>
            </p:cNvSpPr>
            <p:nvPr/>
          </p:nvSpPr>
          <p:spPr bwMode="auto">
            <a:xfrm>
              <a:off x="4527" y="3558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4" name="Oval 460"/>
            <p:cNvSpPr>
              <a:spLocks noChangeArrowheads="1"/>
            </p:cNvSpPr>
            <p:nvPr/>
          </p:nvSpPr>
          <p:spPr bwMode="auto">
            <a:xfrm>
              <a:off x="4596" y="3412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5" name="Oval 461"/>
            <p:cNvSpPr>
              <a:spLocks noChangeArrowheads="1"/>
            </p:cNvSpPr>
            <p:nvPr/>
          </p:nvSpPr>
          <p:spPr bwMode="auto">
            <a:xfrm>
              <a:off x="4664" y="3495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6" name="Oval 462"/>
            <p:cNvSpPr>
              <a:spLocks noChangeArrowheads="1"/>
            </p:cNvSpPr>
            <p:nvPr/>
          </p:nvSpPr>
          <p:spPr bwMode="auto">
            <a:xfrm>
              <a:off x="4732" y="355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7" name="Oval 463"/>
            <p:cNvSpPr>
              <a:spLocks noChangeArrowheads="1"/>
            </p:cNvSpPr>
            <p:nvPr/>
          </p:nvSpPr>
          <p:spPr bwMode="auto">
            <a:xfrm>
              <a:off x="4800" y="3531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Oval 464"/>
            <p:cNvSpPr>
              <a:spLocks noChangeArrowheads="1"/>
            </p:cNvSpPr>
            <p:nvPr/>
          </p:nvSpPr>
          <p:spPr bwMode="auto">
            <a:xfrm>
              <a:off x="4868" y="3503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9" name="Oval 465"/>
            <p:cNvSpPr>
              <a:spLocks noChangeArrowheads="1"/>
            </p:cNvSpPr>
            <p:nvPr/>
          </p:nvSpPr>
          <p:spPr bwMode="auto">
            <a:xfrm>
              <a:off x="4936" y="3600"/>
              <a:ext cx="30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Oval 466"/>
            <p:cNvSpPr>
              <a:spLocks noChangeArrowheads="1"/>
            </p:cNvSpPr>
            <p:nvPr/>
          </p:nvSpPr>
          <p:spPr bwMode="auto">
            <a:xfrm>
              <a:off x="5004" y="3521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1" name="Oval 467"/>
            <p:cNvSpPr>
              <a:spLocks noChangeArrowheads="1"/>
            </p:cNvSpPr>
            <p:nvPr/>
          </p:nvSpPr>
          <p:spPr bwMode="auto">
            <a:xfrm>
              <a:off x="5072" y="3560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2" name="Oval 468"/>
            <p:cNvSpPr>
              <a:spLocks noChangeArrowheads="1"/>
            </p:cNvSpPr>
            <p:nvPr/>
          </p:nvSpPr>
          <p:spPr bwMode="auto">
            <a:xfrm>
              <a:off x="5140" y="3551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3" name="Oval 469"/>
            <p:cNvSpPr>
              <a:spLocks noChangeArrowheads="1"/>
            </p:cNvSpPr>
            <p:nvPr/>
          </p:nvSpPr>
          <p:spPr bwMode="auto">
            <a:xfrm>
              <a:off x="5208" y="3495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4" name="Oval 470"/>
            <p:cNvSpPr>
              <a:spLocks noChangeArrowheads="1"/>
            </p:cNvSpPr>
            <p:nvPr/>
          </p:nvSpPr>
          <p:spPr bwMode="auto">
            <a:xfrm>
              <a:off x="5276" y="3571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5" name="Oval 471"/>
            <p:cNvSpPr>
              <a:spLocks noChangeArrowheads="1"/>
            </p:cNvSpPr>
            <p:nvPr/>
          </p:nvSpPr>
          <p:spPr bwMode="auto">
            <a:xfrm>
              <a:off x="5344" y="3573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6" name="Oval 472"/>
            <p:cNvSpPr>
              <a:spLocks noChangeArrowheads="1"/>
            </p:cNvSpPr>
            <p:nvPr/>
          </p:nvSpPr>
          <p:spPr bwMode="auto">
            <a:xfrm>
              <a:off x="5412" y="3550"/>
              <a:ext cx="31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7" name="Oval 473"/>
            <p:cNvSpPr>
              <a:spLocks noChangeArrowheads="1"/>
            </p:cNvSpPr>
            <p:nvPr/>
          </p:nvSpPr>
          <p:spPr bwMode="auto">
            <a:xfrm>
              <a:off x="5480" y="3597"/>
              <a:ext cx="31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8" name="Oval 474"/>
            <p:cNvSpPr>
              <a:spLocks noChangeArrowheads="1"/>
            </p:cNvSpPr>
            <p:nvPr/>
          </p:nvSpPr>
          <p:spPr bwMode="auto">
            <a:xfrm>
              <a:off x="5548" y="3576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9" name="Oval 475"/>
            <p:cNvSpPr>
              <a:spLocks noChangeArrowheads="1"/>
            </p:cNvSpPr>
            <p:nvPr/>
          </p:nvSpPr>
          <p:spPr bwMode="auto">
            <a:xfrm>
              <a:off x="5616" y="3580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0" name="Oval 476"/>
            <p:cNvSpPr>
              <a:spLocks noChangeArrowheads="1"/>
            </p:cNvSpPr>
            <p:nvPr/>
          </p:nvSpPr>
          <p:spPr bwMode="auto">
            <a:xfrm>
              <a:off x="5684" y="3562"/>
              <a:ext cx="31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1" name="Oval 477"/>
            <p:cNvSpPr>
              <a:spLocks noChangeArrowheads="1"/>
            </p:cNvSpPr>
            <p:nvPr/>
          </p:nvSpPr>
          <p:spPr bwMode="auto">
            <a:xfrm>
              <a:off x="2551" y="3395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2" name="Oval 478"/>
            <p:cNvSpPr>
              <a:spLocks noChangeArrowheads="1"/>
            </p:cNvSpPr>
            <p:nvPr/>
          </p:nvSpPr>
          <p:spPr bwMode="auto">
            <a:xfrm>
              <a:off x="2619" y="3411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3" name="Oval 479"/>
            <p:cNvSpPr>
              <a:spLocks noChangeArrowheads="1"/>
            </p:cNvSpPr>
            <p:nvPr/>
          </p:nvSpPr>
          <p:spPr bwMode="auto">
            <a:xfrm>
              <a:off x="2687" y="3391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4" name="Oval 480"/>
            <p:cNvSpPr>
              <a:spLocks noChangeArrowheads="1"/>
            </p:cNvSpPr>
            <p:nvPr/>
          </p:nvSpPr>
          <p:spPr bwMode="auto">
            <a:xfrm>
              <a:off x="2755" y="3350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5" name="Oval 481"/>
            <p:cNvSpPr>
              <a:spLocks noChangeArrowheads="1"/>
            </p:cNvSpPr>
            <p:nvPr/>
          </p:nvSpPr>
          <p:spPr bwMode="auto">
            <a:xfrm>
              <a:off x="2823" y="333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6" name="Oval 482"/>
            <p:cNvSpPr>
              <a:spLocks noChangeArrowheads="1"/>
            </p:cNvSpPr>
            <p:nvPr/>
          </p:nvSpPr>
          <p:spPr bwMode="auto">
            <a:xfrm>
              <a:off x="2891" y="3319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7" name="Oval 483"/>
            <p:cNvSpPr>
              <a:spLocks noChangeArrowheads="1"/>
            </p:cNvSpPr>
            <p:nvPr/>
          </p:nvSpPr>
          <p:spPr bwMode="auto">
            <a:xfrm>
              <a:off x="2959" y="3326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8" name="Oval 484"/>
            <p:cNvSpPr>
              <a:spLocks noChangeArrowheads="1"/>
            </p:cNvSpPr>
            <p:nvPr/>
          </p:nvSpPr>
          <p:spPr bwMode="auto">
            <a:xfrm>
              <a:off x="3027" y="3293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9" name="Oval 485"/>
            <p:cNvSpPr>
              <a:spLocks noChangeArrowheads="1"/>
            </p:cNvSpPr>
            <p:nvPr/>
          </p:nvSpPr>
          <p:spPr bwMode="auto">
            <a:xfrm>
              <a:off x="3095" y="3189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0" name="Oval 486"/>
            <p:cNvSpPr>
              <a:spLocks noChangeArrowheads="1"/>
            </p:cNvSpPr>
            <p:nvPr/>
          </p:nvSpPr>
          <p:spPr bwMode="auto">
            <a:xfrm>
              <a:off x="3163" y="3185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1" name="Oval 487"/>
            <p:cNvSpPr>
              <a:spLocks noChangeArrowheads="1"/>
            </p:cNvSpPr>
            <p:nvPr/>
          </p:nvSpPr>
          <p:spPr bwMode="auto">
            <a:xfrm>
              <a:off x="3232" y="3185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2" name="Oval 488"/>
            <p:cNvSpPr>
              <a:spLocks noChangeArrowheads="1"/>
            </p:cNvSpPr>
            <p:nvPr/>
          </p:nvSpPr>
          <p:spPr bwMode="auto">
            <a:xfrm>
              <a:off x="3300" y="3119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3" name="Oval 489"/>
            <p:cNvSpPr>
              <a:spLocks noChangeArrowheads="1"/>
            </p:cNvSpPr>
            <p:nvPr/>
          </p:nvSpPr>
          <p:spPr bwMode="auto">
            <a:xfrm>
              <a:off x="3368" y="306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4" name="Oval 490"/>
            <p:cNvSpPr>
              <a:spLocks noChangeArrowheads="1"/>
            </p:cNvSpPr>
            <p:nvPr/>
          </p:nvSpPr>
          <p:spPr bwMode="auto">
            <a:xfrm>
              <a:off x="3436" y="3107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5" name="Oval 491"/>
            <p:cNvSpPr>
              <a:spLocks noChangeArrowheads="1"/>
            </p:cNvSpPr>
            <p:nvPr/>
          </p:nvSpPr>
          <p:spPr bwMode="auto">
            <a:xfrm>
              <a:off x="3504" y="318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6" name="Oval 492"/>
            <p:cNvSpPr>
              <a:spLocks noChangeArrowheads="1"/>
            </p:cNvSpPr>
            <p:nvPr/>
          </p:nvSpPr>
          <p:spPr bwMode="auto">
            <a:xfrm>
              <a:off x="3572" y="3180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7" name="Oval 493"/>
            <p:cNvSpPr>
              <a:spLocks noChangeArrowheads="1"/>
            </p:cNvSpPr>
            <p:nvPr/>
          </p:nvSpPr>
          <p:spPr bwMode="auto">
            <a:xfrm>
              <a:off x="3640" y="310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8" name="Oval 494"/>
            <p:cNvSpPr>
              <a:spLocks noChangeArrowheads="1"/>
            </p:cNvSpPr>
            <p:nvPr/>
          </p:nvSpPr>
          <p:spPr bwMode="auto">
            <a:xfrm>
              <a:off x="3708" y="2992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9" name="Oval 495"/>
            <p:cNvSpPr>
              <a:spLocks noChangeArrowheads="1"/>
            </p:cNvSpPr>
            <p:nvPr/>
          </p:nvSpPr>
          <p:spPr bwMode="auto">
            <a:xfrm>
              <a:off x="3776" y="285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0" name="Oval 496"/>
            <p:cNvSpPr>
              <a:spLocks noChangeArrowheads="1"/>
            </p:cNvSpPr>
            <p:nvPr/>
          </p:nvSpPr>
          <p:spPr bwMode="auto">
            <a:xfrm>
              <a:off x="3844" y="2680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1" name="Oval 497"/>
            <p:cNvSpPr>
              <a:spLocks noChangeArrowheads="1"/>
            </p:cNvSpPr>
            <p:nvPr/>
          </p:nvSpPr>
          <p:spPr bwMode="auto">
            <a:xfrm>
              <a:off x="3912" y="2641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2" name="Oval 498"/>
            <p:cNvSpPr>
              <a:spLocks noChangeArrowheads="1"/>
            </p:cNvSpPr>
            <p:nvPr/>
          </p:nvSpPr>
          <p:spPr bwMode="auto">
            <a:xfrm>
              <a:off x="3980" y="2551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3" name="Oval 499"/>
            <p:cNvSpPr>
              <a:spLocks noChangeArrowheads="1"/>
            </p:cNvSpPr>
            <p:nvPr/>
          </p:nvSpPr>
          <p:spPr bwMode="auto">
            <a:xfrm>
              <a:off x="4048" y="269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4" name="Oval 500"/>
            <p:cNvSpPr>
              <a:spLocks noChangeArrowheads="1"/>
            </p:cNvSpPr>
            <p:nvPr/>
          </p:nvSpPr>
          <p:spPr bwMode="auto">
            <a:xfrm>
              <a:off x="4117" y="2942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5" name="Oval 501"/>
            <p:cNvSpPr>
              <a:spLocks noChangeArrowheads="1"/>
            </p:cNvSpPr>
            <p:nvPr/>
          </p:nvSpPr>
          <p:spPr bwMode="auto">
            <a:xfrm>
              <a:off x="4185" y="3055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6" name="Oval 502"/>
            <p:cNvSpPr>
              <a:spLocks noChangeArrowheads="1"/>
            </p:cNvSpPr>
            <p:nvPr/>
          </p:nvSpPr>
          <p:spPr bwMode="auto">
            <a:xfrm>
              <a:off x="4253" y="3134"/>
              <a:ext cx="35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7" name="Oval 503"/>
            <p:cNvSpPr>
              <a:spLocks noChangeArrowheads="1"/>
            </p:cNvSpPr>
            <p:nvPr/>
          </p:nvSpPr>
          <p:spPr bwMode="auto">
            <a:xfrm>
              <a:off x="4321" y="3200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8" name="Oval 504"/>
            <p:cNvSpPr>
              <a:spLocks noChangeArrowheads="1"/>
            </p:cNvSpPr>
            <p:nvPr/>
          </p:nvSpPr>
          <p:spPr bwMode="auto">
            <a:xfrm>
              <a:off x="4389" y="325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9" name="Oval 505"/>
            <p:cNvSpPr>
              <a:spLocks noChangeArrowheads="1"/>
            </p:cNvSpPr>
            <p:nvPr/>
          </p:nvSpPr>
          <p:spPr bwMode="auto">
            <a:xfrm>
              <a:off x="4457" y="3327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0" name="Oval 506"/>
            <p:cNvSpPr>
              <a:spLocks noChangeArrowheads="1"/>
            </p:cNvSpPr>
            <p:nvPr/>
          </p:nvSpPr>
          <p:spPr bwMode="auto">
            <a:xfrm>
              <a:off x="4525" y="3348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1" name="Oval 507"/>
            <p:cNvSpPr>
              <a:spLocks noChangeArrowheads="1"/>
            </p:cNvSpPr>
            <p:nvPr/>
          </p:nvSpPr>
          <p:spPr bwMode="auto">
            <a:xfrm>
              <a:off x="4593" y="2927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2" name="Oval 508"/>
            <p:cNvSpPr>
              <a:spLocks noChangeArrowheads="1"/>
            </p:cNvSpPr>
            <p:nvPr/>
          </p:nvSpPr>
          <p:spPr bwMode="auto">
            <a:xfrm>
              <a:off x="4661" y="2937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3" name="Oval 509"/>
            <p:cNvSpPr>
              <a:spLocks noChangeArrowheads="1"/>
            </p:cNvSpPr>
            <p:nvPr/>
          </p:nvSpPr>
          <p:spPr bwMode="auto">
            <a:xfrm>
              <a:off x="4729" y="3144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4" name="Oval 510"/>
            <p:cNvSpPr>
              <a:spLocks noChangeArrowheads="1"/>
            </p:cNvSpPr>
            <p:nvPr/>
          </p:nvSpPr>
          <p:spPr bwMode="auto">
            <a:xfrm>
              <a:off x="4797" y="3201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5" name="Oval 511"/>
            <p:cNvSpPr>
              <a:spLocks noChangeArrowheads="1"/>
            </p:cNvSpPr>
            <p:nvPr/>
          </p:nvSpPr>
          <p:spPr bwMode="auto">
            <a:xfrm>
              <a:off x="4865" y="3198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6" name="Oval 512"/>
            <p:cNvSpPr>
              <a:spLocks noChangeArrowheads="1"/>
            </p:cNvSpPr>
            <p:nvPr/>
          </p:nvSpPr>
          <p:spPr bwMode="auto">
            <a:xfrm>
              <a:off x="4933" y="3235"/>
              <a:ext cx="36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7" name="Oval 513"/>
            <p:cNvSpPr>
              <a:spLocks noChangeArrowheads="1"/>
            </p:cNvSpPr>
            <p:nvPr/>
          </p:nvSpPr>
          <p:spPr bwMode="auto">
            <a:xfrm>
              <a:off x="5001" y="3135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8" name="Oval 514"/>
            <p:cNvSpPr>
              <a:spLocks noChangeArrowheads="1"/>
            </p:cNvSpPr>
            <p:nvPr/>
          </p:nvSpPr>
          <p:spPr bwMode="auto">
            <a:xfrm>
              <a:off x="5070" y="3002"/>
              <a:ext cx="35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9" name="Oval 515"/>
            <p:cNvSpPr>
              <a:spLocks noChangeArrowheads="1"/>
            </p:cNvSpPr>
            <p:nvPr/>
          </p:nvSpPr>
          <p:spPr bwMode="auto">
            <a:xfrm>
              <a:off x="5138" y="3068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0" name="Oval 516"/>
            <p:cNvSpPr>
              <a:spLocks noChangeArrowheads="1"/>
            </p:cNvSpPr>
            <p:nvPr/>
          </p:nvSpPr>
          <p:spPr bwMode="auto">
            <a:xfrm>
              <a:off x="5206" y="3150"/>
              <a:ext cx="35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1" name="Oval 517"/>
            <p:cNvSpPr>
              <a:spLocks noChangeArrowheads="1"/>
            </p:cNvSpPr>
            <p:nvPr/>
          </p:nvSpPr>
          <p:spPr bwMode="auto">
            <a:xfrm>
              <a:off x="5274" y="3269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2" name="Oval 518"/>
            <p:cNvSpPr>
              <a:spLocks noChangeArrowheads="1"/>
            </p:cNvSpPr>
            <p:nvPr/>
          </p:nvSpPr>
          <p:spPr bwMode="auto">
            <a:xfrm>
              <a:off x="5342" y="3320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3" name="Oval 519"/>
            <p:cNvSpPr>
              <a:spLocks noChangeArrowheads="1"/>
            </p:cNvSpPr>
            <p:nvPr/>
          </p:nvSpPr>
          <p:spPr bwMode="auto">
            <a:xfrm>
              <a:off x="5410" y="3340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Oval 520"/>
            <p:cNvSpPr>
              <a:spLocks noChangeArrowheads="1"/>
            </p:cNvSpPr>
            <p:nvPr/>
          </p:nvSpPr>
          <p:spPr bwMode="auto">
            <a:xfrm>
              <a:off x="5478" y="3357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Oval 521"/>
            <p:cNvSpPr>
              <a:spLocks noChangeArrowheads="1"/>
            </p:cNvSpPr>
            <p:nvPr/>
          </p:nvSpPr>
          <p:spPr bwMode="auto">
            <a:xfrm>
              <a:off x="5546" y="3354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Oval 522"/>
            <p:cNvSpPr>
              <a:spLocks noChangeArrowheads="1"/>
            </p:cNvSpPr>
            <p:nvPr/>
          </p:nvSpPr>
          <p:spPr bwMode="auto">
            <a:xfrm>
              <a:off x="5614" y="3367"/>
              <a:ext cx="35" cy="54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Oval 523"/>
            <p:cNvSpPr>
              <a:spLocks noChangeArrowheads="1"/>
            </p:cNvSpPr>
            <p:nvPr/>
          </p:nvSpPr>
          <p:spPr bwMode="auto">
            <a:xfrm>
              <a:off x="5682" y="3349"/>
              <a:ext cx="36" cy="53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Rectangle 524"/>
            <p:cNvSpPr>
              <a:spLocks noChangeArrowheads="1"/>
            </p:cNvSpPr>
            <p:nvPr/>
          </p:nvSpPr>
          <p:spPr bwMode="auto">
            <a:xfrm>
              <a:off x="2958" y="1046"/>
              <a:ext cx="3246" cy="2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latin typeface="Arial" charset="0"/>
                </a:rPr>
                <a:t>Percent of Visits for ILI out of All Visits by Age Group in Virginia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79" name="Rectangle 525"/>
            <p:cNvSpPr>
              <a:spLocks noChangeArrowheads="1"/>
            </p:cNvSpPr>
            <p:nvPr/>
          </p:nvSpPr>
          <p:spPr bwMode="auto">
            <a:xfrm>
              <a:off x="3517" y="1181"/>
              <a:ext cx="1550" cy="1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latin typeface="Arial" charset="0"/>
                </a:rPr>
                <a:t>2008-2009 Influenza Season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0" name="Rectangle 526"/>
            <p:cNvSpPr>
              <a:spLocks noChangeArrowheads="1"/>
            </p:cNvSpPr>
            <p:nvPr/>
          </p:nvSpPr>
          <p:spPr bwMode="auto">
            <a:xfrm>
              <a:off x="2456" y="3641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0.0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1" name="Rectangle 527"/>
            <p:cNvSpPr>
              <a:spLocks noChangeArrowheads="1"/>
            </p:cNvSpPr>
            <p:nvPr/>
          </p:nvSpPr>
          <p:spPr bwMode="auto">
            <a:xfrm>
              <a:off x="2456" y="3392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1.0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2" name="Rectangle 528"/>
            <p:cNvSpPr>
              <a:spLocks noChangeArrowheads="1"/>
            </p:cNvSpPr>
            <p:nvPr/>
          </p:nvSpPr>
          <p:spPr bwMode="auto">
            <a:xfrm>
              <a:off x="2456" y="3143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2.0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3" name="Rectangle 529"/>
            <p:cNvSpPr>
              <a:spLocks noChangeArrowheads="1"/>
            </p:cNvSpPr>
            <p:nvPr/>
          </p:nvSpPr>
          <p:spPr bwMode="auto">
            <a:xfrm>
              <a:off x="2456" y="2895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3.0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4" name="Rectangle 530"/>
            <p:cNvSpPr>
              <a:spLocks noChangeArrowheads="1"/>
            </p:cNvSpPr>
            <p:nvPr/>
          </p:nvSpPr>
          <p:spPr bwMode="auto">
            <a:xfrm>
              <a:off x="2456" y="2646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4.0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5" name="Rectangle 531"/>
            <p:cNvSpPr>
              <a:spLocks noChangeArrowheads="1"/>
            </p:cNvSpPr>
            <p:nvPr/>
          </p:nvSpPr>
          <p:spPr bwMode="auto">
            <a:xfrm>
              <a:off x="2456" y="2397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5.0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6" name="Rectangle 532"/>
            <p:cNvSpPr>
              <a:spLocks noChangeArrowheads="1"/>
            </p:cNvSpPr>
            <p:nvPr/>
          </p:nvSpPr>
          <p:spPr bwMode="auto">
            <a:xfrm>
              <a:off x="2456" y="2148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6.0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7" name="Rectangle 533"/>
            <p:cNvSpPr>
              <a:spLocks noChangeArrowheads="1"/>
            </p:cNvSpPr>
            <p:nvPr/>
          </p:nvSpPr>
          <p:spPr bwMode="auto">
            <a:xfrm>
              <a:off x="2456" y="1900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7.0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8" name="Rectangle 534"/>
            <p:cNvSpPr>
              <a:spLocks noChangeArrowheads="1"/>
            </p:cNvSpPr>
            <p:nvPr/>
          </p:nvSpPr>
          <p:spPr bwMode="auto">
            <a:xfrm>
              <a:off x="2456" y="1651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8.0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89" name="Rectangle 535"/>
            <p:cNvSpPr>
              <a:spLocks noChangeArrowheads="1"/>
            </p:cNvSpPr>
            <p:nvPr/>
          </p:nvSpPr>
          <p:spPr bwMode="auto">
            <a:xfrm>
              <a:off x="2456" y="1402"/>
              <a:ext cx="1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9.0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0" name="Rectangle 536"/>
            <p:cNvSpPr>
              <a:spLocks noChangeArrowheads="1"/>
            </p:cNvSpPr>
            <p:nvPr/>
          </p:nvSpPr>
          <p:spPr bwMode="auto">
            <a:xfrm rot="-2640000">
              <a:off x="2341" y="3852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10/4/2008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1" name="Rectangle 537"/>
            <p:cNvSpPr>
              <a:spLocks noChangeArrowheads="1"/>
            </p:cNvSpPr>
            <p:nvPr/>
          </p:nvSpPr>
          <p:spPr bwMode="auto">
            <a:xfrm rot="-2640000">
              <a:off x="2451" y="3863"/>
              <a:ext cx="391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10/18/2008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2" name="Rectangle 538"/>
            <p:cNvSpPr>
              <a:spLocks noChangeArrowheads="1"/>
            </p:cNvSpPr>
            <p:nvPr/>
          </p:nvSpPr>
          <p:spPr bwMode="auto">
            <a:xfrm rot="-2640000">
              <a:off x="2612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11/1/2008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3" name="Rectangle 539"/>
            <p:cNvSpPr>
              <a:spLocks noChangeArrowheads="1"/>
            </p:cNvSpPr>
            <p:nvPr/>
          </p:nvSpPr>
          <p:spPr bwMode="auto">
            <a:xfrm rot="-2640000">
              <a:off x="2723" y="3863"/>
              <a:ext cx="391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11/15/2008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4" name="Rectangle 540"/>
            <p:cNvSpPr>
              <a:spLocks noChangeArrowheads="1"/>
            </p:cNvSpPr>
            <p:nvPr/>
          </p:nvSpPr>
          <p:spPr bwMode="auto">
            <a:xfrm rot="-2640000">
              <a:off x="2859" y="3863"/>
              <a:ext cx="391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11/29/2008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5" name="Rectangle 541"/>
            <p:cNvSpPr>
              <a:spLocks noChangeArrowheads="1"/>
            </p:cNvSpPr>
            <p:nvPr/>
          </p:nvSpPr>
          <p:spPr bwMode="auto">
            <a:xfrm rot="-2640000">
              <a:off x="2994" y="3863"/>
              <a:ext cx="391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12/13/2008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6" name="Rectangle 542"/>
            <p:cNvSpPr>
              <a:spLocks noChangeArrowheads="1"/>
            </p:cNvSpPr>
            <p:nvPr/>
          </p:nvSpPr>
          <p:spPr bwMode="auto">
            <a:xfrm rot="-2640000">
              <a:off x="3130" y="3863"/>
              <a:ext cx="391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12/27/2008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7" name="Rectangle 543"/>
            <p:cNvSpPr>
              <a:spLocks noChangeArrowheads="1"/>
            </p:cNvSpPr>
            <p:nvPr/>
          </p:nvSpPr>
          <p:spPr bwMode="auto">
            <a:xfrm rot="-2640000">
              <a:off x="3293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1/10/2009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8" name="Rectangle 544"/>
            <p:cNvSpPr>
              <a:spLocks noChangeArrowheads="1"/>
            </p:cNvSpPr>
            <p:nvPr/>
          </p:nvSpPr>
          <p:spPr bwMode="auto">
            <a:xfrm rot="-2640000">
              <a:off x="3429" y="3850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1/24/2009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399" name="Rectangle 545"/>
            <p:cNvSpPr>
              <a:spLocks noChangeArrowheads="1"/>
            </p:cNvSpPr>
            <p:nvPr/>
          </p:nvSpPr>
          <p:spPr bwMode="auto">
            <a:xfrm rot="-2640000">
              <a:off x="3590" y="3836"/>
              <a:ext cx="304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2/7/2009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0" name="Rectangle 546"/>
            <p:cNvSpPr>
              <a:spLocks noChangeArrowheads="1"/>
            </p:cNvSpPr>
            <p:nvPr/>
          </p:nvSpPr>
          <p:spPr bwMode="auto">
            <a:xfrm rot="-2640000">
              <a:off x="3701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2/21/2009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1" name="Rectangle 547"/>
            <p:cNvSpPr>
              <a:spLocks noChangeArrowheads="1"/>
            </p:cNvSpPr>
            <p:nvPr/>
          </p:nvSpPr>
          <p:spPr bwMode="auto">
            <a:xfrm rot="-2640000">
              <a:off x="3864" y="3837"/>
              <a:ext cx="305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3/7/2009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2" name="Rectangle 548"/>
            <p:cNvSpPr>
              <a:spLocks noChangeArrowheads="1"/>
            </p:cNvSpPr>
            <p:nvPr/>
          </p:nvSpPr>
          <p:spPr bwMode="auto">
            <a:xfrm rot="-2640000">
              <a:off x="3974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3/21/2009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3" name="Rectangle 549"/>
            <p:cNvSpPr>
              <a:spLocks noChangeArrowheads="1"/>
            </p:cNvSpPr>
            <p:nvPr/>
          </p:nvSpPr>
          <p:spPr bwMode="auto">
            <a:xfrm rot="-2640000">
              <a:off x="4135" y="3836"/>
              <a:ext cx="304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4/4/2009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4" name="Rectangle 550"/>
            <p:cNvSpPr>
              <a:spLocks noChangeArrowheads="1"/>
            </p:cNvSpPr>
            <p:nvPr/>
          </p:nvSpPr>
          <p:spPr bwMode="auto">
            <a:xfrm rot="-2640000">
              <a:off x="4246" y="3852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4/18/2009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5" name="Rectangle 551"/>
            <p:cNvSpPr>
              <a:spLocks noChangeArrowheads="1"/>
            </p:cNvSpPr>
            <p:nvPr/>
          </p:nvSpPr>
          <p:spPr bwMode="auto">
            <a:xfrm rot="-2640000">
              <a:off x="4407" y="3838"/>
              <a:ext cx="305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5/2/2009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6" name="Rectangle 552"/>
            <p:cNvSpPr>
              <a:spLocks noChangeArrowheads="1"/>
            </p:cNvSpPr>
            <p:nvPr/>
          </p:nvSpPr>
          <p:spPr bwMode="auto">
            <a:xfrm rot="-2640000">
              <a:off x="4518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5/16/2009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7" name="Rectangle 553"/>
            <p:cNvSpPr>
              <a:spLocks noChangeArrowheads="1"/>
            </p:cNvSpPr>
            <p:nvPr/>
          </p:nvSpPr>
          <p:spPr bwMode="auto">
            <a:xfrm rot="-2640000">
              <a:off x="4655" y="3852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5/30/2009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8" name="Rectangle 554"/>
            <p:cNvSpPr>
              <a:spLocks noChangeArrowheads="1"/>
            </p:cNvSpPr>
            <p:nvPr/>
          </p:nvSpPr>
          <p:spPr bwMode="auto">
            <a:xfrm rot="-2640000">
              <a:off x="4790" y="3850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6/13/2009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09" name="Rectangle 555"/>
            <p:cNvSpPr>
              <a:spLocks noChangeArrowheads="1"/>
            </p:cNvSpPr>
            <p:nvPr/>
          </p:nvSpPr>
          <p:spPr bwMode="auto">
            <a:xfrm rot="-2640000">
              <a:off x="4927" y="3850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6/27/2009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0" name="Rectangle 556"/>
            <p:cNvSpPr>
              <a:spLocks noChangeArrowheads="1"/>
            </p:cNvSpPr>
            <p:nvPr/>
          </p:nvSpPr>
          <p:spPr bwMode="auto">
            <a:xfrm rot="-2640000">
              <a:off x="5064" y="3852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7/11/2009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1" name="Rectangle 557"/>
            <p:cNvSpPr>
              <a:spLocks noChangeArrowheads="1"/>
            </p:cNvSpPr>
            <p:nvPr/>
          </p:nvSpPr>
          <p:spPr bwMode="auto">
            <a:xfrm rot="-2640000">
              <a:off x="5198" y="3850"/>
              <a:ext cx="348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7/25/2009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2" name="Rectangle 558"/>
            <p:cNvSpPr>
              <a:spLocks noChangeArrowheads="1"/>
            </p:cNvSpPr>
            <p:nvPr/>
          </p:nvSpPr>
          <p:spPr bwMode="auto">
            <a:xfrm rot="-2640000">
              <a:off x="5361" y="3838"/>
              <a:ext cx="304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8/8/2009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3" name="Rectangle 559"/>
            <p:cNvSpPr>
              <a:spLocks noChangeArrowheads="1"/>
            </p:cNvSpPr>
            <p:nvPr/>
          </p:nvSpPr>
          <p:spPr bwMode="auto">
            <a:xfrm rot="-2640000">
              <a:off x="5472" y="3852"/>
              <a:ext cx="347" cy="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00">
                  <a:latin typeface="Arial" charset="0"/>
                </a:rPr>
                <a:t>8/22/2009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4" name="Rectangle 560"/>
            <p:cNvSpPr>
              <a:spLocks noChangeArrowheads="1"/>
            </p:cNvSpPr>
            <p:nvPr/>
          </p:nvSpPr>
          <p:spPr bwMode="auto">
            <a:xfrm>
              <a:off x="3923" y="4059"/>
              <a:ext cx="750" cy="1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>
                  <a:latin typeface="Arial" charset="0"/>
                </a:rPr>
                <a:t>week ending date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5" name="Rectangle 561"/>
            <p:cNvSpPr>
              <a:spLocks noChangeArrowheads="1"/>
            </p:cNvSpPr>
            <p:nvPr/>
          </p:nvSpPr>
          <p:spPr bwMode="auto">
            <a:xfrm rot="-5400000">
              <a:off x="1873" y="2520"/>
              <a:ext cx="857" cy="1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>
                  <a:latin typeface="Arial" charset="0"/>
                </a:rPr>
                <a:t>percent of visits for ILI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16" name="Rectangle 562"/>
            <p:cNvSpPr>
              <a:spLocks noChangeArrowheads="1"/>
            </p:cNvSpPr>
            <p:nvPr/>
          </p:nvSpPr>
          <p:spPr bwMode="auto">
            <a:xfrm>
              <a:off x="3962" y="1506"/>
              <a:ext cx="1626" cy="11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7" name="Line 563"/>
            <p:cNvSpPr>
              <a:spLocks noChangeShapeType="1"/>
            </p:cNvSpPr>
            <p:nvPr/>
          </p:nvSpPr>
          <p:spPr bwMode="auto">
            <a:xfrm>
              <a:off x="3980" y="1562"/>
              <a:ext cx="109" cy="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8" name="Freeform 564"/>
            <p:cNvSpPr>
              <a:spLocks/>
            </p:cNvSpPr>
            <p:nvPr/>
          </p:nvSpPr>
          <p:spPr bwMode="auto">
            <a:xfrm>
              <a:off x="4019" y="1538"/>
              <a:ext cx="31" cy="47"/>
            </a:xfrm>
            <a:custGeom>
              <a:avLst/>
              <a:gdLst>
                <a:gd name="T0" fmla="*/ 16 w 31"/>
                <a:gd name="T1" fmla="*/ 0 h 47"/>
                <a:gd name="T2" fmla="*/ 31 w 31"/>
                <a:gd name="T3" fmla="*/ 24 h 47"/>
                <a:gd name="T4" fmla="*/ 16 w 31"/>
                <a:gd name="T5" fmla="*/ 47 h 47"/>
                <a:gd name="T6" fmla="*/ 0 w 31"/>
                <a:gd name="T7" fmla="*/ 24 h 47"/>
                <a:gd name="T8" fmla="*/ 16 w 31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7"/>
                <a:gd name="T17" fmla="*/ 31 w 3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7">
                  <a:moveTo>
                    <a:pt x="16" y="0"/>
                  </a:moveTo>
                  <a:lnTo>
                    <a:pt x="31" y="24"/>
                  </a:lnTo>
                  <a:lnTo>
                    <a:pt x="16" y="47"/>
                  </a:lnTo>
                  <a:lnTo>
                    <a:pt x="0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9" name="Rectangle 565"/>
            <p:cNvSpPr>
              <a:spLocks noChangeArrowheads="1"/>
            </p:cNvSpPr>
            <p:nvPr/>
          </p:nvSpPr>
          <p:spPr bwMode="auto">
            <a:xfrm>
              <a:off x="4101" y="1523"/>
              <a:ext cx="124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0-4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20" name="Line 566"/>
            <p:cNvSpPr>
              <a:spLocks noChangeShapeType="1"/>
            </p:cNvSpPr>
            <p:nvPr/>
          </p:nvSpPr>
          <p:spPr bwMode="auto">
            <a:xfrm>
              <a:off x="4204" y="1562"/>
              <a:ext cx="109" cy="0"/>
            </a:xfrm>
            <a:prstGeom prst="line">
              <a:avLst/>
            </a:prstGeom>
            <a:noFill/>
            <a:ln w="1587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Rectangle 567"/>
            <p:cNvSpPr>
              <a:spLocks noChangeArrowheads="1"/>
            </p:cNvSpPr>
            <p:nvPr/>
          </p:nvSpPr>
          <p:spPr bwMode="auto">
            <a:xfrm>
              <a:off x="4245" y="1542"/>
              <a:ext cx="26" cy="39"/>
            </a:xfrm>
            <a:prstGeom prst="rect">
              <a:avLst/>
            </a:prstGeom>
            <a:solidFill>
              <a:schemeClr val="tx1"/>
            </a:solidFill>
            <a:ln w="7938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2" name="Rectangle 568"/>
            <p:cNvSpPr>
              <a:spLocks noChangeArrowheads="1"/>
            </p:cNvSpPr>
            <p:nvPr/>
          </p:nvSpPr>
          <p:spPr bwMode="auto">
            <a:xfrm>
              <a:off x="4325" y="1523"/>
              <a:ext cx="173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5-24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23" name="Line 569"/>
            <p:cNvSpPr>
              <a:spLocks noChangeShapeType="1"/>
            </p:cNvSpPr>
            <p:nvPr/>
          </p:nvSpPr>
          <p:spPr bwMode="auto">
            <a:xfrm>
              <a:off x="4456" y="1562"/>
              <a:ext cx="110" cy="0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4" name="Freeform 570"/>
            <p:cNvSpPr>
              <a:spLocks/>
            </p:cNvSpPr>
            <p:nvPr/>
          </p:nvSpPr>
          <p:spPr bwMode="auto">
            <a:xfrm>
              <a:off x="4496" y="1538"/>
              <a:ext cx="31" cy="47"/>
            </a:xfrm>
            <a:custGeom>
              <a:avLst/>
              <a:gdLst>
                <a:gd name="T0" fmla="*/ 15 w 31"/>
                <a:gd name="T1" fmla="*/ 0 h 47"/>
                <a:gd name="T2" fmla="*/ 31 w 31"/>
                <a:gd name="T3" fmla="*/ 47 h 47"/>
                <a:gd name="T4" fmla="*/ 0 w 31"/>
                <a:gd name="T5" fmla="*/ 47 h 47"/>
                <a:gd name="T6" fmla="*/ 15 w 3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7"/>
                <a:gd name="T14" fmla="*/ 31 w 3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7">
                  <a:moveTo>
                    <a:pt x="15" y="0"/>
                  </a:moveTo>
                  <a:lnTo>
                    <a:pt x="31" y="47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7938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5" name="Rectangle 571"/>
            <p:cNvSpPr>
              <a:spLocks noChangeArrowheads="1"/>
            </p:cNvSpPr>
            <p:nvPr/>
          </p:nvSpPr>
          <p:spPr bwMode="auto">
            <a:xfrm>
              <a:off x="4578" y="1523"/>
              <a:ext cx="221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25-49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26" name="Line 572"/>
            <p:cNvSpPr>
              <a:spLocks noChangeShapeType="1"/>
            </p:cNvSpPr>
            <p:nvPr/>
          </p:nvSpPr>
          <p:spPr bwMode="auto">
            <a:xfrm>
              <a:off x="4738" y="1562"/>
              <a:ext cx="110" cy="0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7" name="Rectangle 573"/>
            <p:cNvSpPr>
              <a:spLocks noChangeArrowheads="1"/>
            </p:cNvSpPr>
            <p:nvPr/>
          </p:nvSpPr>
          <p:spPr bwMode="auto">
            <a:xfrm>
              <a:off x="4776" y="1537"/>
              <a:ext cx="34" cy="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Line 574"/>
            <p:cNvSpPr>
              <a:spLocks noChangeShapeType="1"/>
            </p:cNvSpPr>
            <p:nvPr/>
          </p:nvSpPr>
          <p:spPr bwMode="auto">
            <a:xfrm flipH="1" flipV="1">
              <a:off x="4777" y="1538"/>
              <a:ext cx="16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Line 575"/>
            <p:cNvSpPr>
              <a:spLocks noChangeShapeType="1"/>
            </p:cNvSpPr>
            <p:nvPr/>
          </p:nvSpPr>
          <p:spPr bwMode="auto">
            <a:xfrm>
              <a:off x="4793" y="1562"/>
              <a:ext cx="15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Line 576"/>
            <p:cNvSpPr>
              <a:spLocks noChangeShapeType="1"/>
            </p:cNvSpPr>
            <p:nvPr/>
          </p:nvSpPr>
          <p:spPr bwMode="auto">
            <a:xfrm flipH="1">
              <a:off x="4777" y="1562"/>
              <a:ext cx="16" cy="23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Line 577"/>
            <p:cNvSpPr>
              <a:spLocks noChangeShapeType="1"/>
            </p:cNvSpPr>
            <p:nvPr/>
          </p:nvSpPr>
          <p:spPr bwMode="auto">
            <a:xfrm flipV="1">
              <a:off x="4793" y="1538"/>
              <a:ext cx="15" cy="24"/>
            </a:xfrm>
            <a:prstGeom prst="line">
              <a:avLst/>
            </a:prstGeom>
            <a:noFill/>
            <a:ln w="793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Rectangle 578"/>
            <p:cNvSpPr>
              <a:spLocks noChangeArrowheads="1"/>
            </p:cNvSpPr>
            <p:nvPr/>
          </p:nvSpPr>
          <p:spPr bwMode="auto">
            <a:xfrm>
              <a:off x="4859" y="1523"/>
              <a:ext cx="221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50-64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33" name="Line 579"/>
            <p:cNvSpPr>
              <a:spLocks noChangeShapeType="1"/>
            </p:cNvSpPr>
            <p:nvPr/>
          </p:nvSpPr>
          <p:spPr bwMode="auto">
            <a:xfrm>
              <a:off x="5019" y="1562"/>
              <a:ext cx="110" cy="0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4" name="Oval 580"/>
            <p:cNvSpPr>
              <a:spLocks noChangeArrowheads="1"/>
            </p:cNvSpPr>
            <p:nvPr/>
          </p:nvSpPr>
          <p:spPr bwMode="auto">
            <a:xfrm>
              <a:off x="5059" y="1538"/>
              <a:ext cx="30" cy="46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Rectangle 581"/>
            <p:cNvSpPr>
              <a:spLocks noChangeArrowheads="1"/>
            </p:cNvSpPr>
            <p:nvPr/>
          </p:nvSpPr>
          <p:spPr bwMode="auto">
            <a:xfrm>
              <a:off x="5141" y="1523"/>
              <a:ext cx="145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65+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6436" name="Line 582"/>
            <p:cNvSpPr>
              <a:spLocks noChangeShapeType="1"/>
            </p:cNvSpPr>
            <p:nvPr/>
          </p:nvSpPr>
          <p:spPr bwMode="auto">
            <a:xfrm>
              <a:off x="5256" y="1558"/>
              <a:ext cx="110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Oval 583"/>
            <p:cNvSpPr>
              <a:spLocks noChangeArrowheads="1"/>
            </p:cNvSpPr>
            <p:nvPr/>
          </p:nvSpPr>
          <p:spPr bwMode="auto">
            <a:xfrm>
              <a:off x="5295" y="1534"/>
              <a:ext cx="31" cy="47"/>
            </a:xfrm>
            <a:prstGeom prst="ellipse">
              <a:avLst/>
            </a:prstGeom>
            <a:solidFill>
              <a:schemeClr val="tx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Rectangle 584"/>
            <p:cNvSpPr>
              <a:spLocks noChangeArrowheads="1"/>
            </p:cNvSpPr>
            <p:nvPr/>
          </p:nvSpPr>
          <p:spPr bwMode="auto">
            <a:xfrm>
              <a:off x="5377" y="1523"/>
              <a:ext cx="31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Arial" charset="0"/>
                </a:rPr>
                <a:t>All Ages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Hospitalizations</a:t>
            </a:r>
          </a:p>
        </p:txBody>
      </p:sp>
      <p:sp>
        <p:nvSpPr>
          <p:cNvPr id="97283" name="Rectangle 5"/>
          <p:cNvSpPr>
            <a:spLocks noChangeArrowheads="1"/>
          </p:cNvSpPr>
          <p:nvPr/>
        </p:nvSpPr>
        <p:spPr bwMode="auto">
          <a:xfrm>
            <a:off x="228600" y="1600200"/>
            <a:ext cx="266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Of the EDs providing chief complaint data, 40 provide data that identify hospital admissions from the ED. </a:t>
            </a:r>
          </a:p>
        </p:txBody>
      </p:sp>
      <p:pic>
        <p:nvPicPr>
          <p:cNvPr id="972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Deaths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Death certificates that mention flu or pneumonia are tracked by week, locality, age group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Pediatric flu-associated deaths – each case reported and information collected</a:t>
            </a:r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Insufficient data available to graph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Usually have 2-3 per flu season in Virginia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Outbreaks</a:t>
            </a:r>
          </a:p>
        </p:txBody>
      </p:sp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Report to public health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More illness than expected in a group setting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Investigation includes assessment of the situation, recommendations to limit disease spread, and/or laboratory confirmation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Track by area, type of setting, etc.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Passive Reporting</a:t>
            </a:r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Based on regulatory requirement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Physicians report number of cases of flu diagnosed each week, by type (A or B), if available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Labs report cases confirmed by PCR, culture, or DFA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Not rapid tests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School Absenteeism</a:t>
            </a:r>
          </a:p>
        </p:txBody>
      </p:sp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228600" y="1600200"/>
            <a:ext cx="304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Schools working with health department to send data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Daily enrollment and absences in students and teachers/staff</a:t>
            </a:r>
          </a:p>
        </p:txBody>
      </p:sp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4425"/>
          <a:stretch>
            <a:fillRect/>
          </a:stretch>
        </p:blipFill>
        <p:spPr bwMode="auto">
          <a:xfrm>
            <a:off x="3200400" y="1676400"/>
            <a:ext cx="54864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School Closures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Decisions to close are made in consultation with the health department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Schools have been instructed to enter closures into CDC web site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CDC web site sends message to CDC and VDH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 b="1">
                <a:solidFill>
                  <a:srgbClr val="FFCC00"/>
                </a:solidFill>
                <a:latin typeface="Times New Roman" pitchFamily="18" charset="0"/>
              </a:rPr>
              <a:t>Sentinel Lab Surveillance</a:t>
            </a:r>
          </a:p>
        </p:txBody>
      </p:sp>
      <p:sp>
        <p:nvSpPr>
          <p:cNvPr id="10342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Sentinel physicians – one per district (35), test one patient per month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Sentinel EDs – one per district, test one patient per month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Sentinel hospitals – one per region (5), test five inpatients per month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Purpose is surveillance for circulating strains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969696"/>
      </a:dk1>
      <a:lt1>
        <a:srgbClr val="FFFFFF"/>
      </a:lt1>
      <a:dk2>
        <a:srgbClr val="0066CC"/>
      </a:dk2>
      <a:lt2>
        <a:srgbClr val="FFFF00"/>
      </a:lt2>
      <a:accent1>
        <a:srgbClr val="00CC99"/>
      </a:accent1>
      <a:accent2>
        <a:srgbClr val="3333CC"/>
      </a:accent2>
      <a:accent3>
        <a:srgbClr val="AAB8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slonOpnface B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slonOpnface BT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2793</TotalTime>
  <Words>3351</Words>
  <Application>Microsoft Office PowerPoint</Application>
  <PresentationFormat>On-screen Show (4:3)</PresentationFormat>
  <Paragraphs>614</Paragraphs>
  <Slides>102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102</vt:i4>
      </vt:variant>
    </vt:vector>
  </HeadingPairs>
  <TitlesOfParts>
    <vt:vector size="112" baseType="lpstr">
      <vt:lpstr>CaslonOpnface BT</vt:lpstr>
      <vt:lpstr>Arial</vt:lpstr>
      <vt:lpstr>Times New Roman</vt:lpstr>
      <vt:lpstr>Monotype Sorts</vt:lpstr>
      <vt:lpstr>Elephant</vt:lpstr>
      <vt:lpstr>Default Design</vt:lpstr>
      <vt:lpstr>Microsoft Graph Chart</vt:lpstr>
      <vt:lpstr>Microsoft Photo Editor 3.0 Photo</vt:lpstr>
      <vt:lpstr>Microsoft Office Excel Worksheet</vt:lpstr>
      <vt:lpstr>Microsoft Document</vt:lpstr>
      <vt:lpstr>Public Health Surveillance</vt:lpstr>
      <vt:lpstr>Objectives of Lecture</vt:lpstr>
      <vt:lpstr>What comes to mind when you hear ‘surveillance’?</vt:lpstr>
      <vt:lpstr>Definition of Surveillance</vt:lpstr>
      <vt:lpstr>PowerPoint Presentation</vt:lpstr>
      <vt:lpstr>Surveillance History in U.S.</vt:lpstr>
      <vt:lpstr>Surveillance History in U.S.</vt:lpstr>
      <vt:lpstr>PowerPoint Presentation</vt:lpstr>
      <vt:lpstr>Virginia Code, continued</vt:lpstr>
      <vt:lpstr>Purpose of Surveillance</vt:lpstr>
      <vt:lpstr>How can surveillance data be used?</vt:lpstr>
      <vt:lpstr>Uses of Surveillance Data Estimates of a Health Problem</vt:lpstr>
      <vt:lpstr>Uses of Surveillance Data Natural History of Disease</vt:lpstr>
      <vt:lpstr>Uses of Surveillance Data Detection of Epidemics</vt:lpstr>
      <vt:lpstr>Uses of Surveillance Data  Distribution &amp; Spread of a Health Event</vt:lpstr>
      <vt:lpstr>Use of Surveillance Data Hypothesis Testing</vt:lpstr>
      <vt:lpstr>Uses of Surveillance Data  Evaluating control &amp; prevention measures</vt:lpstr>
      <vt:lpstr>Uses of Surveillance Data Monitoring changes</vt:lpstr>
      <vt:lpstr>Uses of Surveillance Data Detecting Changes in Health Practice</vt:lpstr>
      <vt:lpstr>Uses of Surveillance Data Facilitate Planning</vt:lpstr>
      <vt:lpstr>Outcomes</vt:lpstr>
      <vt:lpstr>Planning a Surveillance System</vt:lpstr>
      <vt:lpstr>What Should be Under Surveillance?</vt:lpstr>
      <vt:lpstr>Surveillance Methods Case Definition</vt:lpstr>
      <vt:lpstr>Case Definition Examples</vt:lpstr>
      <vt:lpstr>Surveillance Methods Data Collection</vt:lpstr>
      <vt:lpstr>Surveillance Methods Data Analysis</vt:lpstr>
      <vt:lpstr>Surveillance Methods Interpretation and Dissemination</vt:lpstr>
      <vt:lpstr>Surveillance Methods Evaluation</vt:lpstr>
      <vt:lpstr>Cycle of Surveillance</vt:lpstr>
      <vt:lpstr>Data Sources</vt:lpstr>
      <vt:lpstr>Data Sources:  Vital Statistics</vt:lpstr>
      <vt:lpstr>Virginia Birth Certificate</vt:lpstr>
      <vt:lpstr>Virginia Birth Certificate</vt:lpstr>
      <vt:lpstr>Virginia Death Certificate</vt:lpstr>
      <vt:lpstr>Uses of Vital Statistics Data</vt:lpstr>
      <vt:lpstr>Vital Records:  Coding and Calculating </vt:lpstr>
      <vt:lpstr>Vital Statistics Data</vt:lpstr>
      <vt:lpstr>Quality of Vital Stats Depends on</vt:lpstr>
      <vt:lpstr>Data Sources: Notifiable Diseases</vt:lpstr>
      <vt:lpstr>PowerPoint Presentation</vt:lpstr>
      <vt:lpstr>Epi-1 Form</vt:lpstr>
      <vt:lpstr>PowerPoint Presentation</vt:lpstr>
      <vt:lpstr>PowerPoint Presentation</vt:lpstr>
      <vt:lpstr>PowerPoint Presentation</vt:lpstr>
      <vt:lpstr>PowerPoint Presentation</vt:lpstr>
      <vt:lpstr>STD and HIV Trends</vt:lpstr>
      <vt:lpstr>Limitations of Disease Reporting</vt:lpstr>
      <vt:lpstr>Reasons for Not Reporting</vt:lpstr>
      <vt:lpstr>How to Improve Reporting</vt:lpstr>
      <vt:lpstr>Nonetheless...</vt:lpstr>
      <vt:lpstr>Data Source:  Registries</vt:lpstr>
      <vt:lpstr>Populations Covered by Registries</vt:lpstr>
      <vt:lpstr>Example: Virginia Cancer Registry</vt:lpstr>
      <vt:lpstr>Registry Data</vt:lpstr>
      <vt:lpstr>PowerPoint Presentation</vt:lpstr>
      <vt:lpstr>PowerPoint Presentation</vt:lpstr>
      <vt:lpstr>EARS</vt:lpstr>
      <vt:lpstr>Data Source:  Sentinel Systems</vt:lpstr>
      <vt:lpstr>Sentinel Health Events</vt:lpstr>
      <vt:lpstr>Sentinel Sites or Providers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ESSENCE</vt:lpstr>
      <vt:lpstr>PowerPoint Presentation</vt:lpstr>
      <vt:lpstr>Data Source: Surveys</vt:lpstr>
      <vt:lpstr>National Surveys – www.cdc.gov/nchs</vt:lpstr>
      <vt:lpstr>National Surveys, continued</vt:lpstr>
      <vt:lpstr>BRFSS</vt:lpstr>
      <vt:lpstr>BRFSS Charts</vt:lpstr>
      <vt:lpstr>Other Survey Examples </vt:lpstr>
      <vt:lpstr>Data Source Administrative Data</vt:lpstr>
      <vt:lpstr>Cause of Injury Death From Hospital Discharge Data</vt:lpstr>
      <vt:lpstr>Usefulness of Administrative Data</vt:lpstr>
      <vt:lpstr>PowerPoint Presentation</vt:lpstr>
      <vt:lpstr>Other Important  Surveillance Systems</vt:lpstr>
      <vt:lpstr>Analysis of Surveillance Data</vt:lpstr>
      <vt:lpstr>Graphics used to describe data</vt:lpstr>
      <vt:lpstr>Interpretation of Surveillance Data</vt:lpstr>
      <vt:lpstr>Interpretative Uses of  Surveillance Data</vt:lpstr>
      <vt:lpstr>Data Dissemination</vt:lpstr>
      <vt:lpstr>Data Dissemination</vt:lpstr>
      <vt:lpstr>Evaluating Surveillance Systems</vt:lpstr>
      <vt:lpstr>Evaluation - System Attributes</vt:lpstr>
      <vt:lpstr>Evaluation - System Attributes</vt:lpstr>
      <vt:lpstr>Sensitivity/Specificity and Predictive Value +/-</vt:lpstr>
      <vt:lpstr>Evaluation - System Attributes</vt:lpstr>
      <vt:lpstr>Ethical and Legal Issues Relating to Surveillance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Surveillance</dc:title>
  <dc:creator>Authorized User</dc:creator>
  <cp:lastModifiedBy>C hris</cp:lastModifiedBy>
  <cp:revision>192</cp:revision>
  <cp:lastPrinted>1998-10-23T21:22:30Z</cp:lastPrinted>
  <dcterms:created xsi:type="dcterms:W3CDTF">1998-10-21T12:24:10Z</dcterms:created>
  <dcterms:modified xsi:type="dcterms:W3CDTF">2011-07-22T15:45:11Z</dcterms:modified>
</cp:coreProperties>
</file>