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256" r:id="rId2"/>
    <p:sldId id="261" r:id="rId3"/>
    <p:sldId id="354" r:id="rId4"/>
    <p:sldId id="257" r:id="rId5"/>
    <p:sldId id="332" r:id="rId6"/>
    <p:sldId id="260" r:id="rId7"/>
    <p:sldId id="355" r:id="rId8"/>
    <p:sldId id="333" r:id="rId9"/>
    <p:sldId id="392" r:id="rId10"/>
    <p:sldId id="262" r:id="rId11"/>
    <p:sldId id="386" r:id="rId12"/>
    <p:sldId id="263" r:id="rId13"/>
    <p:sldId id="314" r:id="rId14"/>
    <p:sldId id="315" r:id="rId15"/>
    <p:sldId id="357" r:id="rId16"/>
    <p:sldId id="317" r:id="rId17"/>
    <p:sldId id="318" r:id="rId18"/>
    <p:sldId id="319" r:id="rId19"/>
    <p:sldId id="321" r:id="rId20"/>
    <p:sldId id="322" r:id="rId21"/>
    <p:sldId id="266" r:id="rId22"/>
    <p:sldId id="265" r:id="rId23"/>
    <p:sldId id="267" r:id="rId24"/>
    <p:sldId id="268" r:id="rId25"/>
    <p:sldId id="358" r:id="rId26"/>
    <p:sldId id="409" r:id="rId27"/>
    <p:sldId id="323" r:id="rId28"/>
    <p:sldId id="420" r:id="rId29"/>
    <p:sldId id="421" r:id="rId30"/>
    <p:sldId id="359" r:id="rId31"/>
    <p:sldId id="324" r:id="rId32"/>
    <p:sldId id="269" r:id="rId33"/>
    <p:sldId id="325" r:id="rId34"/>
    <p:sldId id="282" r:id="rId35"/>
    <p:sldId id="270" r:id="rId36"/>
    <p:sldId id="328" r:id="rId37"/>
    <p:sldId id="330" r:id="rId38"/>
    <p:sldId id="271" r:id="rId39"/>
    <p:sldId id="272" r:id="rId40"/>
    <p:sldId id="273" r:id="rId41"/>
    <p:sldId id="306" r:id="rId42"/>
    <p:sldId id="274" r:id="rId43"/>
    <p:sldId id="275" r:id="rId44"/>
    <p:sldId id="335" r:id="rId45"/>
    <p:sldId id="277" r:id="rId46"/>
    <p:sldId id="390" r:id="rId47"/>
    <p:sldId id="372" r:id="rId48"/>
    <p:sldId id="373" r:id="rId49"/>
    <p:sldId id="410" r:id="rId50"/>
    <p:sldId id="340" r:id="rId51"/>
    <p:sldId id="308" r:id="rId52"/>
    <p:sldId id="389" r:id="rId53"/>
    <p:sldId id="403" r:id="rId54"/>
    <p:sldId id="278" r:id="rId55"/>
    <p:sldId id="279" r:id="rId56"/>
    <p:sldId id="280" r:id="rId57"/>
    <p:sldId id="281" r:id="rId58"/>
    <p:sldId id="283" r:id="rId59"/>
    <p:sldId id="284" r:id="rId60"/>
    <p:sldId id="285" r:id="rId61"/>
    <p:sldId id="387" r:id="rId62"/>
    <p:sldId id="375" r:id="rId63"/>
    <p:sldId id="376" r:id="rId64"/>
    <p:sldId id="377" r:id="rId65"/>
    <p:sldId id="414" r:id="rId66"/>
    <p:sldId id="415" r:id="rId67"/>
    <p:sldId id="416" r:id="rId68"/>
    <p:sldId id="417" r:id="rId69"/>
    <p:sldId id="418" r:id="rId70"/>
    <p:sldId id="419" r:id="rId71"/>
    <p:sldId id="413" r:id="rId72"/>
    <p:sldId id="380" r:id="rId73"/>
    <p:sldId id="381" r:id="rId74"/>
    <p:sldId id="382" r:id="rId75"/>
    <p:sldId id="383" r:id="rId76"/>
    <p:sldId id="384" r:id="rId77"/>
    <p:sldId id="408" r:id="rId78"/>
    <p:sldId id="406" r:id="rId79"/>
    <p:sldId id="385" r:id="rId80"/>
    <p:sldId id="289" r:id="rId81"/>
    <p:sldId id="290" r:id="rId82"/>
    <p:sldId id="291" r:id="rId83"/>
    <p:sldId id="292" r:id="rId84"/>
    <p:sldId id="351" r:id="rId85"/>
    <p:sldId id="404" r:id="rId86"/>
    <p:sldId id="405" r:id="rId87"/>
    <p:sldId id="365" r:id="rId88"/>
    <p:sldId id="293" r:id="rId89"/>
    <p:sldId id="362" r:id="rId90"/>
    <p:sldId id="294" r:id="rId91"/>
    <p:sldId id="353" r:id="rId92"/>
    <p:sldId id="371" r:id="rId93"/>
    <p:sldId id="295" r:id="rId94"/>
    <p:sldId id="366" r:id="rId95"/>
    <p:sldId id="367" r:id="rId96"/>
    <p:sldId id="368" r:id="rId97"/>
    <p:sldId id="296" r:id="rId98"/>
    <p:sldId id="369" r:id="rId99"/>
    <p:sldId id="297" r:id="rId100"/>
    <p:sldId id="298" r:id="rId101"/>
    <p:sldId id="299" r:id="rId102"/>
    <p:sldId id="300" r:id="rId103"/>
    <p:sldId id="301" r:id="rId104"/>
    <p:sldId id="370" r:id="rId105"/>
    <p:sldId id="411" r:id="rId106"/>
    <p:sldId id="361" r:id="rId107"/>
  </p:sldIdLst>
  <p:sldSz cx="9144000" cy="6858000" type="screen4x3"/>
  <p:notesSz cx="7102475" cy="10233025"/>
  <p:defaultTextStyle>
    <a:defPPr>
      <a:defRPr lang="en-US"/>
    </a:defPPr>
    <a:lvl1pPr algn="l" rtl="0" eaLnBrk="0" fontAlgn="base" hangingPunct="0">
      <a:spcBef>
        <a:spcPct val="0"/>
      </a:spcBef>
      <a:spcAft>
        <a:spcPct val="0"/>
      </a:spcAft>
      <a:defRPr sz="4000" kern="1200">
        <a:solidFill>
          <a:srgbClr val="000000"/>
        </a:solidFill>
        <a:latin typeface="CaslonOpnface BT" pitchFamily="82" charset="0"/>
        <a:ea typeface="+mn-ea"/>
        <a:cs typeface="+mn-cs"/>
      </a:defRPr>
    </a:lvl1pPr>
    <a:lvl2pPr marL="457200" algn="l" rtl="0" eaLnBrk="0" fontAlgn="base" hangingPunct="0">
      <a:spcBef>
        <a:spcPct val="0"/>
      </a:spcBef>
      <a:spcAft>
        <a:spcPct val="0"/>
      </a:spcAft>
      <a:defRPr sz="4000" kern="1200">
        <a:solidFill>
          <a:srgbClr val="000000"/>
        </a:solidFill>
        <a:latin typeface="CaslonOpnface BT" pitchFamily="82" charset="0"/>
        <a:ea typeface="+mn-ea"/>
        <a:cs typeface="+mn-cs"/>
      </a:defRPr>
    </a:lvl2pPr>
    <a:lvl3pPr marL="914400" algn="l" rtl="0" eaLnBrk="0" fontAlgn="base" hangingPunct="0">
      <a:spcBef>
        <a:spcPct val="0"/>
      </a:spcBef>
      <a:spcAft>
        <a:spcPct val="0"/>
      </a:spcAft>
      <a:defRPr sz="4000" kern="1200">
        <a:solidFill>
          <a:srgbClr val="000000"/>
        </a:solidFill>
        <a:latin typeface="CaslonOpnface BT" pitchFamily="82" charset="0"/>
        <a:ea typeface="+mn-ea"/>
        <a:cs typeface="+mn-cs"/>
      </a:defRPr>
    </a:lvl3pPr>
    <a:lvl4pPr marL="1371600" algn="l" rtl="0" eaLnBrk="0" fontAlgn="base" hangingPunct="0">
      <a:spcBef>
        <a:spcPct val="0"/>
      </a:spcBef>
      <a:spcAft>
        <a:spcPct val="0"/>
      </a:spcAft>
      <a:defRPr sz="4000" kern="1200">
        <a:solidFill>
          <a:srgbClr val="000000"/>
        </a:solidFill>
        <a:latin typeface="CaslonOpnface BT" pitchFamily="82" charset="0"/>
        <a:ea typeface="+mn-ea"/>
        <a:cs typeface="+mn-cs"/>
      </a:defRPr>
    </a:lvl4pPr>
    <a:lvl5pPr marL="1828800" algn="l" rtl="0" eaLnBrk="0" fontAlgn="base" hangingPunct="0">
      <a:spcBef>
        <a:spcPct val="0"/>
      </a:spcBef>
      <a:spcAft>
        <a:spcPct val="0"/>
      </a:spcAft>
      <a:defRPr sz="4000" kern="1200">
        <a:solidFill>
          <a:srgbClr val="000000"/>
        </a:solidFill>
        <a:latin typeface="CaslonOpnface BT" pitchFamily="82" charset="0"/>
        <a:ea typeface="+mn-ea"/>
        <a:cs typeface="+mn-cs"/>
      </a:defRPr>
    </a:lvl5pPr>
    <a:lvl6pPr marL="2286000" algn="l" defTabSz="914400" rtl="0" eaLnBrk="1" latinLnBrk="0" hangingPunct="1">
      <a:defRPr sz="4000" kern="1200">
        <a:solidFill>
          <a:srgbClr val="000000"/>
        </a:solidFill>
        <a:latin typeface="CaslonOpnface BT" pitchFamily="82" charset="0"/>
        <a:ea typeface="+mn-ea"/>
        <a:cs typeface="+mn-cs"/>
      </a:defRPr>
    </a:lvl6pPr>
    <a:lvl7pPr marL="2743200" algn="l" defTabSz="914400" rtl="0" eaLnBrk="1" latinLnBrk="0" hangingPunct="1">
      <a:defRPr sz="4000" kern="1200">
        <a:solidFill>
          <a:srgbClr val="000000"/>
        </a:solidFill>
        <a:latin typeface="CaslonOpnface BT" pitchFamily="82" charset="0"/>
        <a:ea typeface="+mn-ea"/>
        <a:cs typeface="+mn-cs"/>
      </a:defRPr>
    </a:lvl7pPr>
    <a:lvl8pPr marL="3200400" algn="l" defTabSz="914400" rtl="0" eaLnBrk="1" latinLnBrk="0" hangingPunct="1">
      <a:defRPr sz="4000" kern="1200">
        <a:solidFill>
          <a:srgbClr val="000000"/>
        </a:solidFill>
        <a:latin typeface="CaslonOpnface BT" pitchFamily="82" charset="0"/>
        <a:ea typeface="+mn-ea"/>
        <a:cs typeface="+mn-cs"/>
      </a:defRPr>
    </a:lvl8pPr>
    <a:lvl9pPr marL="3657600" algn="l" defTabSz="914400" rtl="0" eaLnBrk="1" latinLnBrk="0" hangingPunct="1">
      <a:defRPr sz="4000" kern="1200">
        <a:solidFill>
          <a:srgbClr val="000000"/>
        </a:solidFill>
        <a:latin typeface="CaslonOpnface BT"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333333"/>
    <a:srgbClr val="3333AF"/>
    <a:srgbClr val="292929"/>
    <a:srgbClr val="1C1C1C"/>
    <a:srgbClr val="111111"/>
    <a:srgbClr val="00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4" autoAdjust="0"/>
    <p:restoredTop sz="86383" autoAdjust="0"/>
  </p:normalViewPr>
  <p:slideViewPr>
    <p:cSldViewPr snapToObjects="1">
      <p:cViewPr varScale="1">
        <p:scale>
          <a:sx n="55" d="100"/>
          <a:sy n="55" d="100"/>
        </p:scale>
        <p:origin x="53" y="2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okj37455\Desktop\data%20for%20andre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okj37455\Desktop\data%20for%20andre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okj37455\Desktop\data%20for%20andre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ifl23441\Desktop\CLABSI%20pathogens%20for%20annual%20repor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ov.virginia.gov\VDHShare\FHS\FHS%20Common\PAU\Interns%20Fall%202011\Selam\Update%20and%20use%20as%20template%20for%20listed%20variables.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i="1" dirty="0"/>
              <a:t>Chlamydia </a:t>
            </a:r>
            <a:r>
              <a:rPr lang="en-US" sz="1600" i="1" dirty="0" err="1"/>
              <a:t>trachomatis</a:t>
            </a:r>
            <a:r>
              <a:rPr lang="en-US" sz="1600" i="1" dirty="0"/>
              <a:t> </a:t>
            </a:r>
            <a:r>
              <a:rPr lang="en-US" sz="1600" dirty="0"/>
              <a:t>Infection: Ten-Year Trend, Virginia, 2001-2010</a:t>
            </a:r>
          </a:p>
        </c:rich>
      </c:tx>
      <c:layout>
        <c:manualLayout>
          <c:xMode val="edge"/>
          <c:yMode val="edge"/>
          <c:x val="0.14333333333333351"/>
          <c:y val="0"/>
        </c:manualLayout>
      </c:layout>
      <c:overlay val="0"/>
    </c:title>
    <c:autoTitleDeleted val="0"/>
    <c:plotArea>
      <c:layout>
        <c:manualLayout>
          <c:layoutTarget val="inner"/>
          <c:xMode val="edge"/>
          <c:yMode val="edge"/>
          <c:x val="0.13922020616988093"/>
          <c:y val="0.21108327368169891"/>
          <c:w val="0.83220909886264216"/>
          <c:h val="0.46181579575280568"/>
        </c:manualLayout>
      </c:layout>
      <c:barChart>
        <c:barDir val="col"/>
        <c:grouping val="clustered"/>
        <c:varyColors val="0"/>
        <c:ser>
          <c:idx val="0"/>
          <c:order val="0"/>
          <c:tx>
            <c:strRef>
              <c:f>'E:\2010 report\[AlekGraphs2010sized.xlsx]Chlamydia'!$C$3</c:f>
              <c:strCache>
                <c:ptCount val="1"/>
                <c:pt idx="0">
                  <c:v>Number of Cases</c:v>
                </c:pt>
              </c:strCache>
            </c:strRef>
          </c:tx>
          <c:invertIfNegative val="0"/>
          <c:cat>
            <c:numRef>
              <c:f>'E:\2010 report\[AlekGraphs2010sized.xlsx]Chlamydia'!$B$7:$B$16</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'E:\2010 report\[AlekGraphs2010sized.xlsx]Chlamydia'!$C$7:$C$16</c:f>
              <c:numCache>
                <c:formatCode>General</c:formatCode>
                <c:ptCount val="10"/>
                <c:pt idx="0">
                  <c:v>18322</c:v>
                </c:pt>
                <c:pt idx="1">
                  <c:v>18518</c:v>
                </c:pt>
                <c:pt idx="2">
                  <c:v>19439</c:v>
                </c:pt>
                <c:pt idx="3">
                  <c:v>21635</c:v>
                </c:pt>
                <c:pt idx="4">
                  <c:v>22668</c:v>
                </c:pt>
                <c:pt idx="5">
                  <c:v>24081</c:v>
                </c:pt>
                <c:pt idx="6">
                  <c:v>24528</c:v>
                </c:pt>
                <c:pt idx="7">
                  <c:v>31205</c:v>
                </c:pt>
                <c:pt idx="8">
                  <c:v>30904</c:v>
                </c:pt>
                <c:pt idx="9">
                  <c:v>30799</c:v>
                </c:pt>
              </c:numCache>
            </c:numRef>
          </c:val>
          <c:extLst>
            <c:ext xmlns:c16="http://schemas.microsoft.com/office/drawing/2014/chart" uri="{C3380CC4-5D6E-409C-BE32-E72D297353CC}">
              <c16:uniqueId val="{00000000-D981-4396-9212-31EF253B8014}"/>
            </c:ext>
          </c:extLst>
        </c:ser>
        <c:dLbls>
          <c:showLegendKey val="0"/>
          <c:showVal val="0"/>
          <c:showCatName val="0"/>
          <c:showSerName val="0"/>
          <c:showPercent val="0"/>
          <c:showBubbleSize val="0"/>
        </c:dLbls>
        <c:gapWidth val="150"/>
        <c:axId val="53992832"/>
        <c:axId val="54265344"/>
      </c:barChart>
      <c:lineChart>
        <c:grouping val="standard"/>
        <c:varyColors val="0"/>
        <c:ser>
          <c:idx val="1"/>
          <c:order val="1"/>
          <c:tx>
            <c:strRef>
              <c:f>'E:\2010 report\[AlekGraphs2010sized.xlsx]Chlamydia'!$D$3</c:f>
              <c:strCache>
                <c:ptCount val="1"/>
                <c:pt idx="0">
                  <c:v>Reference Level (5-Year Average 2005-2009)</c:v>
                </c:pt>
              </c:strCache>
            </c:strRef>
          </c:tx>
          <c:marker>
            <c:symbol val="none"/>
          </c:marker>
          <c:trendline>
            <c:spPr>
              <a:ln w="31750">
                <a:solidFill>
                  <a:srgbClr val="C00000"/>
                </a:solidFill>
              </a:ln>
            </c:spPr>
            <c:trendlineType val="linear"/>
            <c:forward val="0.5"/>
            <c:backward val="0.5"/>
            <c:dispRSqr val="0"/>
            <c:dispEq val="0"/>
          </c:trendline>
          <c:cat>
            <c:numRef>
              <c:f>'E:\2010 report\[AlekGraphs2010sized.xlsx]Chlamydia'!$B$7:$B$16</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'E:\2010 report\[AlekGraphs2010sized.xlsx]Chlamydia'!$D$7:$D$16</c:f>
              <c:numCache>
                <c:formatCode>General</c:formatCode>
                <c:ptCount val="10"/>
                <c:pt idx="0">
                  <c:v>26677.200000000001</c:v>
                </c:pt>
                <c:pt idx="1">
                  <c:v>26677.200000000001</c:v>
                </c:pt>
                <c:pt idx="2">
                  <c:v>26677.200000000001</c:v>
                </c:pt>
                <c:pt idx="3">
                  <c:v>26677.200000000001</c:v>
                </c:pt>
                <c:pt idx="4">
                  <c:v>26677.200000000001</c:v>
                </c:pt>
                <c:pt idx="5">
                  <c:v>26677.200000000001</c:v>
                </c:pt>
                <c:pt idx="6">
                  <c:v>26677.200000000001</c:v>
                </c:pt>
                <c:pt idx="7">
                  <c:v>26677.200000000001</c:v>
                </c:pt>
                <c:pt idx="8">
                  <c:v>26677.200000000001</c:v>
                </c:pt>
                <c:pt idx="9">
                  <c:v>26677.200000000001</c:v>
                </c:pt>
              </c:numCache>
            </c:numRef>
          </c:val>
          <c:smooth val="0"/>
          <c:extLst>
            <c:ext xmlns:c16="http://schemas.microsoft.com/office/drawing/2014/chart" uri="{C3380CC4-5D6E-409C-BE32-E72D297353CC}">
              <c16:uniqueId val="{00000001-D981-4396-9212-31EF253B8014}"/>
            </c:ext>
          </c:extLst>
        </c:ser>
        <c:dLbls>
          <c:showLegendKey val="0"/>
          <c:showVal val="0"/>
          <c:showCatName val="0"/>
          <c:showSerName val="0"/>
          <c:showPercent val="0"/>
          <c:showBubbleSize val="0"/>
        </c:dLbls>
        <c:marker val="1"/>
        <c:smooth val="0"/>
        <c:axId val="53992832"/>
        <c:axId val="54265344"/>
      </c:lineChart>
      <c:catAx>
        <c:axId val="53992832"/>
        <c:scaling>
          <c:orientation val="minMax"/>
        </c:scaling>
        <c:delete val="0"/>
        <c:axPos val="b"/>
        <c:title>
          <c:tx>
            <c:strRef>
              <c:f>'E:\2010 report\[AlekGraphs2010sized.xlsx]Chlamydia'!$B$3</c:f>
              <c:strCache>
                <c:ptCount val="1"/>
                <c:pt idx="0">
                  <c:v>Year of Report</c:v>
                </c:pt>
              </c:strCache>
            </c:strRef>
          </c:tx>
          <c:overlay val="0"/>
          <c:txPr>
            <a:bodyPr/>
            <a:lstStyle/>
            <a:p>
              <a:pPr>
                <a:defRPr sz="1200"/>
              </a:pPr>
              <a:endParaRPr lang="en-US"/>
            </a:p>
          </c:txPr>
        </c:title>
        <c:numFmt formatCode="General" sourceLinked="1"/>
        <c:majorTickMark val="out"/>
        <c:minorTickMark val="none"/>
        <c:tickLblPos val="nextTo"/>
        <c:txPr>
          <a:bodyPr rot="0" vert="horz"/>
          <a:lstStyle/>
          <a:p>
            <a:pPr>
              <a:defRPr sz="1000"/>
            </a:pPr>
            <a:endParaRPr lang="en-US"/>
          </a:p>
        </c:txPr>
        <c:crossAx val="54265344"/>
        <c:crosses val="autoZero"/>
        <c:auto val="1"/>
        <c:lblAlgn val="ctr"/>
        <c:lblOffset val="100"/>
        <c:tickLblSkip val="1"/>
        <c:tickMarkSkip val="1"/>
        <c:noMultiLvlLbl val="0"/>
      </c:catAx>
      <c:valAx>
        <c:axId val="54265344"/>
        <c:scaling>
          <c:orientation val="minMax"/>
        </c:scaling>
        <c:delete val="0"/>
        <c:axPos val="l"/>
        <c:majorGridlines/>
        <c:title>
          <c:tx>
            <c:strRef>
              <c:f>'E:\2010 report\[AlekGraphs2010sized.xlsx]Chlamydia'!$C$3</c:f>
              <c:strCache>
                <c:ptCount val="1"/>
                <c:pt idx="0">
                  <c:v>Number of Cases</c:v>
                </c:pt>
              </c:strCache>
            </c:strRef>
          </c:tx>
          <c:layout>
            <c:manualLayout>
              <c:xMode val="edge"/>
              <c:yMode val="edge"/>
              <c:x val="3.785423561185294E-3"/>
              <c:y val="0.17067923327765847"/>
            </c:manualLayout>
          </c:layout>
          <c:overlay val="0"/>
          <c:txPr>
            <a:bodyPr rot="-5400000" vert="horz"/>
            <a:lstStyle/>
            <a:p>
              <a:pPr>
                <a:defRPr sz="1200"/>
              </a:pPr>
              <a:endParaRPr lang="en-US"/>
            </a:p>
          </c:txPr>
        </c:title>
        <c:numFmt formatCode="General" sourceLinked="1"/>
        <c:majorTickMark val="out"/>
        <c:minorTickMark val="none"/>
        <c:tickLblPos val="nextTo"/>
        <c:txPr>
          <a:bodyPr rot="0" vert="horz"/>
          <a:lstStyle/>
          <a:p>
            <a:pPr>
              <a:defRPr sz="900"/>
            </a:pPr>
            <a:endParaRPr lang="en-US"/>
          </a:p>
        </c:txPr>
        <c:crossAx val="53992832"/>
        <c:crosses val="autoZero"/>
        <c:crossBetween val="between"/>
      </c:valAx>
    </c:plotArea>
    <c:legend>
      <c:legendPos val="b"/>
      <c:legendEntry>
        <c:idx val="0"/>
        <c:delete val="1"/>
      </c:legendEntry>
      <c:legendEntry>
        <c:idx val="2"/>
        <c:delete val="1"/>
      </c:legendEntry>
      <c:layout>
        <c:manualLayout>
          <c:xMode val="edge"/>
          <c:yMode val="edge"/>
          <c:x val="0.26652687435809763"/>
          <c:y val="0.87539211007714945"/>
          <c:w val="0.59504450530640196"/>
          <c:h val="8.5165288918324464E-2"/>
        </c:manualLayout>
      </c:layout>
      <c:overlay val="0"/>
      <c:spPr>
        <a:ln>
          <a:solidFill>
            <a:sysClr val="windowText" lastClr="000000"/>
          </a:solidFill>
        </a:ln>
      </c:spPr>
      <c:txPr>
        <a:bodyPr/>
        <a:lstStyle/>
        <a:p>
          <a:pPr>
            <a:defRPr sz="1000"/>
          </a:pPr>
          <a:endParaRPr lang="en-US"/>
        </a:p>
      </c:txPr>
    </c:legend>
    <c:plotVisOnly val="1"/>
    <c:dispBlanksAs val="gap"/>
    <c:showDLblsOverMax val="0"/>
  </c:chart>
  <c:spPr>
    <a:solidFill>
      <a:srgbClr val="FFFFFF"/>
    </a:solidFill>
  </c:spPr>
  <c:txPr>
    <a:bodyPr/>
    <a:lstStyle/>
    <a:p>
      <a:pPr>
        <a:defRPr>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600" dirty="0"/>
              <a:t>Gonorrhea: Ten-Year Trend,</a:t>
            </a:r>
          </a:p>
          <a:p>
            <a:pPr>
              <a:defRPr sz="1200"/>
            </a:pPr>
            <a:r>
              <a:rPr lang="en-US" sz="1600" dirty="0"/>
              <a:t>Virginia, 2001-2010</a:t>
            </a:r>
          </a:p>
        </c:rich>
      </c:tx>
      <c:layout>
        <c:manualLayout>
          <c:xMode val="edge"/>
          <c:yMode val="edge"/>
          <c:x val="0.26286222374377138"/>
          <c:y val="0"/>
        </c:manualLayout>
      </c:layout>
      <c:overlay val="0"/>
    </c:title>
    <c:autoTitleDeleted val="0"/>
    <c:plotArea>
      <c:layout>
        <c:manualLayout>
          <c:layoutTarget val="inner"/>
          <c:xMode val="edge"/>
          <c:yMode val="edge"/>
          <c:x val="0.14646658298147586"/>
          <c:y val="0.2211844735216898"/>
          <c:w val="0.83945547567423662"/>
          <c:h val="0.45171476986823988"/>
        </c:manualLayout>
      </c:layout>
      <c:barChart>
        <c:barDir val="col"/>
        <c:grouping val="clustered"/>
        <c:varyColors val="0"/>
        <c:ser>
          <c:idx val="0"/>
          <c:order val="0"/>
          <c:tx>
            <c:strRef>
              <c:f>'E:\2010 report\[AlekGraphs2010sized.xlsx]Gonorrhea'!$C$3</c:f>
              <c:strCache>
                <c:ptCount val="1"/>
                <c:pt idx="0">
                  <c:v>Number of Cases</c:v>
                </c:pt>
              </c:strCache>
            </c:strRef>
          </c:tx>
          <c:invertIfNegative val="0"/>
          <c:cat>
            <c:numRef>
              <c:f>'E:\2010 report\[AlekGraphs2010sized.xlsx]Gonorrhea'!$B$7:$B$16</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'E:\2010 report\[AlekGraphs2010sized.xlsx]Gonorrhea'!$C$7:$C$16</c:f>
              <c:numCache>
                <c:formatCode>General</c:formatCode>
                <c:ptCount val="10"/>
                <c:pt idx="0">
                  <c:v>11082</c:v>
                </c:pt>
                <c:pt idx="1">
                  <c:v>10462</c:v>
                </c:pt>
                <c:pt idx="2">
                  <c:v>9062</c:v>
                </c:pt>
                <c:pt idx="3">
                  <c:v>8565</c:v>
                </c:pt>
                <c:pt idx="4">
                  <c:v>8346</c:v>
                </c:pt>
                <c:pt idx="5">
                  <c:v>6474</c:v>
                </c:pt>
                <c:pt idx="6">
                  <c:v>6267</c:v>
                </c:pt>
                <c:pt idx="7">
                  <c:v>10336</c:v>
                </c:pt>
                <c:pt idx="8">
                  <c:v>7791</c:v>
                </c:pt>
                <c:pt idx="9">
                  <c:v>7401</c:v>
                </c:pt>
              </c:numCache>
            </c:numRef>
          </c:val>
          <c:extLst>
            <c:ext xmlns:c16="http://schemas.microsoft.com/office/drawing/2014/chart" uri="{C3380CC4-5D6E-409C-BE32-E72D297353CC}">
              <c16:uniqueId val="{00000000-E295-44A1-B523-9F481C27581E}"/>
            </c:ext>
          </c:extLst>
        </c:ser>
        <c:dLbls>
          <c:showLegendKey val="0"/>
          <c:showVal val="0"/>
          <c:showCatName val="0"/>
          <c:showSerName val="0"/>
          <c:showPercent val="0"/>
          <c:showBubbleSize val="0"/>
        </c:dLbls>
        <c:gapWidth val="150"/>
        <c:axId val="54297344"/>
        <c:axId val="54299264"/>
      </c:barChart>
      <c:lineChart>
        <c:grouping val="standard"/>
        <c:varyColors val="0"/>
        <c:ser>
          <c:idx val="1"/>
          <c:order val="1"/>
          <c:tx>
            <c:strRef>
              <c:f>'E:\2010 report\[AlekGraphs2010sized.xlsx]Gonorrhea'!$D$3</c:f>
              <c:strCache>
                <c:ptCount val="1"/>
                <c:pt idx="0">
                  <c:v>Reference Level (5-Year Average 2005-2009)</c:v>
                </c:pt>
              </c:strCache>
            </c:strRef>
          </c:tx>
          <c:marker>
            <c:symbol val="none"/>
          </c:marker>
          <c:trendline>
            <c:spPr>
              <a:ln w="31750">
                <a:solidFill>
                  <a:srgbClr val="C00000"/>
                </a:solidFill>
              </a:ln>
            </c:spPr>
            <c:trendlineType val="linear"/>
            <c:forward val="0.5"/>
            <c:backward val="0.5"/>
            <c:dispRSqr val="0"/>
            <c:dispEq val="0"/>
          </c:trendline>
          <c:cat>
            <c:numRef>
              <c:f>'E:\2010 report\[AlekGraphs2010sized.xlsx]Gonorrhea'!$B$6:$B$15</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'E:\2010 report\[AlekGraphs2010sized.xlsx]Gonorrhea'!$D$7:$D$16</c:f>
              <c:numCache>
                <c:formatCode>General</c:formatCode>
                <c:ptCount val="10"/>
                <c:pt idx="0">
                  <c:v>7842.8</c:v>
                </c:pt>
                <c:pt idx="1">
                  <c:v>7842.8</c:v>
                </c:pt>
                <c:pt idx="2">
                  <c:v>7842.8</c:v>
                </c:pt>
                <c:pt idx="3">
                  <c:v>7842.8</c:v>
                </c:pt>
                <c:pt idx="4">
                  <c:v>7842.8</c:v>
                </c:pt>
                <c:pt idx="5">
                  <c:v>7842.8</c:v>
                </c:pt>
                <c:pt idx="6">
                  <c:v>7842.8</c:v>
                </c:pt>
                <c:pt idx="7">
                  <c:v>7842.8</c:v>
                </c:pt>
                <c:pt idx="8">
                  <c:v>7842.8</c:v>
                </c:pt>
                <c:pt idx="9">
                  <c:v>7842.8</c:v>
                </c:pt>
              </c:numCache>
            </c:numRef>
          </c:val>
          <c:smooth val="0"/>
          <c:extLst>
            <c:ext xmlns:c16="http://schemas.microsoft.com/office/drawing/2014/chart" uri="{C3380CC4-5D6E-409C-BE32-E72D297353CC}">
              <c16:uniqueId val="{00000001-E295-44A1-B523-9F481C27581E}"/>
            </c:ext>
          </c:extLst>
        </c:ser>
        <c:dLbls>
          <c:showLegendKey val="0"/>
          <c:showVal val="0"/>
          <c:showCatName val="0"/>
          <c:showSerName val="0"/>
          <c:showPercent val="0"/>
          <c:showBubbleSize val="0"/>
        </c:dLbls>
        <c:marker val="1"/>
        <c:smooth val="0"/>
        <c:axId val="54297344"/>
        <c:axId val="54299264"/>
      </c:lineChart>
      <c:catAx>
        <c:axId val="54297344"/>
        <c:scaling>
          <c:orientation val="minMax"/>
        </c:scaling>
        <c:delete val="0"/>
        <c:axPos val="b"/>
        <c:title>
          <c:tx>
            <c:strRef>
              <c:f>'E:\2010 report\[AlekGraphs2010sized.xlsx]Gonorrhea'!$B$3</c:f>
              <c:strCache>
                <c:ptCount val="1"/>
                <c:pt idx="0">
                  <c:v>Year of Report</c:v>
                </c:pt>
              </c:strCache>
            </c:strRef>
          </c:tx>
          <c:layout>
            <c:manualLayout>
              <c:xMode val="edge"/>
              <c:yMode val="edge"/>
              <c:x val="0.45263760508197343"/>
              <c:y val="0.77409448818897908"/>
            </c:manualLayout>
          </c:layout>
          <c:overlay val="0"/>
          <c:txPr>
            <a:bodyPr/>
            <a:lstStyle/>
            <a:p>
              <a:pPr>
                <a:defRPr sz="1200"/>
              </a:pPr>
              <a:endParaRPr lang="en-US"/>
            </a:p>
          </c:txPr>
        </c:title>
        <c:numFmt formatCode="General" sourceLinked="1"/>
        <c:majorTickMark val="out"/>
        <c:minorTickMark val="none"/>
        <c:tickLblPos val="nextTo"/>
        <c:txPr>
          <a:bodyPr rot="0" vert="horz"/>
          <a:lstStyle/>
          <a:p>
            <a:pPr>
              <a:defRPr sz="1000"/>
            </a:pPr>
            <a:endParaRPr lang="en-US"/>
          </a:p>
        </c:txPr>
        <c:crossAx val="54299264"/>
        <c:crosses val="autoZero"/>
        <c:auto val="1"/>
        <c:lblAlgn val="ctr"/>
        <c:lblOffset val="100"/>
        <c:tickLblSkip val="1"/>
        <c:tickMarkSkip val="1"/>
        <c:noMultiLvlLbl val="0"/>
      </c:catAx>
      <c:valAx>
        <c:axId val="54299264"/>
        <c:scaling>
          <c:orientation val="minMax"/>
        </c:scaling>
        <c:delete val="0"/>
        <c:axPos val="l"/>
        <c:majorGridlines/>
        <c:title>
          <c:tx>
            <c:strRef>
              <c:f>'E:\2010 report\[AlekGraphs2010sized.xlsx]Gonorrhea'!$C$3</c:f>
              <c:strCache>
                <c:ptCount val="1"/>
                <c:pt idx="0">
                  <c:v>Number of Cases</c:v>
                </c:pt>
              </c:strCache>
            </c:strRef>
          </c:tx>
          <c:layout>
            <c:manualLayout>
              <c:xMode val="edge"/>
              <c:yMode val="edge"/>
              <c:x val="7.0683555859865424E-3"/>
              <c:y val="0.20603276863119391"/>
            </c:manualLayout>
          </c:layout>
          <c:overlay val="0"/>
          <c:txPr>
            <a:bodyPr rot="-5400000" vert="horz"/>
            <a:lstStyle/>
            <a:p>
              <a:pPr>
                <a:defRPr sz="1200"/>
              </a:pPr>
              <a:endParaRPr lang="en-US"/>
            </a:p>
          </c:txPr>
        </c:title>
        <c:numFmt formatCode="General" sourceLinked="1"/>
        <c:majorTickMark val="out"/>
        <c:minorTickMark val="none"/>
        <c:tickLblPos val="nextTo"/>
        <c:txPr>
          <a:bodyPr rot="0" vert="horz"/>
          <a:lstStyle/>
          <a:p>
            <a:pPr>
              <a:defRPr sz="1000"/>
            </a:pPr>
            <a:endParaRPr lang="en-US"/>
          </a:p>
        </c:txPr>
        <c:crossAx val="54297344"/>
        <c:crosses val="autoZero"/>
        <c:crossBetween val="between"/>
      </c:valAx>
    </c:plotArea>
    <c:legend>
      <c:legendPos val="b"/>
      <c:legendEntry>
        <c:idx val="0"/>
        <c:delete val="1"/>
      </c:legendEntry>
      <c:legendEntry>
        <c:idx val="2"/>
        <c:delete val="1"/>
      </c:legendEntry>
      <c:layout>
        <c:manualLayout>
          <c:xMode val="edge"/>
          <c:yMode val="edge"/>
          <c:x val="0.25928049754650234"/>
          <c:y val="0.87539211007714945"/>
          <c:w val="0.58538266955760609"/>
          <c:h val="8.5165288918324464E-2"/>
        </c:manualLayout>
      </c:layout>
      <c:overlay val="0"/>
      <c:spPr>
        <a:ln>
          <a:solidFill>
            <a:sysClr val="windowText" lastClr="000000"/>
          </a:solidFill>
        </a:ln>
      </c:spPr>
      <c:txPr>
        <a:bodyPr/>
        <a:lstStyle/>
        <a:p>
          <a:pPr>
            <a:defRPr sz="1000"/>
          </a:pPr>
          <a:endParaRPr lang="en-US"/>
        </a:p>
      </c:txPr>
    </c:legend>
    <c:plotVisOnly val="1"/>
    <c:dispBlanksAs val="gap"/>
    <c:showDLblsOverMax val="0"/>
  </c:chart>
  <c:spPr>
    <a:solidFill>
      <a:srgbClr val="FFFFFF"/>
    </a:solidFill>
  </c:spPr>
  <c:txPr>
    <a:bodyPr/>
    <a:lstStyle/>
    <a:p>
      <a:pPr>
        <a:defRPr>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C0504D">
                <a:lumMod val="75000"/>
              </a:srgbClr>
            </a:solidFill>
          </c:spPr>
          <c:invertIfNegative val="0"/>
          <c:cat>
            <c:strRef>
              <c:f>'E:\2010 report\[AlekGraphs2010sized.xlsx]Lead'!$B$23:$B$27</c:f>
              <c:strCache>
                <c:ptCount val="5"/>
                <c:pt idx="0">
                  <c:v>10-14</c:v>
                </c:pt>
                <c:pt idx="1">
                  <c:v>15-19</c:v>
                </c:pt>
                <c:pt idx="2">
                  <c:v>20-24</c:v>
                </c:pt>
                <c:pt idx="3">
                  <c:v>25-44</c:v>
                </c:pt>
                <c:pt idx="4">
                  <c:v>&gt;44</c:v>
                </c:pt>
              </c:strCache>
            </c:strRef>
          </c:cat>
          <c:val>
            <c:numRef>
              <c:f>'E:\2010 report\[AlekGraphs2010sized.xlsx]Lead'!$C$23:$C$27</c:f>
              <c:numCache>
                <c:formatCode>General</c:formatCode>
                <c:ptCount val="5"/>
                <c:pt idx="0">
                  <c:v>251</c:v>
                </c:pt>
                <c:pt idx="1">
                  <c:v>44</c:v>
                </c:pt>
                <c:pt idx="2">
                  <c:v>25</c:v>
                </c:pt>
                <c:pt idx="3">
                  <c:v>29</c:v>
                </c:pt>
                <c:pt idx="4">
                  <c:v>1</c:v>
                </c:pt>
              </c:numCache>
            </c:numRef>
          </c:val>
          <c:extLst>
            <c:ext xmlns:c16="http://schemas.microsoft.com/office/drawing/2014/chart" uri="{C3380CC4-5D6E-409C-BE32-E72D297353CC}">
              <c16:uniqueId val="{00000000-778C-4B23-B6E8-7CA52AF565CF}"/>
            </c:ext>
          </c:extLst>
        </c:ser>
        <c:dLbls>
          <c:showLegendKey val="0"/>
          <c:showVal val="0"/>
          <c:showCatName val="0"/>
          <c:showSerName val="0"/>
          <c:showPercent val="0"/>
          <c:showBubbleSize val="0"/>
        </c:dLbls>
        <c:gapWidth val="150"/>
        <c:axId val="54158848"/>
        <c:axId val="54160768"/>
      </c:barChart>
      <c:catAx>
        <c:axId val="54158848"/>
        <c:scaling>
          <c:orientation val="minMax"/>
        </c:scaling>
        <c:delete val="0"/>
        <c:axPos val="b"/>
        <c:title>
          <c:tx>
            <c:strRef>
              <c:f>'E:\2010 report\[AlekGraphs2010sized.xlsx]Lead'!$B$22</c:f>
              <c:strCache>
                <c:ptCount val="1"/>
                <c:pt idx="0">
                  <c:v>Blood Lead Level (µg/dL)</c:v>
                </c:pt>
              </c:strCache>
            </c:strRef>
          </c:tx>
          <c:overlay val="0"/>
          <c:txPr>
            <a:bodyPr/>
            <a:lstStyle/>
            <a:p>
              <a:pPr>
                <a:defRPr sz="1800"/>
              </a:pPr>
              <a:endParaRPr lang="en-US"/>
            </a:p>
          </c:txPr>
        </c:title>
        <c:numFmt formatCode="General" sourceLinked="1"/>
        <c:majorTickMark val="out"/>
        <c:minorTickMark val="none"/>
        <c:tickLblPos val="nextTo"/>
        <c:txPr>
          <a:bodyPr/>
          <a:lstStyle/>
          <a:p>
            <a:pPr>
              <a:defRPr sz="1600"/>
            </a:pPr>
            <a:endParaRPr lang="en-US"/>
          </a:p>
        </c:txPr>
        <c:crossAx val="54160768"/>
        <c:crosses val="autoZero"/>
        <c:auto val="1"/>
        <c:lblAlgn val="ctr"/>
        <c:lblOffset val="100"/>
        <c:noMultiLvlLbl val="0"/>
      </c:catAx>
      <c:valAx>
        <c:axId val="54160768"/>
        <c:scaling>
          <c:orientation val="minMax"/>
        </c:scaling>
        <c:delete val="0"/>
        <c:axPos val="l"/>
        <c:majorGridlines/>
        <c:title>
          <c:tx>
            <c:strRef>
              <c:f>'E:\2010 report\[AlekGraphs2010sized.xlsx]Lead'!$C$22</c:f>
              <c:strCache>
                <c:ptCount val="1"/>
                <c:pt idx="0">
                  <c:v>Number of Cases</c:v>
                </c:pt>
              </c:strCache>
            </c:strRef>
          </c:tx>
          <c:overlay val="0"/>
          <c:txPr>
            <a:bodyPr rot="-5400000" vert="horz"/>
            <a:lstStyle/>
            <a:p>
              <a:pPr>
                <a:defRPr sz="1800"/>
              </a:pPr>
              <a:endParaRPr lang="en-US"/>
            </a:p>
          </c:txPr>
        </c:title>
        <c:numFmt formatCode="General" sourceLinked="1"/>
        <c:majorTickMark val="out"/>
        <c:minorTickMark val="none"/>
        <c:tickLblPos val="nextTo"/>
        <c:txPr>
          <a:bodyPr/>
          <a:lstStyle/>
          <a:p>
            <a:pPr>
              <a:defRPr sz="1400"/>
            </a:pPr>
            <a:endParaRPr lang="en-US"/>
          </a:p>
        </c:txPr>
        <c:crossAx val="54158848"/>
        <c:crosses val="autoZero"/>
        <c:crossBetween val="between"/>
      </c:valAx>
    </c:plotArea>
    <c:plotVisOnly val="1"/>
    <c:dispBlanksAs val="gap"/>
    <c:showDLblsOverMax val="0"/>
  </c:chart>
  <c:spPr>
    <a:solidFill>
      <a:srgbClr val="FFFFFF"/>
    </a:solidFill>
  </c:spPr>
  <c:txPr>
    <a:bodyPr/>
    <a:lstStyle/>
    <a:p>
      <a:pPr>
        <a:defRPr sz="120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dk2" tx1="lt1" bg2="dk1" tx2="lt2" accent1="accent1" accent2="accent2" accent3="accent3" accent4="accent4" accent5="accent5" accent6="accent6" hlink="hlink" folHlink="folHlink"/>
  <c:chart>
    <c:autoTitleDeleted val="1"/>
    <c:plotArea>
      <c:layout/>
      <c:pieChart>
        <c:varyColors val="1"/>
        <c:ser>
          <c:idx val="0"/>
          <c:order val="0"/>
          <c:dLbls>
            <c:dLbl>
              <c:idx val="0"/>
              <c:layout>
                <c:manualLayout>
                  <c:x val="7.2664685296690901E-2"/>
                  <c:y val="-3.9151356080490002E-2"/>
                </c:manualLayout>
              </c:layout>
              <c:tx>
                <c:rich>
                  <a:bodyPr/>
                  <a:lstStyle/>
                  <a:p>
                    <a:r>
                      <a:rPr lang="en-US" i="1" dirty="0" err="1"/>
                      <a:t>Enterococcus</a:t>
                    </a:r>
                    <a:r>
                      <a:rPr lang="en-US" i="1" dirty="0"/>
                      <a:t> </a:t>
                    </a:r>
                    <a:r>
                      <a:rPr lang="en-US" dirty="0"/>
                      <a:t>spp., 35%</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70C-4252-A6FC-8BFCC3DB6D11}"/>
                </c:ext>
              </c:extLst>
            </c:dLbl>
            <c:dLbl>
              <c:idx val="1"/>
              <c:layout>
                <c:manualLayout>
                  <c:x val="0.14215686274509803"/>
                  <c:y val="-0.15740740740740805"/>
                </c:manualLayout>
              </c:layout>
              <c:tx>
                <c:rich>
                  <a:bodyPr/>
                  <a:lstStyle/>
                  <a:p>
                    <a:r>
                      <a:rPr lang="en-US" b="1" dirty="0">
                        <a:solidFill>
                          <a:srgbClr val="333333"/>
                        </a:solidFill>
                      </a:rPr>
                      <a:t>C</a:t>
                    </a:r>
                    <a:r>
                      <a:rPr lang="en-US" dirty="0"/>
                      <a:t>andida/yeast,  17%</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70C-4252-A6FC-8BFCC3DB6D11}"/>
                </c:ext>
              </c:extLst>
            </c:dLbl>
            <c:dLbl>
              <c:idx val="2"/>
              <c:layout>
                <c:manualLayout>
                  <c:x val="-0.11372549019607844"/>
                  <c:y val="0"/>
                </c:manualLayout>
              </c:layout>
              <c:tx>
                <c:rich>
                  <a:bodyPr/>
                  <a:lstStyle/>
                  <a:p>
                    <a:r>
                      <a:rPr lang="en-US" i="1" dirty="0"/>
                      <a:t>Staphylococcus</a:t>
                    </a:r>
                    <a:r>
                      <a:rPr lang="en-US" dirty="0"/>
                      <a:t> </a:t>
                    </a:r>
                    <a:r>
                      <a:rPr lang="en-US" dirty="0" err="1"/>
                      <a:t>spp</a:t>
                    </a:r>
                    <a:r>
                      <a:rPr lang="en-US" dirty="0"/>
                      <a:t> (excluding </a:t>
                    </a:r>
                    <a:r>
                      <a:rPr lang="en-US" i="1" dirty="0"/>
                      <a:t>S. aureus</a:t>
                    </a:r>
                    <a:r>
                      <a:rPr lang="en-US" i="0" dirty="0"/>
                      <a:t>)</a:t>
                    </a:r>
                    <a:r>
                      <a:rPr lang="en-US" dirty="0"/>
                      <a:t>, 12%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70C-4252-A6FC-8BFCC3DB6D11}"/>
                </c:ext>
              </c:extLst>
            </c:dLbl>
            <c:dLbl>
              <c:idx val="3"/>
              <c:layout>
                <c:manualLayout>
                  <c:x val="-0.10015439246564768"/>
                  <c:y val="-0.11728395061728408"/>
                </c:manualLayout>
              </c:layout>
              <c:tx>
                <c:rich>
                  <a:bodyPr/>
                  <a:lstStyle/>
                  <a:p>
                    <a:r>
                      <a:rPr lang="en-US" i="1" dirty="0"/>
                      <a:t>Staphylococcus aureus</a:t>
                    </a:r>
                    <a:r>
                      <a:rPr lang="en-US" dirty="0"/>
                      <a:t>, 8%</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70C-4252-A6FC-8BFCC3DB6D11}"/>
                </c:ext>
              </c:extLst>
            </c:dLbl>
            <c:dLbl>
              <c:idx val="4"/>
              <c:layout>
                <c:manualLayout>
                  <c:x val="-4.5751633986928275E-2"/>
                  <c:y val="-0.12345679012345678"/>
                </c:manualLayout>
              </c:layout>
              <c:tx>
                <c:rich>
                  <a:bodyPr/>
                  <a:lstStyle/>
                  <a:p>
                    <a:r>
                      <a:rPr lang="en-US" i="1" dirty="0" err="1"/>
                      <a:t>Klebsiella</a:t>
                    </a:r>
                    <a:r>
                      <a:rPr lang="en-US" dirty="0"/>
                      <a:t> spp., 6%</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70C-4252-A6FC-8BFCC3DB6D11}"/>
                </c:ext>
              </c:extLst>
            </c:dLbl>
            <c:dLbl>
              <c:idx val="5"/>
              <c:layout>
                <c:manualLayout>
                  <c:x val="-0.11764705882352949"/>
                  <c:y val="6.790123456790137E-2"/>
                </c:manualLayout>
              </c:layout>
              <c:tx>
                <c:rich>
                  <a:bodyPr/>
                  <a:lstStyle/>
                  <a:p>
                    <a:r>
                      <a:rPr lang="en-US" dirty="0"/>
                      <a:t>Other, </a:t>
                    </a:r>
                  </a:p>
                  <a:p>
                    <a:r>
                      <a:rPr lang="en-US" dirty="0"/>
                      <a:t>22%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70C-4252-A6FC-8BFCC3DB6D11}"/>
                </c:ext>
              </c:extLst>
            </c:dLbl>
            <c:spPr>
              <a:noFill/>
              <a:ln>
                <a:noFill/>
              </a:ln>
              <a:effectLst/>
            </c:spPr>
            <c:txPr>
              <a:bodyPr/>
              <a:lstStyle/>
              <a:p>
                <a:pPr>
                  <a:defRPr b="1">
                    <a:solidFill>
                      <a:srgbClr val="333333"/>
                    </a:solidFill>
                  </a:defRPr>
                </a:pPr>
                <a:endParaRPr lang="en-US"/>
              </a:p>
            </c:txPr>
            <c:dLblPos val="outEnd"/>
            <c:showLegendKey val="0"/>
            <c:showVal val="1"/>
            <c:showCatName val="1"/>
            <c:showSerName val="0"/>
            <c:showPercent val="1"/>
            <c:showBubbleSize val="0"/>
            <c:showLeaderLines val="1"/>
            <c:extLst>
              <c:ext xmlns:c15="http://schemas.microsoft.com/office/drawing/2012/chart" uri="{CE6537A1-D6FC-4f65-9D91-7224C49458BB}"/>
            </c:extLst>
          </c:dLbls>
          <c:cat>
            <c:strRef>
              <c:f>Graph!$A$2:$A$7</c:f>
              <c:strCache>
                <c:ptCount val="6"/>
                <c:pt idx="0">
                  <c:v>Enterococcus spp.</c:v>
                </c:pt>
                <c:pt idx="1">
                  <c:v>Candida/yeast</c:v>
                </c:pt>
                <c:pt idx="2">
                  <c:v>Staphylococcus spp.</c:v>
                </c:pt>
                <c:pt idx="3">
                  <c:v>Staphylococcus aureus</c:v>
                </c:pt>
                <c:pt idx="4">
                  <c:v>Klebsiella spp.</c:v>
                </c:pt>
                <c:pt idx="5">
                  <c:v>Other</c:v>
                </c:pt>
              </c:strCache>
            </c:strRef>
          </c:cat>
          <c:val>
            <c:numRef>
              <c:f>Graph!$B$2:$B$7</c:f>
              <c:numCache>
                <c:formatCode>General</c:formatCode>
                <c:ptCount val="6"/>
                <c:pt idx="0">
                  <c:v>81</c:v>
                </c:pt>
                <c:pt idx="1">
                  <c:v>41</c:v>
                </c:pt>
                <c:pt idx="2">
                  <c:v>27</c:v>
                </c:pt>
                <c:pt idx="3">
                  <c:v>18</c:v>
                </c:pt>
                <c:pt idx="4">
                  <c:v>15</c:v>
                </c:pt>
                <c:pt idx="5">
                  <c:v>52</c:v>
                </c:pt>
              </c:numCache>
            </c:numRef>
          </c:val>
          <c:extLst>
            <c:ext xmlns:c16="http://schemas.microsoft.com/office/drawing/2014/chart" uri="{C3380CC4-5D6E-409C-BE32-E72D297353CC}">
              <c16:uniqueId val="{00000006-A70C-4252-A6FC-8BFCC3DB6D1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7329796903177418"/>
          <c:y val="2.7997948946500095E-2"/>
          <c:w val="0.50509127685636368"/>
          <c:h val="0.81945895967549565"/>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Reasons!$A$3:$A$8</c:f>
              <c:strCache>
                <c:ptCount val="6"/>
                <c:pt idx="0">
                  <c:v>I had side effects from the birth control method I was using</c:v>
                </c:pt>
                <c:pt idx="1">
                  <c:v>I had problems getting birth control when I needed it</c:v>
                </c:pt>
                <c:pt idx="2">
                  <c:v>I thought my husband or partner or I was sterile (could not get pregnant at all)</c:v>
                </c:pt>
                <c:pt idx="3">
                  <c:v>My husband or partner didn't want me to use anything</c:v>
                </c:pt>
                <c:pt idx="4">
                  <c:v>I thought I could not get pregnant at that time</c:v>
                </c:pt>
                <c:pt idx="5">
                  <c:v>I didn’t mind if I got pregnant</c:v>
                </c:pt>
              </c:strCache>
            </c:strRef>
          </c:cat>
          <c:val>
            <c:numRef>
              <c:f>Reasons!$B$3:$B$8</c:f>
              <c:numCache>
                <c:formatCode>General</c:formatCode>
                <c:ptCount val="6"/>
                <c:pt idx="0">
                  <c:v>6</c:v>
                </c:pt>
                <c:pt idx="1">
                  <c:v>6</c:v>
                </c:pt>
                <c:pt idx="2">
                  <c:v>8</c:v>
                </c:pt>
                <c:pt idx="3">
                  <c:v>21</c:v>
                </c:pt>
                <c:pt idx="4">
                  <c:v>25</c:v>
                </c:pt>
                <c:pt idx="5">
                  <c:v>40</c:v>
                </c:pt>
              </c:numCache>
            </c:numRef>
          </c:val>
          <c:extLst>
            <c:ext xmlns:c16="http://schemas.microsoft.com/office/drawing/2014/chart" uri="{C3380CC4-5D6E-409C-BE32-E72D297353CC}">
              <c16:uniqueId val="{00000000-840D-4C58-A202-1A11E64607B5}"/>
            </c:ext>
          </c:extLst>
        </c:ser>
        <c:dLbls>
          <c:showLegendKey val="0"/>
          <c:showVal val="1"/>
          <c:showCatName val="0"/>
          <c:showSerName val="0"/>
          <c:showPercent val="0"/>
          <c:showBubbleSize val="0"/>
        </c:dLbls>
        <c:gapWidth val="150"/>
        <c:axId val="92622848"/>
        <c:axId val="92625536"/>
      </c:barChart>
      <c:catAx>
        <c:axId val="92622848"/>
        <c:scaling>
          <c:orientation val="minMax"/>
        </c:scaling>
        <c:delete val="0"/>
        <c:axPos val="l"/>
        <c:numFmt formatCode="General" sourceLinked="1"/>
        <c:majorTickMark val="out"/>
        <c:minorTickMark val="none"/>
        <c:tickLblPos val="nextTo"/>
        <c:txPr>
          <a:bodyPr rot="0" vert="horz"/>
          <a:lstStyle/>
          <a:p>
            <a:pPr>
              <a:defRPr/>
            </a:pPr>
            <a:endParaRPr lang="en-US"/>
          </a:p>
        </c:txPr>
        <c:crossAx val="92625536"/>
        <c:crosses val="autoZero"/>
        <c:auto val="1"/>
        <c:lblAlgn val="ctr"/>
        <c:lblOffset val="100"/>
        <c:tickLblSkip val="1"/>
        <c:tickMarkSkip val="1"/>
        <c:noMultiLvlLbl val="0"/>
      </c:catAx>
      <c:valAx>
        <c:axId val="92625536"/>
        <c:scaling>
          <c:orientation val="minMax"/>
        </c:scaling>
        <c:delete val="0"/>
        <c:axPos val="b"/>
        <c:title>
          <c:tx>
            <c:rich>
              <a:bodyPr/>
              <a:lstStyle/>
              <a:p>
                <a:pPr>
                  <a:defRPr b="0"/>
                </a:pPr>
                <a:r>
                  <a:rPr lang="en-US" b="0"/>
                  <a:t> Percent of women not using birth control</a:t>
                </a:r>
              </a:p>
            </c:rich>
          </c:tx>
          <c:layout>
            <c:manualLayout>
              <c:xMode val="edge"/>
              <c:yMode val="edge"/>
              <c:x val="0.57448556125017969"/>
              <c:y val="0.93699501663662055"/>
            </c:manualLayout>
          </c:layout>
          <c:overlay val="0"/>
        </c:title>
        <c:numFmt formatCode="General" sourceLinked="1"/>
        <c:majorTickMark val="out"/>
        <c:minorTickMark val="none"/>
        <c:tickLblPos val="nextTo"/>
        <c:txPr>
          <a:bodyPr rot="0" vert="horz"/>
          <a:lstStyle/>
          <a:p>
            <a:pPr>
              <a:defRPr/>
            </a:pPr>
            <a:endParaRPr lang="en-US"/>
          </a:p>
        </c:txPr>
        <c:crossAx val="92622848"/>
        <c:crosses val="autoZero"/>
        <c:crossBetween val="between"/>
      </c:valAx>
    </c:plotArea>
    <c:plotVisOnly val="1"/>
    <c:dispBlanksAs val="gap"/>
    <c:showDLblsOverMax val="0"/>
  </c:chart>
  <c:spPr>
    <a:solidFill>
      <a:srgbClr val="FFFFFF"/>
    </a:solidFill>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78163" cy="509588"/>
          </a:xfrm>
          <a:prstGeom prst="rect">
            <a:avLst/>
          </a:prstGeom>
          <a:noFill/>
          <a:ln w="9525">
            <a:noFill/>
            <a:miter lim="800000"/>
            <a:headEnd/>
            <a:tailEnd/>
          </a:ln>
          <a:effectLst/>
        </p:spPr>
        <p:txBody>
          <a:bodyPr vert="horz" wrap="square" lIns="98830" tIns="49415" rIns="98830" bIns="49415" numCol="1" anchor="t" anchorCtr="0" compatLnSpc="1">
            <a:prstTxWarp prst="textNoShape">
              <a:avLst/>
            </a:prstTxWarp>
          </a:bodyPr>
          <a:lstStyle>
            <a:lvl1pPr algn="l" defTabSz="988057">
              <a:spcBef>
                <a:spcPct val="0"/>
              </a:spcBef>
              <a:defRPr sz="1300">
                <a:solidFill>
                  <a:schemeClr val="tx1"/>
                </a:solidFill>
                <a:latin typeface="Times New Roman" pitchFamily="18" charset="0"/>
              </a:defRPr>
            </a:lvl1pPr>
          </a:lstStyle>
          <a:p>
            <a:pPr>
              <a:defRPr/>
            </a:pPr>
            <a:endParaRPr lang="en-US"/>
          </a:p>
        </p:txBody>
      </p:sp>
      <p:sp>
        <p:nvSpPr>
          <p:cNvPr id="74755" name="Rectangle 3"/>
          <p:cNvSpPr>
            <a:spLocks noGrp="1" noChangeArrowheads="1"/>
          </p:cNvSpPr>
          <p:nvPr>
            <p:ph type="dt" sz="quarter" idx="1"/>
          </p:nvPr>
        </p:nvSpPr>
        <p:spPr bwMode="auto">
          <a:xfrm>
            <a:off x="4024313" y="0"/>
            <a:ext cx="3078162" cy="509588"/>
          </a:xfrm>
          <a:prstGeom prst="rect">
            <a:avLst/>
          </a:prstGeom>
          <a:noFill/>
          <a:ln w="9525">
            <a:noFill/>
            <a:miter lim="800000"/>
            <a:headEnd/>
            <a:tailEnd/>
          </a:ln>
          <a:effectLst/>
        </p:spPr>
        <p:txBody>
          <a:bodyPr vert="horz" wrap="square" lIns="98830" tIns="49415" rIns="98830" bIns="49415" numCol="1" anchor="t" anchorCtr="0" compatLnSpc="1">
            <a:prstTxWarp prst="textNoShape">
              <a:avLst/>
            </a:prstTxWarp>
          </a:bodyPr>
          <a:lstStyle>
            <a:lvl1pPr algn="r" defTabSz="988057">
              <a:spcBef>
                <a:spcPct val="0"/>
              </a:spcBef>
              <a:defRPr sz="1300">
                <a:solidFill>
                  <a:schemeClr val="tx1"/>
                </a:solidFill>
                <a:latin typeface="Times New Roman" pitchFamily="18" charset="0"/>
              </a:defRPr>
            </a:lvl1pPr>
          </a:lstStyle>
          <a:p>
            <a:pPr>
              <a:defRPr/>
            </a:pPr>
            <a:endParaRPr lang="en-US"/>
          </a:p>
        </p:txBody>
      </p:sp>
      <p:sp>
        <p:nvSpPr>
          <p:cNvPr id="74756" name="Rectangle 4"/>
          <p:cNvSpPr>
            <a:spLocks noGrp="1" noChangeArrowheads="1"/>
          </p:cNvSpPr>
          <p:nvPr>
            <p:ph type="ftr" sz="quarter" idx="2"/>
          </p:nvPr>
        </p:nvSpPr>
        <p:spPr bwMode="auto">
          <a:xfrm>
            <a:off x="0" y="9683750"/>
            <a:ext cx="3078163" cy="508000"/>
          </a:xfrm>
          <a:prstGeom prst="rect">
            <a:avLst/>
          </a:prstGeom>
          <a:noFill/>
          <a:ln w="9525">
            <a:noFill/>
            <a:miter lim="800000"/>
            <a:headEnd/>
            <a:tailEnd/>
          </a:ln>
          <a:effectLst/>
        </p:spPr>
        <p:txBody>
          <a:bodyPr vert="horz" wrap="square" lIns="98830" tIns="49415" rIns="98830" bIns="49415" numCol="1" anchor="b" anchorCtr="0" compatLnSpc="1">
            <a:prstTxWarp prst="textNoShape">
              <a:avLst/>
            </a:prstTxWarp>
          </a:bodyPr>
          <a:lstStyle>
            <a:lvl1pPr algn="l" defTabSz="988057">
              <a:spcBef>
                <a:spcPct val="0"/>
              </a:spcBef>
              <a:defRPr sz="1300">
                <a:solidFill>
                  <a:schemeClr val="tx1"/>
                </a:solidFill>
                <a:latin typeface="Times New Roman" pitchFamily="18" charset="0"/>
              </a:defRPr>
            </a:lvl1pPr>
          </a:lstStyle>
          <a:p>
            <a:pPr>
              <a:defRPr/>
            </a:pPr>
            <a:endParaRPr lang="en-US"/>
          </a:p>
        </p:txBody>
      </p:sp>
      <p:sp>
        <p:nvSpPr>
          <p:cNvPr id="74757" name="Rectangle 5"/>
          <p:cNvSpPr>
            <a:spLocks noGrp="1" noChangeArrowheads="1"/>
          </p:cNvSpPr>
          <p:nvPr>
            <p:ph type="sldNum" sz="quarter" idx="3"/>
          </p:nvPr>
        </p:nvSpPr>
        <p:spPr bwMode="auto">
          <a:xfrm>
            <a:off x="4024313" y="9683750"/>
            <a:ext cx="3078162" cy="508000"/>
          </a:xfrm>
          <a:prstGeom prst="rect">
            <a:avLst/>
          </a:prstGeom>
          <a:noFill/>
          <a:ln w="9525">
            <a:noFill/>
            <a:miter lim="800000"/>
            <a:headEnd/>
            <a:tailEnd/>
          </a:ln>
          <a:effectLst/>
        </p:spPr>
        <p:txBody>
          <a:bodyPr vert="horz" wrap="square" lIns="98830" tIns="49415" rIns="98830" bIns="49415" numCol="1" anchor="b" anchorCtr="0" compatLnSpc="1">
            <a:prstTxWarp prst="textNoShape">
              <a:avLst/>
            </a:prstTxWarp>
          </a:bodyPr>
          <a:lstStyle>
            <a:lvl1pPr algn="r" defTabSz="987425">
              <a:spcBef>
                <a:spcPct val="0"/>
              </a:spcBef>
              <a:defRPr sz="1300" smtClean="0">
                <a:solidFill>
                  <a:schemeClr val="tx1"/>
                </a:solidFill>
                <a:latin typeface="Times New Roman" panose="02020603050405020304" pitchFamily="18" charset="0"/>
              </a:defRPr>
            </a:lvl1pPr>
          </a:lstStyle>
          <a:p>
            <a:pPr>
              <a:defRPr/>
            </a:pPr>
            <a:fld id="{81EB1AF7-F14D-4670-9E33-2B4585A29436}" type="slidenum">
              <a:rPr lang="en-US"/>
              <a:pPr>
                <a:defRPr/>
              </a:pPr>
              <a:t>‹#›</a:t>
            </a:fld>
            <a:endParaRPr lang="en-US"/>
          </a:p>
        </p:txBody>
      </p:sp>
    </p:spTree>
    <p:extLst>
      <p:ext uri="{BB962C8B-B14F-4D97-AF65-F5344CB8AC3E}">
        <p14:creationId xmlns:p14="http://schemas.microsoft.com/office/powerpoint/2010/main" val="1420125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514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13736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273007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a:t>Graph updated (from Office of Family Health Services)</a:t>
            </a:r>
          </a:p>
        </p:txBody>
      </p:sp>
    </p:spTree>
    <p:extLst>
      <p:ext uri="{BB962C8B-B14F-4D97-AF65-F5344CB8AC3E}">
        <p14:creationId xmlns:p14="http://schemas.microsoft.com/office/powerpoint/2010/main" val="189054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a:t>Lyme graph updated from CDC website – statistics section.</a:t>
            </a:r>
          </a:p>
        </p:txBody>
      </p:sp>
    </p:spTree>
    <p:extLst>
      <p:ext uri="{BB962C8B-B14F-4D97-AF65-F5344CB8AC3E}">
        <p14:creationId xmlns:p14="http://schemas.microsoft.com/office/powerpoint/2010/main" val="117460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a:t>Updated Salm/Shig slide. The reported number of cases of salmonellosis and shigellosis has remained relatively stable during the past 2 decades. During 2009, multistate outbreaks of </a:t>
            </a:r>
            <a:r>
              <a:rPr lang="en-US" altLang="en-US" i="1"/>
              <a:t>Salmonella</a:t>
            </a:r>
            <a:r>
              <a:rPr lang="en-US" altLang="en-US"/>
              <a:t> were linked to aquatic frogs and the consumption of alfalfa sprouts, pistachios, and peanut butter.</a:t>
            </a:r>
          </a:p>
        </p:txBody>
      </p:sp>
    </p:spTree>
    <p:extLst>
      <p:ext uri="{BB962C8B-B14F-4D97-AF65-F5344CB8AC3E}">
        <p14:creationId xmlns:p14="http://schemas.microsoft.com/office/powerpoint/2010/main" val="97287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r>
              <a:rPr lang="en-US" altLang="en-US" dirty="0"/>
              <a:t>The virus</a:t>
            </a:r>
            <a:r>
              <a:rPr lang="en-US" altLang="en-US" baseline="0" dirty="0"/>
              <a:t> was first introduced in the northeastern US and then very quickly spread across the country in the next three years.</a:t>
            </a:r>
            <a:endParaRPr lang="en-US" altLang="en-US" dirty="0"/>
          </a:p>
        </p:txBody>
      </p:sp>
    </p:spTree>
    <p:extLst>
      <p:ext uri="{BB962C8B-B14F-4D97-AF65-F5344CB8AC3E}">
        <p14:creationId xmlns:p14="http://schemas.microsoft.com/office/powerpoint/2010/main" val="1386844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a:t>Updated pertussis slide</a:t>
            </a:r>
          </a:p>
        </p:txBody>
      </p:sp>
    </p:spTree>
    <p:extLst>
      <p:ext uri="{BB962C8B-B14F-4D97-AF65-F5344CB8AC3E}">
        <p14:creationId xmlns:p14="http://schemas.microsoft.com/office/powerpoint/2010/main" val="174384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4145263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a:t>Tried to find an updated slide for VRE or similar one for MRSA but couldn’t…</a:t>
            </a:r>
          </a:p>
        </p:txBody>
      </p:sp>
    </p:spTree>
    <p:extLst>
      <p:ext uri="{BB962C8B-B14F-4D97-AF65-F5344CB8AC3E}">
        <p14:creationId xmlns:p14="http://schemas.microsoft.com/office/powerpoint/2010/main" val="183851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a:t>Graph has been updated. In 2007, the cesarean rate was the highest ever reported in the United States.</a:t>
            </a:r>
          </a:p>
          <a:p>
            <a:r>
              <a:rPr lang="en-US" altLang="en-US"/>
              <a:t>There were 1.4 million cesarean births in 2007, representing approximately one-third of all births in the United States.</a:t>
            </a:r>
          </a:p>
          <a:p>
            <a:r>
              <a:rPr lang="en-US" altLang="en-US"/>
              <a:t>Following a decline in the early 1990s, the cesarean rate increased by 53% from 1996 to 2007, from 21% to an all-time high of 32%</a:t>
            </a:r>
          </a:p>
          <a:p>
            <a:r>
              <a:rPr lang="en-US" altLang="en-US"/>
              <a:t>The number of cesarean births increased by 71% from 1996 (797,119) to 2007 (1,367,049).</a:t>
            </a:r>
          </a:p>
        </p:txBody>
      </p:sp>
    </p:spTree>
    <p:extLst>
      <p:ext uri="{BB962C8B-B14F-4D97-AF65-F5344CB8AC3E}">
        <p14:creationId xmlns:p14="http://schemas.microsoft.com/office/powerpoint/2010/main" val="2950155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41337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109173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83783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712784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963587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970942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1387563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xfrm>
            <a:off x="992188" y="766763"/>
            <a:ext cx="5118100" cy="3838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709613" y="4860925"/>
            <a:ext cx="5683250"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2011 case definition</a:t>
            </a:r>
          </a:p>
        </p:txBody>
      </p:sp>
    </p:spTree>
    <p:extLst>
      <p:ext uri="{BB962C8B-B14F-4D97-AF65-F5344CB8AC3E}">
        <p14:creationId xmlns:p14="http://schemas.microsoft.com/office/powerpoint/2010/main" val="729439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30518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709566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967867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70908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3716724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847940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912048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26850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914865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dirty="0"/>
              <a:t>Note under Item 50 that Microcephalus</a:t>
            </a:r>
            <a:r>
              <a:rPr lang="en-US" altLang="en-US" baseline="0" dirty="0"/>
              <a:t> is reported on the birth certificate, which is important in 2016, as the risk of that outcome associated with </a:t>
            </a:r>
            <a:r>
              <a:rPr lang="en-US" altLang="en-US" baseline="0" dirty="0" err="1"/>
              <a:t>Zika</a:t>
            </a:r>
            <a:r>
              <a:rPr lang="en-US" altLang="en-US" baseline="0" dirty="0"/>
              <a:t> virus infection is of great concern.</a:t>
            </a:r>
            <a:endParaRPr lang="en-US" altLang="en-US" dirty="0"/>
          </a:p>
        </p:txBody>
      </p:sp>
    </p:spTree>
    <p:extLst>
      <p:ext uri="{BB962C8B-B14F-4D97-AF65-F5344CB8AC3E}">
        <p14:creationId xmlns:p14="http://schemas.microsoft.com/office/powerpoint/2010/main" val="4052291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dirty="0"/>
              <a:t>The immediate and numerous underlying causes can be noted on the death certificate, but procedures are in place</a:t>
            </a:r>
            <a:r>
              <a:rPr lang="en-US" altLang="en-US" baseline="0" dirty="0"/>
              <a:t> nationwide that are followed to assign one underlying cause of death to each death.  Most death statistics are based on the underlying cause.</a:t>
            </a:r>
            <a:endParaRPr lang="en-US" altLang="en-US" dirty="0"/>
          </a:p>
        </p:txBody>
      </p:sp>
    </p:spTree>
    <p:extLst>
      <p:ext uri="{BB962C8B-B14F-4D97-AF65-F5344CB8AC3E}">
        <p14:creationId xmlns:p14="http://schemas.microsoft.com/office/powerpoint/2010/main" val="1547878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4172920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139931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a:t>Life expectancy graph has been updated</a:t>
            </a:r>
          </a:p>
          <a:p>
            <a:r>
              <a:rPr lang="en-US" altLang="en-US"/>
              <a:t>http://www.vdh.virginia.gov/HealthStats/stats.htm</a:t>
            </a:r>
          </a:p>
        </p:txBody>
      </p:sp>
    </p:spTree>
    <p:extLst>
      <p:ext uri="{BB962C8B-B14F-4D97-AF65-F5344CB8AC3E}">
        <p14:creationId xmlns:p14="http://schemas.microsoft.com/office/powerpoint/2010/main" val="1007046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47976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516760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44881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dirty="0"/>
              <a:t>Reportable disease list updated</a:t>
            </a:r>
          </a:p>
          <a:p>
            <a:r>
              <a:rPr lang="en-US" altLang="en-US" dirty="0"/>
              <a:t>Note:  Ebola is reportable</a:t>
            </a:r>
            <a:r>
              <a:rPr lang="en-US" altLang="en-US" baseline="0" dirty="0"/>
              <a:t> under the heading of ‘Viral Hemorrhagic Fever’ and </a:t>
            </a:r>
            <a:r>
              <a:rPr lang="en-US" altLang="en-US" baseline="0" dirty="0" err="1"/>
              <a:t>Zika</a:t>
            </a:r>
            <a:r>
              <a:rPr lang="en-US" altLang="en-US" baseline="0" dirty="0"/>
              <a:t> is reportable under the heading of ‘</a:t>
            </a:r>
            <a:r>
              <a:rPr lang="en-US" altLang="en-US" baseline="0" dirty="0" err="1"/>
              <a:t>Arboviral</a:t>
            </a:r>
            <a:r>
              <a:rPr lang="en-US" altLang="en-US" baseline="0" dirty="0"/>
              <a:t> infection’</a:t>
            </a:r>
            <a:endParaRPr lang="en-US" altLang="en-US" dirty="0"/>
          </a:p>
        </p:txBody>
      </p:sp>
    </p:spTree>
    <p:extLst>
      <p:ext uri="{BB962C8B-B14F-4D97-AF65-F5344CB8AC3E}">
        <p14:creationId xmlns:p14="http://schemas.microsoft.com/office/powerpoint/2010/main" val="1819410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a:t>Epi-1 updated</a:t>
            </a:r>
          </a:p>
        </p:txBody>
      </p:sp>
    </p:spTree>
    <p:extLst>
      <p:ext uri="{BB962C8B-B14F-4D97-AF65-F5344CB8AC3E}">
        <p14:creationId xmlns:p14="http://schemas.microsoft.com/office/powerpoint/2010/main" val="1212002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374677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531402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dirty="0"/>
              <a:t>Click</a:t>
            </a:r>
            <a:r>
              <a:rPr lang="en-US" altLang="en-US" baseline="0" dirty="0"/>
              <a:t> here for more current data on Chlamydia in Virginia:  http://www.vdh.virginia.gov/Epidemiology/Surveillance/SurveillanceData/AnnualReports/Reports/Diseases%202014/Chlamydia2014.pdf</a:t>
            </a:r>
          </a:p>
          <a:p>
            <a:r>
              <a:rPr lang="en-US" altLang="en-US" baseline="0" dirty="0"/>
              <a:t>Click here for more current data on gonorrhea in Virginia:  http://www.vdh.virginia.gov/Epidemiology/Surveillance/SurveillanceData/AnnualReports/Reports/Diseases%202014/Gonorrhea2014.pdf</a:t>
            </a:r>
          </a:p>
          <a:p>
            <a:r>
              <a:rPr lang="en-US" altLang="en-US" baseline="0" dirty="0"/>
              <a:t>Click here to see data on any reportable disease from the 2014 disease statistics report for Virginia:  http://www.vdh.virginia.gov/Epidemiology/Surveillance/SurveillanceData/AnnualReports/Reports/index2014.htm</a:t>
            </a:r>
          </a:p>
          <a:p>
            <a:endParaRPr lang="en-US" altLang="en-US" baseline="0" dirty="0"/>
          </a:p>
          <a:p>
            <a:endParaRPr lang="en-US" altLang="en-US" dirty="0"/>
          </a:p>
        </p:txBody>
      </p:sp>
    </p:spTree>
    <p:extLst>
      <p:ext uri="{BB962C8B-B14F-4D97-AF65-F5344CB8AC3E}">
        <p14:creationId xmlns:p14="http://schemas.microsoft.com/office/powerpoint/2010/main" val="2268281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a:t>Updated graph. Used to be three year trend by range of elevation.</a:t>
            </a:r>
          </a:p>
        </p:txBody>
      </p:sp>
    </p:spTree>
    <p:extLst>
      <p:ext uri="{BB962C8B-B14F-4D97-AF65-F5344CB8AC3E}">
        <p14:creationId xmlns:p14="http://schemas.microsoft.com/office/powerpoint/2010/main" val="2613696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r>
              <a:rPr lang="en-US" altLang="en-US"/>
              <a:t>Couldn’t find a more recent map</a:t>
            </a:r>
          </a:p>
        </p:txBody>
      </p:sp>
    </p:spTree>
    <p:extLst>
      <p:ext uri="{BB962C8B-B14F-4D97-AF65-F5344CB8AC3E}">
        <p14:creationId xmlns:p14="http://schemas.microsoft.com/office/powerpoint/2010/main" val="23629748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7963427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45408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046428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333787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4708494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592112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2315184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9392789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r>
              <a:rPr lang="en-US" altLang="en-US"/>
              <a:t>Slide updated from VA Cancer Registry. </a:t>
            </a:r>
          </a:p>
        </p:txBody>
      </p:sp>
    </p:spTree>
    <p:extLst>
      <p:ext uri="{BB962C8B-B14F-4D97-AF65-F5344CB8AC3E}">
        <p14:creationId xmlns:p14="http://schemas.microsoft.com/office/powerpoint/2010/main" val="8474299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249511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537432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4159131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p:cNvSpPr>
          <p:nvPr>
            <p:ph type="sldImg"/>
          </p:nvPr>
        </p:nvSpPr>
        <p:spPr bwMode="auto">
          <a:xfrm>
            <a:off x="992188" y="766763"/>
            <a:ext cx="5118100" cy="3838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xfrm>
            <a:off x="709613" y="4860925"/>
            <a:ext cx="5683250"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6436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7803482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623408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3767294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5557710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r>
              <a:rPr lang="en-US" altLang="en-US" dirty="0"/>
              <a:t>Syndromic</a:t>
            </a:r>
            <a:r>
              <a:rPr lang="en-US" altLang="en-US" baseline="0" dirty="0"/>
              <a:t> surveillance data are good for tracking effects of natural disasters, such as hurricanes, to monitor large-scale public events, such as the Presidential Inauguration, to assess worrisome trends and patterns, such as heroin overdoses, and to identify the start of annual predicted events of public health importance, such as influenza and norovirus seasons.</a:t>
            </a:r>
            <a:endParaRPr lang="en-US" altLang="en-US" dirty="0"/>
          </a:p>
        </p:txBody>
      </p:sp>
    </p:spTree>
    <p:extLst>
      <p:ext uri="{BB962C8B-B14F-4D97-AF65-F5344CB8AC3E}">
        <p14:creationId xmlns:p14="http://schemas.microsoft.com/office/powerpoint/2010/main" val="19577727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2502258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374707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9702123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5588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4536023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88292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3981104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9347549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p:cNvSpPr>
          <p:nvPr>
            <p:ph type="sldImg"/>
          </p:nvPr>
        </p:nvSpPr>
        <p:spPr bwMode="auto">
          <a:xfrm>
            <a:off x="992188" y="766763"/>
            <a:ext cx="5118100" cy="3838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xfrm>
            <a:off x="709613" y="4860925"/>
            <a:ext cx="5683250"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Began in Virginia in 2007. Data currently available for 2007-2009.</a:t>
            </a:r>
          </a:p>
          <a:p>
            <a:r>
              <a:rPr lang="en-US" altLang="en-US"/>
              <a:t>Good source of qualitative data to help target programs to address behaviors. Example: reasons why mom did not breastfeed, barriers to accessing prenatal care, reasons for not using birth control if not trying to get pregnant.</a:t>
            </a:r>
          </a:p>
          <a:p>
            <a:endParaRPr lang="en-US" altLang="en-US"/>
          </a:p>
        </p:txBody>
      </p:sp>
    </p:spTree>
    <p:extLst>
      <p:ext uri="{BB962C8B-B14F-4D97-AF65-F5344CB8AC3E}">
        <p14:creationId xmlns:p14="http://schemas.microsoft.com/office/powerpoint/2010/main" val="167892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992188" y="766763"/>
            <a:ext cx="5118100" cy="3838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xfrm>
            <a:off x="709613" y="4860925"/>
            <a:ext cx="5683250"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27% of all women who had a live birth were not trying to get pregnant but not using birth control to prevent pregnancy</a:t>
            </a:r>
          </a:p>
          <a:p>
            <a:r>
              <a:rPr lang="en-US" altLang="en-US"/>
              <a:t>Source: VDH Pregnancy Risk Assessment Monitoring System (PRAMS) 2008-09, compiled by the Division of Policy &amp; Evaluation, Office of Family Health Services</a:t>
            </a:r>
          </a:p>
          <a:p>
            <a:endParaRPr lang="en-US" altLang="en-US"/>
          </a:p>
        </p:txBody>
      </p:sp>
    </p:spTree>
    <p:extLst>
      <p:ext uri="{BB962C8B-B14F-4D97-AF65-F5344CB8AC3E}">
        <p14:creationId xmlns:p14="http://schemas.microsoft.com/office/powerpoint/2010/main" val="28954519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dirty="0"/>
          </a:p>
        </p:txBody>
      </p:sp>
    </p:spTree>
    <p:extLst>
      <p:ext uri="{BB962C8B-B14F-4D97-AF65-F5344CB8AC3E}">
        <p14:creationId xmlns:p14="http://schemas.microsoft.com/office/powerpoint/2010/main" val="2420546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4553062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r>
              <a:rPr lang="en-US" altLang="en-US"/>
              <a:t>Slide has been updated.</a:t>
            </a:r>
          </a:p>
          <a:p>
            <a:r>
              <a:rPr lang="en-US" altLang="en-US"/>
              <a:t>Rates are per 100,000 population. Age-adjusted rates are adjusted to the US Census 2000 population, and are only for comparison with other sources of death data standardized to the same population.</a:t>
            </a:r>
          </a:p>
        </p:txBody>
      </p:sp>
    </p:spTree>
    <p:extLst>
      <p:ext uri="{BB962C8B-B14F-4D97-AF65-F5344CB8AC3E}">
        <p14:creationId xmlns:p14="http://schemas.microsoft.com/office/powerpoint/2010/main" val="37720220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8989707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6552885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7670146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62689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243815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25502547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20508821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10303972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8980907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30391985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5886597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2847808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2632595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199417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3144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95363" y="768350"/>
            <a:ext cx="5111750" cy="3835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30" tIns="49415" rIns="98830" bIns="49415"/>
          <a:lstStyle/>
          <a:p>
            <a:endParaRPr lang="en-US" altLang="en-US"/>
          </a:p>
        </p:txBody>
      </p:sp>
    </p:spTree>
    <p:extLst>
      <p:ext uri="{BB962C8B-B14F-4D97-AF65-F5344CB8AC3E}">
        <p14:creationId xmlns:p14="http://schemas.microsoft.com/office/powerpoint/2010/main" val="28451713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34959722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xfrm>
            <a:off x="993775"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noChangeArrowheads="1"/>
          </p:cNvSpPr>
          <p:nvPr>
            <p:ph type="body" idx="1"/>
          </p:nvPr>
        </p:nvSpPr>
        <p:spPr bwMode="auto">
          <a:xfrm>
            <a:off x="711200" y="4860925"/>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4" tIns="49062" rIns="98124" bIns="49062"/>
          <a:lstStyle/>
          <a:p>
            <a:endParaRPr lang="en-US" altLang="en-US"/>
          </a:p>
        </p:txBody>
      </p:sp>
    </p:spTree>
    <p:extLst>
      <p:ext uri="{BB962C8B-B14F-4D97-AF65-F5344CB8AC3E}">
        <p14:creationId xmlns:p14="http://schemas.microsoft.com/office/powerpoint/2010/main" val="254128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F3925-D624-4FC5-BFA4-CE38E9EE8A10}" type="slidenum">
              <a:rPr lang="en-US"/>
              <a:pPr>
                <a:defRPr/>
              </a:pPr>
              <a:t>‹#›</a:t>
            </a:fld>
            <a:endParaRPr lang="en-US"/>
          </a:p>
        </p:txBody>
      </p:sp>
    </p:spTree>
    <p:extLst>
      <p:ext uri="{BB962C8B-B14F-4D97-AF65-F5344CB8AC3E}">
        <p14:creationId xmlns:p14="http://schemas.microsoft.com/office/powerpoint/2010/main" val="140278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E6E361-2C56-4556-B124-4BB5A696C064}" type="slidenum">
              <a:rPr lang="en-US"/>
              <a:pPr>
                <a:defRPr/>
              </a:pPr>
              <a:t>‹#›</a:t>
            </a:fld>
            <a:endParaRPr lang="en-US"/>
          </a:p>
        </p:txBody>
      </p:sp>
    </p:spTree>
    <p:extLst>
      <p:ext uri="{BB962C8B-B14F-4D97-AF65-F5344CB8AC3E}">
        <p14:creationId xmlns:p14="http://schemas.microsoft.com/office/powerpoint/2010/main" val="249113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D42056-72AB-4F8A-AD02-E3CB04D38D69}" type="slidenum">
              <a:rPr lang="en-US"/>
              <a:pPr>
                <a:defRPr/>
              </a:pPr>
              <a:t>‹#›</a:t>
            </a:fld>
            <a:endParaRPr lang="en-US"/>
          </a:p>
        </p:txBody>
      </p:sp>
    </p:spTree>
    <p:extLst>
      <p:ext uri="{BB962C8B-B14F-4D97-AF65-F5344CB8AC3E}">
        <p14:creationId xmlns:p14="http://schemas.microsoft.com/office/powerpoint/2010/main" val="382823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A41266-ADE2-4F7E-AB38-1A3C1556077F}" type="slidenum">
              <a:rPr lang="en-US"/>
              <a:pPr>
                <a:defRPr/>
              </a:pPr>
              <a:t>‹#›</a:t>
            </a:fld>
            <a:endParaRPr lang="en-US"/>
          </a:p>
        </p:txBody>
      </p:sp>
    </p:spTree>
    <p:extLst>
      <p:ext uri="{BB962C8B-B14F-4D97-AF65-F5344CB8AC3E}">
        <p14:creationId xmlns:p14="http://schemas.microsoft.com/office/powerpoint/2010/main" val="124617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D86F2CD-C54F-46E0-814E-07778FEE0E7B}" type="slidenum">
              <a:rPr lang="en-US"/>
              <a:pPr>
                <a:defRPr/>
              </a:pPr>
              <a:t>‹#›</a:t>
            </a:fld>
            <a:endParaRPr lang="en-US"/>
          </a:p>
        </p:txBody>
      </p:sp>
    </p:spTree>
    <p:extLst>
      <p:ext uri="{BB962C8B-B14F-4D97-AF65-F5344CB8AC3E}">
        <p14:creationId xmlns:p14="http://schemas.microsoft.com/office/powerpoint/2010/main" val="2951394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BE41F3-2849-42A8-9321-5589ED47C1C9}" type="slidenum">
              <a:rPr lang="en-US"/>
              <a:pPr>
                <a:defRPr/>
              </a:pPr>
              <a:t>‹#›</a:t>
            </a:fld>
            <a:endParaRPr lang="en-US"/>
          </a:p>
        </p:txBody>
      </p:sp>
    </p:spTree>
    <p:extLst>
      <p:ext uri="{BB962C8B-B14F-4D97-AF65-F5344CB8AC3E}">
        <p14:creationId xmlns:p14="http://schemas.microsoft.com/office/powerpoint/2010/main" val="106115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1987A5-95A1-4A30-BF27-BC6FFB6F0AD9}" type="slidenum">
              <a:rPr lang="en-US"/>
              <a:pPr>
                <a:defRPr/>
              </a:pPr>
              <a:t>‹#›</a:t>
            </a:fld>
            <a:endParaRPr lang="en-US"/>
          </a:p>
        </p:txBody>
      </p:sp>
    </p:spTree>
    <p:extLst>
      <p:ext uri="{BB962C8B-B14F-4D97-AF65-F5344CB8AC3E}">
        <p14:creationId xmlns:p14="http://schemas.microsoft.com/office/powerpoint/2010/main" val="270917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9B1B8B-A24A-45D6-AE9F-1E2DFEE349A0}" type="slidenum">
              <a:rPr lang="en-US"/>
              <a:pPr>
                <a:defRPr/>
              </a:pPr>
              <a:t>‹#›</a:t>
            </a:fld>
            <a:endParaRPr lang="en-US"/>
          </a:p>
        </p:txBody>
      </p:sp>
    </p:spTree>
    <p:extLst>
      <p:ext uri="{BB962C8B-B14F-4D97-AF65-F5344CB8AC3E}">
        <p14:creationId xmlns:p14="http://schemas.microsoft.com/office/powerpoint/2010/main" val="45394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20AE5-E044-4563-A1D3-8757836E1C65}" type="slidenum">
              <a:rPr lang="en-US"/>
              <a:pPr>
                <a:defRPr/>
              </a:pPr>
              <a:t>‹#›</a:t>
            </a:fld>
            <a:endParaRPr lang="en-US"/>
          </a:p>
        </p:txBody>
      </p:sp>
    </p:spTree>
    <p:extLst>
      <p:ext uri="{BB962C8B-B14F-4D97-AF65-F5344CB8AC3E}">
        <p14:creationId xmlns:p14="http://schemas.microsoft.com/office/powerpoint/2010/main" val="370083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1CC66D-8D5B-4568-8A88-B50BBCB590EA}" type="slidenum">
              <a:rPr lang="en-US"/>
              <a:pPr>
                <a:defRPr/>
              </a:pPr>
              <a:t>‹#›</a:t>
            </a:fld>
            <a:endParaRPr lang="en-US"/>
          </a:p>
        </p:txBody>
      </p:sp>
    </p:spTree>
    <p:extLst>
      <p:ext uri="{BB962C8B-B14F-4D97-AF65-F5344CB8AC3E}">
        <p14:creationId xmlns:p14="http://schemas.microsoft.com/office/powerpoint/2010/main" val="384886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ADFC92-2EBE-489E-B63F-537FBE52022B}" type="slidenum">
              <a:rPr lang="en-US"/>
              <a:pPr>
                <a:defRPr/>
              </a:pPr>
              <a:t>‹#›</a:t>
            </a:fld>
            <a:endParaRPr lang="en-US"/>
          </a:p>
        </p:txBody>
      </p:sp>
    </p:spTree>
    <p:extLst>
      <p:ext uri="{BB962C8B-B14F-4D97-AF65-F5344CB8AC3E}">
        <p14:creationId xmlns:p14="http://schemas.microsoft.com/office/powerpoint/2010/main" val="24257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249708-69A5-4FA5-A466-56AF0FBA7817}" type="slidenum">
              <a:rPr lang="en-US"/>
              <a:pPr>
                <a:defRPr/>
              </a:pPr>
              <a:t>‹#›</a:t>
            </a:fld>
            <a:endParaRPr lang="en-US"/>
          </a:p>
        </p:txBody>
      </p:sp>
    </p:spTree>
    <p:extLst>
      <p:ext uri="{BB962C8B-B14F-4D97-AF65-F5344CB8AC3E}">
        <p14:creationId xmlns:p14="http://schemas.microsoft.com/office/powerpoint/2010/main" val="167362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F5BE36-D316-445A-A920-4DEB719A1E3A}" type="slidenum">
              <a:rPr lang="en-US"/>
              <a:pPr>
                <a:defRPr/>
              </a:pPr>
              <a:t>‹#›</a:t>
            </a:fld>
            <a:endParaRPr lang="en-US"/>
          </a:p>
        </p:txBody>
      </p:sp>
    </p:spTree>
    <p:extLst>
      <p:ext uri="{BB962C8B-B14F-4D97-AF65-F5344CB8AC3E}">
        <p14:creationId xmlns:p14="http://schemas.microsoft.com/office/powerpoint/2010/main" val="140764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82A276-96F4-4C40-97DE-74FEC0C03D09}" type="slidenum">
              <a:rPr lang="en-US"/>
              <a:pPr>
                <a:defRPr/>
              </a:pPr>
              <a:t>‹#›</a:t>
            </a:fld>
            <a:endParaRPr lang="en-US"/>
          </a:p>
        </p:txBody>
      </p:sp>
    </p:spTree>
    <p:extLst>
      <p:ext uri="{BB962C8B-B14F-4D97-AF65-F5344CB8AC3E}">
        <p14:creationId xmlns:p14="http://schemas.microsoft.com/office/powerpoint/2010/main" val="83533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9531AF-FC08-47E5-9759-ABE600F6BEB6}" type="slidenum">
              <a:rPr lang="en-US"/>
              <a:pPr>
                <a:defRPr/>
              </a:pPr>
              <a:t>‹#›</a:t>
            </a:fld>
            <a:endParaRPr lang="en-US"/>
          </a:p>
        </p:txBody>
      </p:sp>
    </p:spTree>
    <p:extLst>
      <p:ext uri="{BB962C8B-B14F-4D97-AF65-F5344CB8AC3E}">
        <p14:creationId xmlns:p14="http://schemas.microsoft.com/office/powerpoint/2010/main" val="422366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9DBA1-9F19-4215-B790-745A5016A5C6}" type="slidenum">
              <a:rPr lang="en-US"/>
              <a:pPr>
                <a:defRPr/>
              </a:pPr>
              <a:t>‹#›</a:t>
            </a:fld>
            <a:endParaRPr lang="en-US"/>
          </a:p>
        </p:txBody>
      </p:sp>
    </p:spTree>
    <p:extLst>
      <p:ext uri="{BB962C8B-B14F-4D97-AF65-F5344CB8AC3E}">
        <p14:creationId xmlns:p14="http://schemas.microsoft.com/office/powerpoint/2010/main" val="90996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51"/>
            </a:gs>
            <a:gs pos="100000">
              <a:srgbClr val="3333A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400" smtClean="0">
                <a:solidFill>
                  <a:schemeClr val="tx1"/>
                </a:solidFill>
                <a:latin typeface="Times New Roman" panose="02020603050405020304" pitchFamily="18" charset="0"/>
              </a:defRPr>
            </a:lvl1pPr>
          </a:lstStyle>
          <a:p>
            <a:pPr>
              <a:defRPr/>
            </a:pPr>
            <a:fld id="{2BCA77BF-56AF-4C6F-8B45-C4BEFD74366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b="1">
          <a:solidFill>
            <a:srgbClr val="FFCC00"/>
          </a:solidFill>
          <a:latin typeface="+mj-lt"/>
          <a:ea typeface="+mj-ea"/>
          <a:cs typeface="+mj-cs"/>
        </a:defRPr>
      </a:lvl1pPr>
      <a:lvl2pPr algn="ctr" rtl="0" eaLnBrk="0" fontAlgn="base" hangingPunct="0">
        <a:spcBef>
          <a:spcPct val="0"/>
        </a:spcBef>
        <a:spcAft>
          <a:spcPct val="0"/>
        </a:spcAft>
        <a:defRPr sz="4400" b="1">
          <a:solidFill>
            <a:srgbClr val="FFCC00"/>
          </a:solidFill>
          <a:latin typeface="Times New Roman" pitchFamily="18" charset="0"/>
        </a:defRPr>
      </a:lvl2pPr>
      <a:lvl3pPr algn="ctr" rtl="0" eaLnBrk="0" fontAlgn="base" hangingPunct="0">
        <a:spcBef>
          <a:spcPct val="0"/>
        </a:spcBef>
        <a:spcAft>
          <a:spcPct val="0"/>
        </a:spcAft>
        <a:defRPr sz="4400" b="1">
          <a:solidFill>
            <a:srgbClr val="FFCC00"/>
          </a:solidFill>
          <a:latin typeface="Times New Roman" pitchFamily="18" charset="0"/>
        </a:defRPr>
      </a:lvl3pPr>
      <a:lvl4pPr algn="ctr" rtl="0" eaLnBrk="0" fontAlgn="base" hangingPunct="0">
        <a:spcBef>
          <a:spcPct val="0"/>
        </a:spcBef>
        <a:spcAft>
          <a:spcPct val="0"/>
        </a:spcAft>
        <a:defRPr sz="4400" b="1">
          <a:solidFill>
            <a:srgbClr val="FFCC00"/>
          </a:solidFill>
          <a:latin typeface="Times New Roman" pitchFamily="18" charset="0"/>
        </a:defRPr>
      </a:lvl4pPr>
      <a:lvl5pPr algn="ctr" rtl="0" eaLnBrk="0" fontAlgn="base" hangingPunct="0">
        <a:spcBef>
          <a:spcPct val="0"/>
        </a:spcBef>
        <a:spcAft>
          <a:spcPct val="0"/>
        </a:spcAft>
        <a:defRPr sz="4400" b="1">
          <a:solidFill>
            <a:srgbClr val="FFCC00"/>
          </a:solidFill>
          <a:latin typeface="Times New Roman" pitchFamily="18" charset="0"/>
        </a:defRPr>
      </a:lvl5pPr>
      <a:lvl6pPr marL="457200" algn="ctr" rtl="0" eaLnBrk="0" fontAlgn="base" hangingPunct="0">
        <a:spcBef>
          <a:spcPct val="0"/>
        </a:spcBef>
        <a:spcAft>
          <a:spcPct val="0"/>
        </a:spcAft>
        <a:defRPr sz="4400" b="1">
          <a:solidFill>
            <a:srgbClr val="FFCC00"/>
          </a:solidFill>
          <a:latin typeface="Times New Roman" pitchFamily="18" charset="0"/>
        </a:defRPr>
      </a:lvl6pPr>
      <a:lvl7pPr marL="914400" algn="ctr" rtl="0" eaLnBrk="0" fontAlgn="base" hangingPunct="0">
        <a:spcBef>
          <a:spcPct val="0"/>
        </a:spcBef>
        <a:spcAft>
          <a:spcPct val="0"/>
        </a:spcAft>
        <a:defRPr sz="4400" b="1">
          <a:solidFill>
            <a:srgbClr val="FFCC00"/>
          </a:solidFill>
          <a:latin typeface="Times New Roman" pitchFamily="18" charset="0"/>
        </a:defRPr>
      </a:lvl7pPr>
      <a:lvl8pPr marL="1371600" algn="ctr" rtl="0" eaLnBrk="0" fontAlgn="base" hangingPunct="0">
        <a:spcBef>
          <a:spcPct val="0"/>
        </a:spcBef>
        <a:spcAft>
          <a:spcPct val="0"/>
        </a:spcAft>
        <a:defRPr sz="4400" b="1">
          <a:solidFill>
            <a:srgbClr val="FFCC00"/>
          </a:solidFill>
          <a:latin typeface="Times New Roman" pitchFamily="18" charset="0"/>
        </a:defRPr>
      </a:lvl8pPr>
      <a:lvl9pPr marL="1828800" algn="ctr" rtl="0" eaLnBrk="0" fontAlgn="base" hangingPunct="0">
        <a:spcBef>
          <a:spcPct val="0"/>
        </a:spcBef>
        <a:spcAft>
          <a:spcPct val="0"/>
        </a:spcAft>
        <a:defRPr sz="4400" b="1">
          <a:solidFill>
            <a:srgbClr val="FFCC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6.xml"/><Relationship Id="rId1" Type="http://schemas.openxmlformats.org/officeDocument/2006/relationships/vmlDrawing" Target="../drawings/vmlDrawing8.vml"/><Relationship Id="rId5" Type="http://schemas.openxmlformats.org/officeDocument/2006/relationships/image" Target="../media/image68.emf"/><Relationship Id="rId4" Type="http://schemas.openxmlformats.org/officeDocument/2006/relationships/oleObject" Target="../embeddings/oleObject9.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3.png"/><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7.png"/><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9.png"/><Relationship Id="rId5" Type="http://schemas.openxmlformats.org/officeDocument/2006/relationships/oleObject" Target="../embeddings/oleObject7.bin"/><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1.png"/><Relationship Id="rId4" Type="http://schemas.openxmlformats.org/officeDocument/2006/relationships/oleObject" Target="../embeddings/oleObject8.bin"/></Relationships>
</file>

<file path=ppt/slides/_rels/slide7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emf"/><Relationship Id="rId7" Type="http://schemas.openxmlformats.org/officeDocument/2006/relationships/image" Target="../media/image47.png"/><Relationship Id="rId2" Type="http://schemas.openxmlformats.org/officeDocument/2006/relationships/image" Target="../media/image42.emf"/><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44.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cdc.gov/nch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0.xm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9" Type="http://schemas.openxmlformats.org/officeDocument/2006/relationships/image" Target="../media/image67.w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76400"/>
            <a:ext cx="7772400" cy="1143000"/>
          </a:xfrm>
          <a:noFill/>
        </p:spPr>
        <p:txBody>
          <a:bodyPr/>
          <a:lstStyle/>
          <a:p>
            <a:r>
              <a:rPr lang="en-US" altLang="en-US" sz="4800"/>
              <a:t>Public Health Surveillance</a:t>
            </a:r>
          </a:p>
        </p:txBody>
      </p:sp>
      <p:sp>
        <p:nvSpPr>
          <p:cNvPr id="3075" name="Rectangle 3"/>
          <p:cNvSpPr>
            <a:spLocks noGrp="1" noChangeArrowheads="1"/>
          </p:cNvSpPr>
          <p:nvPr>
            <p:ph type="subTitle" idx="1"/>
          </p:nvPr>
        </p:nvSpPr>
        <p:spPr>
          <a:xfrm>
            <a:off x="1066800" y="4114800"/>
            <a:ext cx="7010400" cy="1447800"/>
          </a:xfrm>
          <a:noFill/>
        </p:spPr>
        <p:txBody>
          <a:bodyPr/>
          <a:lstStyle/>
          <a:p>
            <a:pPr marL="342900" indent="-342900">
              <a:lnSpc>
                <a:spcPct val="80000"/>
              </a:lnSpc>
            </a:pPr>
            <a:r>
              <a:rPr lang="en-US" altLang="en-US" sz="2400"/>
              <a:t>Diane Woolard, Ph.D., M.P.H.</a:t>
            </a:r>
          </a:p>
          <a:p>
            <a:pPr marL="342900" indent="-342900">
              <a:lnSpc>
                <a:spcPct val="80000"/>
              </a:lnSpc>
            </a:pPr>
            <a:r>
              <a:rPr lang="en-US" altLang="en-US" sz="1800"/>
              <a:t>Division of Surveillance &amp; Investigation</a:t>
            </a:r>
          </a:p>
          <a:p>
            <a:pPr marL="342900" indent="-342900">
              <a:lnSpc>
                <a:spcPct val="80000"/>
              </a:lnSpc>
            </a:pPr>
            <a:r>
              <a:rPr lang="en-US" altLang="en-US" sz="1800"/>
              <a:t>Virginia Department of Health</a:t>
            </a:r>
          </a:p>
          <a:p>
            <a:pPr marL="342900" indent="-342900">
              <a:lnSpc>
                <a:spcPct val="80000"/>
              </a:lnSpc>
            </a:pPr>
            <a:endParaRPr lang="en-US" altLang="en-US" sz="1600"/>
          </a:p>
          <a:p>
            <a:pPr marL="342900" indent="-342900">
              <a:lnSpc>
                <a:spcPct val="80000"/>
              </a:lnSpc>
            </a:pPr>
            <a:endParaRPr lang="en-US" altLang="en-US" sz="1600"/>
          </a:p>
        </p:txBody>
      </p:sp>
      <p:pic>
        <p:nvPicPr>
          <p:cNvPr id="3076" name="Picture 4" descr="VDH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95963"/>
            <a:ext cx="2209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r>
              <a:rPr lang="en-US" altLang="en-US"/>
              <a:t>Purpose of Surveillance</a:t>
            </a:r>
          </a:p>
        </p:txBody>
      </p:sp>
      <p:sp>
        <p:nvSpPr>
          <p:cNvPr id="20483" name="Rectangle 3"/>
          <p:cNvSpPr>
            <a:spLocks noGrp="1" noChangeArrowheads="1"/>
          </p:cNvSpPr>
          <p:nvPr>
            <p:ph type="body" idx="1"/>
          </p:nvPr>
        </p:nvSpPr>
        <p:spPr>
          <a:noFill/>
        </p:spPr>
        <p:txBody>
          <a:bodyPr/>
          <a:lstStyle/>
          <a:p>
            <a:r>
              <a:rPr lang="en-US" altLang="en-US"/>
              <a:t>To assess public health status, to define public health priorities, to evaluate programs, and to stimulate research.</a:t>
            </a:r>
          </a:p>
          <a:p>
            <a:pPr lvl="1"/>
            <a:r>
              <a:rPr lang="en-US" altLang="en-US"/>
              <a:t>Tells us where the problems are, who is affected, and where the programmatic and prevention activities should be directed.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85800" y="228600"/>
            <a:ext cx="7772400" cy="1143000"/>
          </a:xfrm>
          <a:noFill/>
        </p:spPr>
        <p:txBody>
          <a:bodyPr/>
          <a:lstStyle/>
          <a:p>
            <a:r>
              <a:rPr lang="en-US" altLang="en-US"/>
              <a:t>Evaluation - System Attributes</a:t>
            </a:r>
          </a:p>
        </p:txBody>
      </p:sp>
      <p:sp>
        <p:nvSpPr>
          <p:cNvPr id="189443" name="Rectangle 3"/>
          <p:cNvSpPr>
            <a:spLocks noGrp="1" noChangeArrowheads="1"/>
          </p:cNvSpPr>
          <p:nvPr>
            <p:ph type="body" idx="1"/>
          </p:nvPr>
        </p:nvSpPr>
        <p:spPr>
          <a:xfrm>
            <a:off x="685800" y="1371600"/>
            <a:ext cx="7772400" cy="4953000"/>
          </a:xfrm>
          <a:noFill/>
        </p:spPr>
        <p:txBody>
          <a:bodyPr/>
          <a:lstStyle/>
          <a:p>
            <a:r>
              <a:rPr lang="en-US" altLang="en-US"/>
              <a:t>Simplicity</a:t>
            </a:r>
          </a:p>
          <a:p>
            <a:pPr lvl="1"/>
            <a:r>
              <a:rPr lang="en-US" altLang="en-US"/>
              <a:t>Should be as simple as possible and as easy to operate as possible.</a:t>
            </a:r>
          </a:p>
          <a:p>
            <a:r>
              <a:rPr lang="en-US" altLang="en-US"/>
              <a:t>Flexibility</a:t>
            </a:r>
          </a:p>
          <a:p>
            <a:pPr lvl="1"/>
            <a:r>
              <a:rPr lang="en-US" altLang="en-US"/>
              <a:t>Should be able to adapt to changing needs.</a:t>
            </a:r>
          </a:p>
          <a:p>
            <a:r>
              <a:rPr lang="en-US" altLang="en-US"/>
              <a:t>Acceptability</a:t>
            </a:r>
          </a:p>
          <a:p>
            <a:pPr lvl="1"/>
            <a:r>
              <a:rPr lang="en-US" altLang="en-US"/>
              <a:t>Willingness of individuals or organizations to participate in the surveillance system. (Judge based on completeness, timeliness, reporting)</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381000"/>
            <a:ext cx="7772400" cy="1143000"/>
          </a:xfrm>
          <a:noFill/>
        </p:spPr>
        <p:txBody>
          <a:bodyPr/>
          <a:lstStyle/>
          <a:p>
            <a:r>
              <a:rPr lang="en-US" altLang="en-US"/>
              <a:t>Evaluation - System Attributes</a:t>
            </a:r>
          </a:p>
        </p:txBody>
      </p:sp>
      <p:sp>
        <p:nvSpPr>
          <p:cNvPr id="191491" name="Rectangle 3"/>
          <p:cNvSpPr>
            <a:spLocks noGrp="1" noChangeArrowheads="1"/>
          </p:cNvSpPr>
          <p:nvPr>
            <p:ph type="body" idx="1"/>
          </p:nvPr>
        </p:nvSpPr>
        <p:spPr>
          <a:xfrm>
            <a:off x="685800" y="1524000"/>
            <a:ext cx="7772400" cy="4572000"/>
          </a:xfrm>
          <a:noFill/>
        </p:spPr>
        <p:txBody>
          <a:bodyPr/>
          <a:lstStyle/>
          <a:p>
            <a:r>
              <a:rPr lang="en-US" altLang="en-US"/>
              <a:t>Sensitivity</a:t>
            </a:r>
          </a:p>
          <a:p>
            <a:pPr lvl="1"/>
            <a:r>
              <a:rPr lang="en-US" altLang="en-US"/>
              <a:t>Proportion of cases detected by the system.  Completeness of reporting.  Detect epidemics?</a:t>
            </a:r>
          </a:p>
          <a:p>
            <a:pPr lvl="1"/>
            <a:r>
              <a:rPr lang="en-US" altLang="en-US"/>
              <a:t>Increased awareness, new diagnostic test, change in surveillance method may impact.</a:t>
            </a:r>
          </a:p>
          <a:p>
            <a:r>
              <a:rPr lang="en-US" altLang="en-US"/>
              <a:t>Predictive Value Positive</a:t>
            </a:r>
          </a:p>
          <a:p>
            <a:pPr lvl="1"/>
            <a:r>
              <a:rPr lang="en-US" altLang="en-US"/>
              <a:t>Proportion of persons identified as having the disease who actually have it.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82575" y="152400"/>
            <a:ext cx="8556625" cy="1143000"/>
          </a:xfrm>
          <a:noFill/>
        </p:spPr>
        <p:txBody>
          <a:bodyPr/>
          <a:lstStyle/>
          <a:p>
            <a:r>
              <a:rPr lang="en-US" altLang="en-US"/>
              <a:t>Sensitivity/Specificity and Predictive Value +/- (PVP/PVN)</a:t>
            </a:r>
          </a:p>
        </p:txBody>
      </p:sp>
      <p:graphicFrame>
        <p:nvGraphicFramePr>
          <p:cNvPr id="193539" name="Object 6"/>
          <p:cNvGraphicFramePr>
            <a:graphicFrameLocks noGrp="1"/>
          </p:cNvGraphicFramePr>
          <p:nvPr>
            <p:ph type="tbl" idx="1"/>
          </p:nvPr>
        </p:nvGraphicFramePr>
        <p:xfrm>
          <a:off x="287338" y="1438275"/>
          <a:ext cx="8313737" cy="5341938"/>
        </p:xfrm>
        <a:graphic>
          <a:graphicData uri="http://schemas.openxmlformats.org/presentationml/2006/ole">
            <mc:AlternateContent xmlns:mc="http://schemas.openxmlformats.org/markup-compatibility/2006">
              <mc:Choice xmlns:v="urn:schemas-microsoft-com:vml" Requires="v">
                <p:oleObj spid="_x0000_s193547" name="Document" r:id="rId4" imgW="8563087" imgH="5496096" progId="Word.Document.8">
                  <p:embed/>
                </p:oleObj>
              </mc:Choice>
              <mc:Fallback>
                <p:oleObj name="Document" r:id="rId4" imgW="8563087" imgH="5496096" progId="Word.Document.8">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1438275"/>
                        <a:ext cx="8313737" cy="534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540" name="Rectangle 2"/>
          <p:cNvSpPr>
            <a:spLocks noChangeArrowheads="1"/>
          </p:cNvSpPr>
          <p:nvPr/>
        </p:nvSpPr>
        <p:spPr bwMode="auto">
          <a:xfrm>
            <a:off x="3962400" y="2438400"/>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93541" name="Rectangle 3"/>
          <p:cNvSpPr>
            <a:spLocks noChangeArrowheads="1"/>
          </p:cNvSpPr>
          <p:nvPr/>
        </p:nvSpPr>
        <p:spPr bwMode="auto">
          <a:xfrm>
            <a:off x="3505200" y="2514600"/>
            <a:ext cx="30480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93542" name="Line 4"/>
          <p:cNvSpPr>
            <a:spLocks noChangeShapeType="1"/>
          </p:cNvSpPr>
          <p:nvPr/>
        </p:nvSpPr>
        <p:spPr bwMode="auto">
          <a:xfrm>
            <a:off x="5029200" y="2514600"/>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193543" name="Line 5"/>
          <p:cNvSpPr>
            <a:spLocks noChangeShapeType="1"/>
          </p:cNvSpPr>
          <p:nvPr/>
        </p:nvSpPr>
        <p:spPr bwMode="auto">
          <a:xfrm>
            <a:off x="3505200" y="3717925"/>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76200"/>
            <a:ext cx="7772400" cy="1143000"/>
          </a:xfrm>
          <a:noFill/>
        </p:spPr>
        <p:txBody>
          <a:bodyPr/>
          <a:lstStyle/>
          <a:p>
            <a:r>
              <a:rPr lang="en-US" altLang="en-US"/>
              <a:t>Evaluation - System Attributes</a:t>
            </a:r>
          </a:p>
        </p:txBody>
      </p:sp>
      <p:sp>
        <p:nvSpPr>
          <p:cNvPr id="195587" name="Rectangle 3"/>
          <p:cNvSpPr>
            <a:spLocks noGrp="1" noChangeArrowheads="1"/>
          </p:cNvSpPr>
          <p:nvPr>
            <p:ph type="body" idx="1"/>
          </p:nvPr>
        </p:nvSpPr>
        <p:spPr>
          <a:xfrm>
            <a:off x="685800" y="1143000"/>
            <a:ext cx="7772400" cy="4876800"/>
          </a:xfrm>
          <a:noFill/>
        </p:spPr>
        <p:txBody>
          <a:bodyPr/>
          <a:lstStyle/>
          <a:p>
            <a:r>
              <a:rPr lang="en-US" altLang="en-US"/>
              <a:t>Representativeness</a:t>
            </a:r>
          </a:p>
          <a:p>
            <a:pPr lvl="1"/>
            <a:r>
              <a:rPr lang="en-US" altLang="en-US"/>
              <a:t>Do the characteristics of reported events compare favorably with those in the population.</a:t>
            </a:r>
          </a:p>
          <a:p>
            <a:pPr lvl="1"/>
            <a:r>
              <a:rPr lang="en-US" altLang="en-US"/>
              <a:t>Is there case ascertainment bias?</a:t>
            </a:r>
          </a:p>
          <a:p>
            <a:pPr lvl="1"/>
            <a:r>
              <a:rPr lang="en-US" altLang="en-US"/>
              <a:t>Bias in descriptive information about a reported case?</a:t>
            </a:r>
          </a:p>
          <a:p>
            <a:r>
              <a:rPr lang="en-US" altLang="en-US"/>
              <a:t>Timeliness</a:t>
            </a:r>
          </a:p>
          <a:p>
            <a:pPr lvl="1"/>
            <a:r>
              <a:rPr lang="en-US" altLang="en-US"/>
              <a:t>Any delay between the steps? (onset, diagnosis, report to public health, disease control actions)</a:t>
            </a:r>
          </a:p>
        </p:txBody>
      </p:sp>
      <p:sp>
        <p:nvSpPr>
          <p:cNvPr id="4" name="Rectangle 3"/>
          <p:cNvSpPr/>
          <p:nvPr/>
        </p:nvSpPr>
        <p:spPr>
          <a:xfrm>
            <a:off x="304800" y="6019800"/>
            <a:ext cx="8534400" cy="708025"/>
          </a:xfrm>
          <a:prstGeom prst="rect">
            <a:avLst/>
          </a:prstGeom>
        </p:spPr>
        <p:txBody>
          <a:bodyPr>
            <a:spAutoFit/>
          </a:bodyPr>
          <a:lstStyle/>
          <a:p>
            <a:pPr>
              <a:spcBef>
                <a:spcPct val="50000"/>
              </a:spcBef>
              <a:defRPr/>
            </a:pPr>
            <a:r>
              <a:rPr lang="en-US" sz="2000" dirty="0">
                <a:solidFill>
                  <a:schemeClr val="tx1"/>
                </a:solidFill>
                <a:latin typeface="+mn-lt"/>
              </a:rPr>
              <a:t>CDC Guidelines for Evaluating Public Health Surveillance Systems: http://www.cdc.gov/mmwr/preview/mmwrhtml/rr5013a1.htm</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457200"/>
            <a:ext cx="7772400" cy="1143000"/>
          </a:xfrm>
        </p:spPr>
        <p:txBody>
          <a:bodyPr/>
          <a:lstStyle/>
          <a:p>
            <a:r>
              <a:rPr lang="en-US" altLang="en-US"/>
              <a:t>Ethical and Legal Issues Relating to Surveillance</a:t>
            </a:r>
          </a:p>
        </p:txBody>
      </p:sp>
      <p:sp>
        <p:nvSpPr>
          <p:cNvPr id="197635" name="Rectangle 3"/>
          <p:cNvSpPr>
            <a:spLocks noGrp="1" noChangeArrowheads="1"/>
          </p:cNvSpPr>
          <p:nvPr>
            <p:ph type="body" idx="1"/>
          </p:nvPr>
        </p:nvSpPr>
        <p:spPr/>
        <p:txBody>
          <a:bodyPr/>
          <a:lstStyle/>
          <a:p>
            <a:r>
              <a:rPr lang="en-US" altLang="en-US"/>
              <a:t>Professional obligations</a:t>
            </a:r>
          </a:p>
          <a:p>
            <a:r>
              <a:rPr lang="en-US" altLang="en-US"/>
              <a:t>Protecting confidentiality and privacy</a:t>
            </a:r>
          </a:p>
          <a:p>
            <a:r>
              <a:rPr lang="en-US" altLang="en-US"/>
              <a:t>Informed consent</a:t>
            </a:r>
          </a:p>
          <a:p>
            <a:pPr lvl="1"/>
            <a:r>
              <a:rPr lang="en-US" altLang="en-US"/>
              <a:t>Mandated activity vs. research</a:t>
            </a:r>
          </a:p>
          <a:p>
            <a:r>
              <a:rPr lang="en-US" altLang="en-US"/>
              <a:t>Maintaining public trust</a:t>
            </a:r>
          </a:p>
          <a:p>
            <a:r>
              <a:rPr lang="en-US" altLang="en-US"/>
              <a:t>Right of Access</a:t>
            </a:r>
          </a:p>
          <a:p>
            <a:endParaRPr lang="en-US" altLang="en-US"/>
          </a:p>
          <a:p>
            <a:endParaRPr lang="en-US"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685800" y="228600"/>
            <a:ext cx="7772400" cy="1143000"/>
          </a:xfrm>
        </p:spPr>
        <p:txBody>
          <a:bodyPr/>
          <a:lstStyle/>
          <a:p>
            <a:r>
              <a:rPr lang="en-US" altLang="en-US"/>
              <a:t>Conclusion</a:t>
            </a:r>
          </a:p>
        </p:txBody>
      </p:sp>
      <p:sp>
        <p:nvSpPr>
          <p:cNvPr id="199683" name="Content Placeholder 2"/>
          <p:cNvSpPr>
            <a:spLocks noGrp="1"/>
          </p:cNvSpPr>
          <p:nvPr>
            <p:ph idx="1"/>
          </p:nvPr>
        </p:nvSpPr>
        <p:spPr>
          <a:xfrm>
            <a:off x="685800" y="1371600"/>
            <a:ext cx="8077200" cy="5105400"/>
          </a:xfrm>
        </p:spPr>
        <p:txBody>
          <a:bodyPr/>
          <a:lstStyle/>
          <a:p>
            <a:r>
              <a:rPr lang="en-US" altLang="en-US"/>
              <a:t>Surveillance provides information on the health of the community</a:t>
            </a:r>
          </a:p>
          <a:p>
            <a:r>
              <a:rPr lang="en-US" altLang="en-US"/>
              <a:t>Public health relies on information from medical care providers and takes prevention-oriented actions based on information received</a:t>
            </a:r>
          </a:p>
          <a:p>
            <a:r>
              <a:rPr lang="en-US" altLang="en-US"/>
              <a:t>Surveillance involves taking information in, analyzing &amp; interpreting it, and disseminating it to those who need it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304800"/>
            <a:ext cx="7772400" cy="1143000"/>
          </a:xfrm>
        </p:spPr>
        <p:txBody>
          <a:bodyPr/>
          <a:lstStyle/>
          <a:p>
            <a:r>
              <a:rPr lang="en-US" altLang="en-US"/>
              <a:t>Contact Information</a:t>
            </a:r>
          </a:p>
        </p:txBody>
      </p:sp>
      <p:sp>
        <p:nvSpPr>
          <p:cNvPr id="200707" name="Rectangle 4"/>
          <p:cNvSpPr>
            <a:spLocks noGrp="1" noChangeArrowheads="1"/>
          </p:cNvSpPr>
          <p:nvPr>
            <p:ph type="body" sz="half" idx="1"/>
          </p:nvPr>
        </p:nvSpPr>
        <p:spPr>
          <a:xfrm>
            <a:off x="457200" y="1524000"/>
            <a:ext cx="8001000" cy="2209800"/>
          </a:xfrm>
        </p:spPr>
        <p:txBody>
          <a:bodyPr/>
          <a:lstStyle/>
          <a:p>
            <a:pPr>
              <a:buFontTx/>
              <a:buNone/>
            </a:pPr>
            <a:r>
              <a:rPr lang="en-US" altLang="en-US" sz="2400"/>
              <a:t>Diane Woolard, PhD, MPH</a:t>
            </a:r>
          </a:p>
          <a:p>
            <a:pPr>
              <a:buFontTx/>
              <a:buNone/>
            </a:pPr>
            <a:r>
              <a:rPr lang="en-US" altLang="en-US" sz="2400"/>
              <a:t>Director, Division of Surveillance &amp; Investigation</a:t>
            </a:r>
          </a:p>
          <a:p>
            <a:pPr>
              <a:buFontTx/>
              <a:buNone/>
            </a:pPr>
            <a:r>
              <a:rPr lang="en-US" altLang="en-US" sz="2400"/>
              <a:t>(804) 864-8141</a:t>
            </a:r>
          </a:p>
          <a:p>
            <a:pPr>
              <a:buFontTx/>
              <a:buNone/>
            </a:pPr>
            <a:r>
              <a:rPr lang="en-US" altLang="en-US" sz="2400"/>
              <a:t>Diane.Woolard@vdh.virginia.gov</a:t>
            </a:r>
          </a:p>
        </p:txBody>
      </p:sp>
      <p:sp>
        <p:nvSpPr>
          <p:cNvPr id="200708" name="Rectangle 5"/>
          <p:cNvSpPr>
            <a:spLocks noGrp="1" noChangeArrowheads="1"/>
          </p:cNvSpPr>
          <p:nvPr>
            <p:ph type="body" sz="half" idx="2"/>
          </p:nvPr>
        </p:nvSpPr>
        <p:spPr>
          <a:xfrm>
            <a:off x="457200" y="3733800"/>
            <a:ext cx="8534400" cy="1905000"/>
          </a:xfrm>
        </p:spPr>
        <p:txBody>
          <a:bodyPr/>
          <a:lstStyle/>
          <a:p>
            <a:pPr>
              <a:buFontTx/>
              <a:buNone/>
            </a:pPr>
            <a:r>
              <a:rPr lang="en-US" altLang="en-US" sz="24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533400"/>
            <a:ext cx="8763000" cy="1143000"/>
          </a:xfrm>
        </p:spPr>
        <p:txBody>
          <a:bodyPr/>
          <a:lstStyle/>
          <a:p>
            <a:r>
              <a:rPr lang="en-US" altLang="en-US"/>
              <a:t>How can surveillance data be used?</a:t>
            </a:r>
          </a:p>
        </p:txBody>
      </p:sp>
      <p:sp>
        <p:nvSpPr>
          <p:cNvPr id="302084" name="Rectangle 4"/>
          <p:cNvSpPr>
            <a:spLocks noGrp="1" noChangeArrowheads="1"/>
          </p:cNvSpPr>
          <p:nvPr>
            <p:ph type="body" sz="half" idx="1"/>
          </p:nvPr>
        </p:nvSpPr>
        <p:spPr/>
        <p:txBody>
          <a:bodyPr/>
          <a:lstStyle/>
          <a:p>
            <a:pPr>
              <a:lnSpc>
                <a:spcPct val="90000"/>
              </a:lnSpc>
            </a:pPr>
            <a:r>
              <a:rPr lang="en-US" altLang="en-US"/>
              <a:t>Estimates of a health problem</a:t>
            </a:r>
          </a:p>
          <a:p>
            <a:pPr>
              <a:lnSpc>
                <a:spcPct val="90000"/>
              </a:lnSpc>
            </a:pPr>
            <a:r>
              <a:rPr lang="en-US" altLang="en-US"/>
              <a:t>Natural history of disease</a:t>
            </a:r>
          </a:p>
          <a:p>
            <a:pPr>
              <a:lnSpc>
                <a:spcPct val="90000"/>
              </a:lnSpc>
            </a:pPr>
            <a:r>
              <a:rPr lang="en-US" altLang="en-US"/>
              <a:t>Detection of epidemics</a:t>
            </a:r>
          </a:p>
          <a:p>
            <a:pPr>
              <a:lnSpc>
                <a:spcPct val="90000"/>
              </a:lnSpc>
            </a:pPr>
            <a:r>
              <a:rPr lang="en-US" altLang="en-US"/>
              <a:t>Distribution and spread of a health event</a:t>
            </a:r>
          </a:p>
        </p:txBody>
      </p:sp>
      <p:sp>
        <p:nvSpPr>
          <p:cNvPr id="302085" name="Rectangle 5"/>
          <p:cNvSpPr>
            <a:spLocks noGrp="1" noChangeArrowheads="1"/>
          </p:cNvSpPr>
          <p:nvPr>
            <p:ph type="body" sz="half" idx="2"/>
          </p:nvPr>
        </p:nvSpPr>
        <p:spPr/>
        <p:txBody>
          <a:bodyPr/>
          <a:lstStyle/>
          <a:p>
            <a:pPr>
              <a:lnSpc>
                <a:spcPct val="90000"/>
              </a:lnSpc>
            </a:pPr>
            <a:r>
              <a:rPr lang="en-US" altLang="en-US"/>
              <a:t>Hypothesis testing</a:t>
            </a:r>
          </a:p>
          <a:p>
            <a:pPr>
              <a:lnSpc>
                <a:spcPct val="90000"/>
              </a:lnSpc>
            </a:pPr>
            <a:r>
              <a:rPr lang="en-US" altLang="en-US"/>
              <a:t>Evaluating control and prevention measures</a:t>
            </a:r>
          </a:p>
          <a:p>
            <a:pPr>
              <a:lnSpc>
                <a:spcPct val="90000"/>
              </a:lnSpc>
            </a:pPr>
            <a:r>
              <a:rPr lang="en-US" altLang="en-US"/>
              <a:t>Monitoring change</a:t>
            </a:r>
          </a:p>
          <a:p>
            <a:pPr>
              <a:lnSpc>
                <a:spcPct val="90000"/>
              </a:lnSpc>
            </a:pPr>
            <a:r>
              <a:rPr lang="en-US" altLang="en-US"/>
              <a:t>Detecting changes in health practice</a:t>
            </a:r>
          </a:p>
          <a:p>
            <a:pPr>
              <a:lnSpc>
                <a:spcPct val="90000"/>
              </a:lnSpc>
            </a:pPr>
            <a:r>
              <a:rPr lang="en-US" altLang="en-US"/>
              <a:t>Facilitate planning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208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208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208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208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208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208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208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20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build="p"/>
      <p:bldP spid="3020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altLang="en-US"/>
              <a:t>Uses of Surveillance Data:</a:t>
            </a:r>
            <a:br>
              <a:rPr lang="en-US" altLang="en-US"/>
            </a:br>
            <a:r>
              <a:rPr lang="en-US" altLang="en-US"/>
              <a:t>Estimates of a Health Problem</a:t>
            </a:r>
          </a:p>
        </p:txBody>
      </p:sp>
      <p:sp>
        <p:nvSpPr>
          <p:cNvPr id="24579" name="Rectangle 3"/>
          <p:cNvSpPr>
            <a:spLocks noGrp="1" noChangeArrowheads="1"/>
          </p:cNvSpPr>
          <p:nvPr>
            <p:ph type="body" sz="half" idx="1"/>
          </p:nvPr>
        </p:nvSpPr>
        <p:spPr>
          <a:xfrm>
            <a:off x="0" y="2209800"/>
            <a:ext cx="4191000" cy="4114800"/>
          </a:xfrm>
          <a:noFill/>
        </p:spPr>
        <p:txBody>
          <a:bodyPr/>
          <a:lstStyle/>
          <a:p>
            <a:r>
              <a:rPr lang="en-US" altLang="en-US"/>
              <a:t>Quantitative estimates of the magnitude of a health problem</a:t>
            </a:r>
          </a:p>
          <a:p>
            <a:pPr lvl="1"/>
            <a:r>
              <a:rPr lang="en-US" altLang="en-US"/>
              <a:t>including sudden or long-term changes in trends, patterns</a:t>
            </a:r>
          </a:p>
        </p:txBody>
      </p:sp>
      <p:graphicFrame>
        <p:nvGraphicFramePr>
          <p:cNvPr id="24580" name="Content Placeholder 3"/>
          <p:cNvGraphicFramePr>
            <a:graphicFrameLocks noGrp="1"/>
          </p:cNvGraphicFramePr>
          <p:nvPr>
            <p:ph sz="half" idx="2"/>
          </p:nvPr>
        </p:nvGraphicFramePr>
        <p:xfrm>
          <a:off x="4343400" y="3352800"/>
          <a:ext cx="4495800" cy="2389188"/>
        </p:xfrm>
        <a:graphic>
          <a:graphicData uri="http://schemas.openxmlformats.org/presentationml/2006/ole">
            <mc:AlternateContent xmlns:mc="http://schemas.openxmlformats.org/markup-compatibility/2006">
              <mc:Choice xmlns:v="urn:schemas-microsoft-com:vml" Requires="v">
                <p:oleObj spid="_x0000_s24586" r:id="rId4" imgW="8937511" imgH="4749196" progId="Excel.Chart.8">
                  <p:embed/>
                </p:oleObj>
              </mc:Choice>
              <mc:Fallback>
                <p:oleObj r:id="rId4" imgW="8937511" imgH="4749196"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352800"/>
                        <a:ext cx="4495800" cy="2389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191000" y="2514600"/>
            <a:ext cx="4800600" cy="830263"/>
          </a:xfrm>
          <a:prstGeom prst="rect">
            <a:avLst/>
          </a:prstGeom>
          <a:noFill/>
        </p:spPr>
        <p:txBody>
          <a:bodyPr>
            <a:spAutoFit/>
          </a:bodyPr>
          <a:lstStyle/>
          <a:p>
            <a:pPr algn="ctr">
              <a:spcBef>
                <a:spcPct val="50000"/>
              </a:spcBef>
              <a:defRPr/>
            </a:pPr>
            <a:r>
              <a:rPr lang="en-US" sz="2400" dirty="0">
                <a:solidFill>
                  <a:schemeClr val="tx1"/>
                </a:solidFill>
                <a:latin typeface="+mn-lt"/>
                <a:cs typeface="Arial" pitchFamily="34" charset="0"/>
              </a:rPr>
              <a:t>Percent of Adults Who Are Obese (BMI ≥30), Virginia, 1995-2010</a:t>
            </a:r>
          </a:p>
        </p:txBody>
      </p:sp>
      <p:sp>
        <p:nvSpPr>
          <p:cNvPr id="7" name="TextBox 6"/>
          <p:cNvSpPr txBox="1"/>
          <p:nvPr/>
        </p:nvSpPr>
        <p:spPr>
          <a:xfrm>
            <a:off x="4343400" y="5741988"/>
            <a:ext cx="4114800" cy="523875"/>
          </a:xfrm>
          <a:prstGeom prst="rect">
            <a:avLst/>
          </a:prstGeom>
          <a:noFill/>
        </p:spPr>
        <p:txBody>
          <a:bodyPr>
            <a:spAutoFit/>
          </a:bodyPr>
          <a:lstStyle/>
          <a:p>
            <a:pPr>
              <a:spcBef>
                <a:spcPct val="50000"/>
              </a:spcBef>
              <a:defRPr/>
            </a:pPr>
            <a:r>
              <a:rPr lang="en-US" sz="1400" dirty="0">
                <a:solidFill>
                  <a:schemeClr val="tx1"/>
                </a:solidFill>
                <a:latin typeface="+mn-lt"/>
              </a:rPr>
              <a:t>Source: Virginia Behavioral Risk Factor Surveillance System (BRFSS)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a:noFill/>
        </p:spPr>
        <p:txBody>
          <a:bodyPr/>
          <a:lstStyle/>
          <a:p>
            <a:r>
              <a:rPr lang="en-US" altLang="en-US"/>
              <a:t>Uses of Surveillance Data:</a:t>
            </a:r>
            <a:br>
              <a:rPr lang="en-US" altLang="en-US"/>
            </a:br>
            <a:r>
              <a:rPr lang="en-US" altLang="en-US"/>
              <a:t>Natural History of Disease</a:t>
            </a:r>
          </a:p>
        </p:txBody>
      </p:sp>
      <p:sp>
        <p:nvSpPr>
          <p:cNvPr id="26627" name="Rectangle 3"/>
          <p:cNvSpPr>
            <a:spLocks noGrp="1" noChangeArrowheads="1"/>
          </p:cNvSpPr>
          <p:nvPr>
            <p:ph type="body" sz="half" idx="1"/>
          </p:nvPr>
        </p:nvSpPr>
        <p:spPr>
          <a:xfrm>
            <a:off x="228600" y="1981200"/>
            <a:ext cx="8610600" cy="1447800"/>
          </a:xfrm>
          <a:noFill/>
        </p:spPr>
        <p:txBody>
          <a:bodyPr/>
          <a:lstStyle/>
          <a:p>
            <a:r>
              <a:rPr lang="en-US" altLang="en-US"/>
              <a:t>Portrayal of the natural history of disease (clinical spectrum, epidemiology)</a:t>
            </a:r>
          </a:p>
        </p:txBody>
      </p:sp>
      <p:pic>
        <p:nvPicPr>
          <p:cNvPr id="26628" name="Picture 1029" descr="Lyme Diseas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4121150"/>
            <a:ext cx="4040188" cy="2528888"/>
          </a:xfrm>
          <a:noFill/>
        </p:spPr>
      </p:pic>
      <p:graphicFrame>
        <p:nvGraphicFramePr>
          <p:cNvPr id="26629" name="Object 1032"/>
          <p:cNvGraphicFramePr>
            <a:graphicFrameLocks noGrp="1" noChangeAspect="1"/>
          </p:cNvGraphicFramePr>
          <p:nvPr>
            <p:ph sz="quarter" idx="2"/>
          </p:nvPr>
        </p:nvGraphicFramePr>
        <p:xfrm>
          <a:off x="76200" y="3657600"/>
          <a:ext cx="4887913" cy="2603500"/>
        </p:xfrm>
        <a:graphic>
          <a:graphicData uri="http://schemas.openxmlformats.org/presentationml/2006/ole">
            <mc:AlternateContent xmlns:mc="http://schemas.openxmlformats.org/markup-compatibility/2006">
              <mc:Choice xmlns:v="urn:schemas-microsoft-com:vml" Requires="v">
                <p:oleObj spid="_x0000_s26636" name="Chart" r:id="rId5" imgW="7724851" imgH="4114800" progId="MSGraph.Chart.8">
                  <p:embed followColorScheme="full"/>
                </p:oleObj>
              </mc:Choice>
              <mc:Fallback>
                <p:oleObj name="Chart" r:id="rId5" imgW="7724851" imgH="4114800" progId="MSGraph.Chart.8">
                  <p:embed followColorScheme="full"/>
                  <p:pic>
                    <p:nvPicPr>
                      <p:cNvPr id="0" name="Object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657600"/>
                        <a:ext cx="4887913" cy="260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1033"/>
          <p:cNvSpPr txBox="1">
            <a:spLocks noChangeArrowheads="1"/>
          </p:cNvSpPr>
          <p:nvPr/>
        </p:nvSpPr>
        <p:spPr bwMode="auto">
          <a:xfrm>
            <a:off x="5334000" y="19812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26631" name="Rectangle 1034"/>
          <p:cNvSpPr>
            <a:spLocks noChangeArrowheads="1"/>
          </p:cNvSpPr>
          <p:nvPr/>
        </p:nvSpPr>
        <p:spPr bwMode="auto">
          <a:xfrm>
            <a:off x="1066800" y="3581400"/>
            <a:ext cx="2895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solidFill>
                  <a:srgbClr val="333333"/>
                </a:solidFill>
                <a:latin typeface="Arial" panose="020B0604020202020204" pitchFamily="34" charset="0"/>
              </a:rPr>
              <a:t>Varicella Cases by Month – </a:t>
            </a:r>
            <a:br>
              <a:rPr lang="en-US" altLang="en-US" sz="1200" b="1">
                <a:solidFill>
                  <a:srgbClr val="333333"/>
                </a:solidFill>
                <a:latin typeface="Arial" panose="020B0604020202020204" pitchFamily="34" charset="0"/>
              </a:rPr>
            </a:br>
            <a:r>
              <a:rPr lang="en-US" altLang="en-US" sz="1200" b="1">
                <a:solidFill>
                  <a:srgbClr val="333333"/>
                </a:solidFill>
                <a:latin typeface="Arial" panose="020B0604020202020204" pitchFamily="34" charset="0"/>
              </a:rPr>
              <a:t>Antelope Valley, CA, 1995–2004</a:t>
            </a:r>
          </a:p>
        </p:txBody>
      </p:sp>
      <p:sp>
        <p:nvSpPr>
          <p:cNvPr id="8" name="TextBox 7"/>
          <p:cNvSpPr txBox="1"/>
          <p:nvPr/>
        </p:nvSpPr>
        <p:spPr>
          <a:xfrm>
            <a:off x="4964113" y="3530600"/>
            <a:ext cx="4105275" cy="584200"/>
          </a:xfrm>
          <a:prstGeom prst="rect">
            <a:avLst/>
          </a:prstGeom>
          <a:noFill/>
        </p:spPr>
        <p:txBody>
          <a:bodyPr>
            <a:spAutoFit/>
          </a:bodyPr>
          <a:lstStyle/>
          <a:p>
            <a:pPr algn="ctr">
              <a:spcBef>
                <a:spcPct val="50000"/>
              </a:spcBef>
              <a:defRPr/>
            </a:pPr>
            <a:r>
              <a:rPr lang="en-US" sz="1600" dirty="0">
                <a:solidFill>
                  <a:schemeClr val="tx1"/>
                </a:solidFill>
                <a:latin typeface="+mn-lt"/>
              </a:rPr>
              <a:t>Confirmed Lyme disease cases, by month of disease onset, United States, 2001-2010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1143000"/>
          </a:xfrm>
          <a:noFill/>
        </p:spPr>
        <p:txBody>
          <a:bodyPr/>
          <a:lstStyle/>
          <a:p>
            <a:r>
              <a:rPr lang="en-US" altLang="en-US"/>
              <a:t>Uses of Surveillance Data:</a:t>
            </a:r>
            <a:br>
              <a:rPr lang="en-US" altLang="en-US"/>
            </a:br>
            <a:r>
              <a:rPr lang="en-US" altLang="en-US"/>
              <a:t>Detection of Epidemics</a:t>
            </a:r>
          </a:p>
        </p:txBody>
      </p:sp>
      <p:pic>
        <p:nvPicPr>
          <p:cNvPr id="28675" name="Picture 1031" descr="Mu,p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0900" y="1981200"/>
            <a:ext cx="3784600" cy="4114800"/>
          </a:xfrm>
          <a:noFill/>
        </p:spPr>
      </p:pic>
      <p:pic>
        <p:nvPicPr>
          <p:cNvPr id="28676" name="Picture 1035" descr="SALMGRAF"/>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76200" y="2582863"/>
            <a:ext cx="4419600" cy="2979737"/>
          </a:xfrm>
          <a:noFill/>
        </p:spPr>
      </p:pic>
      <p:sp>
        <p:nvSpPr>
          <p:cNvPr id="18437" name="Text Box 1036"/>
          <p:cNvSpPr txBox="1">
            <a:spLocks noChangeArrowheads="1"/>
          </p:cNvSpPr>
          <p:nvPr/>
        </p:nvSpPr>
        <p:spPr bwMode="auto">
          <a:xfrm>
            <a:off x="76200" y="1784350"/>
            <a:ext cx="4419600" cy="830263"/>
          </a:xfrm>
          <a:prstGeom prst="rect">
            <a:avLst/>
          </a:prstGeom>
          <a:noFill/>
          <a:ln w="9525">
            <a:noFill/>
            <a:miter lim="800000"/>
            <a:headEnd/>
            <a:tailEnd/>
          </a:ln>
        </p:spPr>
        <p:txBody>
          <a:bodyPr>
            <a:spAutoFit/>
          </a:bodyPr>
          <a:lstStyle/>
          <a:p>
            <a:pPr algn="ctr" eaLnBrk="1" hangingPunct="1">
              <a:buClr>
                <a:srgbClr val="FFFFFF"/>
              </a:buClr>
              <a:buSzPct val="90000"/>
              <a:buFont typeface="Monotype Sorts" pitchFamily="2" charset="2"/>
              <a:buNone/>
              <a:defRPr/>
            </a:pPr>
            <a:r>
              <a:rPr lang="en-US" sz="1600" b="1" dirty="0">
                <a:solidFill>
                  <a:schemeClr val="tx2"/>
                </a:solidFill>
                <a:latin typeface="+mn-lt"/>
              </a:rPr>
              <a:t>SALMONELLOSIS and SHIGELLOSIS</a:t>
            </a:r>
          </a:p>
          <a:p>
            <a:pPr algn="ctr" eaLnBrk="1" hangingPunct="1">
              <a:buClr>
                <a:srgbClr val="FFFFFF"/>
              </a:buClr>
              <a:buSzPct val="90000"/>
              <a:buFont typeface="Monotype Sorts" pitchFamily="2" charset="2"/>
              <a:buNone/>
              <a:defRPr/>
            </a:pPr>
            <a:r>
              <a:rPr lang="en-US" sz="1600" b="1" dirty="0">
                <a:solidFill>
                  <a:schemeClr val="tx2"/>
                </a:solidFill>
                <a:latin typeface="+mn-lt"/>
              </a:rPr>
              <a:t>Number* of reported cases, by year</a:t>
            </a:r>
          </a:p>
          <a:p>
            <a:pPr algn="ctr" eaLnBrk="1" hangingPunct="1">
              <a:buClr>
                <a:srgbClr val="FFFFFF"/>
              </a:buClr>
              <a:buSzPct val="90000"/>
              <a:buFont typeface="Monotype Sorts" pitchFamily="2" charset="2"/>
              <a:buNone/>
              <a:defRPr/>
            </a:pPr>
            <a:r>
              <a:rPr lang="en-US" sz="1600" b="1" dirty="0">
                <a:solidFill>
                  <a:schemeClr val="tx2"/>
                </a:solidFill>
                <a:latin typeface="+mn-lt"/>
              </a:rPr>
              <a:t>United States, 1979-2009</a:t>
            </a:r>
            <a:endParaRPr lang="en-US" sz="1600" dirty="0">
              <a:solidFill>
                <a:schemeClr val="tx1"/>
              </a:solidFill>
              <a:latin typeface="+mn-lt"/>
            </a:endParaRPr>
          </a:p>
        </p:txBody>
      </p:sp>
      <p:sp>
        <p:nvSpPr>
          <p:cNvPr id="18438" name="Text Box 1037"/>
          <p:cNvSpPr txBox="1">
            <a:spLocks noChangeArrowheads="1"/>
          </p:cNvSpPr>
          <p:nvPr/>
        </p:nvSpPr>
        <p:spPr bwMode="auto">
          <a:xfrm>
            <a:off x="457200" y="5699125"/>
            <a:ext cx="2586038" cy="430213"/>
          </a:xfrm>
          <a:prstGeom prst="rect">
            <a:avLst/>
          </a:prstGeom>
          <a:noFill/>
          <a:ln w="9525">
            <a:noFill/>
            <a:miter lim="800000"/>
            <a:headEnd/>
            <a:tailEnd/>
          </a:ln>
        </p:spPr>
        <p:txBody>
          <a:bodyPr wrap="none">
            <a:spAutoFit/>
          </a:bodyPr>
          <a:lstStyle/>
          <a:p>
            <a:pPr eaLnBrk="1" hangingPunct="1">
              <a:defRPr/>
            </a:pPr>
            <a:r>
              <a:rPr lang="en-US" sz="1100" b="1" dirty="0">
                <a:solidFill>
                  <a:schemeClr val="tx1"/>
                </a:solidFill>
                <a:latin typeface="+mn-lt"/>
              </a:rPr>
              <a:t>*In thousands</a:t>
            </a:r>
          </a:p>
          <a:p>
            <a:pPr eaLnBrk="1" hangingPunct="1">
              <a:defRPr/>
            </a:pPr>
            <a:r>
              <a:rPr lang="en-US" sz="1100" b="1" dirty="0">
                <a:solidFill>
                  <a:schemeClr val="tx1"/>
                </a:solidFill>
                <a:latin typeface="+mn-lt"/>
              </a:rPr>
              <a:t>Slide from CDC 2009 Annual Summary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sz="quarter"/>
          </p:nvPr>
        </p:nvSpPr>
        <p:spPr>
          <a:xfrm>
            <a:off x="0" y="304800"/>
            <a:ext cx="9144000" cy="1143000"/>
          </a:xfrm>
        </p:spPr>
        <p:txBody>
          <a:bodyPr/>
          <a:lstStyle/>
          <a:p>
            <a:r>
              <a:rPr lang="en-US" altLang="en-US"/>
              <a:t>Uses of Surveillance Data: </a:t>
            </a:r>
            <a:br>
              <a:rPr lang="en-US" altLang="en-US"/>
            </a:br>
            <a:r>
              <a:rPr lang="en-US" altLang="en-US" sz="4000"/>
              <a:t>Distribution &amp; Spread of a Health Event</a:t>
            </a:r>
          </a:p>
        </p:txBody>
      </p:sp>
      <p:pic>
        <p:nvPicPr>
          <p:cNvPr id="30723" name="Picture 8" descr="WNV 2000"/>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57263" y="2438400"/>
            <a:ext cx="3265487" cy="1981200"/>
          </a:xfrm>
          <a:noFill/>
        </p:spPr>
      </p:pic>
      <p:pic>
        <p:nvPicPr>
          <p:cNvPr id="30724" name="Picture 9" descr="WNV 200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919663" y="2438400"/>
            <a:ext cx="3265487" cy="1981200"/>
          </a:xfrm>
          <a:noFill/>
        </p:spPr>
      </p:pic>
      <p:pic>
        <p:nvPicPr>
          <p:cNvPr id="30725" name="Picture 10" descr="WNV 200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957263" y="4495800"/>
            <a:ext cx="3265487" cy="1981200"/>
          </a:xfrm>
          <a:noFill/>
        </p:spPr>
      </p:pic>
      <p:pic>
        <p:nvPicPr>
          <p:cNvPr id="30726" name="Picture 11" descr="WNV 2003"/>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919663" y="4495800"/>
            <a:ext cx="3265487" cy="1981200"/>
          </a:xfrm>
          <a:noFill/>
        </p:spPr>
      </p:pic>
      <p:sp>
        <p:nvSpPr>
          <p:cNvPr id="30727" name="Rectangle 13"/>
          <p:cNvSpPr>
            <a:spLocks noChangeArrowheads="1"/>
          </p:cNvSpPr>
          <p:nvPr/>
        </p:nvSpPr>
        <p:spPr bwMode="auto">
          <a:xfrm>
            <a:off x="228600" y="17526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West Nile Virus in the US, 2000-2003</a:t>
            </a:r>
          </a:p>
        </p:txBody>
      </p:sp>
      <p:sp>
        <p:nvSpPr>
          <p:cNvPr id="30728" name="Text Box 14"/>
          <p:cNvSpPr txBox="1">
            <a:spLocks noChangeArrowheads="1"/>
          </p:cNvSpPr>
          <p:nvPr/>
        </p:nvSpPr>
        <p:spPr bwMode="auto">
          <a:xfrm>
            <a:off x="1905000" y="24384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200" b="1">
                <a:solidFill>
                  <a:srgbClr val="000000"/>
                </a:solidFill>
                <a:latin typeface="CaslonOpnface BT" pitchFamily="82" charset="0"/>
              </a:rPr>
              <a:t>2000</a:t>
            </a:r>
          </a:p>
        </p:txBody>
      </p:sp>
      <p:sp>
        <p:nvSpPr>
          <p:cNvPr id="30729" name="Text Box 15"/>
          <p:cNvSpPr txBox="1">
            <a:spLocks noChangeArrowheads="1"/>
          </p:cNvSpPr>
          <p:nvPr/>
        </p:nvSpPr>
        <p:spPr bwMode="auto">
          <a:xfrm>
            <a:off x="6096000" y="2452688"/>
            <a:ext cx="1143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200" b="1">
                <a:solidFill>
                  <a:srgbClr val="000000"/>
                </a:solidFill>
                <a:latin typeface="CaslonOpnface BT" pitchFamily="82" charset="0"/>
              </a:rPr>
              <a:t>2001</a:t>
            </a:r>
          </a:p>
        </p:txBody>
      </p:sp>
      <p:sp>
        <p:nvSpPr>
          <p:cNvPr id="30730" name="Text Box 16"/>
          <p:cNvSpPr txBox="1">
            <a:spLocks noChangeArrowheads="1"/>
          </p:cNvSpPr>
          <p:nvPr/>
        </p:nvSpPr>
        <p:spPr bwMode="auto">
          <a:xfrm>
            <a:off x="1981200" y="44958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200" b="1">
                <a:solidFill>
                  <a:srgbClr val="000000"/>
                </a:solidFill>
                <a:latin typeface="CaslonOpnface BT" pitchFamily="82" charset="0"/>
              </a:rPr>
              <a:t>2002</a:t>
            </a:r>
          </a:p>
        </p:txBody>
      </p:sp>
      <p:sp>
        <p:nvSpPr>
          <p:cNvPr id="30731" name="Text Box 17"/>
          <p:cNvSpPr txBox="1">
            <a:spLocks noChangeArrowheads="1"/>
          </p:cNvSpPr>
          <p:nvPr/>
        </p:nvSpPr>
        <p:spPr bwMode="auto">
          <a:xfrm>
            <a:off x="6096000" y="44958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200" b="1">
                <a:solidFill>
                  <a:srgbClr val="000000"/>
                </a:solidFill>
                <a:latin typeface="CaslonOpnface BT" pitchFamily="82" charset="0"/>
              </a:rPr>
              <a:t>2003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57200"/>
            <a:ext cx="7772400" cy="1143000"/>
          </a:xfrm>
          <a:noFill/>
        </p:spPr>
        <p:txBody>
          <a:bodyPr/>
          <a:lstStyle/>
          <a:p>
            <a:r>
              <a:rPr lang="en-US" altLang="en-US"/>
              <a:t>Use of Surveillance Data:</a:t>
            </a:r>
            <a:br>
              <a:rPr lang="en-US" altLang="en-US"/>
            </a:br>
            <a:r>
              <a:rPr lang="en-US" altLang="en-US"/>
              <a:t>Hypothesis Testing</a:t>
            </a:r>
          </a:p>
        </p:txBody>
      </p:sp>
      <p:sp>
        <p:nvSpPr>
          <p:cNvPr id="32771" name="Rectangle 3"/>
          <p:cNvSpPr>
            <a:spLocks noGrp="1" noChangeArrowheads="1"/>
          </p:cNvSpPr>
          <p:nvPr>
            <p:ph type="body" sz="half" idx="1"/>
          </p:nvPr>
        </p:nvSpPr>
        <p:spPr>
          <a:xfrm>
            <a:off x="228600" y="1981200"/>
            <a:ext cx="3581400" cy="4114800"/>
          </a:xfrm>
          <a:noFill/>
        </p:spPr>
        <p:txBody>
          <a:bodyPr/>
          <a:lstStyle/>
          <a:p>
            <a:r>
              <a:rPr lang="en-US" altLang="en-US"/>
              <a:t>Facilitation of epidemiologic and laboratory research</a:t>
            </a:r>
          </a:p>
          <a:p>
            <a:pPr lvl="1"/>
            <a:r>
              <a:rPr lang="en-US" altLang="en-US" sz="2400"/>
              <a:t>Hypothesis testing</a:t>
            </a:r>
          </a:p>
        </p:txBody>
      </p:sp>
      <p:sp>
        <p:nvSpPr>
          <p:cNvPr id="20484" name="Text Box 1030"/>
          <p:cNvSpPr txBox="1">
            <a:spLocks noChangeArrowheads="1"/>
          </p:cNvSpPr>
          <p:nvPr/>
        </p:nvSpPr>
        <p:spPr bwMode="auto">
          <a:xfrm>
            <a:off x="4732338" y="1905000"/>
            <a:ext cx="4183062" cy="830263"/>
          </a:xfrm>
          <a:prstGeom prst="rect">
            <a:avLst/>
          </a:prstGeom>
          <a:noFill/>
          <a:ln w="9525">
            <a:noFill/>
            <a:miter lim="800000"/>
            <a:headEnd/>
            <a:tailEnd/>
          </a:ln>
        </p:spPr>
        <p:txBody>
          <a:bodyPr>
            <a:spAutoFit/>
          </a:bodyPr>
          <a:lstStyle/>
          <a:p>
            <a:pPr algn="ctr" eaLnBrk="1" hangingPunct="1">
              <a:buClr>
                <a:srgbClr val="FFFFFF"/>
              </a:buClr>
              <a:buSzPct val="90000"/>
              <a:buFont typeface="Monotype Sorts" pitchFamily="2" charset="2"/>
              <a:buNone/>
              <a:defRPr/>
            </a:pPr>
            <a:r>
              <a:rPr lang="en-US" sz="1600" b="1" dirty="0">
                <a:solidFill>
                  <a:schemeClr val="tx2"/>
                </a:solidFill>
                <a:latin typeface="+mn-lt"/>
              </a:rPr>
              <a:t>PERTUSSIS</a:t>
            </a:r>
          </a:p>
          <a:p>
            <a:pPr algn="ctr" eaLnBrk="1" hangingPunct="1">
              <a:buClr>
                <a:srgbClr val="FFFFFF"/>
              </a:buClr>
              <a:buSzPct val="90000"/>
              <a:buFont typeface="Monotype Sorts" pitchFamily="2" charset="2"/>
              <a:buNone/>
              <a:defRPr/>
            </a:pPr>
            <a:r>
              <a:rPr lang="en-US" sz="1600" b="1" dirty="0">
                <a:solidFill>
                  <a:schemeClr val="tx2"/>
                </a:solidFill>
                <a:latin typeface="+mn-lt"/>
              </a:rPr>
              <a:t>Number of reported cases*, by age group </a:t>
            </a:r>
          </a:p>
          <a:p>
            <a:pPr algn="ctr" eaLnBrk="1" hangingPunct="1">
              <a:buClr>
                <a:srgbClr val="FFFFFF"/>
              </a:buClr>
              <a:buSzPct val="90000"/>
              <a:buFont typeface="Monotype Sorts" pitchFamily="2" charset="2"/>
              <a:buNone/>
              <a:defRPr/>
            </a:pPr>
            <a:r>
              <a:rPr lang="en-US" sz="1600" b="1" dirty="0">
                <a:solidFill>
                  <a:schemeClr val="tx2"/>
                </a:solidFill>
                <a:latin typeface="+mn-lt"/>
              </a:rPr>
              <a:t>United States, 2009</a:t>
            </a:r>
            <a:endParaRPr lang="en-US" sz="1800" dirty="0">
              <a:solidFill>
                <a:schemeClr val="tx1"/>
              </a:solidFill>
              <a:latin typeface="+mn-lt"/>
            </a:endParaRPr>
          </a:p>
        </p:txBody>
      </p:sp>
      <p:sp>
        <p:nvSpPr>
          <p:cNvPr id="20485" name="Text Box 1031"/>
          <p:cNvSpPr txBox="1">
            <a:spLocks noChangeArrowheads="1"/>
          </p:cNvSpPr>
          <p:nvPr/>
        </p:nvSpPr>
        <p:spPr bwMode="auto">
          <a:xfrm>
            <a:off x="4648200" y="5638800"/>
            <a:ext cx="4495800" cy="495300"/>
          </a:xfrm>
          <a:prstGeom prst="rect">
            <a:avLst/>
          </a:prstGeom>
          <a:noFill/>
          <a:ln w="9525">
            <a:noFill/>
            <a:miter lim="800000"/>
            <a:headEnd/>
            <a:tailEnd/>
          </a:ln>
        </p:spPr>
        <p:txBody>
          <a:bodyPr lIns="0" tIns="0" rIns="0" bIns="0" anchor="b"/>
          <a:lstStyle/>
          <a:p>
            <a:pPr defTabSz="468313" eaLnBrk="1" hangingPunct="1">
              <a:buClr>
                <a:srgbClr val="FFFFFF"/>
              </a:buClr>
              <a:buSzPct val="90000"/>
              <a:buFont typeface="Monotype Sorts" pitchFamily="2" charset="2"/>
              <a:buNone/>
              <a:defRPr/>
            </a:pPr>
            <a:r>
              <a:rPr lang="en-US" sz="1200" b="1" dirty="0">
                <a:solidFill>
                  <a:schemeClr val="tx2"/>
                </a:solidFill>
                <a:latin typeface="+mn-lt"/>
              </a:rPr>
              <a:t>*Of 16,858 cases, age was reported unknown for 187 (1.1%) cases.</a:t>
            </a:r>
          </a:p>
          <a:p>
            <a:pPr defTabSz="468313" eaLnBrk="1" hangingPunct="1">
              <a:buClr>
                <a:srgbClr val="FFFFFF"/>
              </a:buClr>
              <a:buSzPct val="90000"/>
              <a:buFont typeface="Monotype Sorts" pitchFamily="2" charset="2"/>
              <a:buNone/>
              <a:defRPr/>
            </a:pPr>
            <a:r>
              <a:rPr lang="en-US" sz="1200" b="1" dirty="0">
                <a:solidFill>
                  <a:schemeClr val="tx2"/>
                </a:solidFill>
                <a:latin typeface="+mn-lt"/>
              </a:rPr>
              <a:t>Slide from CDC – 2009 Annual Summary</a:t>
            </a:r>
          </a:p>
        </p:txBody>
      </p:sp>
      <p:pic>
        <p:nvPicPr>
          <p:cNvPr id="32774" name="Chart Placeholder 7" descr="pertussis.gif"/>
          <p:cNvPicPr>
            <a:picLocks noGrp="1" noChangeAspect="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648200" y="2738438"/>
            <a:ext cx="4267200" cy="291306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r>
              <a:rPr lang="en-US" altLang="en-US"/>
              <a:t>Uses of Surveillance Data: </a:t>
            </a:r>
            <a:br>
              <a:rPr lang="en-US" altLang="en-US"/>
            </a:br>
            <a:r>
              <a:rPr lang="en-US" altLang="en-US" sz="4000"/>
              <a:t>Evaluating Control &amp; Prevention Measures</a:t>
            </a:r>
          </a:p>
        </p:txBody>
      </p:sp>
      <p:pic>
        <p:nvPicPr>
          <p:cNvPr id="34819" name="Picture 4"/>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895600"/>
            <a:ext cx="4267200" cy="2841625"/>
          </a:xfrm>
          <a:noFill/>
        </p:spPr>
      </p:pic>
      <p:pic>
        <p:nvPicPr>
          <p:cNvPr id="34820" name="Picture 1029" descr="measles"/>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28600" y="2892425"/>
            <a:ext cx="4191000" cy="2670175"/>
          </a:xfrm>
          <a:noFill/>
        </p:spPr>
      </p:pic>
      <p:sp>
        <p:nvSpPr>
          <p:cNvPr id="34821" name="Text Box 1030"/>
          <p:cNvSpPr txBox="1">
            <a:spLocks noChangeArrowheads="1"/>
          </p:cNvSpPr>
          <p:nvPr/>
        </p:nvSpPr>
        <p:spPr bwMode="auto">
          <a:xfrm>
            <a:off x="76200" y="23622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t>Effectiveness of vaccine introduction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7200"/>
            <a:ext cx="7772400" cy="1143000"/>
          </a:xfrm>
          <a:noFill/>
        </p:spPr>
        <p:txBody>
          <a:bodyPr/>
          <a:lstStyle/>
          <a:p>
            <a:r>
              <a:rPr lang="en-US" altLang="en-US"/>
              <a:t>Uses of Surveillance Data:</a:t>
            </a:r>
            <a:br>
              <a:rPr lang="en-US" altLang="en-US"/>
            </a:br>
            <a:r>
              <a:rPr lang="en-US" altLang="en-US"/>
              <a:t>Monitoring Changes</a:t>
            </a:r>
          </a:p>
        </p:txBody>
      </p:sp>
      <p:sp>
        <p:nvSpPr>
          <p:cNvPr id="36867" name="Rectangle 3"/>
          <p:cNvSpPr>
            <a:spLocks noGrp="1" noChangeArrowheads="1"/>
          </p:cNvSpPr>
          <p:nvPr>
            <p:ph type="body" sz="half" idx="1"/>
          </p:nvPr>
        </p:nvSpPr>
        <p:spPr>
          <a:xfrm>
            <a:off x="228600" y="1981200"/>
            <a:ext cx="3200400" cy="4114800"/>
          </a:xfrm>
          <a:noFill/>
        </p:spPr>
        <p:txBody>
          <a:bodyPr/>
          <a:lstStyle/>
          <a:p>
            <a:r>
              <a:rPr lang="en-US" altLang="en-US"/>
              <a:t>Monitoring changes in infectious agents and host factors</a:t>
            </a:r>
          </a:p>
          <a:p>
            <a:endParaRPr lang="en-US" altLang="en-US"/>
          </a:p>
        </p:txBody>
      </p:sp>
      <p:pic>
        <p:nvPicPr>
          <p:cNvPr id="36868" name="Picture 4"/>
          <p:cNvPicPr>
            <a:picLocks noGrp="1" noChangeArrowheads="1"/>
          </p:cNvPicPr>
          <p:nvPr>
            <p:ph type="chart" sz="half" idx="2"/>
          </p:nvPr>
        </p:nvPicPr>
        <p:blipFill>
          <a:blip r:embed="rId3">
            <a:extLst>
              <a:ext uri="{28A0092B-C50C-407E-A947-70E740481C1C}">
                <a14:useLocalDpi xmlns:a14="http://schemas.microsoft.com/office/drawing/2010/main" val="0"/>
              </a:ext>
            </a:extLst>
          </a:blip>
          <a:srcRect l="4478" t="8772" r="2985" b="5263"/>
          <a:stretch>
            <a:fillRect/>
          </a:stretch>
        </p:blipFill>
        <p:spPr>
          <a:xfrm>
            <a:off x="3429000" y="1981200"/>
            <a:ext cx="5334000" cy="41148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57200"/>
            <a:ext cx="9144000" cy="1143000"/>
          </a:xfrm>
          <a:noFill/>
        </p:spPr>
        <p:txBody>
          <a:bodyPr/>
          <a:lstStyle/>
          <a:p>
            <a:r>
              <a:rPr lang="en-US" altLang="en-US"/>
              <a:t>Uses of Surveillance Data:</a:t>
            </a:r>
            <a:br>
              <a:rPr lang="en-US" altLang="en-US"/>
            </a:br>
            <a:r>
              <a:rPr lang="en-US" altLang="en-US"/>
              <a:t>Detecting Changes in Health Practice</a:t>
            </a:r>
          </a:p>
        </p:txBody>
      </p:sp>
      <p:pic>
        <p:nvPicPr>
          <p:cNvPr id="38915" name="Picture 4" descr="cesarean.png"/>
          <p:cNvPicPr>
            <a:picLocks noChangeAspect="1"/>
          </p:cNvPicPr>
          <p:nvPr/>
        </p:nvPicPr>
        <p:blipFill>
          <a:blip r:embed="rId3">
            <a:extLst>
              <a:ext uri="{28A0092B-C50C-407E-A947-70E740481C1C}">
                <a14:useLocalDpi xmlns:a14="http://schemas.microsoft.com/office/drawing/2010/main" val="0"/>
              </a:ext>
            </a:extLst>
          </a:blip>
          <a:srcRect t="5263"/>
          <a:stretch>
            <a:fillRect/>
          </a:stretch>
        </p:blipFill>
        <p:spPr bwMode="auto">
          <a:xfrm>
            <a:off x="304800" y="2514600"/>
            <a:ext cx="8561388" cy="411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1990725"/>
            <a:ext cx="7543800" cy="523875"/>
          </a:xfrm>
          <a:prstGeom prst="rect">
            <a:avLst/>
          </a:prstGeom>
          <a:noFill/>
        </p:spPr>
        <p:txBody>
          <a:bodyPr>
            <a:spAutoFit/>
          </a:bodyPr>
          <a:lstStyle/>
          <a:p>
            <a:pPr algn="ctr">
              <a:spcBef>
                <a:spcPct val="50000"/>
              </a:spcBef>
              <a:defRPr/>
            </a:pPr>
            <a:r>
              <a:rPr lang="en-US" sz="2800" dirty="0">
                <a:solidFill>
                  <a:schemeClr val="tx1"/>
                </a:solidFill>
                <a:latin typeface="+mn-lt"/>
              </a:rPr>
              <a:t>Cesarean delivery rates: United States, 1991-2007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r>
              <a:rPr lang="en-US" altLang="en-US"/>
              <a:t>Objectives of Lecture</a:t>
            </a:r>
          </a:p>
        </p:txBody>
      </p:sp>
      <p:sp>
        <p:nvSpPr>
          <p:cNvPr id="5123" name="Rectangle 3"/>
          <p:cNvSpPr>
            <a:spLocks noGrp="1" noChangeArrowheads="1"/>
          </p:cNvSpPr>
          <p:nvPr>
            <p:ph type="body" idx="1"/>
          </p:nvPr>
        </p:nvSpPr>
        <p:spPr>
          <a:noFill/>
        </p:spPr>
        <p:txBody>
          <a:bodyPr/>
          <a:lstStyle/>
          <a:p>
            <a:r>
              <a:rPr lang="en-US" altLang="en-US"/>
              <a:t>Key concepts of surveillance</a:t>
            </a:r>
          </a:p>
          <a:p>
            <a:pPr lvl="1"/>
            <a:r>
              <a:rPr lang="en-US" altLang="en-US"/>
              <a:t>Definition</a:t>
            </a:r>
          </a:p>
          <a:p>
            <a:pPr lvl="1"/>
            <a:r>
              <a:rPr lang="en-US" altLang="en-US"/>
              <a:t>Uses</a:t>
            </a:r>
          </a:p>
          <a:p>
            <a:pPr lvl="1"/>
            <a:r>
              <a:rPr lang="en-US" altLang="en-US"/>
              <a:t>Methods</a:t>
            </a:r>
          </a:p>
          <a:p>
            <a:r>
              <a:rPr lang="en-US" altLang="en-US"/>
              <a:t>Public health surveillance systems</a:t>
            </a:r>
          </a:p>
          <a:p>
            <a:r>
              <a:rPr lang="en-US" altLang="en-US"/>
              <a:t>Use and evaluation of surveillance systems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en-US" altLang="en-US"/>
              <a:t>Uses of Surveillance Data:</a:t>
            </a:r>
            <a:br>
              <a:rPr lang="en-US" altLang="en-US"/>
            </a:br>
            <a:r>
              <a:rPr lang="en-US" altLang="en-US"/>
              <a:t>Facilitate Planning</a:t>
            </a:r>
          </a:p>
        </p:txBody>
      </p:sp>
      <p:sp>
        <p:nvSpPr>
          <p:cNvPr id="40963" name="Rectangle 3"/>
          <p:cNvSpPr>
            <a:spLocks noGrp="1" noChangeArrowheads="1"/>
          </p:cNvSpPr>
          <p:nvPr>
            <p:ph type="body" sz="half" idx="1"/>
          </p:nvPr>
        </p:nvSpPr>
        <p:spPr>
          <a:xfrm>
            <a:off x="685800" y="1981200"/>
            <a:ext cx="7924800" cy="3886200"/>
          </a:xfrm>
          <a:noFill/>
        </p:spPr>
        <p:txBody>
          <a:bodyPr/>
          <a:lstStyle/>
          <a:p>
            <a:r>
              <a:rPr lang="en-US" altLang="en-US"/>
              <a:t>Identify target populations in need of health services</a:t>
            </a:r>
          </a:p>
          <a:p>
            <a:pPr lvl="1"/>
            <a:r>
              <a:rPr lang="en-US" altLang="en-US"/>
              <a:t>Refugee populations</a:t>
            </a:r>
          </a:p>
          <a:p>
            <a:pPr lvl="1"/>
            <a:r>
              <a:rPr lang="en-US" altLang="en-US"/>
              <a:t>Morbidity surveillance in emergency shelters</a:t>
            </a:r>
          </a:p>
          <a:p>
            <a:r>
              <a:rPr lang="en-US" altLang="en-US"/>
              <a:t>Identify health topics to be addressed by educational programs and media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04800"/>
            <a:ext cx="7772400" cy="1143000"/>
          </a:xfrm>
          <a:noFill/>
        </p:spPr>
        <p:txBody>
          <a:bodyPr/>
          <a:lstStyle/>
          <a:p>
            <a:r>
              <a:rPr lang="en-US" altLang="en-US"/>
              <a:t>Outcomes</a:t>
            </a:r>
          </a:p>
        </p:txBody>
      </p:sp>
      <p:sp>
        <p:nvSpPr>
          <p:cNvPr id="43011" name="Rectangle 3"/>
          <p:cNvSpPr>
            <a:spLocks noGrp="1" noChangeArrowheads="1"/>
          </p:cNvSpPr>
          <p:nvPr>
            <p:ph type="body" idx="1"/>
          </p:nvPr>
        </p:nvSpPr>
        <p:spPr>
          <a:xfrm>
            <a:off x="457200" y="1447800"/>
            <a:ext cx="8458200" cy="4495800"/>
          </a:xfrm>
          <a:noFill/>
        </p:spPr>
        <p:txBody>
          <a:bodyPr/>
          <a:lstStyle/>
          <a:p>
            <a:r>
              <a:rPr lang="en-US" altLang="en-US"/>
              <a:t>Surveillance is outcome oriented.</a:t>
            </a:r>
          </a:p>
          <a:p>
            <a:r>
              <a:rPr lang="en-US" altLang="en-US"/>
              <a:t>Can measure </a:t>
            </a:r>
            <a:r>
              <a:rPr lang="en-US" altLang="en-US" u="sng"/>
              <a:t>frequency</a:t>
            </a:r>
            <a:r>
              <a:rPr lang="en-US" altLang="en-US"/>
              <a:t> of an illness or injury (e.g., number of cases, incidence, prevalence)</a:t>
            </a:r>
          </a:p>
          <a:p>
            <a:r>
              <a:rPr lang="en-US" altLang="en-US"/>
              <a:t>Can measure </a:t>
            </a:r>
            <a:r>
              <a:rPr lang="en-US" altLang="en-US" u="sng"/>
              <a:t>severity</a:t>
            </a:r>
            <a:r>
              <a:rPr lang="en-US" altLang="en-US"/>
              <a:t> of the condition (e.g., hospitalization rate, disability, case fatality)</a:t>
            </a:r>
          </a:p>
          <a:p>
            <a:r>
              <a:rPr lang="en-US" altLang="en-US"/>
              <a:t>Can measure </a:t>
            </a:r>
            <a:r>
              <a:rPr lang="en-US" altLang="en-US" u="sng"/>
              <a:t>impact</a:t>
            </a:r>
            <a:r>
              <a:rPr lang="en-US" altLang="en-US"/>
              <a:t> of the condition (e.g., cost)</a:t>
            </a:r>
          </a:p>
          <a:p>
            <a:r>
              <a:rPr lang="en-US" altLang="en-US"/>
              <a:t>Orient data by person, place, and time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1143000"/>
          </a:xfrm>
          <a:noFill/>
        </p:spPr>
        <p:txBody>
          <a:bodyPr/>
          <a:lstStyle/>
          <a:p>
            <a:r>
              <a:rPr lang="en-US" altLang="en-US"/>
              <a:t>Planning a Surveillance System</a:t>
            </a:r>
          </a:p>
        </p:txBody>
      </p:sp>
      <p:sp>
        <p:nvSpPr>
          <p:cNvPr id="45059" name="Rectangle 3"/>
          <p:cNvSpPr>
            <a:spLocks noGrp="1" noChangeArrowheads="1"/>
          </p:cNvSpPr>
          <p:nvPr>
            <p:ph type="body" idx="1"/>
          </p:nvPr>
        </p:nvSpPr>
        <p:spPr>
          <a:xfrm>
            <a:off x="685800" y="1676400"/>
            <a:ext cx="7772400" cy="4114800"/>
          </a:xfrm>
          <a:noFill/>
        </p:spPr>
        <p:txBody>
          <a:bodyPr/>
          <a:lstStyle/>
          <a:p>
            <a:r>
              <a:rPr lang="en-US" altLang="en-US"/>
              <a:t>Establish objectives </a:t>
            </a:r>
          </a:p>
          <a:p>
            <a:r>
              <a:rPr lang="en-US" altLang="en-US"/>
              <a:t>Develop case definitions</a:t>
            </a:r>
          </a:p>
          <a:p>
            <a:r>
              <a:rPr lang="en-US" altLang="en-US"/>
              <a:t>Determine data source or data collection mechanism</a:t>
            </a:r>
          </a:p>
          <a:p>
            <a:r>
              <a:rPr lang="en-US" altLang="en-US"/>
              <a:t>Field test methods</a:t>
            </a:r>
          </a:p>
          <a:p>
            <a:r>
              <a:rPr lang="en-US" altLang="en-US"/>
              <a:t>Develop and test analytic approach</a:t>
            </a:r>
          </a:p>
          <a:p>
            <a:r>
              <a:rPr lang="en-US" altLang="en-US"/>
              <a:t>Develop dissemination mechanism</a:t>
            </a:r>
          </a:p>
          <a:p>
            <a:r>
              <a:rPr lang="en-US" altLang="en-US"/>
              <a:t>Assure use of analysis and interpretation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r>
              <a:rPr lang="en-US" altLang="en-US" dirty="0"/>
              <a:t>What are Priorities for Surveillance?</a:t>
            </a:r>
          </a:p>
        </p:txBody>
      </p:sp>
      <p:sp>
        <p:nvSpPr>
          <p:cNvPr id="47107" name="Rectangle 3"/>
          <p:cNvSpPr>
            <a:spLocks noGrp="1" noChangeArrowheads="1"/>
          </p:cNvSpPr>
          <p:nvPr>
            <p:ph type="body" idx="1"/>
          </p:nvPr>
        </p:nvSpPr>
        <p:spPr>
          <a:xfrm>
            <a:off x="685800" y="1981200"/>
            <a:ext cx="8153400" cy="4572000"/>
          </a:xfrm>
          <a:noFill/>
        </p:spPr>
        <p:txBody>
          <a:bodyPr/>
          <a:lstStyle/>
          <a:p>
            <a:pPr>
              <a:lnSpc>
                <a:spcPct val="90000"/>
              </a:lnSpc>
            </a:pPr>
            <a:r>
              <a:rPr lang="en-US" altLang="en-US"/>
              <a:t>Establish priorities based on:</a:t>
            </a:r>
          </a:p>
          <a:p>
            <a:pPr lvl="1">
              <a:lnSpc>
                <a:spcPct val="90000"/>
              </a:lnSpc>
            </a:pPr>
            <a:r>
              <a:rPr lang="en-US" altLang="en-US"/>
              <a:t>Frequency (incidence, prevalence, mortality)</a:t>
            </a:r>
          </a:p>
          <a:p>
            <a:pPr lvl="1">
              <a:lnSpc>
                <a:spcPct val="90000"/>
              </a:lnSpc>
            </a:pPr>
            <a:r>
              <a:rPr lang="en-US" altLang="en-US"/>
              <a:t>Severity (case-fatality, hospitalization rate, disability rate, years of potential life lost)</a:t>
            </a:r>
          </a:p>
          <a:p>
            <a:pPr lvl="1">
              <a:lnSpc>
                <a:spcPct val="90000"/>
              </a:lnSpc>
            </a:pPr>
            <a:r>
              <a:rPr lang="en-US" altLang="en-US"/>
              <a:t>Cost (direct and indirect)</a:t>
            </a:r>
          </a:p>
          <a:p>
            <a:pPr lvl="1">
              <a:lnSpc>
                <a:spcPct val="90000"/>
              </a:lnSpc>
            </a:pPr>
            <a:r>
              <a:rPr lang="en-US" altLang="en-US"/>
              <a:t>Preventability</a:t>
            </a:r>
          </a:p>
          <a:p>
            <a:pPr lvl="1">
              <a:lnSpc>
                <a:spcPct val="90000"/>
              </a:lnSpc>
            </a:pPr>
            <a:r>
              <a:rPr lang="en-US" altLang="en-US"/>
              <a:t>Communicability</a:t>
            </a:r>
          </a:p>
          <a:p>
            <a:pPr lvl="1">
              <a:lnSpc>
                <a:spcPct val="90000"/>
              </a:lnSpc>
            </a:pPr>
            <a:r>
              <a:rPr lang="en-US" altLang="en-US"/>
              <a:t>Public interest</a:t>
            </a:r>
          </a:p>
          <a:p>
            <a:pPr lvl="1">
              <a:lnSpc>
                <a:spcPct val="90000"/>
              </a:lnSpc>
            </a:pPr>
            <a:r>
              <a:rPr lang="en-US" altLang="en-US"/>
              <a:t>Will the data be useful for public health action?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81000"/>
            <a:ext cx="7772400" cy="1143000"/>
          </a:xfrm>
          <a:noFill/>
        </p:spPr>
        <p:txBody>
          <a:bodyPr/>
          <a:lstStyle/>
          <a:p>
            <a:r>
              <a:rPr lang="en-US" altLang="en-US"/>
              <a:t>Surveillance Methods:</a:t>
            </a:r>
            <a:br>
              <a:rPr lang="en-US" altLang="en-US"/>
            </a:br>
            <a:r>
              <a:rPr lang="en-US" altLang="en-US"/>
              <a:t>Case Definition</a:t>
            </a:r>
          </a:p>
        </p:txBody>
      </p:sp>
      <p:sp>
        <p:nvSpPr>
          <p:cNvPr id="49155" name="Rectangle 3"/>
          <p:cNvSpPr>
            <a:spLocks noGrp="1" noChangeArrowheads="1"/>
          </p:cNvSpPr>
          <p:nvPr>
            <p:ph type="body" idx="1"/>
          </p:nvPr>
        </p:nvSpPr>
        <p:spPr>
          <a:xfrm>
            <a:off x="381000" y="1676400"/>
            <a:ext cx="8382000" cy="4572000"/>
          </a:xfrm>
          <a:noFill/>
        </p:spPr>
        <p:txBody>
          <a:bodyPr/>
          <a:lstStyle/>
          <a:p>
            <a:r>
              <a:rPr lang="en-US" altLang="en-US"/>
              <a:t>Important to clearly define condition</a:t>
            </a:r>
          </a:p>
          <a:p>
            <a:r>
              <a:rPr lang="en-US" altLang="en-US"/>
              <a:t>Ensures same criteria are used by all</a:t>
            </a:r>
          </a:p>
          <a:p>
            <a:r>
              <a:rPr lang="en-US" altLang="en-US"/>
              <a:t>Makes the data more comparable</a:t>
            </a:r>
          </a:p>
          <a:p>
            <a:r>
              <a:rPr lang="en-US" altLang="en-US"/>
              <a:t>Include person, place, time</a:t>
            </a:r>
          </a:p>
          <a:p>
            <a:r>
              <a:rPr lang="en-US" altLang="en-US"/>
              <a:t>May define suspected and confirmed cases</a:t>
            </a:r>
          </a:p>
          <a:p>
            <a:r>
              <a:rPr lang="en-US" altLang="en-US"/>
              <a:t>May include symptoms, lab values, time period, population as appropriate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457200"/>
            <a:ext cx="7772400" cy="1143000"/>
          </a:xfrm>
        </p:spPr>
        <p:txBody>
          <a:bodyPr/>
          <a:lstStyle/>
          <a:p>
            <a:r>
              <a:rPr lang="en-US" altLang="en-US"/>
              <a:t>Case Definition Examples</a:t>
            </a:r>
          </a:p>
        </p:txBody>
      </p:sp>
      <p:sp>
        <p:nvSpPr>
          <p:cNvPr id="51203" name="Rectangle 3"/>
          <p:cNvSpPr>
            <a:spLocks noGrp="1" noChangeArrowheads="1"/>
          </p:cNvSpPr>
          <p:nvPr>
            <p:ph type="body" idx="1"/>
          </p:nvPr>
        </p:nvSpPr>
        <p:spPr>
          <a:xfrm>
            <a:off x="228600" y="1752600"/>
            <a:ext cx="8610600" cy="4114800"/>
          </a:xfrm>
        </p:spPr>
        <p:txBody>
          <a:bodyPr/>
          <a:lstStyle/>
          <a:p>
            <a:pPr>
              <a:lnSpc>
                <a:spcPct val="80000"/>
              </a:lnSpc>
            </a:pPr>
            <a:r>
              <a:rPr lang="en-US" altLang="en-US"/>
              <a:t>Weak Definition  - Measles</a:t>
            </a:r>
          </a:p>
          <a:p>
            <a:pPr lvl="1">
              <a:lnSpc>
                <a:spcPct val="80000"/>
              </a:lnSpc>
            </a:pPr>
            <a:r>
              <a:rPr lang="en-US" altLang="en-US"/>
              <a:t>Any person with a rash and fever, runny nose, or conjunctivitis </a:t>
            </a:r>
          </a:p>
          <a:p>
            <a:pPr>
              <a:lnSpc>
                <a:spcPct val="80000"/>
              </a:lnSpc>
            </a:pPr>
            <a:r>
              <a:rPr lang="en-US" altLang="en-US"/>
              <a:t>Better Definition - Measles</a:t>
            </a:r>
          </a:p>
          <a:p>
            <a:pPr lvl="1">
              <a:lnSpc>
                <a:spcPct val="80000"/>
              </a:lnSpc>
            </a:pPr>
            <a:r>
              <a:rPr lang="en-US" altLang="en-US"/>
              <a:t>Any person with a fever &gt;101 F, runny nose, conjunctivitis, red blotchy rash for at least 3 days, and laboratory confirmation of IgM antibodies</a:t>
            </a:r>
          </a:p>
          <a:p>
            <a:pPr>
              <a:lnSpc>
                <a:spcPct val="80000"/>
              </a:lnSpc>
            </a:pPr>
            <a:r>
              <a:rPr lang="en-US" altLang="en-US"/>
              <a:t>Clinical, Probable, Confirmed Case Definitions</a:t>
            </a:r>
          </a:p>
          <a:p>
            <a:pPr>
              <a:lnSpc>
                <a:spcPct val="80000"/>
              </a:lnSpc>
            </a:pPr>
            <a:r>
              <a:rPr lang="en-US" altLang="en-US"/>
              <a:t>Outbreak Case Definition</a:t>
            </a:r>
          </a:p>
          <a:p>
            <a:pPr lvl="1">
              <a:lnSpc>
                <a:spcPct val="80000"/>
              </a:lnSpc>
            </a:pPr>
            <a:r>
              <a:rPr lang="en-US" altLang="en-US"/>
              <a:t>Differs from routine surveillance</a:t>
            </a:r>
          </a:p>
          <a:p>
            <a:pPr lvl="1">
              <a:lnSpc>
                <a:spcPct val="80000"/>
              </a:lnSpc>
            </a:pPr>
            <a:r>
              <a:rPr lang="en-US" altLang="en-US"/>
              <a:t>Epidemiologically linked cases often included</a:t>
            </a:r>
          </a:p>
          <a:p>
            <a:pPr lvl="1">
              <a:lnSpc>
                <a:spcPct val="80000"/>
              </a:lnSpc>
            </a:pPr>
            <a:endParaRPr lang="en-US" altLang="en-US"/>
          </a:p>
          <a:p>
            <a:pPr lvl="1">
              <a:lnSpc>
                <a:spcPct val="80000"/>
              </a:lnSpc>
            </a:pPr>
            <a:endParaRPr lang="en-US"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5800" y="152400"/>
            <a:ext cx="7772400" cy="1143000"/>
          </a:xfrm>
        </p:spPr>
        <p:txBody>
          <a:bodyPr/>
          <a:lstStyle/>
          <a:p>
            <a:r>
              <a:rPr lang="en-US" altLang="en-US"/>
              <a:t>Case Definition Example: Giardiasis</a:t>
            </a:r>
          </a:p>
        </p:txBody>
      </p:sp>
      <p:sp>
        <p:nvSpPr>
          <p:cNvPr id="53251" name="Content Placeholder 2"/>
          <p:cNvSpPr>
            <a:spLocks noGrp="1"/>
          </p:cNvSpPr>
          <p:nvPr>
            <p:ph idx="1"/>
          </p:nvPr>
        </p:nvSpPr>
        <p:spPr>
          <a:xfrm>
            <a:off x="228600" y="1447800"/>
            <a:ext cx="8686800" cy="5181600"/>
          </a:xfrm>
        </p:spPr>
        <p:txBody>
          <a:bodyPr/>
          <a:lstStyle/>
          <a:p>
            <a:pPr>
              <a:buFontTx/>
              <a:buNone/>
            </a:pPr>
            <a:r>
              <a:rPr lang="en-US" altLang="en-US" sz="2000" b="1"/>
              <a:t>Clinical description</a:t>
            </a:r>
          </a:p>
          <a:p>
            <a:r>
              <a:rPr lang="en-US" altLang="en-US" sz="2000"/>
              <a:t>An illness caused by the protozoan </a:t>
            </a:r>
            <a:r>
              <a:rPr lang="en-US" altLang="en-US" sz="2000" i="1"/>
              <a:t>Giardia lamblia</a:t>
            </a:r>
            <a:r>
              <a:rPr lang="en-US" altLang="en-US" sz="2000"/>
              <a:t> (aka G. </a:t>
            </a:r>
            <a:r>
              <a:rPr lang="en-US" altLang="en-US" sz="2000" i="1"/>
              <a:t>intestinalis</a:t>
            </a:r>
            <a:r>
              <a:rPr lang="en-US" altLang="en-US" sz="2000"/>
              <a:t> or G. </a:t>
            </a:r>
            <a:r>
              <a:rPr lang="en-US" altLang="en-US" sz="2000" i="1"/>
              <a:t>duodenalis</a:t>
            </a:r>
            <a:r>
              <a:rPr lang="en-US" altLang="en-US" sz="2000"/>
              <a:t>) and characterized by gastrointestinal symptoms such as diarrhea, abdominal cramps, bloating, weight loss, or malabsorption.</a:t>
            </a:r>
          </a:p>
          <a:p>
            <a:pPr>
              <a:buFontTx/>
              <a:buNone/>
            </a:pPr>
            <a:r>
              <a:rPr lang="en-US" altLang="en-US" sz="2000" b="1"/>
              <a:t>Laboratory criteria for diagnosis</a:t>
            </a:r>
          </a:p>
          <a:p>
            <a:pPr>
              <a:buFontTx/>
              <a:buNone/>
            </a:pPr>
            <a:r>
              <a:rPr lang="en-US" altLang="en-US" sz="2000"/>
              <a:t>	Laboratory-confirmed giardiasis shall be defined as the detection of </a:t>
            </a:r>
            <a:r>
              <a:rPr lang="en-US" altLang="en-US" sz="2000" i="1"/>
              <a:t>Giardia</a:t>
            </a:r>
            <a:r>
              <a:rPr lang="en-US" altLang="en-US" sz="2000"/>
              <a:t> organisms, antigen, or DNA in stool, intestinal fluid, tissue samples, biopsy specimens or other biological sample. </a:t>
            </a:r>
          </a:p>
          <a:p>
            <a:pPr>
              <a:buFontTx/>
              <a:buNone/>
            </a:pPr>
            <a:r>
              <a:rPr lang="en-US" altLang="en-US" sz="2000" b="1"/>
              <a:t>Case classification</a:t>
            </a:r>
          </a:p>
          <a:p>
            <a:r>
              <a:rPr lang="en-US" altLang="en-US" sz="2000" i="1"/>
              <a:t>Confirmed</a:t>
            </a:r>
            <a:r>
              <a:rPr lang="en-US" altLang="en-US" sz="2000"/>
              <a:t>: a case that meets the clinical description and the criteria for laboratory confirmation as described above. When available, molecular characterization (e.g., assemblage designation) should be reported.</a:t>
            </a:r>
          </a:p>
          <a:p>
            <a:r>
              <a:rPr lang="en-US" altLang="en-US" sz="2000" i="1"/>
              <a:t>Probable</a:t>
            </a:r>
            <a:r>
              <a:rPr lang="en-US" altLang="en-US" sz="2000"/>
              <a:t>: a case that meets the clinical description and that is epidemiologically linked to a confirmed case.</a:t>
            </a:r>
            <a:endParaRPr lang="en-US" altLang="en-US" sz="3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81000"/>
            <a:ext cx="7772400" cy="1143000"/>
          </a:xfrm>
          <a:noFill/>
        </p:spPr>
        <p:txBody>
          <a:bodyPr/>
          <a:lstStyle/>
          <a:p>
            <a:r>
              <a:rPr lang="en-US" altLang="en-US"/>
              <a:t>Surveillance Methods:</a:t>
            </a:r>
            <a:br>
              <a:rPr lang="en-US" altLang="en-US"/>
            </a:br>
            <a:r>
              <a:rPr lang="en-US" altLang="en-US"/>
              <a:t>Data Collection</a:t>
            </a:r>
          </a:p>
        </p:txBody>
      </p:sp>
      <p:sp>
        <p:nvSpPr>
          <p:cNvPr id="55299" name="Rectangle 3"/>
          <p:cNvSpPr>
            <a:spLocks noGrp="1" noChangeArrowheads="1"/>
          </p:cNvSpPr>
          <p:nvPr>
            <p:ph type="body" idx="1"/>
          </p:nvPr>
        </p:nvSpPr>
        <p:spPr>
          <a:xfrm>
            <a:off x="685800" y="1828800"/>
            <a:ext cx="8458200" cy="4648200"/>
          </a:xfrm>
          <a:noFill/>
        </p:spPr>
        <p:txBody>
          <a:bodyPr/>
          <a:lstStyle/>
          <a:p>
            <a:pPr>
              <a:lnSpc>
                <a:spcPct val="90000"/>
              </a:lnSpc>
            </a:pPr>
            <a:r>
              <a:rPr lang="en-US" altLang="en-US" sz="2800"/>
              <a:t>Data collection</a:t>
            </a:r>
          </a:p>
          <a:p>
            <a:pPr lvl="1">
              <a:lnSpc>
                <a:spcPct val="90000"/>
              </a:lnSpc>
            </a:pPr>
            <a:r>
              <a:rPr lang="en-US" altLang="en-US" sz="2400"/>
              <a:t>Standardized instruments, field tested</a:t>
            </a:r>
          </a:p>
          <a:p>
            <a:pPr>
              <a:lnSpc>
                <a:spcPct val="90000"/>
              </a:lnSpc>
            </a:pPr>
            <a:r>
              <a:rPr lang="en-US" altLang="en-US" sz="2800"/>
              <a:t>Passive surveillance*</a:t>
            </a:r>
          </a:p>
          <a:p>
            <a:pPr lvl="1">
              <a:lnSpc>
                <a:spcPct val="90000"/>
              </a:lnSpc>
            </a:pPr>
            <a:r>
              <a:rPr lang="en-US" altLang="en-US" sz="2400"/>
              <a:t>Providers are responsible for reporting</a:t>
            </a:r>
          </a:p>
          <a:p>
            <a:pPr lvl="1">
              <a:lnSpc>
                <a:spcPct val="90000"/>
              </a:lnSpc>
            </a:pPr>
            <a:r>
              <a:rPr lang="en-US" altLang="en-US" sz="2400"/>
              <a:t>Health dept. waits to receive reports</a:t>
            </a:r>
          </a:p>
          <a:p>
            <a:pPr lvl="1">
              <a:lnSpc>
                <a:spcPct val="90000"/>
              </a:lnSpc>
            </a:pPr>
            <a:r>
              <a:rPr lang="en-US" altLang="en-US" sz="2400"/>
              <a:t>Problem with underreporting</a:t>
            </a:r>
          </a:p>
          <a:p>
            <a:pPr>
              <a:lnSpc>
                <a:spcPct val="90000"/>
              </a:lnSpc>
            </a:pPr>
            <a:r>
              <a:rPr lang="en-US" altLang="en-US" sz="2800"/>
              <a:t>Active surveillance*</a:t>
            </a:r>
          </a:p>
          <a:p>
            <a:pPr lvl="1">
              <a:lnSpc>
                <a:spcPct val="90000"/>
              </a:lnSpc>
            </a:pPr>
            <a:r>
              <a:rPr lang="en-US" altLang="en-US" sz="2400"/>
              <a:t>Providers contacted on regular basis to collect information</a:t>
            </a:r>
          </a:p>
          <a:p>
            <a:pPr lvl="1">
              <a:lnSpc>
                <a:spcPct val="90000"/>
              </a:lnSpc>
            </a:pPr>
            <a:r>
              <a:rPr lang="en-US" altLang="en-US" sz="2400"/>
              <a:t>More resource intensive</a:t>
            </a:r>
          </a:p>
          <a:p>
            <a:pPr lvl="1">
              <a:lnSpc>
                <a:spcPct val="90000"/>
              </a:lnSpc>
            </a:pPr>
            <a:r>
              <a:rPr lang="en-US" altLang="en-US" sz="2400"/>
              <a:t>Used for outbreaks or pilot studies</a:t>
            </a:r>
          </a:p>
          <a:p>
            <a:pPr>
              <a:lnSpc>
                <a:spcPct val="90000"/>
              </a:lnSpc>
            </a:pPr>
            <a:endParaRPr lang="en-US" altLang="en-US" sz="2800"/>
          </a:p>
        </p:txBody>
      </p:sp>
      <p:pic>
        <p:nvPicPr>
          <p:cNvPr id="55300"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7238" y="2514600"/>
            <a:ext cx="13509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030" descr="MPj040219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259388"/>
            <a:ext cx="15240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6324600"/>
            <a:ext cx="3962400" cy="400050"/>
          </a:xfrm>
          <a:prstGeom prst="rect">
            <a:avLst/>
          </a:prstGeom>
          <a:noFill/>
        </p:spPr>
        <p:txBody>
          <a:bodyPr>
            <a:spAutoFit/>
          </a:bodyPr>
          <a:lstStyle/>
          <a:p>
            <a:pPr algn="ctr">
              <a:spcBef>
                <a:spcPct val="50000"/>
              </a:spcBef>
              <a:defRPr/>
            </a:pPr>
            <a:r>
              <a:rPr lang="en-US" sz="2000" dirty="0">
                <a:solidFill>
                  <a:schemeClr val="tx1"/>
                </a:solidFill>
                <a:latin typeface="+mn-lt"/>
              </a:rPr>
              <a:t>* These are very key concepts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Surveillance - Ebola</a:t>
            </a:r>
          </a:p>
        </p:txBody>
      </p:sp>
      <p:sp>
        <p:nvSpPr>
          <p:cNvPr id="3" name="Content Placeholder 2"/>
          <p:cNvSpPr>
            <a:spLocks noGrp="1"/>
          </p:cNvSpPr>
          <p:nvPr>
            <p:ph idx="1"/>
          </p:nvPr>
        </p:nvSpPr>
        <p:spPr>
          <a:xfrm>
            <a:off x="457200" y="1981200"/>
            <a:ext cx="8305800" cy="4114800"/>
          </a:xfrm>
        </p:spPr>
        <p:txBody>
          <a:bodyPr/>
          <a:lstStyle/>
          <a:p>
            <a:r>
              <a:rPr lang="en-US" dirty="0"/>
              <a:t>While most public health surveillance is passive, the Ebola virus disease epidemic in Western Africa in 2014-15 led to active surveillance in the US and elsewhere</a:t>
            </a:r>
          </a:p>
          <a:p>
            <a:r>
              <a:rPr lang="en-US" dirty="0"/>
              <a:t>From Oct 2014-Dec 2015, the Virginia Department of Health actively monitored 2,239 travelers returning from Ebola-affected countries–calling each 7 days/week for 21 days </a:t>
            </a:r>
          </a:p>
        </p:txBody>
      </p:sp>
    </p:spTree>
    <p:extLst>
      <p:ext uri="{BB962C8B-B14F-4D97-AF65-F5344CB8AC3E}">
        <p14:creationId xmlns:p14="http://schemas.microsoft.com/office/powerpoint/2010/main" val="3689237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Surveillance - </a:t>
            </a:r>
            <a:r>
              <a:rPr lang="en-US" dirty="0" err="1"/>
              <a:t>Zika</a:t>
            </a:r>
            <a:endParaRPr lang="en-US" dirty="0"/>
          </a:p>
        </p:txBody>
      </p:sp>
      <p:sp>
        <p:nvSpPr>
          <p:cNvPr id="3" name="Content Placeholder 2"/>
          <p:cNvSpPr>
            <a:spLocks noGrp="1"/>
          </p:cNvSpPr>
          <p:nvPr>
            <p:ph idx="1"/>
          </p:nvPr>
        </p:nvSpPr>
        <p:spPr/>
        <p:txBody>
          <a:bodyPr/>
          <a:lstStyle/>
          <a:p>
            <a:r>
              <a:rPr lang="en-US" sz="2800" dirty="0"/>
              <a:t>Active surveillance is being conducted on women infected with </a:t>
            </a:r>
            <a:r>
              <a:rPr lang="en-US" sz="2800" dirty="0" err="1"/>
              <a:t>Zika</a:t>
            </a:r>
            <a:r>
              <a:rPr lang="en-US" sz="2800" dirty="0"/>
              <a:t> virus during pregnancy</a:t>
            </a:r>
          </a:p>
          <a:p>
            <a:r>
              <a:rPr lang="en-US" sz="2800" dirty="0"/>
              <a:t>Less active than Ebola surveillance was, this surveillance involves gathering data from the healthcare provider multiple times during pregnancy, at birth, and through the first year of life of the infant to better understand adverse outcomes associated with the virus.</a:t>
            </a:r>
          </a:p>
        </p:txBody>
      </p:sp>
    </p:spTree>
    <p:extLst>
      <p:ext uri="{BB962C8B-B14F-4D97-AF65-F5344CB8AC3E}">
        <p14:creationId xmlns:p14="http://schemas.microsoft.com/office/powerpoint/2010/main" val="234143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533400"/>
            <a:ext cx="7772400" cy="1143000"/>
          </a:xfrm>
        </p:spPr>
        <p:txBody>
          <a:bodyPr/>
          <a:lstStyle/>
          <a:p>
            <a:r>
              <a:rPr lang="en-US" altLang="en-US"/>
              <a:t>What comes to mind when you hear ‘surveillance’?</a:t>
            </a:r>
          </a:p>
        </p:txBody>
      </p:sp>
      <p:sp>
        <p:nvSpPr>
          <p:cNvPr id="224259" name="Rectangle 3"/>
          <p:cNvSpPr>
            <a:spLocks noGrp="1" noChangeArrowheads="1"/>
          </p:cNvSpPr>
          <p:nvPr>
            <p:ph type="body" idx="1"/>
          </p:nvPr>
        </p:nvSpPr>
        <p:spPr>
          <a:xfrm>
            <a:off x="685800" y="1981200"/>
            <a:ext cx="7772400" cy="1895475"/>
          </a:xfrm>
        </p:spPr>
        <p:txBody>
          <a:bodyPr/>
          <a:lstStyle/>
          <a:p>
            <a:r>
              <a:rPr lang="en-US" altLang="en-US"/>
              <a:t>Law enforcement agencies</a:t>
            </a:r>
          </a:p>
          <a:p>
            <a:r>
              <a:rPr lang="en-US" altLang="en-US"/>
              <a:t>CIA</a:t>
            </a:r>
          </a:p>
          <a:p>
            <a:pPr>
              <a:buFontTx/>
              <a:buNone/>
            </a:pPr>
            <a:endParaRPr lang="en-US" altLang="en-US"/>
          </a:p>
        </p:txBody>
      </p:sp>
      <p:pic>
        <p:nvPicPr>
          <p:cNvPr id="224260" name="Picture 4" descr="MCj032238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216150"/>
            <a:ext cx="12954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1" name="Picture 5" descr="MCj015604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714625"/>
            <a:ext cx="18192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2" name="Picture 6" descr="MCj025066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1550" y="4343400"/>
            <a:ext cx="151447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3" name="Picture 7" descr="MPj038793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3275" y="4732338"/>
            <a:ext cx="1304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5" name="Text Box 9"/>
          <p:cNvSpPr txBox="1">
            <a:spLocks noChangeArrowheads="1"/>
          </p:cNvSpPr>
          <p:nvPr/>
        </p:nvSpPr>
        <p:spPr bwMode="auto">
          <a:xfrm>
            <a:off x="685800" y="3876675"/>
            <a:ext cx="4419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US" altLang="en-US"/>
              <a:t>Routine data collection</a:t>
            </a:r>
          </a:p>
          <a:p>
            <a:pPr>
              <a:spcBef>
                <a:spcPct val="50000"/>
              </a:spcBef>
            </a:pPr>
            <a:r>
              <a:rPr lang="en-US" altLang="en-US"/>
              <a:t>Statistics</a:t>
            </a:r>
          </a:p>
          <a:p>
            <a:pPr>
              <a:spcBef>
                <a:spcPct val="50000"/>
              </a:spcBef>
            </a:pPr>
            <a:r>
              <a:rPr lang="en-US" altLang="en-US"/>
              <a:t>Trends</a:t>
            </a:r>
          </a:p>
          <a:p>
            <a:pPr algn="ctr">
              <a:spcBef>
                <a:spcPct val="50000"/>
              </a:spcBef>
              <a:buFontTx/>
              <a:buNone/>
            </a:pPr>
            <a:endParaRPr lang="en-US"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additive="base">
                                        <p:cTn id="7" dur="1000" fill="hold"/>
                                        <p:tgtEl>
                                          <p:spTgt spid="22425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42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4259">
                                            <p:txEl>
                                              <p:pRg st="1" end="1"/>
                                            </p:txEl>
                                          </p:spTgt>
                                        </p:tgtEl>
                                        <p:attrNameLst>
                                          <p:attrName>style.visibility</p:attrName>
                                        </p:attrNameLst>
                                      </p:cBhvr>
                                      <p:to>
                                        <p:strVal val="visible"/>
                                      </p:to>
                                    </p:set>
                                    <p:anim calcmode="lin" valueType="num">
                                      <p:cBhvr additive="base">
                                        <p:cTn id="11"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42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4260"/>
                                        </p:tgtEl>
                                        <p:attrNameLst>
                                          <p:attrName>style.visibility</p:attrName>
                                        </p:attrNameLst>
                                      </p:cBhvr>
                                      <p:to>
                                        <p:strVal val="visible"/>
                                      </p:to>
                                    </p:set>
                                    <p:anim calcmode="lin" valueType="num">
                                      <p:cBhvr additive="base">
                                        <p:cTn id="15" dur="500" fill="hold"/>
                                        <p:tgtEl>
                                          <p:spTgt spid="224260"/>
                                        </p:tgtEl>
                                        <p:attrNameLst>
                                          <p:attrName>ppt_x</p:attrName>
                                        </p:attrNameLst>
                                      </p:cBhvr>
                                      <p:tavLst>
                                        <p:tav tm="0">
                                          <p:val>
                                            <p:strVal val="#ppt_x"/>
                                          </p:val>
                                        </p:tav>
                                        <p:tav tm="100000">
                                          <p:val>
                                            <p:strVal val="#ppt_x"/>
                                          </p:val>
                                        </p:tav>
                                      </p:tavLst>
                                    </p:anim>
                                    <p:anim calcmode="lin" valueType="num">
                                      <p:cBhvr additive="base">
                                        <p:cTn id="16" dur="500" fill="hold"/>
                                        <p:tgtEl>
                                          <p:spTgt spid="22426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4261"/>
                                        </p:tgtEl>
                                        <p:attrNameLst>
                                          <p:attrName>style.visibility</p:attrName>
                                        </p:attrNameLst>
                                      </p:cBhvr>
                                      <p:to>
                                        <p:strVal val="visible"/>
                                      </p:to>
                                    </p:set>
                                    <p:anim calcmode="lin" valueType="num">
                                      <p:cBhvr additive="base">
                                        <p:cTn id="19" dur="500" fill="hold"/>
                                        <p:tgtEl>
                                          <p:spTgt spid="224261"/>
                                        </p:tgtEl>
                                        <p:attrNameLst>
                                          <p:attrName>ppt_x</p:attrName>
                                        </p:attrNameLst>
                                      </p:cBhvr>
                                      <p:tavLst>
                                        <p:tav tm="0">
                                          <p:val>
                                            <p:strVal val="#ppt_x"/>
                                          </p:val>
                                        </p:tav>
                                        <p:tav tm="100000">
                                          <p:val>
                                            <p:strVal val="#ppt_x"/>
                                          </p:val>
                                        </p:tav>
                                      </p:tavLst>
                                    </p:anim>
                                    <p:anim calcmode="lin" valueType="num">
                                      <p:cBhvr additive="base">
                                        <p:cTn id="20" dur="500" fill="hold"/>
                                        <p:tgtEl>
                                          <p:spTgt spid="22426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4265"/>
                                        </p:tgtEl>
                                        <p:attrNameLst>
                                          <p:attrName>style.visibility</p:attrName>
                                        </p:attrNameLst>
                                      </p:cBhvr>
                                      <p:to>
                                        <p:strVal val="visible"/>
                                      </p:to>
                                    </p:set>
                                    <p:anim calcmode="lin" valueType="num">
                                      <p:cBhvr additive="base">
                                        <p:cTn id="25" dur="1000" fill="hold"/>
                                        <p:tgtEl>
                                          <p:spTgt spid="224265"/>
                                        </p:tgtEl>
                                        <p:attrNameLst>
                                          <p:attrName>ppt_x</p:attrName>
                                        </p:attrNameLst>
                                      </p:cBhvr>
                                      <p:tavLst>
                                        <p:tav tm="0">
                                          <p:val>
                                            <p:strVal val="#ppt_x"/>
                                          </p:val>
                                        </p:tav>
                                        <p:tav tm="100000">
                                          <p:val>
                                            <p:strVal val="#ppt_x"/>
                                          </p:val>
                                        </p:tav>
                                      </p:tavLst>
                                    </p:anim>
                                    <p:anim calcmode="lin" valueType="num">
                                      <p:cBhvr additive="base">
                                        <p:cTn id="26" dur="1000" fill="hold"/>
                                        <p:tgtEl>
                                          <p:spTgt spid="22426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4262"/>
                                        </p:tgtEl>
                                        <p:attrNameLst>
                                          <p:attrName>style.visibility</p:attrName>
                                        </p:attrNameLst>
                                      </p:cBhvr>
                                      <p:to>
                                        <p:strVal val="visible"/>
                                      </p:to>
                                    </p:set>
                                    <p:anim calcmode="lin" valueType="num">
                                      <p:cBhvr additive="base">
                                        <p:cTn id="29" dur="500" fill="hold"/>
                                        <p:tgtEl>
                                          <p:spTgt spid="224262"/>
                                        </p:tgtEl>
                                        <p:attrNameLst>
                                          <p:attrName>ppt_x</p:attrName>
                                        </p:attrNameLst>
                                      </p:cBhvr>
                                      <p:tavLst>
                                        <p:tav tm="0">
                                          <p:val>
                                            <p:strVal val="#ppt_x"/>
                                          </p:val>
                                        </p:tav>
                                        <p:tav tm="100000">
                                          <p:val>
                                            <p:strVal val="#ppt_x"/>
                                          </p:val>
                                        </p:tav>
                                      </p:tavLst>
                                    </p:anim>
                                    <p:anim calcmode="lin" valueType="num">
                                      <p:cBhvr additive="base">
                                        <p:cTn id="30" dur="500" fill="hold"/>
                                        <p:tgtEl>
                                          <p:spTgt spid="22426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4263"/>
                                        </p:tgtEl>
                                        <p:attrNameLst>
                                          <p:attrName>style.visibility</p:attrName>
                                        </p:attrNameLst>
                                      </p:cBhvr>
                                      <p:to>
                                        <p:strVal val="visible"/>
                                      </p:to>
                                    </p:set>
                                    <p:anim calcmode="lin" valueType="num">
                                      <p:cBhvr additive="base">
                                        <p:cTn id="33" dur="500" fill="hold"/>
                                        <p:tgtEl>
                                          <p:spTgt spid="224263"/>
                                        </p:tgtEl>
                                        <p:attrNameLst>
                                          <p:attrName>ppt_x</p:attrName>
                                        </p:attrNameLst>
                                      </p:cBhvr>
                                      <p:tavLst>
                                        <p:tav tm="0">
                                          <p:val>
                                            <p:strVal val="#ppt_x"/>
                                          </p:val>
                                        </p:tav>
                                        <p:tav tm="100000">
                                          <p:val>
                                            <p:strVal val="#ppt_x"/>
                                          </p:val>
                                        </p:tav>
                                      </p:tavLst>
                                    </p:anim>
                                    <p:anim calcmode="lin" valueType="num">
                                      <p:cBhvr additive="base">
                                        <p:cTn id="34" dur="500" fill="hold"/>
                                        <p:tgtEl>
                                          <p:spTgt spid="22426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1" nodeType="clickEffect">
                                  <p:stCondLst>
                                    <p:cond delay="0"/>
                                  </p:stCondLst>
                                  <p:childTnLst>
                                    <p:animEffect transition="out" filter="blinds(horizontal)">
                                      <p:cBhvr>
                                        <p:cTn id="38" dur="500"/>
                                        <p:tgtEl>
                                          <p:spTgt spid="224259">
                                            <p:txEl>
                                              <p:pRg st="0" end="0"/>
                                            </p:txEl>
                                          </p:spTgt>
                                        </p:tgtEl>
                                      </p:cBhvr>
                                    </p:animEffect>
                                    <p:set>
                                      <p:cBhvr>
                                        <p:cTn id="39" dur="1" fill="hold">
                                          <p:stCondLst>
                                            <p:cond delay="499"/>
                                          </p:stCondLst>
                                        </p:cTn>
                                        <p:tgtEl>
                                          <p:spTgt spid="224259">
                                            <p:txEl>
                                              <p:pRg st="0" end="0"/>
                                            </p:txEl>
                                          </p:spTgt>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24259">
                                            <p:txEl>
                                              <p:pRg st="1" end="1"/>
                                            </p:txEl>
                                          </p:spTgt>
                                        </p:tgtEl>
                                      </p:cBhvr>
                                    </p:animEffect>
                                    <p:set>
                                      <p:cBhvr>
                                        <p:cTn id="42" dur="1" fill="hold">
                                          <p:stCondLst>
                                            <p:cond delay="499"/>
                                          </p:stCondLst>
                                        </p:cTn>
                                        <p:tgtEl>
                                          <p:spTgt spid="224259">
                                            <p:txEl>
                                              <p:pRg st="1" end="1"/>
                                            </p:txEl>
                                          </p:spTgt>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224260"/>
                                        </p:tgtEl>
                                      </p:cBhvr>
                                    </p:animEffect>
                                    <p:set>
                                      <p:cBhvr>
                                        <p:cTn id="45" dur="1" fill="hold">
                                          <p:stCondLst>
                                            <p:cond delay="499"/>
                                          </p:stCondLst>
                                        </p:cTn>
                                        <p:tgtEl>
                                          <p:spTgt spid="224260"/>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224261"/>
                                        </p:tgtEl>
                                      </p:cBhvr>
                                    </p:animEffect>
                                    <p:set>
                                      <p:cBhvr>
                                        <p:cTn id="48" dur="1" fill="hold">
                                          <p:stCondLst>
                                            <p:cond delay="499"/>
                                          </p:stCondLst>
                                        </p:cTn>
                                        <p:tgtEl>
                                          <p:spTgt spid="2242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59" grpId="1" build="p"/>
      <p:bldP spid="2242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Surveillance Methods:</a:t>
            </a:r>
            <a:br>
              <a:rPr lang="en-US" altLang="en-US"/>
            </a:br>
            <a:r>
              <a:rPr lang="en-US" altLang="en-US"/>
              <a:t>Data Analysis</a:t>
            </a:r>
          </a:p>
        </p:txBody>
      </p:sp>
      <p:sp>
        <p:nvSpPr>
          <p:cNvPr id="57347" name="Rectangle 3"/>
          <p:cNvSpPr>
            <a:spLocks noGrp="1" noChangeArrowheads="1"/>
          </p:cNvSpPr>
          <p:nvPr>
            <p:ph type="body" sz="half" idx="1"/>
          </p:nvPr>
        </p:nvSpPr>
        <p:spPr>
          <a:xfrm>
            <a:off x="685800" y="1981200"/>
            <a:ext cx="7772400" cy="2743200"/>
          </a:xfrm>
        </p:spPr>
        <p:txBody>
          <a:bodyPr/>
          <a:lstStyle/>
          <a:p>
            <a:r>
              <a:rPr lang="en-US" altLang="en-US"/>
              <a:t>Ongoing review</a:t>
            </a:r>
          </a:p>
          <a:p>
            <a:r>
              <a:rPr lang="en-US" altLang="en-US"/>
              <a:t>Descriptive statistics, multivariate analyses</a:t>
            </a:r>
          </a:p>
          <a:p>
            <a:r>
              <a:rPr lang="en-US" altLang="en-US"/>
              <a:t>Automated analyses</a:t>
            </a:r>
          </a:p>
          <a:p>
            <a:endParaRPr lang="en-US" altLang="en-US"/>
          </a:p>
        </p:txBody>
      </p:sp>
      <p:pic>
        <p:nvPicPr>
          <p:cNvPr id="57348" name="Picture 4" descr="MPj03998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94175"/>
            <a:ext cx="20542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7624" name="Group 56"/>
          <p:cNvGraphicFramePr>
            <a:graphicFrameLocks noGrp="1"/>
          </p:cNvGraphicFramePr>
          <p:nvPr>
            <p:ph sz="half" idx="2"/>
          </p:nvPr>
        </p:nvGraphicFramePr>
        <p:xfrm>
          <a:off x="685800" y="4497388"/>
          <a:ext cx="3657600" cy="1827212"/>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823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Disease</a:t>
                      </a:r>
                    </a:p>
                  </a:txBody>
                  <a:tcPr marL="92075" marR="92075" marT="46046" marB="4604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Number of cases</a:t>
                      </a:r>
                    </a:p>
                  </a:txBody>
                  <a:tcPr marL="92075" marR="92075" marT="46046" marB="4604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extLst>
                  <a:ext uri="{0D108BD9-81ED-4DB2-BD59-A6C34878D82A}">
                    <a16:rowId xmlns:a16="http://schemas.microsoft.com/office/drawing/2014/main" val="10000"/>
                  </a:ext>
                </a:extLst>
              </a:tr>
              <a:tr h="4810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Tuberculosis</a:t>
                      </a:r>
                    </a:p>
                  </a:txBody>
                  <a:tcPr marL="92075" marR="92075" marT="46046" marB="46046"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20</a:t>
                      </a:r>
                    </a:p>
                  </a:txBody>
                  <a:tcPr marL="92075" marR="92075" marT="46046" marB="46046"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3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Gonorrhea</a:t>
                      </a:r>
                    </a:p>
                  </a:txBody>
                  <a:tcPr marL="92075" marR="92075" marT="46046" marB="4604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320</a:t>
                      </a:r>
                    </a:p>
                  </a:txBody>
                  <a:tcPr marL="92075" marR="92075" marT="46046" marB="4604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04800"/>
            <a:ext cx="8629650" cy="1143000"/>
          </a:xfrm>
          <a:noFill/>
        </p:spPr>
        <p:txBody>
          <a:bodyPr/>
          <a:lstStyle/>
          <a:p>
            <a:r>
              <a:rPr lang="en-US" altLang="en-US"/>
              <a:t>Surveillance Methods:</a:t>
            </a:r>
            <a:br>
              <a:rPr lang="en-US" altLang="en-US"/>
            </a:br>
            <a:r>
              <a:rPr lang="en-US" altLang="en-US"/>
              <a:t>Interpretation and Dissemination</a:t>
            </a:r>
          </a:p>
        </p:txBody>
      </p:sp>
      <p:sp>
        <p:nvSpPr>
          <p:cNvPr id="59395" name="Rectangle 3"/>
          <p:cNvSpPr>
            <a:spLocks noGrp="1" noChangeArrowheads="1"/>
          </p:cNvSpPr>
          <p:nvPr>
            <p:ph type="body" idx="1"/>
          </p:nvPr>
        </p:nvSpPr>
        <p:spPr>
          <a:xfrm>
            <a:off x="685800" y="1752600"/>
            <a:ext cx="7772400" cy="4876800"/>
          </a:xfrm>
          <a:noFill/>
        </p:spPr>
        <p:txBody>
          <a:bodyPr/>
          <a:lstStyle/>
          <a:p>
            <a:r>
              <a:rPr lang="en-US" altLang="en-US"/>
              <a:t>Presentation of data in the form of tables, graphs, maps, etc.</a:t>
            </a:r>
          </a:p>
          <a:p>
            <a:r>
              <a:rPr lang="en-US" altLang="en-US"/>
              <a:t>Disseminate data via reports, presentations, internet, etc.</a:t>
            </a:r>
          </a:p>
          <a:p>
            <a:endParaRPr lang="en-US" altLang="en-US"/>
          </a:p>
          <a:p>
            <a:endParaRPr lang="en-US" altLang="en-US"/>
          </a:p>
        </p:txBody>
      </p:sp>
      <p:pic>
        <p:nvPicPr>
          <p:cNvPr id="59396" name="Picture 1028" descr="MPj04072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1951038"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030" descr="diabetes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91013"/>
            <a:ext cx="253365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8" descr="annual repor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038600"/>
            <a:ext cx="1887538"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1143000"/>
          </a:xfrm>
          <a:noFill/>
        </p:spPr>
        <p:txBody>
          <a:bodyPr/>
          <a:lstStyle/>
          <a:p>
            <a:r>
              <a:rPr lang="en-US" altLang="en-US"/>
              <a:t>Surveillance Methods: Evaluation</a:t>
            </a:r>
          </a:p>
        </p:txBody>
      </p:sp>
      <p:sp>
        <p:nvSpPr>
          <p:cNvPr id="61443" name="Rectangle 3"/>
          <p:cNvSpPr>
            <a:spLocks noGrp="1" noChangeArrowheads="1"/>
          </p:cNvSpPr>
          <p:nvPr>
            <p:ph type="body" idx="1"/>
          </p:nvPr>
        </p:nvSpPr>
        <p:spPr>
          <a:xfrm>
            <a:off x="685800" y="1600200"/>
            <a:ext cx="7772400" cy="4800600"/>
          </a:xfrm>
          <a:noFill/>
        </p:spPr>
        <p:txBody>
          <a:bodyPr/>
          <a:lstStyle/>
          <a:p>
            <a:r>
              <a:rPr lang="en-US" altLang="en-US"/>
              <a:t>Did the system generate needed answers to problems?</a:t>
            </a:r>
          </a:p>
          <a:p>
            <a:r>
              <a:rPr lang="en-US" altLang="en-US"/>
              <a:t>Was the information timely?</a:t>
            </a:r>
          </a:p>
          <a:p>
            <a:r>
              <a:rPr lang="en-US" altLang="en-US"/>
              <a:t>Was it useful for planners, researchers, etc?</a:t>
            </a:r>
          </a:p>
          <a:p>
            <a:r>
              <a:rPr lang="en-US" altLang="en-US"/>
              <a:t>How was the information used?</a:t>
            </a:r>
          </a:p>
          <a:p>
            <a:r>
              <a:rPr lang="en-US" altLang="en-US"/>
              <a:t>Was it worth the effort?</a:t>
            </a:r>
          </a:p>
          <a:p>
            <a:r>
              <a:rPr lang="en-US" altLang="en-US"/>
              <a:t>What can be done to make it better?</a:t>
            </a:r>
          </a:p>
          <a:p>
            <a:r>
              <a:rPr lang="en-US" altLang="en-US"/>
              <a:t>(More on evaluation later).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81000"/>
            <a:ext cx="7772400" cy="1143000"/>
          </a:xfrm>
          <a:noFill/>
        </p:spPr>
        <p:txBody>
          <a:bodyPr/>
          <a:lstStyle/>
          <a:p>
            <a:r>
              <a:rPr lang="en-US" altLang="en-US"/>
              <a:t>Cycle of Surveillance</a:t>
            </a:r>
          </a:p>
        </p:txBody>
      </p:sp>
      <p:sp>
        <p:nvSpPr>
          <p:cNvPr id="63491" name="Rectangle 3"/>
          <p:cNvSpPr>
            <a:spLocks noGrp="1" noChangeArrowheads="1"/>
          </p:cNvSpPr>
          <p:nvPr>
            <p:ph type="body" idx="1"/>
          </p:nvPr>
        </p:nvSpPr>
        <p:spPr>
          <a:xfrm>
            <a:off x="685800" y="1524000"/>
            <a:ext cx="8001000" cy="4572000"/>
          </a:xfrm>
          <a:noFill/>
        </p:spPr>
        <p:txBody>
          <a:bodyPr/>
          <a:lstStyle/>
          <a:p>
            <a:pPr>
              <a:lnSpc>
                <a:spcPct val="90000"/>
              </a:lnSpc>
            </a:pPr>
            <a:r>
              <a:rPr lang="en-US" altLang="en-US"/>
              <a:t>Data Collection</a:t>
            </a:r>
          </a:p>
          <a:p>
            <a:pPr lvl="1">
              <a:lnSpc>
                <a:spcPct val="90000"/>
              </a:lnSpc>
            </a:pPr>
            <a:r>
              <a:rPr lang="en-US" altLang="en-US"/>
              <a:t>Pertinent, regular, frequent, timely</a:t>
            </a:r>
          </a:p>
          <a:p>
            <a:pPr>
              <a:lnSpc>
                <a:spcPct val="90000"/>
              </a:lnSpc>
            </a:pPr>
            <a:r>
              <a:rPr lang="en-US" altLang="en-US"/>
              <a:t>Consolidation and Interpretation</a:t>
            </a:r>
          </a:p>
          <a:p>
            <a:pPr lvl="1">
              <a:lnSpc>
                <a:spcPct val="90000"/>
              </a:lnSpc>
            </a:pPr>
            <a:r>
              <a:rPr lang="en-US" altLang="en-US"/>
              <a:t>Orderly, descriptive, evaluative, timely</a:t>
            </a:r>
          </a:p>
          <a:p>
            <a:pPr>
              <a:lnSpc>
                <a:spcPct val="90000"/>
              </a:lnSpc>
            </a:pPr>
            <a:r>
              <a:rPr lang="en-US" altLang="en-US"/>
              <a:t>Dissemination</a:t>
            </a:r>
          </a:p>
          <a:p>
            <a:pPr lvl="1">
              <a:lnSpc>
                <a:spcPct val="90000"/>
              </a:lnSpc>
            </a:pPr>
            <a:r>
              <a:rPr lang="en-US" altLang="en-US"/>
              <a:t>Prompt, to all who need to know (data providers and action takers)</a:t>
            </a:r>
          </a:p>
          <a:p>
            <a:pPr>
              <a:lnSpc>
                <a:spcPct val="90000"/>
              </a:lnSpc>
            </a:pPr>
            <a:r>
              <a:rPr lang="en-US" altLang="en-US"/>
              <a:t>Action to Control and Prevent</a:t>
            </a:r>
          </a:p>
          <a:p>
            <a:pPr>
              <a:lnSpc>
                <a:spcPct val="90000"/>
              </a:lnSpc>
            </a:pPr>
            <a:r>
              <a:rPr lang="en-US" altLang="en-US"/>
              <a:t>Evaluation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04800"/>
            <a:ext cx="7772400" cy="1143000"/>
          </a:xfrm>
          <a:noFill/>
        </p:spPr>
        <p:txBody>
          <a:bodyPr/>
          <a:lstStyle/>
          <a:p>
            <a:r>
              <a:rPr lang="en-US" altLang="en-US"/>
              <a:t>Data Sources</a:t>
            </a:r>
          </a:p>
        </p:txBody>
      </p:sp>
      <p:sp>
        <p:nvSpPr>
          <p:cNvPr id="65539" name="Rectangle 3"/>
          <p:cNvSpPr>
            <a:spLocks noGrp="1" noChangeArrowheads="1"/>
          </p:cNvSpPr>
          <p:nvPr>
            <p:ph type="body" idx="1"/>
          </p:nvPr>
        </p:nvSpPr>
        <p:spPr>
          <a:xfrm>
            <a:off x="685800" y="1447800"/>
            <a:ext cx="7772400" cy="4419600"/>
          </a:xfrm>
          <a:noFill/>
        </p:spPr>
        <p:txBody>
          <a:bodyPr/>
          <a:lstStyle/>
          <a:p>
            <a:r>
              <a:rPr lang="en-US" altLang="en-US"/>
              <a:t>Vital Statistics</a:t>
            </a:r>
          </a:p>
          <a:p>
            <a:r>
              <a:rPr lang="en-US" altLang="en-US"/>
              <a:t>Notifiable Diseases</a:t>
            </a:r>
          </a:p>
          <a:p>
            <a:r>
              <a:rPr lang="en-US" altLang="en-US"/>
              <a:t>Registries</a:t>
            </a:r>
          </a:p>
          <a:p>
            <a:r>
              <a:rPr lang="en-US" altLang="en-US"/>
              <a:t>Sentinel Surveillance</a:t>
            </a:r>
          </a:p>
          <a:p>
            <a:r>
              <a:rPr lang="en-US" altLang="en-US"/>
              <a:t>Syndromic Surveillance</a:t>
            </a:r>
          </a:p>
          <a:p>
            <a:r>
              <a:rPr lang="en-US" altLang="en-US"/>
              <a:t>Surveys</a:t>
            </a:r>
          </a:p>
          <a:p>
            <a:r>
              <a:rPr lang="en-US" altLang="en-US"/>
              <a:t>Administrative Data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04800"/>
            <a:ext cx="7772400" cy="1143000"/>
          </a:xfrm>
          <a:noFill/>
        </p:spPr>
        <p:txBody>
          <a:bodyPr/>
          <a:lstStyle/>
          <a:p>
            <a:r>
              <a:rPr lang="en-US" altLang="en-US"/>
              <a:t>Data Sources:  </a:t>
            </a:r>
            <a:br>
              <a:rPr lang="en-US" altLang="en-US"/>
            </a:br>
            <a:r>
              <a:rPr lang="en-US" altLang="en-US"/>
              <a:t>Vital Statistics</a:t>
            </a:r>
          </a:p>
        </p:txBody>
      </p:sp>
      <p:sp>
        <p:nvSpPr>
          <p:cNvPr id="67587" name="Rectangle 3"/>
          <p:cNvSpPr>
            <a:spLocks noGrp="1" noChangeArrowheads="1"/>
          </p:cNvSpPr>
          <p:nvPr>
            <p:ph type="body" idx="1"/>
          </p:nvPr>
        </p:nvSpPr>
        <p:spPr>
          <a:xfrm>
            <a:off x="685800" y="1600200"/>
            <a:ext cx="7772400" cy="4648200"/>
          </a:xfrm>
          <a:noFill/>
        </p:spPr>
        <p:txBody>
          <a:bodyPr/>
          <a:lstStyle/>
          <a:p>
            <a:r>
              <a:rPr lang="en-US" altLang="en-US"/>
              <a:t>Live Births</a:t>
            </a:r>
          </a:p>
          <a:p>
            <a:r>
              <a:rPr lang="en-US" altLang="en-US"/>
              <a:t>Deaths</a:t>
            </a:r>
          </a:p>
          <a:p>
            <a:r>
              <a:rPr lang="en-US" altLang="en-US"/>
              <a:t>Fetal Deaths</a:t>
            </a:r>
          </a:p>
          <a:p>
            <a:r>
              <a:rPr lang="en-US" altLang="en-US"/>
              <a:t>Marriages</a:t>
            </a:r>
          </a:p>
          <a:p>
            <a:r>
              <a:rPr lang="en-US" altLang="en-US"/>
              <a:t>Divorces</a:t>
            </a:r>
          </a:p>
          <a:p>
            <a:r>
              <a:rPr lang="en-US" altLang="en-US"/>
              <a:t>Induced Terminations of Pregnancy</a:t>
            </a:r>
          </a:p>
          <a:p>
            <a:r>
              <a:rPr lang="en-US" altLang="en-US"/>
              <a:t>Infant Mortality (link birth and death data)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609600" y="0"/>
            <a:ext cx="7772400" cy="838200"/>
          </a:xfrm>
        </p:spPr>
        <p:txBody>
          <a:bodyPr/>
          <a:lstStyle/>
          <a:p>
            <a:r>
              <a:rPr lang="en-US" altLang="en-US"/>
              <a:t>Virginia Birth Certificate</a:t>
            </a:r>
          </a:p>
        </p:txBody>
      </p:sp>
      <p:graphicFrame>
        <p:nvGraphicFramePr>
          <p:cNvPr id="69635" name="Object 1027"/>
          <p:cNvGraphicFramePr>
            <a:graphicFrameLocks noGrp="1" noChangeAspect="1"/>
          </p:cNvGraphicFramePr>
          <p:nvPr>
            <p:ph idx="1"/>
          </p:nvPr>
        </p:nvGraphicFramePr>
        <p:xfrm>
          <a:off x="457200" y="914400"/>
          <a:ext cx="8229600" cy="5654675"/>
        </p:xfrm>
        <a:graphic>
          <a:graphicData uri="http://schemas.openxmlformats.org/presentationml/2006/ole">
            <mc:AlternateContent xmlns:mc="http://schemas.openxmlformats.org/markup-compatibility/2006">
              <mc:Choice xmlns:v="urn:schemas-microsoft-com:vml" Requires="v">
                <p:oleObj spid="_x0000_s69639" name="Photo Editor Photo" r:id="rId4" imgW="24180952" imgH="16609524" progId="MSPhotoEd.3">
                  <p:embed/>
                </p:oleObj>
              </mc:Choice>
              <mc:Fallback>
                <p:oleObj name="Photo Editor Photo" r:id="rId4" imgW="24180952" imgH="16609524" progId="MSPhotoEd.3">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4400"/>
                        <a:ext cx="82296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a:xfrm>
            <a:off x="685800" y="0"/>
            <a:ext cx="7772400" cy="838200"/>
          </a:xfrm>
        </p:spPr>
        <p:txBody>
          <a:bodyPr/>
          <a:lstStyle/>
          <a:p>
            <a:r>
              <a:rPr lang="en-US" altLang="en-US"/>
              <a:t>Virginia Birth Certificate</a:t>
            </a:r>
          </a:p>
        </p:txBody>
      </p:sp>
      <p:pic>
        <p:nvPicPr>
          <p:cNvPr id="71683" name="Picture 1029" descr="birt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042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0"/>
            <a:ext cx="7772400" cy="838200"/>
          </a:xfrm>
          <a:noFill/>
        </p:spPr>
        <p:txBody>
          <a:bodyPr/>
          <a:lstStyle/>
          <a:p>
            <a:r>
              <a:rPr lang="en-US" altLang="en-US"/>
              <a:t>Virginia Death Certificate</a:t>
            </a:r>
          </a:p>
        </p:txBody>
      </p:sp>
      <p:pic>
        <p:nvPicPr>
          <p:cNvPr id="73731" name="Picture 6" descr="death"/>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6425"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11"/>
          <p:cNvSpPr txBox="1">
            <a:spLocks noChangeArrowheads="1"/>
          </p:cNvSpPr>
          <p:nvPr/>
        </p:nvSpPr>
        <p:spPr bwMode="auto">
          <a:xfrm rot="20268848">
            <a:off x="3362325" y="4260850"/>
            <a:ext cx="5172075" cy="1323975"/>
          </a:xfrm>
          <a:prstGeom prst="rect">
            <a:avLst/>
          </a:prstGeom>
          <a:noFill/>
          <a:ln w="9525">
            <a:noFill/>
            <a:miter lim="800000"/>
            <a:headEnd/>
            <a:tailEnd/>
          </a:ln>
        </p:spPr>
        <p:txBody>
          <a:bodyPr lIns="92075" tIns="46038" rIns="92075" bIns="46038">
            <a:spAutoFit/>
          </a:bodyPr>
          <a:lstStyle/>
          <a:p>
            <a:pPr algn="ctr">
              <a:spcBef>
                <a:spcPct val="50000"/>
              </a:spcBef>
              <a:defRPr/>
            </a:pPr>
            <a:r>
              <a:rPr lang="en-US" sz="8000" dirty="0">
                <a:solidFill>
                  <a:srgbClr val="FF3300"/>
                </a:solidFill>
                <a:latin typeface="+mj-lt"/>
              </a:rPr>
              <a:t>SAMPLE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304800"/>
            <a:ext cx="7772400" cy="1143000"/>
          </a:xfrm>
          <a:noFill/>
        </p:spPr>
        <p:txBody>
          <a:bodyPr/>
          <a:lstStyle/>
          <a:p>
            <a:r>
              <a:rPr lang="en-US" altLang="en-US"/>
              <a:t>Uses of Vital Statistics Data</a:t>
            </a:r>
          </a:p>
        </p:txBody>
      </p:sp>
      <p:sp>
        <p:nvSpPr>
          <p:cNvPr id="75779" name="Rectangle 3"/>
          <p:cNvSpPr>
            <a:spLocks noGrp="1" noChangeArrowheads="1"/>
          </p:cNvSpPr>
          <p:nvPr>
            <p:ph type="body" idx="1"/>
          </p:nvPr>
        </p:nvSpPr>
        <p:spPr>
          <a:xfrm>
            <a:off x="685800" y="1447800"/>
            <a:ext cx="7772400" cy="4724400"/>
          </a:xfrm>
          <a:noFill/>
        </p:spPr>
        <p:txBody>
          <a:bodyPr/>
          <a:lstStyle/>
          <a:p>
            <a:r>
              <a:rPr lang="en-US" altLang="en-US"/>
              <a:t>Monitoring long-term trends</a:t>
            </a:r>
          </a:p>
          <a:p>
            <a:r>
              <a:rPr lang="en-US" altLang="en-US"/>
              <a:t>Identifying differences in health status within racial or other population subgroups</a:t>
            </a:r>
          </a:p>
          <a:p>
            <a:r>
              <a:rPr lang="en-US" altLang="en-US"/>
              <a:t>Assessing differences by geographic area</a:t>
            </a:r>
          </a:p>
          <a:p>
            <a:r>
              <a:rPr lang="en-US" altLang="en-US"/>
              <a:t>Monitoring deaths that are preventable</a:t>
            </a:r>
          </a:p>
          <a:p>
            <a:r>
              <a:rPr lang="en-US" altLang="en-US"/>
              <a:t>Generating hypotheses about causation</a:t>
            </a:r>
          </a:p>
          <a:p>
            <a:r>
              <a:rPr lang="en-US" altLang="en-US"/>
              <a:t>Monitoring progress toward improved health of the population; health-planning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noFill/>
        </p:spPr>
        <p:txBody>
          <a:bodyPr/>
          <a:lstStyle/>
          <a:p>
            <a:r>
              <a:rPr lang="en-US" altLang="en-US"/>
              <a:t>Definition of Surveillance</a:t>
            </a:r>
          </a:p>
        </p:txBody>
      </p:sp>
      <p:sp>
        <p:nvSpPr>
          <p:cNvPr id="9219" name="Rectangle 1027"/>
          <p:cNvSpPr>
            <a:spLocks noGrp="1" noChangeArrowheads="1"/>
          </p:cNvSpPr>
          <p:nvPr>
            <p:ph type="body" idx="1"/>
          </p:nvPr>
        </p:nvSpPr>
        <p:spPr>
          <a:noFill/>
        </p:spPr>
        <p:txBody>
          <a:bodyPr/>
          <a:lstStyle/>
          <a:p>
            <a:pPr>
              <a:lnSpc>
                <a:spcPct val="90000"/>
              </a:lnSpc>
            </a:pPr>
            <a:r>
              <a:rPr lang="en-US" altLang="en-US"/>
              <a:t>The ongoing systematic collection, analysis, and interpretation of outcome-specific data for use in the planning, implementation, and evaluation of public health practice.</a:t>
            </a:r>
          </a:p>
          <a:p>
            <a:pPr>
              <a:lnSpc>
                <a:spcPct val="90000"/>
              </a:lnSpc>
            </a:pPr>
            <a:endParaRPr lang="en-US" altLang="en-US"/>
          </a:p>
          <a:p>
            <a:pPr>
              <a:lnSpc>
                <a:spcPct val="90000"/>
              </a:lnSpc>
            </a:pPr>
            <a:r>
              <a:rPr lang="en-US" altLang="en-US"/>
              <a:t>Includes data collection, analysis, and dissemination to those responsible for prevention and control.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p:spPr>
        <p:txBody>
          <a:bodyPr/>
          <a:lstStyle/>
          <a:p>
            <a:r>
              <a:rPr lang="en-US" altLang="en-US"/>
              <a:t>Vital Records: </a:t>
            </a:r>
            <a:br>
              <a:rPr lang="en-US" altLang="en-US"/>
            </a:br>
            <a:r>
              <a:rPr lang="en-US" altLang="en-US"/>
              <a:t>Coding and Calculating </a:t>
            </a:r>
          </a:p>
        </p:txBody>
      </p:sp>
      <p:sp>
        <p:nvSpPr>
          <p:cNvPr id="77827" name="Rectangle 3"/>
          <p:cNvSpPr>
            <a:spLocks noGrp="1" noChangeArrowheads="1"/>
          </p:cNvSpPr>
          <p:nvPr>
            <p:ph type="body" idx="1"/>
          </p:nvPr>
        </p:nvSpPr>
        <p:spPr>
          <a:noFill/>
        </p:spPr>
        <p:txBody>
          <a:bodyPr/>
          <a:lstStyle/>
          <a:p>
            <a:r>
              <a:rPr lang="en-US" altLang="en-US"/>
              <a:t>ICD-9 historically, now ICD-10.</a:t>
            </a:r>
          </a:p>
          <a:p>
            <a:r>
              <a:rPr lang="en-US" altLang="en-US"/>
              <a:t>Infant mortality - need number of live births for denominator in calculating rates.</a:t>
            </a:r>
          </a:p>
          <a:p>
            <a:r>
              <a:rPr lang="en-US" altLang="en-US"/>
              <a:t>Other death rates - use total population in rate calculations.</a:t>
            </a:r>
          </a:p>
          <a:p>
            <a:r>
              <a:rPr lang="en-US" altLang="en-US"/>
              <a:t>Crude and adjusted (standardized) rates used.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p:spPr>
        <p:txBody>
          <a:bodyPr/>
          <a:lstStyle/>
          <a:p>
            <a:r>
              <a:rPr lang="en-US" altLang="en-US"/>
              <a:t>Vital Statistics Data</a:t>
            </a:r>
          </a:p>
        </p:txBody>
      </p:sp>
      <p:pic>
        <p:nvPicPr>
          <p:cNvPr id="79875" name="Picture 119" descr="LifeExpectancy2"/>
          <p:cNvPicPr>
            <a:picLocks noChangeAspect="1" noChangeArrowheads="1"/>
          </p:cNvPicPr>
          <p:nvPr/>
        </p:nvPicPr>
        <p:blipFill>
          <a:blip r:embed="rId3">
            <a:extLst>
              <a:ext uri="{28A0092B-C50C-407E-A947-70E740481C1C}">
                <a14:useLocalDpi xmlns:a14="http://schemas.microsoft.com/office/drawing/2010/main" val="0"/>
              </a:ext>
            </a:extLst>
          </a:blip>
          <a:srcRect l="7552" t="12395" r="15886" b="13744"/>
          <a:stretch>
            <a:fillRect/>
          </a:stretch>
        </p:blipFill>
        <p:spPr bwMode="auto">
          <a:xfrm>
            <a:off x="4724400" y="2038350"/>
            <a:ext cx="4267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5"/>
          <p:cNvPicPr>
            <a:picLocks noChangeAspect="1" noChangeArrowheads="1"/>
          </p:cNvPicPr>
          <p:nvPr/>
        </p:nvPicPr>
        <p:blipFill>
          <a:blip r:embed="rId4">
            <a:extLst>
              <a:ext uri="{28A0092B-C50C-407E-A947-70E740481C1C}">
                <a14:useLocalDpi xmlns:a14="http://schemas.microsoft.com/office/drawing/2010/main" val="0"/>
              </a:ext>
            </a:extLst>
          </a:blip>
          <a:srcRect l="16716" t="22388" r="12836" b="22388"/>
          <a:stretch>
            <a:fillRect/>
          </a:stretch>
        </p:blipFill>
        <p:spPr bwMode="auto">
          <a:xfrm>
            <a:off x="152400" y="22098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04800"/>
            <a:ext cx="8229600" cy="1143000"/>
          </a:xfrm>
          <a:noFill/>
        </p:spPr>
        <p:txBody>
          <a:bodyPr/>
          <a:lstStyle/>
          <a:p>
            <a:r>
              <a:rPr lang="en-US" altLang="en-US"/>
              <a:t>Quality of Vital Stats Depends on</a:t>
            </a:r>
          </a:p>
        </p:txBody>
      </p:sp>
      <p:sp>
        <p:nvSpPr>
          <p:cNvPr id="81923" name="Rectangle 3"/>
          <p:cNvSpPr>
            <a:spLocks noGrp="1" noChangeArrowheads="1"/>
          </p:cNvSpPr>
          <p:nvPr>
            <p:ph type="body" idx="1"/>
          </p:nvPr>
        </p:nvSpPr>
        <p:spPr>
          <a:xfrm>
            <a:off x="685800" y="1447800"/>
            <a:ext cx="7772400" cy="4648200"/>
          </a:xfrm>
          <a:noFill/>
        </p:spPr>
        <p:txBody>
          <a:bodyPr/>
          <a:lstStyle/>
          <a:p>
            <a:r>
              <a:rPr lang="en-US" altLang="en-US"/>
              <a:t>Care taken by health care providers in ascertaining cause of death and other factors</a:t>
            </a:r>
          </a:p>
          <a:p>
            <a:r>
              <a:rPr lang="en-US" altLang="en-US"/>
              <a:t>Accuracy of coding (difficult for injuries)</a:t>
            </a:r>
          </a:p>
          <a:p>
            <a:r>
              <a:rPr lang="en-US" altLang="en-US"/>
              <a:t>Relevance of existing codes for the condition being recorded</a:t>
            </a:r>
          </a:p>
          <a:p>
            <a:r>
              <a:rPr lang="en-US" altLang="en-US"/>
              <a:t>Accuracy of population estimates</a:t>
            </a:r>
          </a:p>
          <a:p>
            <a:r>
              <a:rPr lang="en-US" altLang="en-US"/>
              <a:t>Problems - don’t know onset, can’t see effect of diseases that don’t lead to death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305800" cy="1143000"/>
          </a:xfrm>
          <a:noFill/>
        </p:spPr>
        <p:txBody>
          <a:bodyPr/>
          <a:lstStyle/>
          <a:p>
            <a:r>
              <a:rPr lang="en-US" altLang="en-US"/>
              <a:t>Data Sources: </a:t>
            </a:r>
            <a:br>
              <a:rPr lang="en-US" altLang="en-US"/>
            </a:br>
            <a:r>
              <a:rPr lang="en-US" altLang="en-US"/>
              <a:t>Notifiable Diseases</a:t>
            </a:r>
          </a:p>
        </p:txBody>
      </p:sp>
      <p:sp>
        <p:nvSpPr>
          <p:cNvPr id="83971" name="Rectangle 3"/>
          <p:cNvSpPr>
            <a:spLocks noGrp="1" noChangeArrowheads="1"/>
          </p:cNvSpPr>
          <p:nvPr>
            <p:ph type="body" idx="1"/>
          </p:nvPr>
        </p:nvSpPr>
        <p:spPr>
          <a:xfrm>
            <a:off x="685800" y="1676400"/>
            <a:ext cx="7772400" cy="4419600"/>
          </a:xfrm>
          <a:noFill/>
        </p:spPr>
        <p:txBody>
          <a:bodyPr/>
          <a:lstStyle/>
          <a:p>
            <a:r>
              <a:rPr lang="en-US" altLang="en-US"/>
              <a:t>States decide what is notifiable/reportable</a:t>
            </a:r>
          </a:p>
          <a:p>
            <a:pPr lvl="1"/>
            <a:r>
              <a:rPr lang="en-US" altLang="en-US"/>
              <a:t>Based on disease occurrence, potential for outbreaks, public perception of risk, etc.</a:t>
            </a:r>
          </a:p>
          <a:p>
            <a:pPr lvl="1"/>
            <a:r>
              <a:rPr lang="en-US" altLang="en-US"/>
              <a:t>CSTE recommendations</a:t>
            </a:r>
          </a:p>
          <a:p>
            <a:pPr lvl="1"/>
            <a:r>
              <a:rPr lang="en-US" altLang="en-US"/>
              <a:t>Different processes for generating N.D. list</a:t>
            </a:r>
          </a:p>
          <a:p>
            <a:r>
              <a:rPr lang="en-US" altLang="en-US"/>
              <a:t>Weekly (or sometimes rapid) reporting to health departments by physicians, medical care facilities, laboratories.  </a:t>
            </a:r>
          </a:p>
          <a:p>
            <a:pPr lvl="1"/>
            <a:r>
              <a:rPr lang="en-US" altLang="en-US"/>
              <a:t>States report to CDC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p:cNvSpPr txBox="1">
            <a:spLocks noChangeArrowheads="1"/>
          </p:cNvSpPr>
          <p:nvPr/>
        </p:nvSpPr>
        <p:spPr bwMode="auto">
          <a:xfrm>
            <a:off x="0" y="1524000"/>
            <a:ext cx="3429000" cy="4094163"/>
          </a:xfrm>
          <a:prstGeom prst="rect">
            <a:avLst/>
          </a:prstGeom>
          <a:noFill/>
          <a:ln w="9525">
            <a:noFill/>
            <a:miter lim="800000"/>
            <a:headEnd/>
            <a:tailEnd/>
          </a:ln>
        </p:spPr>
        <p:txBody>
          <a:bodyPr lIns="92075" tIns="46038" rIns="92075" bIns="46038">
            <a:spAutoFit/>
          </a:bodyPr>
          <a:lstStyle/>
          <a:p>
            <a:pPr algn="ctr">
              <a:spcBef>
                <a:spcPct val="50000"/>
              </a:spcBef>
              <a:defRPr/>
            </a:pPr>
            <a:r>
              <a:rPr lang="en-US" b="1" dirty="0">
                <a:solidFill>
                  <a:srgbClr val="FFCC00"/>
                </a:solidFill>
                <a:latin typeface="Times New Roman" pitchFamily="18" charset="0"/>
              </a:rPr>
              <a:t>Virginia Reportable Disease List</a:t>
            </a:r>
          </a:p>
          <a:p>
            <a:pPr algn="ctr">
              <a:spcBef>
                <a:spcPct val="50000"/>
              </a:spcBef>
              <a:defRPr/>
            </a:pPr>
            <a:endParaRPr lang="en-US" dirty="0">
              <a:solidFill>
                <a:srgbClr val="FFCC00"/>
              </a:solidFill>
              <a:latin typeface="Times New Roman" pitchFamily="18" charset="0"/>
            </a:endParaRPr>
          </a:p>
          <a:p>
            <a:pPr algn="ctr">
              <a:spcBef>
                <a:spcPct val="50000"/>
              </a:spcBef>
              <a:defRPr/>
            </a:pPr>
            <a:r>
              <a:rPr lang="en-US" sz="3200" dirty="0">
                <a:solidFill>
                  <a:schemeClr val="tx1"/>
                </a:solidFill>
                <a:latin typeface="+mn-lt"/>
              </a:rPr>
              <a:t>Over </a:t>
            </a:r>
            <a:r>
              <a:rPr lang="en-US" sz="3200" dirty="0">
                <a:solidFill>
                  <a:schemeClr val="tx2"/>
                </a:solidFill>
                <a:latin typeface="+mn-lt"/>
              </a:rPr>
              <a:t>70</a:t>
            </a:r>
            <a:r>
              <a:rPr lang="en-US" sz="3200" dirty="0">
                <a:solidFill>
                  <a:schemeClr val="tx1"/>
                </a:solidFill>
                <a:latin typeface="+mn-lt"/>
              </a:rPr>
              <a:t> reportable diseases/conditions</a:t>
            </a:r>
          </a:p>
        </p:txBody>
      </p:sp>
      <p:pic>
        <p:nvPicPr>
          <p:cNvPr id="86019" name="Picture 5" descr="rep disease list.png"/>
          <p:cNvPicPr>
            <a:picLocks noChangeAspect="1"/>
          </p:cNvPicPr>
          <p:nvPr/>
        </p:nvPicPr>
        <p:blipFill>
          <a:blip r:embed="rId3">
            <a:extLst>
              <a:ext uri="{28A0092B-C50C-407E-A947-70E740481C1C}">
                <a14:useLocalDpi xmlns:a14="http://schemas.microsoft.com/office/drawing/2010/main" val="0"/>
              </a:ext>
            </a:extLst>
          </a:blip>
          <a:srcRect l="5821" t="12080" r="7458" b="27248"/>
          <a:stretch>
            <a:fillRect/>
          </a:stretch>
        </p:blipFill>
        <p:spPr bwMode="auto">
          <a:xfrm>
            <a:off x="3429000" y="914400"/>
            <a:ext cx="538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22325" y="2895600"/>
            <a:ext cx="2962275" cy="762000"/>
          </a:xfrm>
          <a:noFill/>
        </p:spPr>
        <p:txBody>
          <a:bodyPr wrap="none">
            <a:spAutoFit/>
          </a:bodyPr>
          <a:lstStyle/>
          <a:p>
            <a:r>
              <a:rPr lang="en-US" altLang="en-US"/>
              <a:t>Epi-1 Form</a:t>
            </a:r>
          </a:p>
        </p:txBody>
      </p:sp>
      <p:sp>
        <p:nvSpPr>
          <p:cNvPr id="88067" name="Rectangle 553"/>
          <p:cNvSpPr>
            <a:spLocks noChangeArrowheads="1"/>
          </p:cNvSpPr>
          <p:nvPr/>
        </p:nvSpPr>
        <p:spPr bwMode="auto">
          <a:xfrm>
            <a:off x="1866900" y="-384175"/>
            <a:ext cx="30861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88068" name="Rectangle 1599"/>
          <p:cNvSpPr>
            <a:spLocks noChangeArrowheads="1"/>
          </p:cNvSpPr>
          <p:nvPr/>
        </p:nvSpPr>
        <p:spPr bwMode="auto">
          <a:xfrm>
            <a:off x="1866900" y="-384175"/>
            <a:ext cx="30861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graphicFrame>
        <p:nvGraphicFramePr>
          <p:cNvPr id="88069" name="Object 7"/>
          <p:cNvGraphicFramePr>
            <a:graphicFrameLocks noChangeAspect="1"/>
          </p:cNvGraphicFramePr>
          <p:nvPr/>
        </p:nvGraphicFramePr>
        <p:xfrm>
          <a:off x="4495800" y="342900"/>
          <a:ext cx="3771900" cy="6172200"/>
        </p:xfrm>
        <a:graphic>
          <a:graphicData uri="http://schemas.openxmlformats.org/presentationml/2006/ole">
            <mc:AlternateContent xmlns:mc="http://schemas.openxmlformats.org/markup-compatibility/2006">
              <mc:Choice xmlns:v="urn:schemas-microsoft-com:vml" Requires="v">
                <p:oleObj spid="_x0000_s88073" name="Acrobat Document" r:id="rId4" imgW="3772427" imgH="6171429" progId="AcroExch.Document.7">
                  <p:embed/>
                </p:oleObj>
              </mc:Choice>
              <mc:Fallback>
                <p:oleObj name="Acrobat Document" r:id="rId4" imgW="3772427" imgH="6171429" progId="AcroExch.Document.7">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
                        <a:ext cx="3771900" cy="617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8382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Chain of Communication</a:t>
            </a:r>
          </a:p>
        </p:txBody>
      </p:sp>
      <p:sp>
        <p:nvSpPr>
          <p:cNvPr id="90115" name="Text Box 5"/>
          <p:cNvSpPr txBox="1">
            <a:spLocks noChangeArrowheads="1"/>
          </p:cNvSpPr>
          <p:nvPr/>
        </p:nvSpPr>
        <p:spPr bwMode="auto">
          <a:xfrm>
            <a:off x="152400" y="2362200"/>
            <a:ext cx="205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t>Physicians </a:t>
            </a:r>
          </a:p>
          <a:p>
            <a:pPr>
              <a:spcBef>
                <a:spcPct val="50000"/>
              </a:spcBef>
              <a:buFontTx/>
              <a:buNone/>
            </a:pPr>
            <a:r>
              <a:rPr lang="en-US" altLang="en-US" sz="1800" b="1"/>
              <a:t>Labs</a:t>
            </a:r>
          </a:p>
          <a:p>
            <a:pPr>
              <a:spcBef>
                <a:spcPct val="50000"/>
              </a:spcBef>
              <a:buFontTx/>
              <a:buNone/>
            </a:pPr>
            <a:r>
              <a:rPr lang="en-US" altLang="en-US" sz="1800" b="1"/>
              <a:t>Hospitals/Medical Care Facilities</a:t>
            </a:r>
          </a:p>
        </p:txBody>
      </p:sp>
      <p:sp>
        <p:nvSpPr>
          <p:cNvPr id="90116" name="Text Box 6"/>
          <p:cNvSpPr txBox="1">
            <a:spLocks noChangeArrowheads="1"/>
          </p:cNvSpPr>
          <p:nvPr/>
        </p:nvSpPr>
        <p:spPr bwMode="auto">
          <a:xfrm>
            <a:off x="2438400" y="26670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t>Local H.D.</a:t>
            </a:r>
          </a:p>
        </p:txBody>
      </p:sp>
      <p:sp>
        <p:nvSpPr>
          <p:cNvPr id="90117" name="Text Box 7"/>
          <p:cNvSpPr txBox="1">
            <a:spLocks noChangeArrowheads="1"/>
          </p:cNvSpPr>
          <p:nvPr/>
        </p:nvSpPr>
        <p:spPr bwMode="auto">
          <a:xfrm>
            <a:off x="3886200" y="2590800"/>
            <a:ext cx="1143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t>Regional</a:t>
            </a:r>
          </a:p>
          <a:p>
            <a:pPr algn="ctr">
              <a:spcBef>
                <a:spcPct val="50000"/>
              </a:spcBef>
              <a:buFontTx/>
              <a:buNone/>
            </a:pPr>
            <a:r>
              <a:rPr lang="en-US" altLang="en-US" sz="1800" b="1"/>
              <a:t>Epis</a:t>
            </a:r>
          </a:p>
        </p:txBody>
      </p:sp>
      <p:sp>
        <p:nvSpPr>
          <p:cNvPr id="90118" name="Text Box 8"/>
          <p:cNvSpPr txBox="1">
            <a:spLocks noChangeArrowheads="1"/>
          </p:cNvSpPr>
          <p:nvPr/>
        </p:nvSpPr>
        <p:spPr bwMode="auto">
          <a:xfrm>
            <a:off x="5257800" y="25146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t>Central Office</a:t>
            </a:r>
          </a:p>
        </p:txBody>
      </p:sp>
      <p:sp>
        <p:nvSpPr>
          <p:cNvPr id="90119" name="Text Box 9"/>
          <p:cNvSpPr txBox="1">
            <a:spLocks noChangeArrowheads="1"/>
          </p:cNvSpPr>
          <p:nvPr/>
        </p:nvSpPr>
        <p:spPr bwMode="auto">
          <a:xfrm>
            <a:off x="7315200" y="31242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t>CDC</a:t>
            </a:r>
          </a:p>
        </p:txBody>
      </p:sp>
      <p:sp>
        <p:nvSpPr>
          <p:cNvPr id="90120" name="Text Box 10"/>
          <p:cNvSpPr txBox="1">
            <a:spLocks noChangeArrowheads="1"/>
          </p:cNvSpPr>
          <p:nvPr/>
        </p:nvSpPr>
        <p:spPr bwMode="auto">
          <a:xfrm>
            <a:off x="7391400" y="17526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t>Other States</a:t>
            </a:r>
          </a:p>
        </p:txBody>
      </p:sp>
      <p:sp>
        <p:nvSpPr>
          <p:cNvPr id="90121" name="Text Box 11"/>
          <p:cNvSpPr txBox="1">
            <a:spLocks noChangeArrowheads="1"/>
          </p:cNvSpPr>
          <p:nvPr/>
        </p:nvSpPr>
        <p:spPr bwMode="auto">
          <a:xfrm>
            <a:off x="3886200" y="4419600"/>
            <a:ext cx="1143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t>Other Health Districts</a:t>
            </a:r>
          </a:p>
        </p:txBody>
      </p:sp>
      <p:sp>
        <p:nvSpPr>
          <p:cNvPr id="90122" name="Line 12"/>
          <p:cNvSpPr>
            <a:spLocks noChangeShapeType="1"/>
          </p:cNvSpPr>
          <p:nvPr/>
        </p:nvSpPr>
        <p:spPr bwMode="auto">
          <a:xfrm>
            <a:off x="1219200" y="28956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3" name="Line 13"/>
          <p:cNvSpPr>
            <a:spLocks noChangeShapeType="1"/>
          </p:cNvSpPr>
          <p:nvPr/>
        </p:nvSpPr>
        <p:spPr bwMode="auto">
          <a:xfrm>
            <a:off x="3505200" y="28956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4" name="Line 14"/>
          <p:cNvSpPr>
            <a:spLocks noChangeShapeType="1"/>
          </p:cNvSpPr>
          <p:nvPr/>
        </p:nvSpPr>
        <p:spPr bwMode="auto">
          <a:xfrm>
            <a:off x="4953000" y="28956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5" name="Line 15"/>
          <p:cNvSpPr>
            <a:spLocks noChangeShapeType="1"/>
          </p:cNvSpPr>
          <p:nvPr/>
        </p:nvSpPr>
        <p:spPr bwMode="auto">
          <a:xfrm flipH="1" flipV="1">
            <a:off x="4495800" y="3446463"/>
            <a:ext cx="0" cy="973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6" name="Line 16"/>
          <p:cNvSpPr>
            <a:spLocks noChangeShapeType="1"/>
          </p:cNvSpPr>
          <p:nvPr/>
        </p:nvSpPr>
        <p:spPr bwMode="auto">
          <a:xfrm>
            <a:off x="3048000" y="3352800"/>
            <a:ext cx="1143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7" name="Rectangle 20"/>
          <p:cNvSpPr>
            <a:spLocks noChangeArrowheads="1"/>
          </p:cNvSpPr>
          <p:nvPr/>
        </p:nvSpPr>
        <p:spPr bwMode="auto">
          <a:xfrm>
            <a:off x="3962400" y="2438400"/>
            <a:ext cx="2286000" cy="9144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90128" name="Text Box 21"/>
          <p:cNvSpPr txBox="1">
            <a:spLocks noChangeArrowheads="1"/>
          </p:cNvSpPr>
          <p:nvPr/>
        </p:nvSpPr>
        <p:spPr bwMode="auto">
          <a:xfrm>
            <a:off x="4495800" y="2133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t>State</a:t>
            </a:r>
          </a:p>
        </p:txBody>
      </p:sp>
      <p:sp>
        <p:nvSpPr>
          <p:cNvPr id="90129" name="Line 16"/>
          <p:cNvSpPr>
            <a:spLocks noChangeShapeType="1"/>
          </p:cNvSpPr>
          <p:nvPr/>
        </p:nvSpPr>
        <p:spPr bwMode="auto">
          <a:xfrm flipH="1">
            <a:off x="4800600" y="3490913"/>
            <a:ext cx="1066800" cy="10668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30" name="Line 11"/>
          <p:cNvSpPr>
            <a:spLocks noChangeShapeType="1"/>
          </p:cNvSpPr>
          <p:nvPr/>
        </p:nvSpPr>
        <p:spPr bwMode="auto">
          <a:xfrm flipV="1">
            <a:off x="6400800" y="2133600"/>
            <a:ext cx="1066800" cy="5334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31" name="Line 11"/>
          <p:cNvSpPr>
            <a:spLocks noChangeShapeType="1"/>
          </p:cNvSpPr>
          <p:nvPr/>
        </p:nvSpPr>
        <p:spPr bwMode="auto">
          <a:xfrm>
            <a:off x="6400800" y="2895600"/>
            <a:ext cx="1066800" cy="4127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32" name="Line 21"/>
          <p:cNvSpPr>
            <a:spLocks noChangeShapeType="1"/>
          </p:cNvSpPr>
          <p:nvPr/>
        </p:nvSpPr>
        <p:spPr bwMode="auto">
          <a:xfrm flipH="1" flipV="1">
            <a:off x="1219200" y="1905000"/>
            <a:ext cx="472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3" name="Line 20"/>
          <p:cNvSpPr>
            <a:spLocks noChangeShapeType="1"/>
          </p:cNvSpPr>
          <p:nvPr/>
        </p:nvSpPr>
        <p:spPr bwMode="auto">
          <a:xfrm flipV="1">
            <a:off x="5943600" y="1905000"/>
            <a:ext cx="0" cy="457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0134" name="Freeform 22"/>
          <p:cNvSpPr>
            <a:spLocks/>
          </p:cNvSpPr>
          <p:nvPr/>
        </p:nvSpPr>
        <p:spPr bwMode="auto">
          <a:xfrm>
            <a:off x="1219200" y="1905000"/>
            <a:ext cx="6350" cy="492125"/>
          </a:xfrm>
          <a:custGeom>
            <a:avLst/>
            <a:gdLst>
              <a:gd name="T0" fmla="*/ 2147483646 w 4"/>
              <a:gd name="T1" fmla="*/ 2147483646 h 310"/>
              <a:gd name="T2" fmla="*/ 0 w 4"/>
              <a:gd name="T3" fmla="*/ 0 h 310"/>
              <a:gd name="T4" fmla="*/ 0 60000 65536"/>
              <a:gd name="T5" fmla="*/ 0 60000 65536"/>
              <a:gd name="T6" fmla="*/ 0 w 4"/>
              <a:gd name="T7" fmla="*/ 0 h 310"/>
              <a:gd name="T8" fmla="*/ 4 w 4"/>
              <a:gd name="T9" fmla="*/ 310 h 310"/>
            </a:gdLst>
            <a:ahLst/>
            <a:cxnLst>
              <a:cxn ang="T4">
                <a:pos x="T0" y="T1"/>
              </a:cxn>
              <a:cxn ang="T5">
                <a:pos x="T2" y="T3"/>
              </a:cxn>
            </a:cxnLst>
            <a:rect l="T6" t="T7" r="T8" b="T9"/>
            <a:pathLst>
              <a:path w="4" h="310">
                <a:moveTo>
                  <a:pt x="4" y="310"/>
                </a:moveTo>
                <a:lnTo>
                  <a:pt x="0" y="0"/>
                </a:lnTo>
              </a:path>
            </a:pathLst>
          </a:custGeom>
          <a:noFill/>
          <a:ln w="127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35" name="Line 18"/>
          <p:cNvSpPr>
            <a:spLocks noChangeShapeType="1"/>
          </p:cNvSpPr>
          <p:nvPr/>
        </p:nvSpPr>
        <p:spPr bwMode="auto">
          <a:xfrm>
            <a:off x="1371600" y="2552700"/>
            <a:ext cx="914400" cy="114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36" name="Line 18"/>
          <p:cNvSpPr>
            <a:spLocks noChangeShapeType="1"/>
          </p:cNvSpPr>
          <p:nvPr/>
        </p:nvSpPr>
        <p:spPr bwMode="auto">
          <a:xfrm flipV="1">
            <a:off x="2057400" y="3155950"/>
            <a:ext cx="381000" cy="4492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Electronic Surveillance</a:t>
            </a:r>
          </a:p>
        </p:txBody>
      </p:sp>
      <p:sp>
        <p:nvSpPr>
          <p:cNvPr id="91139" name="Rectangle 3"/>
          <p:cNvSpPr>
            <a:spLocks noChangeArrowheads="1"/>
          </p:cNvSpPr>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National Electronic Disease Surveillance System (NEDSS)</a:t>
            </a:r>
          </a:p>
          <a:p>
            <a:pPr lvl="1"/>
            <a:r>
              <a:rPr lang="en-US" altLang="en-US"/>
              <a:t>A set of criteria developed by CDC that all public health surveillance systems must meet</a:t>
            </a:r>
          </a:p>
          <a:p>
            <a:pPr lvl="1"/>
            <a:r>
              <a:rPr lang="en-US" altLang="en-US"/>
              <a:t>Virginia adopted CDC’s NEDSS Base System (VEDSS)</a:t>
            </a:r>
          </a:p>
          <a:p>
            <a:pPr lvl="1"/>
            <a:r>
              <a:rPr lang="en-US" altLang="en-US"/>
              <a:t>Used to manage statewide reportable disease surveillance data</a:t>
            </a:r>
          </a:p>
          <a:p>
            <a:pPr lvl="1"/>
            <a:r>
              <a:rPr lang="en-US" altLang="en-US"/>
              <a:t>Supported by CDC funds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VEDSS</a:t>
            </a:r>
          </a:p>
        </p:txBody>
      </p:sp>
      <p:sp>
        <p:nvSpPr>
          <p:cNvPr id="93187" name="Rectangle 3"/>
          <p:cNvSpPr>
            <a:spLocks noChangeArrowheads="1"/>
          </p:cNvSpPr>
          <p:nvPr/>
        </p:nvSpPr>
        <p:spPr bwMode="auto">
          <a:xfrm>
            <a:off x="457200" y="1417638"/>
            <a:ext cx="84582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Shared secure web-based disease surveillance database for Virginia</a:t>
            </a:r>
          </a:p>
          <a:p>
            <a:pPr lvl="1"/>
            <a:r>
              <a:rPr lang="en-US" altLang="en-US"/>
              <a:t>Eliminates delays in reporting</a:t>
            </a:r>
          </a:p>
          <a:p>
            <a:pPr lvl="1"/>
            <a:r>
              <a:rPr lang="en-US" altLang="en-US"/>
              <a:t>Improves communication about cases</a:t>
            </a:r>
          </a:p>
          <a:p>
            <a:pPr lvl="1"/>
            <a:r>
              <a:rPr lang="en-US" altLang="en-US"/>
              <a:t>Assists in earlier detection of events</a:t>
            </a:r>
          </a:p>
          <a:p>
            <a:pPr lvl="1"/>
            <a:r>
              <a:rPr lang="en-US" altLang="en-US"/>
              <a:t>Provides more data in electronic form for analysis</a:t>
            </a:r>
          </a:p>
          <a:p>
            <a:r>
              <a:rPr lang="en-US" altLang="en-US"/>
              <a:t>All Virginia health departments connected by the end of 2006 </a:t>
            </a:r>
          </a:p>
          <a:p>
            <a:r>
              <a:rPr lang="en-US" altLang="en-US"/>
              <a:t>Includes electronic reporting from laboratories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04800" y="304800"/>
            <a:ext cx="8534400" cy="1143000"/>
          </a:xfrm>
        </p:spPr>
        <p:txBody>
          <a:bodyPr/>
          <a:lstStyle/>
          <a:p>
            <a:r>
              <a:rPr lang="en-US" altLang="en-US"/>
              <a:t>VEDSS Data Entry and Reports</a:t>
            </a:r>
          </a:p>
        </p:txBody>
      </p:sp>
      <p:pic>
        <p:nvPicPr>
          <p:cNvPr id="9523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47800"/>
            <a:ext cx="4114800" cy="3136900"/>
          </a:xfrm>
        </p:spPr>
      </p:pic>
      <p:pic>
        <p:nvPicPr>
          <p:cNvPr id="952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63" y="2971800"/>
            <a:ext cx="5303837"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9" name="AutoShape 9"/>
          <p:cNvSpPr>
            <a:spLocks noChangeArrowheads="1"/>
          </p:cNvSpPr>
          <p:nvPr/>
        </p:nvSpPr>
        <p:spPr bwMode="auto">
          <a:xfrm>
            <a:off x="5410200" y="2065338"/>
            <a:ext cx="3124200" cy="1592262"/>
          </a:xfrm>
          <a:prstGeom prst="irregularSeal1">
            <a:avLst/>
          </a:prstGeom>
          <a:gradFill rotWithShape="1">
            <a:gsLst>
              <a:gs pos="0">
                <a:srgbClr val="FF6600">
                  <a:alpha val="75000"/>
                </a:srgbClr>
              </a:gs>
              <a:gs pos="100000">
                <a:srgbClr val="FF812D"/>
              </a:gs>
            </a:gsLst>
            <a:lin ang="5400000" scaled="1"/>
          </a:gradFill>
          <a:ln w="9525">
            <a:solidFill>
              <a:schemeClr val="tx1"/>
            </a:solidFill>
            <a:miter lim="800000"/>
            <a:headEnd/>
            <a:tailEnd/>
          </a:ln>
        </p:spPr>
        <p:txBody>
          <a:bodyPr wrap="none" lIns="92075" tIns="46038" rIns="92075" bIns="4603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1267" name="Rectangle 4"/>
          <p:cNvSpPr>
            <a:spLocks noChangeArrowheads="1"/>
          </p:cNvSpPr>
          <p:nvPr/>
        </p:nvSpPr>
        <p:spPr bwMode="auto">
          <a:xfrm>
            <a:off x="146050" y="609600"/>
            <a:ext cx="888523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What Surveillance Is</a:t>
            </a:r>
          </a:p>
        </p:txBody>
      </p:sp>
      <p:sp>
        <p:nvSpPr>
          <p:cNvPr id="11268" name="Rectangle 5"/>
          <p:cNvSpPr>
            <a:spLocks noChangeArrowheads="1"/>
          </p:cNvSpPr>
          <p:nvPr/>
        </p:nvSpPr>
        <p:spPr bwMode="auto">
          <a:xfrm>
            <a:off x="146050" y="1836738"/>
            <a:ext cx="4894263"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Systematic, ongoing…</a:t>
            </a:r>
          </a:p>
          <a:p>
            <a:pPr lvl="1"/>
            <a:r>
              <a:rPr lang="en-US" altLang="en-US"/>
              <a:t>Collection</a:t>
            </a:r>
          </a:p>
          <a:p>
            <a:pPr lvl="1"/>
            <a:r>
              <a:rPr lang="en-US" altLang="en-US"/>
              <a:t>Analysis</a:t>
            </a:r>
          </a:p>
          <a:p>
            <a:pPr lvl="1"/>
            <a:r>
              <a:rPr lang="en-US" altLang="en-US"/>
              <a:t>Interpretation</a:t>
            </a:r>
          </a:p>
          <a:p>
            <a:pPr lvl="1"/>
            <a:r>
              <a:rPr lang="en-US" altLang="en-US"/>
              <a:t>Dissemination</a:t>
            </a:r>
          </a:p>
          <a:p>
            <a:r>
              <a:rPr lang="en-US" altLang="en-US"/>
              <a:t>…of health outcome data</a:t>
            </a:r>
          </a:p>
          <a:p>
            <a:pPr lvl="1"/>
            <a:endParaRPr lang="en-US" altLang="en-US"/>
          </a:p>
        </p:txBody>
      </p:sp>
      <p:sp>
        <p:nvSpPr>
          <p:cNvPr id="81926" name="Rectangle 6"/>
          <p:cNvSpPr>
            <a:spLocks noChangeArrowheads="1"/>
          </p:cNvSpPr>
          <p:nvPr/>
        </p:nvSpPr>
        <p:spPr bwMode="auto">
          <a:xfrm>
            <a:off x="5751513" y="2493963"/>
            <a:ext cx="3316287"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a:t>Health action</a:t>
            </a:r>
            <a:endParaRPr lang="en-US" altLang="en-US" sz="2800"/>
          </a:p>
          <a:p>
            <a:endParaRPr lang="en-US" altLang="en-US" sz="1400"/>
          </a:p>
          <a:p>
            <a:endParaRPr lang="en-US" altLang="en-US" sz="1400"/>
          </a:p>
          <a:p>
            <a:r>
              <a:rPr lang="en-US" altLang="en-US" sz="2800"/>
              <a:t>investigation</a:t>
            </a:r>
          </a:p>
          <a:p>
            <a:r>
              <a:rPr lang="en-US" altLang="en-US" sz="2800"/>
              <a:t>control</a:t>
            </a:r>
          </a:p>
          <a:p>
            <a:r>
              <a:rPr lang="en-US" altLang="en-US" sz="2800"/>
              <a:t>prevention</a:t>
            </a:r>
          </a:p>
          <a:p>
            <a:endParaRPr lang="en-US" altLang="en-US" sz="2800"/>
          </a:p>
        </p:txBody>
      </p:sp>
      <p:sp>
        <p:nvSpPr>
          <p:cNvPr id="81928" name="AutoShape 8"/>
          <p:cNvSpPr>
            <a:spLocks noChangeArrowheads="1"/>
          </p:cNvSpPr>
          <p:nvPr/>
        </p:nvSpPr>
        <p:spPr bwMode="auto">
          <a:xfrm rot="-3248228">
            <a:off x="4287043" y="3739357"/>
            <a:ext cx="1814513" cy="431800"/>
          </a:xfrm>
          <a:prstGeom prst="rightArrow">
            <a:avLst>
              <a:gd name="adj1" fmla="val 50000"/>
              <a:gd name="adj2" fmla="val 105055"/>
            </a:avLst>
          </a:prstGeom>
          <a:solidFill>
            <a:srgbClr val="993366"/>
          </a:solidFill>
          <a:ln w="9525">
            <a:solidFill>
              <a:schemeClr val="tx1"/>
            </a:solidFill>
            <a:miter lim="800000"/>
            <a:headEnd/>
            <a:tailEnd/>
          </a:ln>
        </p:spPr>
        <p:txBody>
          <a:bodyPr lIns="92075" tIns="46038" rIns="92075" bIns="4603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 calcmode="lin" valueType="num">
                                      <p:cBhvr>
                                        <p:cTn id="7" dur="1000" fill="hold"/>
                                        <p:tgtEl>
                                          <p:spTgt spid="81928"/>
                                        </p:tgtEl>
                                        <p:attrNameLst>
                                          <p:attrName>ppt_w</p:attrName>
                                        </p:attrNameLst>
                                      </p:cBhvr>
                                      <p:tavLst>
                                        <p:tav tm="0">
                                          <p:val>
                                            <p:strVal val="#ppt_w+.3"/>
                                          </p:val>
                                        </p:tav>
                                        <p:tav tm="100000">
                                          <p:val>
                                            <p:strVal val="#ppt_w"/>
                                          </p:val>
                                        </p:tav>
                                      </p:tavLst>
                                    </p:anim>
                                    <p:anim calcmode="lin" valueType="num">
                                      <p:cBhvr>
                                        <p:cTn id="8" dur="1000" fill="hold"/>
                                        <p:tgtEl>
                                          <p:spTgt spid="81928"/>
                                        </p:tgtEl>
                                        <p:attrNameLst>
                                          <p:attrName>ppt_h</p:attrName>
                                        </p:attrNameLst>
                                      </p:cBhvr>
                                      <p:tavLst>
                                        <p:tav tm="0">
                                          <p:val>
                                            <p:strVal val="#ppt_h"/>
                                          </p:val>
                                        </p:tav>
                                        <p:tav tm="100000">
                                          <p:val>
                                            <p:strVal val="#ppt_h"/>
                                          </p:val>
                                        </p:tav>
                                      </p:tavLst>
                                    </p:anim>
                                    <p:animEffect transition="in" filter="fade">
                                      <p:cBhvr>
                                        <p:cTn id="9" dur="1000"/>
                                        <p:tgtEl>
                                          <p:spTgt spid="819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1929"/>
                                        </p:tgtEl>
                                        <p:attrNameLst>
                                          <p:attrName>style.visibility</p:attrName>
                                        </p:attrNameLst>
                                      </p:cBhvr>
                                      <p:to>
                                        <p:strVal val="visible"/>
                                      </p:to>
                                    </p:set>
                                    <p:anim calcmode="lin" valueType="num">
                                      <p:cBhvr>
                                        <p:cTn id="14" dur="500" fill="hold"/>
                                        <p:tgtEl>
                                          <p:spTgt spid="81929"/>
                                        </p:tgtEl>
                                        <p:attrNameLst>
                                          <p:attrName>ppt_w</p:attrName>
                                        </p:attrNameLst>
                                      </p:cBhvr>
                                      <p:tavLst>
                                        <p:tav tm="0">
                                          <p:val>
                                            <p:fltVal val="0"/>
                                          </p:val>
                                        </p:tav>
                                        <p:tav tm="100000">
                                          <p:val>
                                            <p:strVal val="#ppt_w"/>
                                          </p:val>
                                        </p:tav>
                                      </p:tavLst>
                                    </p:anim>
                                    <p:anim calcmode="lin" valueType="num">
                                      <p:cBhvr>
                                        <p:cTn id="15" dur="500" fill="hold"/>
                                        <p:tgtEl>
                                          <p:spTgt spid="81929"/>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81926"/>
                                        </p:tgtEl>
                                        <p:attrNameLst>
                                          <p:attrName>style.visibility</p:attrName>
                                        </p:attrNameLst>
                                      </p:cBhvr>
                                      <p:to>
                                        <p:strVal val="visible"/>
                                      </p:to>
                                    </p:set>
                                    <p:anim calcmode="lin" valueType="num">
                                      <p:cBhvr>
                                        <p:cTn id="18" dur="500" fill="hold"/>
                                        <p:tgtEl>
                                          <p:spTgt spid="81926"/>
                                        </p:tgtEl>
                                        <p:attrNameLst>
                                          <p:attrName>ppt_w</p:attrName>
                                        </p:attrNameLst>
                                      </p:cBhvr>
                                      <p:tavLst>
                                        <p:tav tm="0">
                                          <p:val>
                                            <p:fltVal val="0"/>
                                          </p:val>
                                        </p:tav>
                                        <p:tav tm="100000">
                                          <p:val>
                                            <p:strVal val="#ppt_w"/>
                                          </p:val>
                                        </p:tav>
                                      </p:tavLst>
                                    </p:anim>
                                    <p:anim calcmode="lin" valueType="num">
                                      <p:cBhvr>
                                        <p:cTn id="19" dur="500" fill="hold"/>
                                        <p:tgtEl>
                                          <p:spTgt spid="819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9" grpId="0" animBg="1"/>
      <p:bldP spid="81926" grpId="0"/>
      <p:bldP spid="819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1"/>
          <p:cNvSpPr>
            <a:spLocks noGrp="1" noChangeArrowheads="1"/>
          </p:cNvSpPr>
          <p:nvPr>
            <p:ph type="title" sz="quarter"/>
          </p:nvPr>
        </p:nvSpPr>
        <p:spPr>
          <a:xfrm>
            <a:off x="685800" y="152400"/>
            <a:ext cx="7772400" cy="1143000"/>
          </a:xfrm>
        </p:spPr>
        <p:txBody>
          <a:bodyPr/>
          <a:lstStyle/>
          <a:p>
            <a:r>
              <a:rPr lang="en-US" altLang="en-US"/>
              <a:t>STD Trends Over Time</a:t>
            </a:r>
          </a:p>
        </p:txBody>
      </p:sp>
      <p:graphicFrame>
        <p:nvGraphicFramePr>
          <p:cNvPr id="7" name="Chart 6"/>
          <p:cNvGraphicFramePr>
            <a:graphicFrameLocks noGrp="1"/>
          </p:cNvGraphicFramePr>
          <p:nvPr/>
        </p:nvGraphicFramePr>
        <p:xfrm>
          <a:off x="228600" y="1524000"/>
          <a:ext cx="52578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Grp="1"/>
          </p:cNvGraphicFramePr>
          <p:nvPr/>
        </p:nvGraphicFramePr>
        <p:xfrm>
          <a:off x="3657600" y="4191000"/>
          <a:ext cx="5257800" cy="2514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04825"/>
            <a:ext cx="8915400" cy="1323975"/>
          </a:xfrm>
          <a:prstGeom prst="rect">
            <a:avLst/>
          </a:prstGeom>
          <a:noFill/>
        </p:spPr>
        <p:txBody>
          <a:bodyPr>
            <a:spAutoFit/>
          </a:bodyPr>
          <a:lstStyle/>
          <a:p>
            <a:pPr algn="ctr">
              <a:spcBef>
                <a:spcPct val="50000"/>
              </a:spcBef>
              <a:defRPr/>
            </a:pPr>
            <a:r>
              <a:rPr lang="en-US" b="1" dirty="0">
                <a:solidFill>
                  <a:srgbClr val="FFCC00"/>
                </a:solidFill>
                <a:latin typeface="+mn-lt"/>
              </a:rPr>
              <a:t>Elevated Blood Lead Levels in Children by Range of Elevation, Virginia, 2010</a:t>
            </a:r>
          </a:p>
        </p:txBody>
      </p:sp>
      <p:graphicFrame>
        <p:nvGraphicFramePr>
          <p:cNvPr id="4" name="Chart 3"/>
          <p:cNvGraphicFramePr>
            <a:graphicFrameLocks noGrp="1"/>
          </p:cNvGraphicFramePr>
          <p:nvPr/>
        </p:nvGraphicFramePr>
        <p:xfrm>
          <a:off x="237644" y="1981200"/>
          <a:ext cx="8753956" cy="45939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234950" y="1676400"/>
            <a:ext cx="8686800" cy="4419600"/>
            <a:chOff x="148" y="1056"/>
            <a:chExt cx="5472" cy="2784"/>
          </a:xfrm>
        </p:grpSpPr>
        <p:pic>
          <p:nvPicPr>
            <p:cNvPr id="100426" name="Picture 3" descr="2002_2004 human wnv"/>
            <p:cNvPicPr>
              <a:picLocks noChangeAspect="1" noChangeArrowheads="1"/>
            </p:cNvPicPr>
            <p:nvPr/>
          </p:nvPicPr>
          <p:blipFill>
            <a:blip r:embed="rId3" cstate="print">
              <a:extLst>
                <a:ext uri="{28A0092B-C50C-407E-A947-70E740481C1C}">
                  <a14:useLocalDpi xmlns:a14="http://schemas.microsoft.com/office/drawing/2010/main" val="0"/>
                </a:ext>
              </a:extLst>
            </a:blip>
            <a:srcRect l="450" t="15373" r="900" b="15578"/>
            <a:stretch>
              <a:fillRect/>
            </a:stretch>
          </p:blipFill>
          <p:spPr bwMode="auto">
            <a:xfrm>
              <a:off x="152" y="1056"/>
              <a:ext cx="5468"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427" name="Rectangle 4"/>
            <p:cNvSpPr>
              <a:spLocks noChangeArrowheads="1"/>
            </p:cNvSpPr>
            <p:nvPr/>
          </p:nvSpPr>
          <p:spPr bwMode="auto">
            <a:xfrm>
              <a:off x="148" y="1059"/>
              <a:ext cx="5468" cy="27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grpSp>
      <p:sp>
        <p:nvSpPr>
          <p:cNvPr id="338949" name="Text Box 5"/>
          <p:cNvSpPr txBox="1">
            <a:spLocks noChangeArrowheads="1"/>
          </p:cNvSpPr>
          <p:nvPr/>
        </p:nvSpPr>
        <p:spPr bwMode="auto">
          <a:xfrm>
            <a:off x="381000" y="304800"/>
            <a:ext cx="8305800" cy="1066800"/>
          </a:xfrm>
          <a:prstGeom prst="rect">
            <a:avLst/>
          </a:prstGeom>
          <a:noFill/>
          <a:ln w="9525">
            <a:noFill/>
            <a:miter lim="800000"/>
            <a:headEnd/>
            <a:tailEnd/>
          </a:ln>
          <a:effectLst/>
        </p:spPr>
        <p:txBody>
          <a:bodyPr>
            <a:spAutoFit/>
          </a:bodyPr>
          <a:lstStyle/>
          <a:p>
            <a:pPr marL="228600" indent="-228600" eaLnBrk="1" hangingPunct="1">
              <a:defRPr/>
            </a:pPr>
            <a:r>
              <a:rPr lang="en-US" sz="3200" b="1" dirty="0">
                <a:solidFill>
                  <a:srgbClr val="FFCC00"/>
                </a:solidFill>
                <a:effectLst>
                  <a:outerShdw blurRad="38100" dist="38100" dir="2700000" algn="tl">
                    <a:srgbClr val="000000"/>
                  </a:outerShdw>
                </a:effectLst>
                <a:latin typeface="Times New Roman" pitchFamily="18" charset="0"/>
              </a:rPr>
              <a:t>Geographic Distribution of Human </a:t>
            </a:r>
            <a:r>
              <a:rPr lang="en-US" sz="3200" b="1" dirty="0" err="1">
                <a:solidFill>
                  <a:srgbClr val="FFCC00"/>
                </a:solidFill>
                <a:effectLst>
                  <a:outerShdw blurRad="38100" dist="38100" dir="2700000" algn="tl">
                    <a:srgbClr val="000000"/>
                  </a:outerShdw>
                </a:effectLst>
                <a:latin typeface="Times New Roman" pitchFamily="18" charset="0"/>
              </a:rPr>
              <a:t>Arbovirus</a:t>
            </a:r>
            <a:r>
              <a:rPr lang="en-US" sz="3200" b="1" dirty="0">
                <a:solidFill>
                  <a:srgbClr val="FFCC00"/>
                </a:solidFill>
                <a:effectLst>
                  <a:outerShdw blurRad="38100" dist="38100" dir="2700000" algn="tl">
                    <a:srgbClr val="000000"/>
                  </a:outerShdw>
                </a:effectLst>
                <a:latin typeface="Times New Roman" pitchFamily="18" charset="0"/>
              </a:rPr>
              <a:t> Cases Recorded in Virginia since 1975</a:t>
            </a:r>
          </a:p>
        </p:txBody>
      </p:sp>
      <p:grpSp>
        <p:nvGrpSpPr>
          <p:cNvPr id="100356" name="Group 6"/>
          <p:cNvGrpSpPr>
            <a:grpSpLocks/>
          </p:cNvGrpSpPr>
          <p:nvPr/>
        </p:nvGrpSpPr>
        <p:grpSpPr bwMode="auto">
          <a:xfrm>
            <a:off x="5091113" y="2595563"/>
            <a:ext cx="2060575" cy="2309812"/>
            <a:chOff x="3207" y="1635"/>
            <a:chExt cx="1298" cy="1455"/>
          </a:xfrm>
        </p:grpSpPr>
        <p:sp>
          <p:nvSpPr>
            <p:cNvPr id="100418" name="AutoShape 7"/>
            <p:cNvSpPr>
              <a:spLocks noChangeArrowheads="1"/>
            </p:cNvSpPr>
            <p:nvPr/>
          </p:nvSpPr>
          <p:spPr bwMode="auto">
            <a:xfrm>
              <a:off x="4346" y="1635"/>
              <a:ext cx="159" cy="157"/>
            </a:xfrm>
            <a:prstGeom prst="star4">
              <a:avLst>
                <a:gd name="adj" fmla="val 12500"/>
              </a:avLst>
            </a:prstGeom>
            <a:solidFill>
              <a:srgbClr val="00FF00"/>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19" name="AutoShape 8"/>
            <p:cNvSpPr>
              <a:spLocks noChangeArrowheads="1"/>
            </p:cNvSpPr>
            <p:nvPr/>
          </p:nvSpPr>
          <p:spPr bwMode="auto">
            <a:xfrm>
              <a:off x="4162" y="2933"/>
              <a:ext cx="159" cy="157"/>
            </a:xfrm>
            <a:prstGeom prst="star4">
              <a:avLst>
                <a:gd name="adj" fmla="val 12500"/>
              </a:avLst>
            </a:prstGeom>
            <a:solidFill>
              <a:srgbClr val="00FF00"/>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20" name="AutoShape 9"/>
            <p:cNvSpPr>
              <a:spLocks noChangeArrowheads="1"/>
            </p:cNvSpPr>
            <p:nvPr/>
          </p:nvSpPr>
          <p:spPr bwMode="auto">
            <a:xfrm>
              <a:off x="4244" y="2789"/>
              <a:ext cx="159" cy="156"/>
            </a:xfrm>
            <a:prstGeom prst="star4">
              <a:avLst>
                <a:gd name="adj" fmla="val 12500"/>
              </a:avLst>
            </a:prstGeom>
            <a:solidFill>
              <a:srgbClr val="00FF00"/>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21" name="AutoShape 10"/>
            <p:cNvSpPr>
              <a:spLocks noChangeArrowheads="1"/>
            </p:cNvSpPr>
            <p:nvPr/>
          </p:nvSpPr>
          <p:spPr bwMode="auto">
            <a:xfrm>
              <a:off x="4126" y="2747"/>
              <a:ext cx="159" cy="156"/>
            </a:xfrm>
            <a:prstGeom prst="star4">
              <a:avLst>
                <a:gd name="adj" fmla="val 12500"/>
              </a:avLst>
            </a:prstGeom>
            <a:solidFill>
              <a:srgbClr val="00FF00"/>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22" name="AutoShape 11"/>
            <p:cNvSpPr>
              <a:spLocks noChangeArrowheads="1"/>
            </p:cNvSpPr>
            <p:nvPr/>
          </p:nvSpPr>
          <p:spPr bwMode="auto">
            <a:xfrm>
              <a:off x="4045" y="2692"/>
              <a:ext cx="159" cy="157"/>
            </a:xfrm>
            <a:prstGeom prst="star4">
              <a:avLst>
                <a:gd name="adj" fmla="val 12500"/>
              </a:avLst>
            </a:prstGeom>
            <a:solidFill>
              <a:srgbClr val="00FF00"/>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23" name="AutoShape 12"/>
            <p:cNvSpPr>
              <a:spLocks noChangeArrowheads="1"/>
            </p:cNvSpPr>
            <p:nvPr/>
          </p:nvSpPr>
          <p:spPr bwMode="auto">
            <a:xfrm>
              <a:off x="4102" y="2674"/>
              <a:ext cx="159" cy="157"/>
            </a:xfrm>
            <a:prstGeom prst="star4">
              <a:avLst>
                <a:gd name="adj" fmla="val 12500"/>
              </a:avLst>
            </a:prstGeom>
            <a:solidFill>
              <a:srgbClr val="00FF00"/>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24" name="AutoShape 13"/>
            <p:cNvSpPr>
              <a:spLocks noChangeArrowheads="1"/>
            </p:cNvSpPr>
            <p:nvPr/>
          </p:nvSpPr>
          <p:spPr bwMode="auto">
            <a:xfrm>
              <a:off x="4156" y="2695"/>
              <a:ext cx="159" cy="157"/>
            </a:xfrm>
            <a:prstGeom prst="star4">
              <a:avLst>
                <a:gd name="adj" fmla="val 12500"/>
              </a:avLst>
            </a:prstGeom>
            <a:solidFill>
              <a:srgbClr val="00FF00"/>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25" name="AutoShape 14"/>
            <p:cNvSpPr>
              <a:spLocks noChangeArrowheads="1"/>
            </p:cNvSpPr>
            <p:nvPr/>
          </p:nvSpPr>
          <p:spPr bwMode="auto">
            <a:xfrm>
              <a:off x="3207" y="1831"/>
              <a:ext cx="159" cy="156"/>
            </a:xfrm>
            <a:prstGeom prst="star4">
              <a:avLst>
                <a:gd name="adj" fmla="val 12500"/>
              </a:avLst>
            </a:prstGeom>
            <a:solidFill>
              <a:srgbClr val="00FF00"/>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grpSp>
      <p:grpSp>
        <p:nvGrpSpPr>
          <p:cNvPr id="100357" name="Group 15"/>
          <p:cNvGrpSpPr>
            <a:grpSpLocks/>
          </p:cNvGrpSpPr>
          <p:nvPr/>
        </p:nvGrpSpPr>
        <p:grpSpPr bwMode="auto">
          <a:xfrm>
            <a:off x="6719888" y="3879850"/>
            <a:ext cx="1890712" cy="1489075"/>
            <a:chOff x="4233" y="2444"/>
            <a:chExt cx="1191" cy="938"/>
          </a:xfrm>
        </p:grpSpPr>
        <p:sp>
          <p:nvSpPr>
            <p:cNvPr id="100413" name="AutoShape 16"/>
            <p:cNvSpPr>
              <a:spLocks noChangeArrowheads="1"/>
            </p:cNvSpPr>
            <p:nvPr/>
          </p:nvSpPr>
          <p:spPr bwMode="auto">
            <a:xfrm>
              <a:off x="4233" y="2733"/>
              <a:ext cx="93" cy="74"/>
            </a:xfrm>
            <a:prstGeom prst="parallelogram">
              <a:avLst>
                <a:gd name="adj" fmla="val 31419"/>
              </a:avLst>
            </a:prstGeom>
            <a:solidFill>
              <a:srgbClr val="66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14" name="AutoShape 17"/>
            <p:cNvSpPr>
              <a:spLocks noChangeArrowheads="1"/>
            </p:cNvSpPr>
            <p:nvPr/>
          </p:nvSpPr>
          <p:spPr bwMode="auto">
            <a:xfrm>
              <a:off x="5332" y="2444"/>
              <a:ext cx="92" cy="74"/>
            </a:xfrm>
            <a:prstGeom prst="parallelogram">
              <a:avLst>
                <a:gd name="adj" fmla="val 31081"/>
              </a:avLst>
            </a:prstGeom>
            <a:solidFill>
              <a:srgbClr val="66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15" name="AutoShape 18"/>
            <p:cNvSpPr>
              <a:spLocks noChangeArrowheads="1"/>
            </p:cNvSpPr>
            <p:nvPr/>
          </p:nvSpPr>
          <p:spPr bwMode="auto">
            <a:xfrm>
              <a:off x="5298" y="2523"/>
              <a:ext cx="92" cy="74"/>
            </a:xfrm>
            <a:prstGeom prst="parallelogram">
              <a:avLst>
                <a:gd name="adj" fmla="val 31081"/>
              </a:avLst>
            </a:prstGeom>
            <a:solidFill>
              <a:srgbClr val="66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16" name="AutoShape 19"/>
            <p:cNvSpPr>
              <a:spLocks noChangeArrowheads="1"/>
            </p:cNvSpPr>
            <p:nvPr/>
          </p:nvSpPr>
          <p:spPr bwMode="auto">
            <a:xfrm>
              <a:off x="4762" y="2918"/>
              <a:ext cx="92" cy="74"/>
            </a:xfrm>
            <a:prstGeom prst="parallelogram">
              <a:avLst>
                <a:gd name="adj" fmla="val 31081"/>
              </a:avLst>
            </a:prstGeom>
            <a:solidFill>
              <a:srgbClr val="66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17" name="AutoShape 20"/>
            <p:cNvSpPr>
              <a:spLocks noChangeArrowheads="1"/>
            </p:cNvSpPr>
            <p:nvPr/>
          </p:nvSpPr>
          <p:spPr bwMode="auto">
            <a:xfrm>
              <a:off x="4860" y="3308"/>
              <a:ext cx="93" cy="74"/>
            </a:xfrm>
            <a:prstGeom prst="parallelogram">
              <a:avLst>
                <a:gd name="adj" fmla="val 31419"/>
              </a:avLst>
            </a:prstGeom>
            <a:solidFill>
              <a:srgbClr val="66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grpSp>
      <p:sp>
        <p:nvSpPr>
          <p:cNvPr id="100358" name="Oval 21"/>
          <p:cNvSpPr>
            <a:spLocks noChangeArrowheads="1"/>
          </p:cNvSpPr>
          <p:nvPr/>
        </p:nvSpPr>
        <p:spPr bwMode="auto">
          <a:xfrm>
            <a:off x="6765925" y="2949575"/>
            <a:ext cx="103188" cy="98425"/>
          </a:xfrm>
          <a:prstGeom prst="ellipse">
            <a:avLst/>
          </a:prstGeom>
          <a:solidFill>
            <a:srgbClr val="FFFF00"/>
          </a:solidFill>
          <a:ln w="190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359" name="Oval 22"/>
          <p:cNvSpPr>
            <a:spLocks noChangeArrowheads="1"/>
          </p:cNvSpPr>
          <p:nvPr/>
        </p:nvSpPr>
        <p:spPr bwMode="auto">
          <a:xfrm>
            <a:off x="6354763" y="2459038"/>
            <a:ext cx="103187" cy="98425"/>
          </a:xfrm>
          <a:prstGeom prst="ellipse">
            <a:avLst/>
          </a:prstGeom>
          <a:solidFill>
            <a:srgbClr val="FFFF00"/>
          </a:solidFill>
          <a:ln w="190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grpSp>
        <p:nvGrpSpPr>
          <p:cNvPr id="100360" name="Group 23"/>
          <p:cNvGrpSpPr>
            <a:grpSpLocks/>
          </p:cNvGrpSpPr>
          <p:nvPr/>
        </p:nvGrpSpPr>
        <p:grpSpPr bwMode="auto">
          <a:xfrm>
            <a:off x="990600" y="1828800"/>
            <a:ext cx="2438400" cy="2438400"/>
            <a:chOff x="624" y="1152"/>
            <a:chExt cx="1536" cy="1536"/>
          </a:xfrm>
        </p:grpSpPr>
        <p:sp>
          <p:nvSpPr>
            <p:cNvPr id="100398" name="Rectangle 24"/>
            <p:cNvSpPr>
              <a:spLocks noChangeArrowheads="1"/>
            </p:cNvSpPr>
            <p:nvPr/>
          </p:nvSpPr>
          <p:spPr bwMode="auto">
            <a:xfrm>
              <a:off x="624" y="1152"/>
              <a:ext cx="1536" cy="153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00399" name="Rectangle 25"/>
            <p:cNvSpPr>
              <a:spLocks noChangeArrowheads="1"/>
            </p:cNvSpPr>
            <p:nvPr/>
          </p:nvSpPr>
          <p:spPr bwMode="auto">
            <a:xfrm>
              <a:off x="648" y="1152"/>
              <a:ext cx="148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b="1"/>
                <a:t>Human Arbovirus</a:t>
              </a:r>
            </a:p>
            <a:p>
              <a:pPr algn="ctr" eaLnBrk="1" hangingPunct="1">
                <a:spcBef>
                  <a:spcPct val="0"/>
                </a:spcBef>
                <a:buFontTx/>
                <a:buNone/>
              </a:pPr>
              <a:r>
                <a:rPr lang="en-US" altLang="en-US" sz="1600" b="1"/>
                <a:t>Infections Since 1975</a:t>
              </a:r>
            </a:p>
          </p:txBody>
        </p:sp>
        <p:grpSp>
          <p:nvGrpSpPr>
            <p:cNvPr id="100400" name="Group 26"/>
            <p:cNvGrpSpPr>
              <a:grpSpLocks/>
            </p:cNvGrpSpPr>
            <p:nvPr/>
          </p:nvGrpSpPr>
          <p:grpSpPr bwMode="auto">
            <a:xfrm>
              <a:off x="780" y="1764"/>
              <a:ext cx="1068" cy="207"/>
              <a:chOff x="780" y="1764"/>
              <a:chExt cx="1068" cy="207"/>
            </a:xfrm>
          </p:grpSpPr>
          <p:sp>
            <p:nvSpPr>
              <p:cNvPr id="100411" name="AutoShape 27"/>
              <p:cNvSpPr>
                <a:spLocks noChangeArrowheads="1"/>
              </p:cNvSpPr>
              <p:nvPr/>
            </p:nvSpPr>
            <p:spPr bwMode="auto">
              <a:xfrm>
                <a:off x="780" y="1764"/>
                <a:ext cx="213" cy="207"/>
              </a:xfrm>
              <a:prstGeom prst="star4">
                <a:avLst>
                  <a:gd name="adj" fmla="val 12500"/>
                </a:avLst>
              </a:prstGeom>
              <a:solidFill>
                <a:srgbClr val="00FF00"/>
              </a:solidFill>
              <a:ln w="63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12" name="Rectangle 28"/>
              <p:cNvSpPr>
                <a:spLocks noChangeArrowheads="1"/>
              </p:cNvSpPr>
              <p:nvPr/>
            </p:nvSpPr>
            <p:spPr bwMode="auto">
              <a:xfrm>
                <a:off x="1006" y="1770"/>
                <a:ext cx="8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SLE  (8 cases)*</a:t>
                </a:r>
              </a:p>
            </p:txBody>
          </p:sp>
        </p:grpSp>
        <p:grpSp>
          <p:nvGrpSpPr>
            <p:cNvPr id="100401" name="Group 29"/>
            <p:cNvGrpSpPr>
              <a:grpSpLocks/>
            </p:cNvGrpSpPr>
            <p:nvPr/>
          </p:nvGrpSpPr>
          <p:grpSpPr bwMode="auto">
            <a:xfrm>
              <a:off x="804" y="2004"/>
              <a:ext cx="1127" cy="192"/>
              <a:chOff x="804" y="2004"/>
              <a:chExt cx="1127" cy="192"/>
            </a:xfrm>
          </p:grpSpPr>
          <p:sp>
            <p:nvSpPr>
              <p:cNvPr id="338974" name="AutoShape 30"/>
              <p:cNvSpPr>
                <a:spLocks noChangeArrowheads="1"/>
              </p:cNvSpPr>
              <p:nvPr/>
            </p:nvSpPr>
            <p:spPr bwMode="auto">
              <a:xfrm>
                <a:off x="804" y="2020"/>
                <a:ext cx="174" cy="157"/>
              </a:xfrm>
              <a:prstGeom prst="star5">
                <a:avLst/>
              </a:prstGeom>
              <a:solidFill>
                <a:srgbClr val="FF00C5"/>
              </a:solidFill>
              <a:ln w="9525">
                <a:solidFill>
                  <a:schemeClr val="tx1"/>
                </a:solidFill>
                <a:miter lim="800000"/>
                <a:headEnd/>
                <a:tailEnd/>
              </a:ln>
              <a:effectLst/>
            </p:spPr>
            <p:txBody>
              <a:bodyPr wrap="none" anchor="ctr"/>
              <a:lstStyle/>
              <a:p>
                <a:pPr algn="ctr">
                  <a:spcBef>
                    <a:spcPct val="50000"/>
                  </a:spcBef>
                  <a:defRPr/>
                </a:pPr>
                <a:endParaRPr lang="en-US"/>
              </a:p>
            </p:txBody>
          </p:sp>
          <p:sp>
            <p:nvSpPr>
              <p:cNvPr id="100410" name="Rectangle 31"/>
              <p:cNvSpPr>
                <a:spLocks noChangeArrowheads="1"/>
              </p:cNvSpPr>
              <p:nvPr/>
            </p:nvSpPr>
            <p:spPr bwMode="auto">
              <a:xfrm>
                <a:off x="1008" y="2004"/>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LAC  (29 cases)*</a:t>
                </a:r>
              </a:p>
            </p:txBody>
          </p:sp>
        </p:grpSp>
        <p:grpSp>
          <p:nvGrpSpPr>
            <p:cNvPr id="100402" name="Group 32"/>
            <p:cNvGrpSpPr>
              <a:grpSpLocks/>
            </p:cNvGrpSpPr>
            <p:nvPr/>
          </p:nvGrpSpPr>
          <p:grpSpPr bwMode="auto">
            <a:xfrm>
              <a:off x="828" y="1536"/>
              <a:ext cx="1144" cy="192"/>
              <a:chOff x="828" y="1536"/>
              <a:chExt cx="1144" cy="192"/>
            </a:xfrm>
          </p:grpSpPr>
          <p:sp>
            <p:nvSpPr>
              <p:cNvPr id="100407" name="Oval 33"/>
              <p:cNvSpPr>
                <a:spLocks noChangeArrowheads="1"/>
              </p:cNvSpPr>
              <p:nvPr/>
            </p:nvSpPr>
            <p:spPr bwMode="auto">
              <a:xfrm>
                <a:off x="828" y="1573"/>
                <a:ext cx="132" cy="12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08" name="Rectangle 34"/>
              <p:cNvSpPr>
                <a:spLocks noChangeArrowheads="1"/>
              </p:cNvSpPr>
              <p:nvPr/>
            </p:nvSpPr>
            <p:spPr bwMode="auto">
              <a:xfrm>
                <a:off x="1012" y="1536"/>
                <a:ext cx="9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WNV  (67 cases)*</a:t>
                </a:r>
              </a:p>
            </p:txBody>
          </p:sp>
        </p:grpSp>
        <p:grpSp>
          <p:nvGrpSpPr>
            <p:cNvPr id="100403" name="Group 35"/>
            <p:cNvGrpSpPr>
              <a:grpSpLocks/>
            </p:cNvGrpSpPr>
            <p:nvPr/>
          </p:nvGrpSpPr>
          <p:grpSpPr bwMode="auto">
            <a:xfrm>
              <a:off x="804" y="2244"/>
              <a:ext cx="1053" cy="192"/>
              <a:chOff x="804" y="2244"/>
              <a:chExt cx="1053" cy="192"/>
            </a:xfrm>
          </p:grpSpPr>
          <p:sp>
            <p:nvSpPr>
              <p:cNvPr id="100405" name="AutoShape 36"/>
              <p:cNvSpPr>
                <a:spLocks noChangeArrowheads="1"/>
              </p:cNvSpPr>
              <p:nvPr/>
            </p:nvSpPr>
            <p:spPr bwMode="auto">
              <a:xfrm>
                <a:off x="804" y="2286"/>
                <a:ext cx="168" cy="120"/>
              </a:xfrm>
              <a:prstGeom prst="parallelogram">
                <a:avLst>
                  <a:gd name="adj" fmla="val 35000"/>
                </a:avLst>
              </a:prstGeom>
              <a:solidFill>
                <a:srgbClr val="66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00406" name="Rectangle 37"/>
              <p:cNvSpPr>
                <a:spLocks noChangeArrowheads="1"/>
              </p:cNvSpPr>
              <p:nvPr/>
            </p:nvSpPr>
            <p:spPr bwMode="auto">
              <a:xfrm>
                <a:off x="1002" y="2244"/>
                <a:ext cx="8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t>EEE  (5 cases)*</a:t>
                </a:r>
              </a:p>
            </p:txBody>
          </p:sp>
        </p:grpSp>
        <p:sp>
          <p:nvSpPr>
            <p:cNvPr id="100404" name="Text Box 38"/>
            <p:cNvSpPr txBox="1">
              <a:spLocks noChangeArrowheads="1"/>
            </p:cNvSpPr>
            <p:nvPr/>
          </p:nvSpPr>
          <p:spPr bwMode="auto">
            <a:xfrm>
              <a:off x="654" y="2455"/>
              <a:ext cx="15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latin typeface="Arial" panose="020B0604020202020204" pitchFamily="34" charset="0"/>
                </a:rPr>
                <a:t>*</a:t>
              </a:r>
              <a:r>
                <a:rPr lang="en-US" altLang="en-US" sz="1200">
                  <a:latin typeface="Arial" panose="020B0604020202020204" pitchFamily="34" charset="0"/>
                </a:rPr>
                <a:t>Number of cases through 9/08</a:t>
              </a:r>
              <a:r>
                <a:rPr lang="en-US" altLang="en-US" sz="1800">
                  <a:latin typeface="Arial" panose="020B0604020202020204" pitchFamily="34" charset="0"/>
                </a:rPr>
                <a:t> </a:t>
              </a:r>
            </a:p>
          </p:txBody>
        </p:sp>
      </p:grpSp>
      <p:grpSp>
        <p:nvGrpSpPr>
          <p:cNvPr id="100361" name="Group 39"/>
          <p:cNvGrpSpPr>
            <a:grpSpLocks/>
          </p:cNvGrpSpPr>
          <p:nvPr/>
        </p:nvGrpSpPr>
        <p:grpSpPr bwMode="auto">
          <a:xfrm>
            <a:off x="1209675" y="2657475"/>
            <a:ext cx="6402388" cy="2608263"/>
            <a:chOff x="762" y="1674"/>
            <a:chExt cx="4033" cy="1643"/>
          </a:xfrm>
        </p:grpSpPr>
        <p:grpSp>
          <p:nvGrpSpPr>
            <p:cNvPr id="100366" name="Group 40"/>
            <p:cNvGrpSpPr>
              <a:grpSpLocks/>
            </p:cNvGrpSpPr>
            <p:nvPr/>
          </p:nvGrpSpPr>
          <p:grpSpPr bwMode="auto">
            <a:xfrm>
              <a:off x="762" y="2924"/>
              <a:ext cx="1038" cy="393"/>
              <a:chOff x="762" y="2924"/>
              <a:chExt cx="1038" cy="393"/>
            </a:xfrm>
          </p:grpSpPr>
          <p:sp>
            <p:nvSpPr>
              <p:cNvPr id="338985" name="AutoShape 41"/>
              <p:cNvSpPr>
                <a:spLocks noChangeArrowheads="1"/>
              </p:cNvSpPr>
              <p:nvPr/>
            </p:nvSpPr>
            <p:spPr bwMode="auto">
              <a:xfrm>
                <a:off x="1491" y="3050"/>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86" name="AutoShape 42"/>
              <p:cNvSpPr>
                <a:spLocks noChangeArrowheads="1"/>
              </p:cNvSpPr>
              <p:nvPr/>
            </p:nvSpPr>
            <p:spPr bwMode="auto">
              <a:xfrm>
                <a:off x="1702" y="2924"/>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87" name="AutoShape 43"/>
              <p:cNvSpPr>
                <a:spLocks noChangeArrowheads="1"/>
              </p:cNvSpPr>
              <p:nvPr/>
            </p:nvSpPr>
            <p:spPr bwMode="auto">
              <a:xfrm>
                <a:off x="795" y="3095"/>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88" name="AutoShape 44"/>
              <p:cNvSpPr>
                <a:spLocks noChangeArrowheads="1"/>
              </p:cNvSpPr>
              <p:nvPr/>
            </p:nvSpPr>
            <p:spPr bwMode="auto">
              <a:xfrm>
                <a:off x="853" y="3194"/>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89" name="AutoShape 45"/>
              <p:cNvSpPr>
                <a:spLocks noChangeArrowheads="1"/>
              </p:cNvSpPr>
              <p:nvPr/>
            </p:nvSpPr>
            <p:spPr bwMode="auto">
              <a:xfrm>
                <a:off x="762" y="3221"/>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90" name="AutoShape 46"/>
              <p:cNvSpPr>
                <a:spLocks noChangeArrowheads="1"/>
              </p:cNvSpPr>
              <p:nvPr/>
            </p:nvSpPr>
            <p:spPr bwMode="auto">
              <a:xfrm>
                <a:off x="1053" y="3182"/>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91" name="AutoShape 47"/>
              <p:cNvSpPr>
                <a:spLocks noChangeArrowheads="1"/>
              </p:cNvSpPr>
              <p:nvPr/>
            </p:nvSpPr>
            <p:spPr bwMode="auto">
              <a:xfrm>
                <a:off x="871" y="3017"/>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92" name="AutoShape 48"/>
              <p:cNvSpPr>
                <a:spLocks noChangeArrowheads="1"/>
              </p:cNvSpPr>
              <p:nvPr/>
            </p:nvSpPr>
            <p:spPr bwMode="auto">
              <a:xfrm>
                <a:off x="891" y="3083"/>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93" name="AutoShape 49"/>
              <p:cNvSpPr>
                <a:spLocks noChangeArrowheads="1"/>
              </p:cNvSpPr>
              <p:nvPr/>
            </p:nvSpPr>
            <p:spPr bwMode="auto">
              <a:xfrm>
                <a:off x="1444" y="2969"/>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94" name="AutoShape 50"/>
              <p:cNvSpPr>
                <a:spLocks noChangeArrowheads="1"/>
              </p:cNvSpPr>
              <p:nvPr/>
            </p:nvSpPr>
            <p:spPr bwMode="auto">
              <a:xfrm>
                <a:off x="1005" y="2999"/>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95" name="AutoShape 51"/>
              <p:cNvSpPr>
                <a:spLocks noChangeArrowheads="1"/>
              </p:cNvSpPr>
              <p:nvPr/>
            </p:nvSpPr>
            <p:spPr bwMode="auto">
              <a:xfrm>
                <a:off x="1273" y="2951"/>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96" name="AutoShape 52"/>
              <p:cNvSpPr>
                <a:spLocks noChangeArrowheads="1"/>
              </p:cNvSpPr>
              <p:nvPr/>
            </p:nvSpPr>
            <p:spPr bwMode="auto">
              <a:xfrm>
                <a:off x="1599" y="3023"/>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8997" name="AutoShape 53"/>
              <p:cNvSpPr>
                <a:spLocks noChangeArrowheads="1"/>
              </p:cNvSpPr>
              <p:nvPr/>
            </p:nvSpPr>
            <p:spPr bwMode="auto">
              <a:xfrm>
                <a:off x="1368" y="3032"/>
                <a:ext cx="98" cy="96"/>
              </a:xfrm>
              <a:prstGeom prst="star5">
                <a:avLst/>
              </a:prstGeom>
              <a:solidFill>
                <a:srgbClr val="D2009B"/>
              </a:solidFill>
              <a:ln w="6350">
                <a:solidFill>
                  <a:schemeClr val="tx1"/>
                </a:solidFill>
                <a:miter lim="800000"/>
                <a:headEnd/>
                <a:tailEnd/>
              </a:ln>
              <a:effectLst/>
            </p:spPr>
            <p:txBody>
              <a:bodyPr wrap="none" anchor="ctr"/>
              <a:lstStyle/>
              <a:p>
                <a:pPr algn="ctr">
                  <a:spcBef>
                    <a:spcPct val="50000"/>
                  </a:spcBef>
                  <a:defRPr/>
                </a:pPr>
                <a:endParaRPr lang="en-US"/>
              </a:p>
            </p:txBody>
          </p:sp>
        </p:grpSp>
        <p:grpSp>
          <p:nvGrpSpPr>
            <p:cNvPr id="100367" name="Group 54"/>
            <p:cNvGrpSpPr>
              <a:grpSpLocks/>
            </p:cNvGrpSpPr>
            <p:nvPr/>
          </p:nvGrpSpPr>
          <p:grpSpPr bwMode="auto">
            <a:xfrm>
              <a:off x="981" y="2156"/>
              <a:ext cx="3297" cy="1107"/>
              <a:chOff x="981" y="2156"/>
              <a:chExt cx="3297" cy="1107"/>
            </a:xfrm>
          </p:grpSpPr>
          <p:sp>
            <p:nvSpPr>
              <p:cNvPr id="338999" name="AutoShape 55"/>
              <p:cNvSpPr>
                <a:spLocks noChangeArrowheads="1"/>
              </p:cNvSpPr>
              <p:nvPr/>
            </p:nvSpPr>
            <p:spPr bwMode="auto">
              <a:xfrm>
                <a:off x="1751" y="2942"/>
                <a:ext cx="98" cy="96"/>
              </a:xfrm>
              <a:prstGeom prst="star5">
                <a:avLst/>
              </a:prstGeom>
              <a:solidFill>
                <a:srgbClr val="FF4DA6"/>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00" name="AutoShape 56"/>
              <p:cNvSpPr>
                <a:spLocks noChangeArrowheads="1"/>
              </p:cNvSpPr>
              <p:nvPr/>
            </p:nvSpPr>
            <p:spPr bwMode="auto">
              <a:xfrm>
                <a:off x="4180" y="2564"/>
                <a:ext cx="98" cy="96"/>
              </a:xfrm>
              <a:prstGeom prst="star5">
                <a:avLst/>
              </a:prstGeom>
              <a:solidFill>
                <a:srgbClr val="FF4DA6"/>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01" name="AutoShape 57"/>
              <p:cNvSpPr>
                <a:spLocks noChangeArrowheads="1"/>
              </p:cNvSpPr>
              <p:nvPr/>
            </p:nvSpPr>
            <p:spPr bwMode="auto">
              <a:xfrm>
                <a:off x="3216" y="2352"/>
                <a:ext cx="98" cy="96"/>
              </a:xfrm>
              <a:prstGeom prst="star5">
                <a:avLst/>
              </a:prstGeom>
              <a:solidFill>
                <a:srgbClr val="FF4DA6"/>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02" name="AutoShape 58"/>
              <p:cNvSpPr>
                <a:spLocks noChangeArrowheads="1"/>
              </p:cNvSpPr>
              <p:nvPr/>
            </p:nvSpPr>
            <p:spPr bwMode="auto">
              <a:xfrm>
                <a:off x="3141" y="2156"/>
                <a:ext cx="98" cy="96"/>
              </a:xfrm>
              <a:prstGeom prst="star5">
                <a:avLst/>
              </a:prstGeom>
              <a:solidFill>
                <a:srgbClr val="FF4DA6"/>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03" name="AutoShape 59"/>
              <p:cNvSpPr>
                <a:spLocks noChangeArrowheads="1"/>
              </p:cNvSpPr>
              <p:nvPr/>
            </p:nvSpPr>
            <p:spPr bwMode="auto">
              <a:xfrm>
                <a:off x="3059" y="2192"/>
                <a:ext cx="98" cy="96"/>
              </a:xfrm>
              <a:prstGeom prst="star5">
                <a:avLst/>
              </a:prstGeom>
              <a:solidFill>
                <a:srgbClr val="FF4DA6"/>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04" name="AutoShape 60"/>
              <p:cNvSpPr>
                <a:spLocks noChangeArrowheads="1"/>
              </p:cNvSpPr>
              <p:nvPr/>
            </p:nvSpPr>
            <p:spPr bwMode="auto">
              <a:xfrm>
                <a:off x="1424" y="3080"/>
                <a:ext cx="98" cy="96"/>
              </a:xfrm>
              <a:prstGeom prst="star5">
                <a:avLst/>
              </a:prstGeom>
              <a:solidFill>
                <a:srgbClr val="FF4DA6"/>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05" name="AutoShape 61"/>
              <p:cNvSpPr>
                <a:spLocks noChangeArrowheads="1"/>
              </p:cNvSpPr>
              <p:nvPr/>
            </p:nvSpPr>
            <p:spPr bwMode="auto">
              <a:xfrm>
                <a:off x="981" y="3167"/>
                <a:ext cx="98" cy="96"/>
              </a:xfrm>
              <a:prstGeom prst="star5">
                <a:avLst/>
              </a:prstGeom>
              <a:solidFill>
                <a:srgbClr val="FF4DA6"/>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06" name="AutoShape 62"/>
              <p:cNvSpPr>
                <a:spLocks noChangeArrowheads="1"/>
              </p:cNvSpPr>
              <p:nvPr/>
            </p:nvSpPr>
            <p:spPr bwMode="auto">
              <a:xfrm>
                <a:off x="1268" y="2879"/>
                <a:ext cx="98" cy="96"/>
              </a:xfrm>
              <a:prstGeom prst="star5">
                <a:avLst/>
              </a:prstGeom>
              <a:solidFill>
                <a:srgbClr val="FF4DA6"/>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07" name="AutoShape 63"/>
              <p:cNvSpPr>
                <a:spLocks noChangeArrowheads="1"/>
              </p:cNvSpPr>
              <p:nvPr/>
            </p:nvSpPr>
            <p:spPr bwMode="auto">
              <a:xfrm>
                <a:off x="1673" y="2928"/>
                <a:ext cx="98" cy="96"/>
              </a:xfrm>
              <a:prstGeom prst="star5">
                <a:avLst/>
              </a:prstGeom>
              <a:solidFill>
                <a:srgbClr val="FF3399"/>
              </a:solidFill>
              <a:ln w="6350">
                <a:solidFill>
                  <a:schemeClr val="tx1"/>
                </a:solidFill>
                <a:miter lim="800000"/>
                <a:headEnd/>
                <a:tailEnd/>
              </a:ln>
              <a:effectLst/>
            </p:spPr>
            <p:txBody>
              <a:bodyPr wrap="none" anchor="ctr"/>
              <a:lstStyle/>
              <a:p>
                <a:pPr algn="ctr">
                  <a:spcBef>
                    <a:spcPct val="50000"/>
                  </a:spcBef>
                  <a:defRPr/>
                </a:pPr>
                <a:endParaRPr lang="en-US"/>
              </a:p>
            </p:txBody>
          </p:sp>
        </p:grpSp>
        <p:grpSp>
          <p:nvGrpSpPr>
            <p:cNvPr id="100368" name="Group 64"/>
            <p:cNvGrpSpPr>
              <a:grpSpLocks/>
            </p:cNvGrpSpPr>
            <p:nvPr/>
          </p:nvGrpSpPr>
          <p:grpSpPr bwMode="auto">
            <a:xfrm>
              <a:off x="1721" y="1674"/>
              <a:ext cx="3074" cy="1560"/>
              <a:chOff x="1721" y="1674"/>
              <a:chExt cx="3074" cy="1560"/>
            </a:xfrm>
          </p:grpSpPr>
          <p:sp>
            <p:nvSpPr>
              <p:cNvPr id="339009" name="AutoShape 65"/>
              <p:cNvSpPr>
                <a:spLocks noChangeArrowheads="1"/>
              </p:cNvSpPr>
              <p:nvPr/>
            </p:nvSpPr>
            <p:spPr bwMode="auto">
              <a:xfrm>
                <a:off x="2723" y="2304"/>
                <a:ext cx="98" cy="96"/>
              </a:xfrm>
              <a:prstGeom prst="star5">
                <a:avLst/>
              </a:prstGeom>
              <a:solidFill>
                <a:srgbClr val="FF3399"/>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10" name="AutoShape 66"/>
              <p:cNvSpPr>
                <a:spLocks noChangeArrowheads="1"/>
              </p:cNvSpPr>
              <p:nvPr/>
            </p:nvSpPr>
            <p:spPr bwMode="auto">
              <a:xfrm>
                <a:off x="3503" y="2253"/>
                <a:ext cx="98" cy="96"/>
              </a:xfrm>
              <a:prstGeom prst="star5">
                <a:avLst/>
              </a:prstGeom>
              <a:solidFill>
                <a:srgbClr val="FF3399"/>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11" name="AutoShape 67"/>
              <p:cNvSpPr>
                <a:spLocks noChangeArrowheads="1"/>
              </p:cNvSpPr>
              <p:nvPr/>
            </p:nvSpPr>
            <p:spPr bwMode="auto">
              <a:xfrm>
                <a:off x="4697" y="3138"/>
                <a:ext cx="98" cy="96"/>
              </a:xfrm>
              <a:prstGeom prst="star5">
                <a:avLst/>
              </a:prstGeom>
              <a:solidFill>
                <a:srgbClr val="FF3399"/>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12" name="AutoShape 68"/>
              <p:cNvSpPr>
                <a:spLocks noChangeArrowheads="1"/>
              </p:cNvSpPr>
              <p:nvPr/>
            </p:nvSpPr>
            <p:spPr bwMode="auto">
              <a:xfrm>
                <a:off x="4168" y="2657"/>
                <a:ext cx="98" cy="96"/>
              </a:xfrm>
              <a:prstGeom prst="star5">
                <a:avLst/>
              </a:prstGeom>
              <a:solidFill>
                <a:srgbClr val="FF3399"/>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13" name="AutoShape 69"/>
              <p:cNvSpPr>
                <a:spLocks noChangeArrowheads="1"/>
              </p:cNvSpPr>
              <p:nvPr/>
            </p:nvSpPr>
            <p:spPr bwMode="auto">
              <a:xfrm>
                <a:off x="4165" y="1674"/>
                <a:ext cx="98" cy="96"/>
              </a:xfrm>
              <a:prstGeom prst="star5">
                <a:avLst/>
              </a:prstGeom>
              <a:solidFill>
                <a:srgbClr val="FF3399"/>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14" name="AutoShape 70"/>
              <p:cNvSpPr>
                <a:spLocks noChangeArrowheads="1"/>
              </p:cNvSpPr>
              <p:nvPr/>
            </p:nvSpPr>
            <p:spPr bwMode="auto">
              <a:xfrm>
                <a:off x="3188" y="1983"/>
                <a:ext cx="98" cy="96"/>
              </a:xfrm>
              <a:prstGeom prst="star5">
                <a:avLst/>
              </a:prstGeom>
              <a:solidFill>
                <a:srgbClr val="FF3399"/>
              </a:solidFill>
              <a:ln w="6350">
                <a:solidFill>
                  <a:schemeClr val="tx1"/>
                </a:solidFill>
                <a:miter lim="800000"/>
                <a:headEnd/>
                <a:tailEnd/>
              </a:ln>
              <a:effectLst/>
            </p:spPr>
            <p:txBody>
              <a:bodyPr wrap="none" anchor="ctr"/>
              <a:lstStyle/>
              <a:p>
                <a:pPr algn="ctr">
                  <a:spcBef>
                    <a:spcPct val="50000"/>
                  </a:spcBef>
                  <a:defRPr/>
                </a:pPr>
                <a:endParaRPr lang="en-US"/>
              </a:p>
            </p:txBody>
          </p:sp>
          <p:sp>
            <p:nvSpPr>
              <p:cNvPr id="339015" name="AutoShape 71"/>
              <p:cNvSpPr>
                <a:spLocks noChangeArrowheads="1"/>
              </p:cNvSpPr>
              <p:nvPr/>
            </p:nvSpPr>
            <p:spPr bwMode="auto">
              <a:xfrm>
                <a:off x="1721" y="2925"/>
                <a:ext cx="98" cy="96"/>
              </a:xfrm>
              <a:prstGeom prst="star5">
                <a:avLst/>
              </a:prstGeom>
              <a:solidFill>
                <a:srgbClr val="FF3399"/>
              </a:solidFill>
              <a:ln w="6350">
                <a:solidFill>
                  <a:schemeClr val="tx1"/>
                </a:solidFill>
                <a:miter lim="800000"/>
                <a:headEnd/>
                <a:tailEnd/>
              </a:ln>
              <a:effectLst/>
            </p:spPr>
            <p:txBody>
              <a:bodyPr wrap="none" anchor="ctr"/>
              <a:lstStyle/>
              <a:p>
                <a:pPr algn="ctr">
                  <a:spcBef>
                    <a:spcPct val="50000"/>
                  </a:spcBef>
                  <a:defRPr/>
                </a:pPr>
                <a:endParaRPr lang="en-US"/>
              </a:p>
            </p:txBody>
          </p:sp>
        </p:grpSp>
      </p:grpSp>
      <p:sp>
        <p:nvSpPr>
          <p:cNvPr id="339016" name="Text Box 72"/>
          <p:cNvSpPr txBox="1">
            <a:spLocks noChangeArrowheads="1"/>
          </p:cNvSpPr>
          <p:nvPr/>
        </p:nvSpPr>
        <p:spPr bwMode="auto">
          <a:xfrm>
            <a:off x="355600" y="6156325"/>
            <a:ext cx="2349500" cy="336550"/>
          </a:xfrm>
          <a:prstGeom prst="rect">
            <a:avLst/>
          </a:prstGeom>
          <a:noFill/>
          <a:ln w="9525">
            <a:noFill/>
            <a:miter lim="800000"/>
            <a:headEnd/>
            <a:tailEnd/>
          </a:ln>
          <a:effectLst/>
        </p:spPr>
        <p:txBody>
          <a:bodyPr wrap="none">
            <a:spAutoFit/>
          </a:bodyPr>
          <a:lstStyle/>
          <a:p>
            <a:pPr eaLnBrk="1" hangingPunct="1">
              <a:defRPr/>
            </a:pPr>
            <a:r>
              <a:rPr lang="en-US" sz="1600" b="1">
                <a:solidFill>
                  <a:srgbClr val="FFFF00"/>
                </a:solidFill>
                <a:effectLst>
                  <a:outerShdw blurRad="38100" dist="38100" dir="2700000" algn="tl">
                    <a:srgbClr val="000000"/>
                  </a:outerShdw>
                </a:effectLst>
                <a:latin typeface="Arial" charset="0"/>
              </a:rPr>
              <a:t>WNV = West Nile virus</a:t>
            </a:r>
          </a:p>
        </p:txBody>
      </p:sp>
      <p:sp>
        <p:nvSpPr>
          <p:cNvPr id="339017" name="Text Box 73"/>
          <p:cNvSpPr txBox="1">
            <a:spLocks noChangeArrowheads="1"/>
          </p:cNvSpPr>
          <p:nvPr/>
        </p:nvSpPr>
        <p:spPr bwMode="auto">
          <a:xfrm>
            <a:off x="355600" y="6438900"/>
            <a:ext cx="3444875" cy="336550"/>
          </a:xfrm>
          <a:prstGeom prst="rect">
            <a:avLst/>
          </a:prstGeom>
          <a:noFill/>
          <a:ln w="9525">
            <a:noFill/>
            <a:miter lim="800000"/>
            <a:headEnd/>
            <a:tailEnd/>
          </a:ln>
          <a:effectLst/>
        </p:spPr>
        <p:txBody>
          <a:bodyPr wrap="none">
            <a:spAutoFit/>
          </a:bodyPr>
          <a:lstStyle/>
          <a:p>
            <a:pPr eaLnBrk="1" hangingPunct="1">
              <a:defRPr/>
            </a:pPr>
            <a:r>
              <a:rPr lang="en-US" sz="1600" b="1">
                <a:solidFill>
                  <a:srgbClr val="FFFF00"/>
                </a:solidFill>
                <a:effectLst>
                  <a:outerShdw blurRad="38100" dist="38100" dir="2700000" algn="tl">
                    <a:srgbClr val="000000"/>
                  </a:outerShdw>
                </a:effectLst>
                <a:latin typeface="Arial" charset="0"/>
              </a:rPr>
              <a:t>SLE = St. Louis encephalitis virus</a:t>
            </a:r>
          </a:p>
        </p:txBody>
      </p:sp>
      <p:sp>
        <p:nvSpPr>
          <p:cNvPr id="339018" name="Text Box 74"/>
          <p:cNvSpPr txBox="1">
            <a:spLocks noChangeArrowheads="1"/>
          </p:cNvSpPr>
          <p:nvPr/>
        </p:nvSpPr>
        <p:spPr bwMode="auto">
          <a:xfrm>
            <a:off x="4752975" y="6156325"/>
            <a:ext cx="3589338" cy="336550"/>
          </a:xfrm>
          <a:prstGeom prst="rect">
            <a:avLst/>
          </a:prstGeom>
          <a:noFill/>
          <a:ln w="9525">
            <a:noFill/>
            <a:miter lim="800000"/>
            <a:headEnd/>
            <a:tailEnd/>
          </a:ln>
          <a:effectLst/>
        </p:spPr>
        <p:txBody>
          <a:bodyPr wrap="none">
            <a:spAutoFit/>
          </a:bodyPr>
          <a:lstStyle/>
          <a:p>
            <a:pPr eaLnBrk="1" hangingPunct="1">
              <a:defRPr/>
            </a:pPr>
            <a:r>
              <a:rPr lang="en-US" sz="1600" b="1">
                <a:solidFill>
                  <a:srgbClr val="FFFF00"/>
                </a:solidFill>
                <a:effectLst>
                  <a:outerShdw blurRad="38100" dist="38100" dir="2700000" algn="tl">
                    <a:srgbClr val="000000"/>
                  </a:outerShdw>
                </a:effectLst>
                <a:latin typeface="Arial" charset="0"/>
              </a:rPr>
              <a:t>LAC = La Crosse encephalitis virus</a:t>
            </a:r>
          </a:p>
        </p:txBody>
      </p:sp>
      <p:sp>
        <p:nvSpPr>
          <p:cNvPr id="339019" name="Text Box 75"/>
          <p:cNvSpPr txBox="1">
            <a:spLocks noChangeArrowheads="1"/>
          </p:cNvSpPr>
          <p:nvPr/>
        </p:nvSpPr>
        <p:spPr bwMode="auto">
          <a:xfrm>
            <a:off x="4752975" y="6438900"/>
            <a:ext cx="4052888" cy="336550"/>
          </a:xfrm>
          <a:prstGeom prst="rect">
            <a:avLst/>
          </a:prstGeom>
          <a:noFill/>
          <a:ln w="9525">
            <a:noFill/>
            <a:miter lim="800000"/>
            <a:headEnd/>
            <a:tailEnd/>
          </a:ln>
          <a:effectLst/>
        </p:spPr>
        <p:txBody>
          <a:bodyPr wrap="none">
            <a:spAutoFit/>
          </a:bodyPr>
          <a:lstStyle/>
          <a:p>
            <a:pPr eaLnBrk="1" hangingPunct="1">
              <a:defRPr/>
            </a:pPr>
            <a:r>
              <a:rPr lang="en-US" sz="1600" b="1">
                <a:solidFill>
                  <a:srgbClr val="FFFF00"/>
                </a:solidFill>
                <a:effectLst>
                  <a:outerShdw blurRad="38100" dist="38100" dir="2700000" algn="tl">
                    <a:srgbClr val="000000"/>
                  </a:outerShdw>
                </a:effectLst>
                <a:latin typeface="Arial" charset="0"/>
              </a:rPr>
              <a:t>EEE = Eastern equine encephalitis virus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6"/>
          <p:cNvSpPr>
            <a:spLocks noGrp="1"/>
          </p:cNvSpPr>
          <p:nvPr>
            <p:ph type="title"/>
          </p:nvPr>
        </p:nvSpPr>
        <p:spPr>
          <a:xfrm>
            <a:off x="685800" y="381000"/>
            <a:ext cx="7772400" cy="1143000"/>
          </a:xfrm>
        </p:spPr>
        <p:txBody>
          <a:bodyPr/>
          <a:lstStyle/>
          <a:p>
            <a:r>
              <a:rPr lang="en-US" altLang="en-US" sz="3600" dirty="0"/>
              <a:t>Primary pathogens causing central line-associated bloodstream infections, Virginia, 2010</a:t>
            </a:r>
          </a:p>
        </p:txBody>
      </p:sp>
      <p:graphicFrame>
        <p:nvGraphicFramePr>
          <p:cNvPr id="9" name="Content Placeholder 8"/>
          <p:cNvGraphicFramePr>
            <a:graphicFrameLocks noGrp="1"/>
          </p:cNvGraphicFramePr>
          <p:nvPr>
            <p:ph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304800"/>
            <a:ext cx="7772400" cy="1143000"/>
          </a:xfrm>
          <a:noFill/>
        </p:spPr>
        <p:txBody>
          <a:bodyPr/>
          <a:lstStyle/>
          <a:p>
            <a:r>
              <a:rPr lang="en-US" altLang="en-US" dirty="0"/>
              <a:t>Limitations of Disease Reporting</a:t>
            </a:r>
          </a:p>
        </p:txBody>
      </p:sp>
      <p:sp>
        <p:nvSpPr>
          <p:cNvPr id="103427" name="Rectangle 3"/>
          <p:cNvSpPr>
            <a:spLocks noGrp="1" noChangeArrowheads="1"/>
          </p:cNvSpPr>
          <p:nvPr>
            <p:ph type="body" idx="1"/>
          </p:nvPr>
        </p:nvSpPr>
        <p:spPr>
          <a:xfrm>
            <a:off x="685800" y="1752600"/>
            <a:ext cx="7772400" cy="4648200"/>
          </a:xfrm>
          <a:noFill/>
        </p:spPr>
        <p:txBody>
          <a:bodyPr/>
          <a:lstStyle/>
          <a:p>
            <a:r>
              <a:rPr lang="en-US" altLang="en-US"/>
              <a:t>Underreporting</a:t>
            </a:r>
          </a:p>
          <a:p>
            <a:pPr lvl="1"/>
            <a:r>
              <a:rPr lang="en-US" altLang="en-US"/>
              <a:t>Reporting better for more serious diseases and those for which there is laboratory confirmation</a:t>
            </a:r>
          </a:p>
          <a:p>
            <a:pPr lvl="1"/>
            <a:r>
              <a:rPr lang="en-US" altLang="en-US"/>
              <a:t>Need to seek medical consultation to be diagnosed and then reported</a:t>
            </a:r>
          </a:p>
          <a:p>
            <a:r>
              <a:rPr lang="en-US" altLang="en-US"/>
              <a:t>Lack of representativeness of reported cases</a:t>
            </a:r>
          </a:p>
          <a:p>
            <a:r>
              <a:rPr lang="en-US" altLang="en-US"/>
              <a:t>Inconsistent case definitions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28600"/>
            <a:ext cx="7772400" cy="1143000"/>
          </a:xfrm>
          <a:noFill/>
        </p:spPr>
        <p:txBody>
          <a:bodyPr/>
          <a:lstStyle/>
          <a:p>
            <a:r>
              <a:rPr lang="en-US" altLang="en-US" dirty="0"/>
              <a:t>Reasons for Not Reporting</a:t>
            </a:r>
          </a:p>
        </p:txBody>
      </p:sp>
      <p:sp>
        <p:nvSpPr>
          <p:cNvPr id="105475" name="Rectangle 3"/>
          <p:cNvSpPr>
            <a:spLocks noGrp="1" noChangeArrowheads="1"/>
          </p:cNvSpPr>
          <p:nvPr>
            <p:ph type="body" idx="1"/>
          </p:nvPr>
        </p:nvSpPr>
        <p:spPr>
          <a:xfrm>
            <a:off x="685800" y="1371600"/>
            <a:ext cx="7772400" cy="5029200"/>
          </a:xfrm>
          <a:noFill/>
        </p:spPr>
        <p:txBody>
          <a:bodyPr/>
          <a:lstStyle/>
          <a:p>
            <a:r>
              <a:rPr lang="en-US" altLang="en-US"/>
              <a:t>Assume someone else reported.</a:t>
            </a:r>
          </a:p>
          <a:p>
            <a:r>
              <a:rPr lang="en-US" altLang="en-US"/>
              <a:t>Do not know reporting was required; don’t have a copy of the reportable disease list.</a:t>
            </a:r>
          </a:p>
          <a:p>
            <a:r>
              <a:rPr lang="en-US" altLang="en-US"/>
              <a:t>Do not know how to report; don’t have form or telephone number.</a:t>
            </a:r>
          </a:p>
          <a:p>
            <a:r>
              <a:rPr lang="en-US" altLang="en-US"/>
              <a:t>Concern about confidentiality and doctor-patient relationship.</a:t>
            </a:r>
          </a:p>
          <a:p>
            <a:r>
              <a:rPr lang="en-US" altLang="en-US"/>
              <a:t>No incentive to report. Time-consuming. Unaware of value.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304800"/>
            <a:ext cx="7772400" cy="1143000"/>
          </a:xfrm>
          <a:noFill/>
        </p:spPr>
        <p:txBody>
          <a:bodyPr/>
          <a:lstStyle/>
          <a:p>
            <a:r>
              <a:rPr lang="en-US" altLang="en-US" dirty="0"/>
              <a:t>How to Improve Reporting</a:t>
            </a:r>
          </a:p>
        </p:txBody>
      </p:sp>
      <p:sp>
        <p:nvSpPr>
          <p:cNvPr id="107523" name="Rectangle 3"/>
          <p:cNvSpPr>
            <a:spLocks noGrp="1" noChangeArrowheads="1"/>
          </p:cNvSpPr>
          <p:nvPr>
            <p:ph type="body" idx="1"/>
          </p:nvPr>
        </p:nvSpPr>
        <p:spPr>
          <a:xfrm>
            <a:off x="685800" y="1447800"/>
            <a:ext cx="7772400" cy="4648200"/>
          </a:xfrm>
          <a:noFill/>
        </p:spPr>
        <p:txBody>
          <a:bodyPr/>
          <a:lstStyle/>
          <a:p>
            <a:r>
              <a:rPr lang="en-US" altLang="en-US"/>
              <a:t>Contact physicians in the community.  </a:t>
            </a:r>
          </a:p>
          <a:p>
            <a:pPr lvl="1"/>
            <a:r>
              <a:rPr lang="en-US" altLang="en-US"/>
              <a:t>Tell them the health department is very interested in morbidity reporting</a:t>
            </a:r>
          </a:p>
          <a:p>
            <a:r>
              <a:rPr lang="en-US" altLang="en-US"/>
              <a:t>Maintain a reasonable list of reportable diseases.</a:t>
            </a:r>
          </a:p>
          <a:p>
            <a:r>
              <a:rPr lang="en-US" altLang="en-US"/>
              <a:t>Maximize contact through presentations, mailings, newsletters, media, etc.</a:t>
            </a:r>
          </a:p>
          <a:p>
            <a:r>
              <a:rPr lang="en-US" altLang="en-US"/>
              <a:t>Use the data.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304800"/>
            <a:ext cx="7772400" cy="1143000"/>
          </a:xfrm>
          <a:noFill/>
        </p:spPr>
        <p:txBody>
          <a:bodyPr/>
          <a:lstStyle/>
          <a:p>
            <a:r>
              <a:rPr lang="en-US" altLang="en-US" dirty="0"/>
              <a:t>In Spite of Limitations...</a:t>
            </a:r>
          </a:p>
        </p:txBody>
      </p:sp>
      <p:sp>
        <p:nvSpPr>
          <p:cNvPr id="109571" name="Rectangle 3"/>
          <p:cNvSpPr>
            <a:spLocks noGrp="1" noChangeArrowheads="1"/>
          </p:cNvSpPr>
          <p:nvPr>
            <p:ph type="body" idx="1"/>
          </p:nvPr>
        </p:nvSpPr>
        <p:spPr>
          <a:xfrm>
            <a:off x="685800" y="1447800"/>
            <a:ext cx="7772400" cy="4648200"/>
          </a:xfrm>
          <a:noFill/>
        </p:spPr>
        <p:txBody>
          <a:bodyPr/>
          <a:lstStyle/>
          <a:p>
            <a:r>
              <a:rPr lang="en-US" altLang="en-US"/>
              <a:t>The best system we have for tracking communicable disease morbidity</a:t>
            </a:r>
          </a:p>
          <a:p>
            <a:r>
              <a:rPr lang="en-US" altLang="en-US"/>
              <a:t>Information available quickly and from all jurisdictions</a:t>
            </a:r>
          </a:p>
          <a:p>
            <a:r>
              <a:rPr lang="en-US" altLang="en-US"/>
              <a:t>Can detect outbreaks / changes in incidence</a:t>
            </a:r>
          </a:p>
          <a:p>
            <a:r>
              <a:rPr lang="en-US" altLang="en-US"/>
              <a:t>Allows disease control measures to be implemented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381000"/>
            <a:ext cx="7772400" cy="1143000"/>
          </a:xfrm>
          <a:noFill/>
        </p:spPr>
        <p:txBody>
          <a:bodyPr/>
          <a:lstStyle/>
          <a:p>
            <a:r>
              <a:rPr lang="en-US" altLang="en-US" dirty="0"/>
              <a:t>Data Source: Registries</a:t>
            </a:r>
          </a:p>
        </p:txBody>
      </p:sp>
      <p:sp>
        <p:nvSpPr>
          <p:cNvPr id="111619" name="Rectangle 3"/>
          <p:cNvSpPr>
            <a:spLocks noGrp="1" noChangeArrowheads="1"/>
          </p:cNvSpPr>
          <p:nvPr>
            <p:ph type="body" idx="1"/>
          </p:nvPr>
        </p:nvSpPr>
        <p:spPr>
          <a:xfrm>
            <a:off x="685800" y="1524000"/>
            <a:ext cx="7772400" cy="4572000"/>
          </a:xfrm>
          <a:noFill/>
        </p:spPr>
        <p:txBody>
          <a:bodyPr/>
          <a:lstStyle/>
          <a:p>
            <a:r>
              <a:rPr lang="en-US" altLang="en-US"/>
              <a:t>Information from multiple sources is linked for each individual over time.</a:t>
            </a:r>
          </a:p>
          <a:p>
            <a:pPr lvl="1"/>
            <a:r>
              <a:rPr lang="en-US" altLang="en-US"/>
              <a:t>Diverse sources of information.  E.g., hospitals (sometimes &gt;1), pathology, death certificates.</a:t>
            </a:r>
          </a:p>
          <a:p>
            <a:r>
              <a:rPr lang="en-US" altLang="en-US"/>
              <a:t>Used for cancer, congenital anomalies, trauma, etc.</a:t>
            </a:r>
          </a:p>
          <a:p>
            <a:r>
              <a:rPr lang="en-US" altLang="en-US"/>
              <a:t>Most are passive but resource intensive.</a:t>
            </a:r>
          </a:p>
          <a:p>
            <a:r>
              <a:rPr lang="en-US" altLang="en-US"/>
              <a:t>More lag in data availability due to complexity of data collection process.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609600"/>
            <a:ext cx="8305800" cy="1143000"/>
          </a:xfrm>
          <a:noFill/>
        </p:spPr>
        <p:txBody>
          <a:bodyPr/>
          <a:lstStyle/>
          <a:p>
            <a:r>
              <a:rPr lang="en-US" altLang="en-US" dirty="0"/>
              <a:t>Populations Covered by Registries</a:t>
            </a:r>
          </a:p>
        </p:txBody>
      </p:sp>
      <p:sp>
        <p:nvSpPr>
          <p:cNvPr id="113667" name="Rectangle 3"/>
          <p:cNvSpPr>
            <a:spLocks noGrp="1" noChangeArrowheads="1"/>
          </p:cNvSpPr>
          <p:nvPr>
            <p:ph type="body" idx="1"/>
          </p:nvPr>
        </p:nvSpPr>
        <p:spPr>
          <a:noFill/>
        </p:spPr>
        <p:txBody>
          <a:bodyPr/>
          <a:lstStyle/>
          <a:p>
            <a:r>
              <a:rPr lang="en-US" altLang="en-US"/>
              <a:t>Hospital-based</a:t>
            </a:r>
          </a:p>
          <a:p>
            <a:r>
              <a:rPr lang="en-US" altLang="en-US"/>
              <a:t>Population-based</a:t>
            </a:r>
          </a:p>
          <a:p>
            <a:r>
              <a:rPr lang="en-US" altLang="en-US"/>
              <a:t>Exposure registries </a:t>
            </a:r>
          </a:p>
          <a:p>
            <a:pPr lvl="1"/>
            <a:r>
              <a:rPr lang="en-US" altLang="en-US"/>
              <a:t>World Trade Center Health Registry</a:t>
            </a:r>
          </a:p>
          <a:p>
            <a:pPr lvl="1"/>
            <a:r>
              <a:rPr lang="en-US" altLang="en-US"/>
              <a:t>Three Mile Island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a:noFill/>
        </p:spPr>
        <p:txBody>
          <a:bodyPr/>
          <a:lstStyle/>
          <a:p>
            <a:r>
              <a:rPr lang="en-US" altLang="en-US"/>
              <a:t>Surveillance History in U.S.</a:t>
            </a:r>
          </a:p>
        </p:txBody>
      </p:sp>
      <p:sp>
        <p:nvSpPr>
          <p:cNvPr id="13315" name="Rectangle 3"/>
          <p:cNvSpPr>
            <a:spLocks noGrp="1" noChangeArrowheads="1"/>
          </p:cNvSpPr>
          <p:nvPr>
            <p:ph type="body" idx="1"/>
          </p:nvPr>
        </p:nvSpPr>
        <p:spPr>
          <a:xfrm>
            <a:off x="685800" y="1371600"/>
            <a:ext cx="7772400" cy="4724400"/>
          </a:xfrm>
          <a:noFill/>
        </p:spPr>
        <p:txBody>
          <a:bodyPr/>
          <a:lstStyle/>
          <a:p>
            <a:r>
              <a:rPr lang="en-US" altLang="en-US"/>
              <a:t>1741 – Rhode Island law required tavern keepers to report contagious disease</a:t>
            </a:r>
          </a:p>
          <a:p>
            <a:r>
              <a:rPr lang="en-US" altLang="en-US"/>
              <a:t>1850 – National mortality statistics first published by the federal government</a:t>
            </a:r>
          </a:p>
          <a:p>
            <a:r>
              <a:rPr lang="en-US" altLang="en-US"/>
              <a:t>1874 – Massachusetts instituted weekly reporting of diseases by physicians</a:t>
            </a:r>
          </a:p>
          <a:p>
            <a:r>
              <a:rPr lang="en-US" altLang="en-US"/>
              <a:t>1878 – Public Health Service (PHS)-type organization created to collect morbidity data for use in quarantine for cholera, smallpox, plague, yellow fever</a:t>
            </a:r>
          </a:p>
          <a:p>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381000"/>
            <a:ext cx="7772400" cy="1143000"/>
          </a:xfrm>
          <a:noFill/>
        </p:spPr>
        <p:txBody>
          <a:bodyPr/>
          <a:lstStyle/>
          <a:p>
            <a:r>
              <a:rPr lang="en-US" altLang="en-US" dirty="0"/>
              <a:t>Example: Virginia Cancer Registry</a:t>
            </a:r>
          </a:p>
        </p:txBody>
      </p:sp>
      <p:sp>
        <p:nvSpPr>
          <p:cNvPr id="115715" name="Rectangle 3"/>
          <p:cNvSpPr>
            <a:spLocks noGrp="1" noChangeArrowheads="1"/>
          </p:cNvSpPr>
          <p:nvPr>
            <p:ph type="body" idx="1"/>
          </p:nvPr>
        </p:nvSpPr>
        <p:spPr>
          <a:xfrm>
            <a:off x="685800" y="1752600"/>
            <a:ext cx="7772400" cy="4572000"/>
          </a:xfrm>
          <a:noFill/>
        </p:spPr>
        <p:txBody>
          <a:bodyPr/>
          <a:lstStyle/>
          <a:p>
            <a:r>
              <a:rPr lang="en-US" altLang="en-US"/>
              <a:t>Methods prescribed by ACOS, NAACCR, Virginia regulations, CDC.</a:t>
            </a:r>
          </a:p>
          <a:p>
            <a:r>
              <a:rPr lang="en-US" altLang="en-US"/>
              <a:t>Hospital registries are main source of data.</a:t>
            </a:r>
          </a:p>
          <a:p>
            <a:r>
              <a:rPr lang="en-US" altLang="en-US"/>
              <a:t>Voluntary reporting, 1970-1989</a:t>
            </a:r>
          </a:p>
          <a:p>
            <a:r>
              <a:rPr lang="en-US" altLang="en-US"/>
              <a:t>Mandatory reporting, 1990-present</a:t>
            </a:r>
          </a:p>
          <a:p>
            <a:r>
              <a:rPr lang="en-US" altLang="en-US"/>
              <a:t>Demographic, geographic, clinical data</a:t>
            </a:r>
          </a:p>
          <a:p>
            <a:r>
              <a:rPr lang="en-US" altLang="en-US"/>
              <a:t>Annual merge with vital records for survival information.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title"/>
          </p:nvPr>
        </p:nvSpPr>
        <p:spPr>
          <a:xfrm>
            <a:off x="685800" y="38100"/>
            <a:ext cx="7772400" cy="1143000"/>
          </a:xfrm>
        </p:spPr>
        <p:txBody>
          <a:bodyPr/>
          <a:lstStyle/>
          <a:p>
            <a:r>
              <a:rPr lang="en-US" altLang="en-US" dirty="0"/>
              <a:t>Registry Data</a:t>
            </a:r>
          </a:p>
        </p:txBody>
      </p:sp>
      <p:graphicFrame>
        <p:nvGraphicFramePr>
          <p:cNvPr id="117763" name="Content Placeholder 3"/>
          <p:cNvGraphicFramePr>
            <a:graphicFrameLocks noGrp="1"/>
          </p:cNvGraphicFramePr>
          <p:nvPr/>
        </p:nvGraphicFramePr>
        <p:xfrm>
          <a:off x="685800" y="2057400"/>
          <a:ext cx="7848600" cy="3683000"/>
        </p:xfrm>
        <a:graphic>
          <a:graphicData uri="http://schemas.openxmlformats.org/presentationml/2006/ole">
            <mc:AlternateContent xmlns:mc="http://schemas.openxmlformats.org/markup-compatibility/2006">
              <mc:Choice xmlns:v="urn:schemas-microsoft-com:vml" Requires="v">
                <p:oleObj spid="_x0000_s117769" r:id="rId4" imgW="8711939" imgH="4596782" progId="Excel.Chart.8">
                  <p:embed/>
                </p:oleObj>
              </mc:Choice>
              <mc:Fallback>
                <p:oleObj r:id="rId4" imgW="8711939" imgH="4596782"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057400"/>
                        <a:ext cx="7848600" cy="368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457200" y="1219200"/>
            <a:ext cx="8280400" cy="830263"/>
          </a:xfrm>
          <a:prstGeom prst="rect">
            <a:avLst/>
          </a:prstGeom>
        </p:spPr>
        <p:txBody>
          <a:bodyPr>
            <a:spAutoFit/>
          </a:bodyPr>
          <a:lstStyle/>
          <a:p>
            <a:pPr algn="ctr">
              <a:spcBef>
                <a:spcPct val="50000"/>
              </a:spcBef>
              <a:defRPr/>
            </a:pPr>
            <a:r>
              <a:rPr lang="en-US" sz="2400" dirty="0">
                <a:solidFill>
                  <a:schemeClr val="tx1"/>
                </a:solidFill>
                <a:latin typeface="+mn-lt"/>
              </a:rPr>
              <a:t>Age-Adjusted Cancer Incidence Rates, All Sites, by Sex and Age, Virginia, 1999-2008</a:t>
            </a:r>
          </a:p>
        </p:txBody>
      </p:sp>
      <p:sp>
        <p:nvSpPr>
          <p:cNvPr id="6" name="Rectangle 5"/>
          <p:cNvSpPr/>
          <p:nvPr/>
        </p:nvSpPr>
        <p:spPr>
          <a:xfrm>
            <a:off x="152400" y="5842000"/>
            <a:ext cx="8585200" cy="1016000"/>
          </a:xfrm>
          <a:prstGeom prst="rect">
            <a:avLst/>
          </a:prstGeom>
        </p:spPr>
        <p:txBody>
          <a:bodyPr>
            <a:spAutoFit/>
          </a:bodyPr>
          <a:lstStyle/>
          <a:p>
            <a:pPr>
              <a:spcBef>
                <a:spcPct val="50000"/>
              </a:spcBef>
              <a:defRPr/>
            </a:pPr>
            <a:r>
              <a:rPr lang="en-US" sz="1200" dirty="0">
                <a:solidFill>
                  <a:schemeClr val="tx1"/>
                </a:solidFill>
                <a:latin typeface="+mn-lt"/>
              </a:rPr>
              <a:t>* Incidence rates reflect gender-specific cancers: Males (Prostate and Testis), and Females (Breast, Cervical, Ovarian, and Uterine). Rates are per 100,000 and age-adjusted to the 2000 US Std Population </a:t>
            </a:r>
          </a:p>
          <a:p>
            <a:pPr>
              <a:spcBef>
                <a:spcPct val="50000"/>
              </a:spcBef>
              <a:defRPr/>
            </a:pPr>
            <a:r>
              <a:rPr lang="en-US" sz="1200" dirty="0">
                <a:solidFill>
                  <a:schemeClr val="tx1"/>
                </a:solidFill>
                <a:latin typeface="+mn-lt"/>
              </a:rPr>
              <a:t>(19 age groups - Census P25-1130) standard.</a:t>
            </a:r>
          </a:p>
          <a:p>
            <a:pPr>
              <a:spcBef>
                <a:spcPct val="50000"/>
              </a:spcBef>
              <a:defRPr/>
            </a:pPr>
            <a:r>
              <a:rPr lang="en-US" sz="1200" dirty="0">
                <a:solidFill>
                  <a:schemeClr val="tx1"/>
                </a:solidFill>
                <a:latin typeface="+mn-lt"/>
              </a:rPr>
              <a:t>Source: Virginia Cancer Registry, May 2012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04800"/>
            <a:ext cx="7772400" cy="1143000"/>
          </a:xfrm>
          <a:noFill/>
        </p:spPr>
        <p:txBody>
          <a:bodyPr/>
          <a:lstStyle/>
          <a:p>
            <a:r>
              <a:rPr lang="en-US" altLang="en-US" dirty="0"/>
              <a:t>Data Source: Sentinel Systems</a:t>
            </a:r>
          </a:p>
        </p:txBody>
      </p:sp>
      <p:sp>
        <p:nvSpPr>
          <p:cNvPr id="119811" name="Rectangle 3"/>
          <p:cNvSpPr>
            <a:spLocks noGrp="1" noChangeArrowheads="1"/>
          </p:cNvSpPr>
          <p:nvPr>
            <p:ph type="body" idx="1"/>
          </p:nvPr>
        </p:nvSpPr>
        <p:spPr>
          <a:xfrm>
            <a:off x="685800" y="1447800"/>
            <a:ext cx="7772400" cy="4495800"/>
          </a:xfrm>
          <a:noFill/>
        </p:spPr>
        <p:txBody>
          <a:bodyPr/>
          <a:lstStyle/>
          <a:p>
            <a:r>
              <a:rPr lang="en-US" altLang="en-US"/>
              <a:t>To gather timely public health information in a relatively inexpensive manner.</a:t>
            </a:r>
          </a:p>
          <a:p>
            <a:r>
              <a:rPr lang="en-US" altLang="en-US"/>
              <a:t>Cannot derive precise estimates of prevalence or incidence in the population.</a:t>
            </a:r>
          </a:p>
          <a:p>
            <a:r>
              <a:rPr lang="en-US" altLang="en-US"/>
              <a:t>Sentinel health events</a:t>
            </a:r>
          </a:p>
          <a:p>
            <a:r>
              <a:rPr lang="en-US" altLang="en-US"/>
              <a:t>Sentinel sites</a:t>
            </a:r>
          </a:p>
          <a:p>
            <a:r>
              <a:rPr lang="en-US" altLang="en-US"/>
              <a:t>Sentinel providers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304800"/>
            <a:ext cx="7772400" cy="1143000"/>
          </a:xfrm>
          <a:noFill/>
        </p:spPr>
        <p:txBody>
          <a:bodyPr/>
          <a:lstStyle/>
          <a:p>
            <a:r>
              <a:rPr lang="en-US" altLang="en-US" dirty="0"/>
              <a:t>Sentinel Health Events</a:t>
            </a:r>
          </a:p>
        </p:txBody>
      </p:sp>
      <p:sp>
        <p:nvSpPr>
          <p:cNvPr id="121859" name="Rectangle 3"/>
          <p:cNvSpPr>
            <a:spLocks noGrp="1" noChangeArrowheads="1"/>
          </p:cNvSpPr>
          <p:nvPr>
            <p:ph type="body" idx="1"/>
          </p:nvPr>
        </p:nvSpPr>
        <p:spPr>
          <a:xfrm>
            <a:off x="685800" y="1447800"/>
            <a:ext cx="7772400" cy="4648200"/>
          </a:xfrm>
          <a:noFill/>
        </p:spPr>
        <p:txBody>
          <a:bodyPr/>
          <a:lstStyle/>
          <a:p>
            <a:r>
              <a:rPr lang="en-US" altLang="en-US"/>
              <a:t>A condition whose occurrence serves as a warning signal.</a:t>
            </a:r>
          </a:p>
          <a:p>
            <a:r>
              <a:rPr lang="en-US" altLang="en-US"/>
              <a:t>Particularly useful for occupational exposures.</a:t>
            </a:r>
          </a:p>
          <a:p>
            <a:r>
              <a:rPr lang="en-US" altLang="en-US"/>
              <a:t>Silicosis, occupational asthma, pesticide poisoning, lead poisoning, carpal tunnel syndrome.</a:t>
            </a:r>
          </a:p>
          <a:p>
            <a:r>
              <a:rPr lang="en-US" altLang="en-US"/>
              <a:t>Cases trigger intervention activities.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a:noFill/>
        </p:spPr>
        <p:txBody>
          <a:bodyPr/>
          <a:lstStyle/>
          <a:p>
            <a:r>
              <a:rPr lang="en-US" altLang="en-US" dirty="0"/>
              <a:t>Sentinel Sites or Providers</a:t>
            </a:r>
          </a:p>
        </p:txBody>
      </p:sp>
      <p:sp>
        <p:nvSpPr>
          <p:cNvPr id="123907" name="Rectangle 3"/>
          <p:cNvSpPr>
            <a:spLocks noGrp="1" noChangeArrowheads="1"/>
          </p:cNvSpPr>
          <p:nvPr>
            <p:ph type="body" idx="1"/>
          </p:nvPr>
        </p:nvSpPr>
        <p:spPr>
          <a:xfrm>
            <a:off x="685800" y="1371600"/>
            <a:ext cx="7772400" cy="4572000"/>
          </a:xfrm>
          <a:noFill/>
        </p:spPr>
        <p:txBody>
          <a:bodyPr/>
          <a:lstStyle/>
          <a:p>
            <a:r>
              <a:rPr lang="en-US" altLang="en-US"/>
              <a:t>Surveillance at certain hospitals, clinics, or physician practices.</a:t>
            </a:r>
          </a:p>
          <a:p>
            <a:r>
              <a:rPr lang="en-US" altLang="en-US"/>
              <a:t>Sentinel sites - monitor conditions in subgroups that may be more vulnerable</a:t>
            </a:r>
          </a:p>
          <a:p>
            <a:pPr lvl="1"/>
            <a:r>
              <a:rPr lang="en-US" altLang="en-US"/>
              <a:t>E.g., drug clinic, STD clinic, MCH clinic</a:t>
            </a:r>
          </a:p>
          <a:p>
            <a:r>
              <a:rPr lang="en-US" altLang="en-US"/>
              <a:t>Sentinel providers - monitor activity in ambulatory care settings.</a:t>
            </a:r>
          </a:p>
          <a:p>
            <a:pPr lvl="1"/>
            <a:r>
              <a:rPr lang="en-US" altLang="en-US"/>
              <a:t>For diseases that are not reportable</a:t>
            </a:r>
          </a:p>
          <a:p>
            <a:pPr lvl="1"/>
            <a:r>
              <a:rPr lang="en-US" altLang="en-US"/>
              <a:t>For influenza…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04850"/>
            <a:ext cx="8229600" cy="1143000"/>
          </a:xfrm>
          <a:prstGeom prst="rect">
            <a:avLst/>
          </a:prstGeom>
        </p:spPr>
        <p:txBody>
          <a:bodyPr/>
          <a:lstStyle/>
          <a:p>
            <a:pPr algn="ctr">
              <a:defRPr/>
            </a:pPr>
            <a:r>
              <a:rPr lang="en-US" sz="4400" b="1" kern="0">
                <a:solidFill>
                  <a:srgbClr val="FFCC00"/>
                </a:solidFill>
                <a:latin typeface="+mj-lt"/>
                <a:ea typeface="+mj-ea"/>
                <a:cs typeface="+mj-cs"/>
              </a:rPr>
              <a:t>Flu Surveillance</a:t>
            </a:r>
            <a:endParaRPr lang="en-US" sz="4400" b="1" kern="0" dirty="0">
              <a:solidFill>
                <a:srgbClr val="FFCC00"/>
              </a:solidFill>
              <a:latin typeface="+mj-lt"/>
              <a:ea typeface="+mj-ea"/>
              <a:cs typeface="+mj-cs"/>
            </a:endParaRPr>
          </a:p>
        </p:txBody>
      </p:sp>
      <p:sp>
        <p:nvSpPr>
          <p:cNvPr id="5" name="Content Placeholder 2"/>
          <p:cNvSpPr txBox="1">
            <a:spLocks/>
          </p:cNvSpPr>
          <p:nvPr/>
        </p:nvSpPr>
        <p:spPr>
          <a:xfrm>
            <a:off x="990600" y="1676400"/>
            <a:ext cx="7696200" cy="4221163"/>
          </a:xfrm>
          <a:prstGeom prst="rect">
            <a:avLst/>
          </a:prstGeom>
        </p:spPr>
        <p:txBody>
          <a:bodyPr/>
          <a:lstStyle/>
          <a:p>
            <a:pPr marL="342900" indent="-342900">
              <a:spcBef>
                <a:spcPct val="20000"/>
              </a:spcBef>
              <a:buFontTx/>
              <a:buChar char="•"/>
              <a:defRPr/>
            </a:pPr>
            <a:r>
              <a:rPr lang="en-US" sz="3200" kern="0" dirty="0">
                <a:solidFill>
                  <a:schemeClr val="tx1"/>
                </a:solidFill>
                <a:latin typeface="+mn-lt"/>
              </a:rPr>
              <a:t>Visits for influenza-like illness (ILI)</a:t>
            </a:r>
          </a:p>
          <a:p>
            <a:pPr marL="342900" indent="-342900">
              <a:spcBef>
                <a:spcPct val="20000"/>
              </a:spcBef>
              <a:buFontTx/>
              <a:buChar char="•"/>
              <a:defRPr/>
            </a:pPr>
            <a:r>
              <a:rPr lang="en-US" sz="3200" kern="0" dirty="0">
                <a:solidFill>
                  <a:schemeClr val="tx1"/>
                </a:solidFill>
                <a:latin typeface="+mn-lt"/>
              </a:rPr>
              <a:t>Sentinel Providers / Lab Surveillance</a:t>
            </a:r>
          </a:p>
          <a:p>
            <a:pPr marL="342900" indent="-342900">
              <a:spcBef>
                <a:spcPct val="20000"/>
              </a:spcBef>
              <a:buFontTx/>
              <a:buChar char="•"/>
              <a:defRPr/>
            </a:pPr>
            <a:r>
              <a:rPr lang="en-US" sz="3200" kern="0" dirty="0">
                <a:solidFill>
                  <a:schemeClr val="tx1"/>
                </a:solidFill>
                <a:latin typeface="+mn-lt"/>
              </a:rPr>
              <a:t>Outbreak Surveillance (and control)</a:t>
            </a:r>
          </a:p>
          <a:p>
            <a:pPr marL="342900" indent="-342900">
              <a:spcBef>
                <a:spcPct val="20000"/>
              </a:spcBef>
              <a:buFontTx/>
              <a:buChar char="•"/>
              <a:defRPr/>
            </a:pPr>
            <a:r>
              <a:rPr lang="en-US" sz="3200" kern="0" dirty="0">
                <a:solidFill>
                  <a:schemeClr val="tx1"/>
                </a:solidFill>
                <a:latin typeface="+mn-lt"/>
              </a:rPr>
              <a:t>Pediatric Deaths – report to health dept if flu-associated death and age &lt; 18</a:t>
            </a:r>
          </a:p>
          <a:p>
            <a:pPr marL="342900" indent="-342900">
              <a:spcBef>
                <a:spcPct val="20000"/>
              </a:spcBef>
              <a:buFontTx/>
              <a:buChar char="•"/>
              <a:defRPr/>
            </a:pPr>
            <a:r>
              <a:rPr lang="en-US" sz="3200" kern="0" dirty="0">
                <a:solidFill>
                  <a:schemeClr val="tx1"/>
                </a:solidFill>
                <a:latin typeface="+mn-lt"/>
              </a:rPr>
              <a:t>Weekly Activity Level</a:t>
            </a:r>
          </a:p>
          <a:p>
            <a:pPr marL="342900" indent="-342900">
              <a:spcBef>
                <a:spcPct val="20000"/>
              </a:spcBef>
              <a:buFontTx/>
              <a:buChar char="•"/>
              <a:defRPr/>
            </a:pPr>
            <a:r>
              <a:rPr lang="en-US" sz="3200" kern="0" dirty="0">
                <a:solidFill>
                  <a:schemeClr val="tx1"/>
                </a:solidFill>
                <a:latin typeface="+mn-lt"/>
              </a:rPr>
              <a:t>Influenza Incidence Surveillance Project</a:t>
            </a:r>
          </a:p>
        </p:txBody>
      </p:sp>
      <p:sp>
        <p:nvSpPr>
          <p:cNvPr id="6" name="Slide Number Placeholder 3"/>
          <p:cNvSpPr>
            <a:spLocks noGrp="1"/>
          </p:cNvSpPr>
          <p:nvPr>
            <p:ph type="sldNum" sz="quarter" idx="12"/>
          </p:nvPr>
        </p:nvSpPr>
        <p:spPr>
          <a:xfrm>
            <a:off x="7924800" y="6356350"/>
            <a:ext cx="762000" cy="365125"/>
          </a:xfrm>
        </p:spPr>
        <p:txBody>
          <a:bodyPr/>
          <a:lstStyle/>
          <a:p>
            <a:pPr>
              <a:defRPr/>
            </a:pPr>
            <a:endParaRPr lang="en-US" dirty="0">
              <a:latin typeface="+mn-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Title 4"/>
          <p:cNvSpPr txBox="1">
            <a:spLocks/>
          </p:cNvSpPr>
          <p:nvPr/>
        </p:nvSpPr>
        <p:spPr>
          <a:xfrm>
            <a:off x="457200" y="152400"/>
            <a:ext cx="8305800" cy="1371600"/>
          </a:xfrm>
          <a:prstGeom prst="rect">
            <a:avLst/>
          </a:prstGeom>
          <a:gradFill>
            <a:gsLst>
              <a:gs pos="0">
                <a:srgbClr val="181851"/>
              </a:gs>
              <a:gs pos="100000">
                <a:srgbClr val="3333AF"/>
              </a:gs>
            </a:gsLst>
          </a:gradFill>
        </p:spPr>
        <p:txBody>
          <a:bodyPr/>
          <a:lstStyle/>
          <a:p>
            <a:pPr algn="ctr">
              <a:defRPr/>
            </a:pPr>
            <a:r>
              <a:rPr lang="en-US" sz="4400" b="1" kern="0" dirty="0">
                <a:solidFill>
                  <a:srgbClr val="FFCC00"/>
                </a:solidFill>
                <a:latin typeface="+mj-lt"/>
                <a:ea typeface="+mj-ea"/>
                <a:cs typeface="+mj-cs"/>
              </a:rPr>
              <a:t>ILI Visits – Reported from ED/Urgent Care</a:t>
            </a:r>
          </a:p>
        </p:txBody>
      </p:sp>
      <p:graphicFrame>
        <p:nvGraphicFramePr>
          <p:cNvPr id="126979" name="Object 3"/>
          <p:cNvGraphicFramePr>
            <a:graphicFrameLocks noChangeAspect="1"/>
          </p:cNvGraphicFramePr>
          <p:nvPr/>
        </p:nvGraphicFramePr>
        <p:xfrm>
          <a:off x="177800" y="1778000"/>
          <a:ext cx="4473575" cy="4216400"/>
        </p:xfrm>
        <a:graphic>
          <a:graphicData uri="http://schemas.openxmlformats.org/presentationml/2006/ole">
            <mc:AlternateContent xmlns:mc="http://schemas.openxmlformats.org/markup-compatibility/2006">
              <mc:Choice xmlns:v="urn:schemas-microsoft-com:vml" Requires="v">
                <p:oleObj spid="_x0000_s126988" r:id="rId3" imgW="4474852" imgH="4212701" progId="Excel.Chart.8">
                  <p:embed/>
                </p:oleObj>
              </mc:Choice>
              <mc:Fallback>
                <p:oleObj r:id="rId3" imgW="4474852" imgH="4212701"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1778000"/>
                        <a:ext cx="447357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6980" name="Object 5"/>
          <p:cNvGraphicFramePr>
            <a:graphicFrameLocks/>
          </p:cNvGraphicFramePr>
          <p:nvPr/>
        </p:nvGraphicFramePr>
        <p:xfrm>
          <a:off x="4597400" y="1625600"/>
          <a:ext cx="4419600" cy="4343400"/>
        </p:xfrm>
        <a:graphic>
          <a:graphicData uri="http://schemas.openxmlformats.org/presentationml/2006/ole">
            <mc:AlternateContent xmlns:mc="http://schemas.openxmlformats.org/markup-compatibility/2006">
              <mc:Choice xmlns:v="urn:schemas-microsoft-com:vml" Requires="v">
                <p:oleObj spid="_x0000_s126989" r:id="rId5" imgW="4419983" imgH="4340728" progId="Excel.Chart.8">
                  <p:embed/>
                </p:oleObj>
              </mc:Choice>
              <mc:Fallback>
                <p:oleObj r:id="rId5" imgW="4419983" imgH="4340728" progId="Excel.Chart.8">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1625600"/>
                        <a:ext cx="441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7"/>
          <p:cNvSpPr>
            <a:spLocks noGrp="1"/>
          </p:cNvSpPr>
          <p:nvPr>
            <p:ph type="sldNum" sz="quarter" idx="12"/>
          </p:nvPr>
        </p:nvSpPr>
        <p:spPr>
          <a:xfrm>
            <a:off x="7924800" y="6356350"/>
            <a:ext cx="762000" cy="365125"/>
          </a:xfrm>
          <a:gradFill>
            <a:gsLst>
              <a:gs pos="0">
                <a:srgbClr val="8488C4"/>
              </a:gs>
              <a:gs pos="53000">
                <a:srgbClr val="D4DEFF"/>
              </a:gs>
              <a:gs pos="83000">
                <a:srgbClr val="D4DEFF"/>
              </a:gs>
              <a:gs pos="100000">
                <a:srgbClr val="96AB94"/>
              </a:gs>
            </a:gsLst>
            <a:lin ang="0" scaled="0"/>
          </a:gradFill>
        </p:spPr>
        <p:txBody>
          <a:bodyPr/>
          <a:lstStyle/>
          <a:p>
            <a:pPr>
              <a:defRPr/>
            </a:pPr>
            <a:endParaRPr lang="en-US" dirty="0">
              <a:latin typeface="+mn-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704850"/>
            <a:ext cx="8229600" cy="819150"/>
          </a:xfrm>
          <a:prstGeom prst="rect">
            <a:avLst/>
          </a:prstGeom>
        </p:spPr>
        <p:txBody>
          <a:bodyPr>
            <a:normAutofit fontScale="90000"/>
          </a:bodyPr>
          <a:lstStyle/>
          <a:p>
            <a:pPr algn="ctr">
              <a:defRPr/>
            </a:pPr>
            <a:r>
              <a:rPr lang="en-US" sz="4400" b="1" kern="0">
                <a:solidFill>
                  <a:srgbClr val="FFCC00"/>
                </a:solidFill>
                <a:latin typeface="+mj-lt"/>
                <a:ea typeface="+mj-ea"/>
                <a:cs typeface="+mj-cs"/>
              </a:rPr>
              <a:t>Sentinel Providers/Lab Surveillance</a:t>
            </a:r>
            <a:endParaRPr lang="en-US" sz="4400" b="1" kern="0" dirty="0">
              <a:solidFill>
                <a:srgbClr val="FFCC00"/>
              </a:solidFill>
              <a:latin typeface="+mj-lt"/>
              <a:ea typeface="+mj-ea"/>
              <a:cs typeface="+mj-cs"/>
            </a:endParaRPr>
          </a:p>
        </p:txBody>
      </p:sp>
      <p:sp>
        <p:nvSpPr>
          <p:cNvPr id="3" name="Content Placeholder 5"/>
          <p:cNvSpPr txBox="1">
            <a:spLocks/>
          </p:cNvSpPr>
          <p:nvPr/>
        </p:nvSpPr>
        <p:spPr>
          <a:xfrm>
            <a:off x="457200" y="1676400"/>
            <a:ext cx="8229600" cy="4679950"/>
          </a:xfrm>
          <a:prstGeom prst="rect">
            <a:avLst/>
          </a:prstGeom>
        </p:spPr>
        <p:txBody>
          <a:bodyPr>
            <a:normAutofit fontScale="92500" lnSpcReduction="10000"/>
          </a:bodyPr>
          <a:lstStyle/>
          <a:p>
            <a:pPr marL="342900" indent="-342900">
              <a:spcBef>
                <a:spcPct val="20000"/>
              </a:spcBef>
              <a:buFontTx/>
              <a:buChar char="•"/>
              <a:defRPr/>
            </a:pPr>
            <a:r>
              <a:rPr lang="en-US" sz="3200" kern="0" dirty="0">
                <a:solidFill>
                  <a:schemeClr val="tx1"/>
                </a:solidFill>
                <a:latin typeface="+mn-lt"/>
              </a:rPr>
              <a:t>55 sentinel provider sites from 31 health districts </a:t>
            </a:r>
          </a:p>
          <a:p>
            <a:pPr marL="742950" lvl="1" indent="-285750">
              <a:spcBef>
                <a:spcPct val="20000"/>
              </a:spcBef>
              <a:buFontTx/>
              <a:buChar char="–"/>
              <a:defRPr/>
            </a:pPr>
            <a:r>
              <a:rPr lang="en-US" sz="2800" kern="0" dirty="0">
                <a:solidFill>
                  <a:schemeClr val="tx1"/>
                </a:solidFill>
                <a:latin typeface="+mn-lt"/>
              </a:rPr>
              <a:t>29 physician offices </a:t>
            </a:r>
          </a:p>
          <a:p>
            <a:pPr marL="742950" lvl="1" indent="-285750">
              <a:spcBef>
                <a:spcPct val="20000"/>
              </a:spcBef>
              <a:buFontTx/>
              <a:buChar char="–"/>
              <a:defRPr/>
            </a:pPr>
            <a:r>
              <a:rPr lang="en-US" sz="2800" kern="0" dirty="0">
                <a:solidFill>
                  <a:schemeClr val="tx1"/>
                </a:solidFill>
                <a:latin typeface="+mn-lt"/>
              </a:rPr>
              <a:t>26 ED/urgent care facilities.  </a:t>
            </a:r>
          </a:p>
          <a:p>
            <a:pPr marL="342900" indent="-342900">
              <a:spcBef>
                <a:spcPct val="20000"/>
              </a:spcBef>
              <a:buFontTx/>
              <a:buChar char="•"/>
              <a:defRPr/>
            </a:pPr>
            <a:r>
              <a:rPr lang="en-US" sz="3200" kern="0" dirty="0">
                <a:solidFill>
                  <a:schemeClr val="tx1"/>
                </a:solidFill>
                <a:latin typeface="+mn-lt"/>
              </a:rPr>
              <a:t>Providers submit two specimens per month from patients meeting the ILI case definition to DCLS</a:t>
            </a:r>
          </a:p>
          <a:p>
            <a:pPr marL="742950" lvl="1" indent="-285750">
              <a:spcBef>
                <a:spcPct val="20000"/>
              </a:spcBef>
              <a:buFontTx/>
              <a:buChar char="–"/>
              <a:defRPr/>
            </a:pPr>
            <a:r>
              <a:rPr lang="en-US" sz="2800" i="1" kern="0" dirty="0">
                <a:solidFill>
                  <a:schemeClr val="tx1"/>
                </a:solidFill>
                <a:latin typeface="+mn-lt"/>
              </a:rPr>
              <a:t>fever with sore throat and/or cough in the absence of another known cause </a:t>
            </a:r>
          </a:p>
          <a:p>
            <a:pPr marL="342900" indent="-342900">
              <a:spcBef>
                <a:spcPct val="20000"/>
              </a:spcBef>
              <a:buFontTx/>
              <a:buChar char="•"/>
              <a:defRPr/>
            </a:pPr>
            <a:r>
              <a:rPr lang="en-US" sz="3200" kern="0" dirty="0">
                <a:solidFill>
                  <a:schemeClr val="tx1"/>
                </a:solidFill>
                <a:latin typeface="+mn-lt"/>
              </a:rPr>
              <a:t>Confirmatory lab results from other labs also used</a:t>
            </a:r>
          </a:p>
          <a:p>
            <a:pPr marL="342900" indent="-342900">
              <a:spcBef>
                <a:spcPct val="20000"/>
              </a:spcBef>
              <a:buFontTx/>
              <a:buChar char="•"/>
              <a:defRPr/>
            </a:pPr>
            <a:r>
              <a:rPr lang="en-US" sz="3200" kern="0" dirty="0">
                <a:solidFill>
                  <a:schemeClr val="tx1"/>
                </a:solidFill>
                <a:latin typeface="+mn-lt"/>
              </a:rPr>
              <a:t>Identifies which particular flu viruses are circulating</a:t>
            </a:r>
          </a:p>
        </p:txBody>
      </p:sp>
      <p:sp>
        <p:nvSpPr>
          <p:cNvPr id="4" name="Slide Number Placeholder 3"/>
          <p:cNvSpPr>
            <a:spLocks noGrp="1"/>
          </p:cNvSpPr>
          <p:nvPr>
            <p:ph type="sldNum" sz="quarter" idx="12"/>
          </p:nvPr>
        </p:nvSpPr>
        <p:spPr>
          <a:xfrm>
            <a:off x="7924800" y="6356350"/>
            <a:ext cx="762000" cy="365125"/>
          </a:xfrm>
        </p:spPr>
        <p:txBody>
          <a:bodyPr/>
          <a:lstStyle/>
          <a:p>
            <a:pPr>
              <a:defRPr/>
            </a:pPr>
            <a:endParaRPr lang="en-US" dirty="0">
              <a:latin typeface="+mn-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850"/>
            <a:ext cx="8229600" cy="895350"/>
          </a:xfrm>
          <a:prstGeom prst="rect">
            <a:avLst/>
          </a:prstGeom>
        </p:spPr>
        <p:txBody>
          <a:bodyPr/>
          <a:lstStyle/>
          <a:p>
            <a:pPr algn="ctr">
              <a:defRPr/>
            </a:pPr>
            <a:r>
              <a:rPr lang="en-US" sz="4400" b="1" kern="0" dirty="0">
                <a:solidFill>
                  <a:srgbClr val="FFCC00"/>
                </a:solidFill>
                <a:latin typeface="+mj-lt"/>
                <a:ea typeface="+mj-ea"/>
                <a:cs typeface="+mj-cs"/>
              </a:rPr>
              <a:t>Flu Outbreak Surveillance</a:t>
            </a:r>
          </a:p>
        </p:txBody>
      </p:sp>
      <p:sp>
        <p:nvSpPr>
          <p:cNvPr id="3" name="Content Placeholder 2"/>
          <p:cNvSpPr txBox="1">
            <a:spLocks/>
          </p:cNvSpPr>
          <p:nvPr/>
        </p:nvSpPr>
        <p:spPr>
          <a:xfrm>
            <a:off x="457200" y="1935163"/>
            <a:ext cx="8458200" cy="4389437"/>
          </a:xfrm>
          <a:prstGeom prst="rect">
            <a:avLst/>
          </a:prstGeom>
        </p:spPr>
        <p:txBody>
          <a:bodyPr/>
          <a:lstStyle/>
          <a:p>
            <a:pPr marL="342900" indent="-342900">
              <a:spcBef>
                <a:spcPct val="20000"/>
              </a:spcBef>
              <a:buFontTx/>
              <a:buChar char="•"/>
              <a:defRPr/>
            </a:pPr>
            <a:r>
              <a:rPr lang="en-US" sz="3200" kern="0" dirty="0">
                <a:solidFill>
                  <a:schemeClr val="tx1"/>
                </a:solidFill>
                <a:latin typeface="+mn-lt"/>
              </a:rPr>
              <a:t>Outbreaks are reported by phone</a:t>
            </a:r>
          </a:p>
          <a:p>
            <a:pPr marL="742950" lvl="1" indent="-285750">
              <a:spcBef>
                <a:spcPct val="20000"/>
              </a:spcBef>
              <a:buFontTx/>
              <a:buChar char="–"/>
              <a:defRPr/>
            </a:pPr>
            <a:r>
              <a:rPr lang="en-US" sz="2800" kern="0" dirty="0">
                <a:solidFill>
                  <a:schemeClr val="tx1"/>
                </a:solidFill>
                <a:latin typeface="+mn-lt"/>
              </a:rPr>
              <a:t>Most are from group residential settings</a:t>
            </a:r>
          </a:p>
          <a:p>
            <a:pPr marL="342900" indent="-342900">
              <a:spcBef>
                <a:spcPct val="20000"/>
              </a:spcBef>
              <a:buFontTx/>
              <a:buChar char="•"/>
              <a:defRPr/>
            </a:pPr>
            <a:r>
              <a:rPr lang="en-US" sz="3200" kern="0" dirty="0">
                <a:solidFill>
                  <a:schemeClr val="tx1"/>
                </a:solidFill>
                <a:latin typeface="+mn-lt"/>
              </a:rPr>
              <a:t>VDH recommends control measures</a:t>
            </a:r>
          </a:p>
          <a:p>
            <a:pPr marL="342900" indent="-342900">
              <a:spcBef>
                <a:spcPct val="20000"/>
              </a:spcBef>
              <a:buFontTx/>
              <a:buChar char="•"/>
              <a:defRPr/>
            </a:pPr>
            <a:r>
              <a:rPr lang="en-US" sz="3200" kern="0" dirty="0">
                <a:solidFill>
                  <a:schemeClr val="tx1"/>
                </a:solidFill>
                <a:latin typeface="+mn-lt"/>
              </a:rPr>
              <a:t>5-6 specimens collected/outbreak for lab testing</a:t>
            </a:r>
          </a:p>
          <a:p>
            <a:pPr marL="342900" indent="-342900">
              <a:spcBef>
                <a:spcPct val="20000"/>
              </a:spcBef>
              <a:buFontTx/>
              <a:buChar char="•"/>
              <a:defRPr/>
            </a:pPr>
            <a:r>
              <a:rPr lang="en-US" sz="3200" kern="0" dirty="0">
                <a:solidFill>
                  <a:schemeClr val="tx1"/>
                </a:solidFill>
                <a:latin typeface="+mn-lt"/>
              </a:rPr>
              <a:t>Monitor outbreak to its end</a:t>
            </a:r>
          </a:p>
          <a:p>
            <a:pPr marL="342900" indent="-342900">
              <a:spcBef>
                <a:spcPct val="20000"/>
              </a:spcBef>
              <a:buFontTx/>
              <a:buChar char="•"/>
              <a:defRPr/>
            </a:pPr>
            <a:r>
              <a:rPr lang="en-US" sz="3200" kern="0" dirty="0">
                <a:solidFill>
                  <a:schemeClr val="tx1"/>
                </a:solidFill>
                <a:latin typeface="+mn-lt"/>
              </a:rPr>
              <a:t>Complete outbreak report form for documentation</a:t>
            </a:r>
          </a:p>
        </p:txBody>
      </p:sp>
      <p:sp>
        <p:nvSpPr>
          <p:cNvPr id="129028" name="Slide Number Placeholder 3"/>
          <p:cNvSpPr>
            <a:spLocks noGrp="1"/>
          </p:cNvSpPr>
          <p:nvPr>
            <p:ph type="sldNum" sz="quarter" idx="12"/>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5D745D9-EADD-4610-9E9A-099FB1FB9AB4}" type="slidenum">
              <a:rPr lang="en-US" altLang="en-US" sz="1400"/>
              <a:pPr>
                <a:spcBef>
                  <a:spcPct val="0"/>
                </a:spcBef>
                <a:buFontTx/>
                <a:buNone/>
              </a:pPr>
              <a:t>68</a:t>
            </a:fld>
            <a:endParaRPr lang="en-US" altLang="en-US" sz="1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704850"/>
            <a:ext cx="7696200" cy="742950"/>
          </a:xfrm>
          <a:prstGeom prst="rect">
            <a:avLst/>
          </a:prstGeom>
        </p:spPr>
        <p:txBody>
          <a:bodyPr>
            <a:normAutofit fontScale="97500" lnSpcReduction="10000"/>
          </a:bodyPr>
          <a:lstStyle/>
          <a:p>
            <a:pPr algn="ctr">
              <a:defRPr/>
            </a:pPr>
            <a:r>
              <a:rPr lang="en-US" sz="4400" b="1" kern="0" dirty="0">
                <a:solidFill>
                  <a:srgbClr val="FFCC00"/>
                </a:solidFill>
                <a:latin typeface="+mj-lt"/>
                <a:ea typeface="+mj-ea"/>
                <a:cs typeface="+mj-cs"/>
              </a:rPr>
              <a:t>Flu - Weekly Activity Level</a:t>
            </a:r>
          </a:p>
        </p:txBody>
      </p:sp>
      <p:sp>
        <p:nvSpPr>
          <p:cNvPr id="3" name="Content Placeholder 3"/>
          <p:cNvSpPr txBox="1">
            <a:spLocks/>
          </p:cNvSpPr>
          <p:nvPr/>
        </p:nvSpPr>
        <p:spPr>
          <a:xfrm>
            <a:off x="304800" y="1600200"/>
            <a:ext cx="4191000" cy="4525963"/>
          </a:xfrm>
          <a:prstGeom prst="rect">
            <a:avLst/>
          </a:prstGeom>
        </p:spPr>
        <p:txBody>
          <a:bodyPr/>
          <a:lstStyle/>
          <a:p>
            <a:pPr marL="342900" indent="-342900">
              <a:spcBef>
                <a:spcPct val="20000"/>
              </a:spcBef>
              <a:buFontTx/>
              <a:buChar char="•"/>
              <a:defRPr/>
            </a:pPr>
            <a:r>
              <a:rPr lang="en-US" sz="3200" kern="0">
                <a:solidFill>
                  <a:schemeClr val="tx1"/>
                </a:solidFill>
                <a:latin typeface="+mn-lt"/>
              </a:rPr>
              <a:t>None</a:t>
            </a:r>
          </a:p>
          <a:p>
            <a:pPr marL="342900" indent="-342900">
              <a:spcBef>
                <a:spcPct val="20000"/>
              </a:spcBef>
              <a:buFontTx/>
              <a:buChar char="•"/>
              <a:defRPr/>
            </a:pPr>
            <a:r>
              <a:rPr lang="en-US" sz="3200" kern="0">
                <a:solidFill>
                  <a:schemeClr val="tx1"/>
                </a:solidFill>
                <a:latin typeface="+mn-lt"/>
              </a:rPr>
              <a:t>Sporadic</a:t>
            </a:r>
          </a:p>
          <a:p>
            <a:pPr marL="342900" indent="-342900">
              <a:spcBef>
                <a:spcPct val="20000"/>
              </a:spcBef>
              <a:buFontTx/>
              <a:buChar char="•"/>
              <a:defRPr/>
            </a:pPr>
            <a:r>
              <a:rPr lang="en-US" sz="3200" kern="0">
                <a:solidFill>
                  <a:schemeClr val="tx1"/>
                </a:solidFill>
                <a:latin typeface="+mn-lt"/>
              </a:rPr>
              <a:t>Local</a:t>
            </a:r>
          </a:p>
          <a:p>
            <a:pPr marL="342900" indent="-342900">
              <a:spcBef>
                <a:spcPct val="20000"/>
              </a:spcBef>
              <a:buFontTx/>
              <a:buChar char="•"/>
              <a:defRPr/>
            </a:pPr>
            <a:r>
              <a:rPr lang="en-US" sz="3200" kern="0">
                <a:solidFill>
                  <a:schemeClr val="tx1"/>
                </a:solidFill>
                <a:latin typeface="+mn-lt"/>
              </a:rPr>
              <a:t>Regional</a:t>
            </a:r>
          </a:p>
          <a:p>
            <a:pPr marL="342900" indent="-342900">
              <a:spcBef>
                <a:spcPct val="20000"/>
              </a:spcBef>
              <a:buFontTx/>
              <a:buChar char="•"/>
              <a:defRPr/>
            </a:pPr>
            <a:r>
              <a:rPr lang="en-US" sz="3200" kern="0">
                <a:solidFill>
                  <a:schemeClr val="tx1"/>
                </a:solidFill>
                <a:latin typeface="+mn-lt"/>
              </a:rPr>
              <a:t>Widespread</a:t>
            </a:r>
          </a:p>
          <a:p>
            <a:pPr marL="342900" indent="-342900">
              <a:spcBef>
                <a:spcPct val="20000"/>
              </a:spcBef>
              <a:buFontTx/>
              <a:buChar char="•"/>
              <a:defRPr/>
            </a:pPr>
            <a:endParaRPr lang="en-US" sz="3200" kern="0">
              <a:solidFill>
                <a:schemeClr val="tx1"/>
              </a:solidFill>
              <a:latin typeface="+mn-lt"/>
            </a:endParaRPr>
          </a:p>
          <a:p>
            <a:pPr marL="342900" indent="-342900">
              <a:spcBef>
                <a:spcPct val="20000"/>
              </a:spcBef>
              <a:buFontTx/>
              <a:buChar char="•"/>
              <a:defRPr/>
            </a:pPr>
            <a:r>
              <a:rPr lang="en-US" sz="3200" kern="0">
                <a:solidFill>
                  <a:schemeClr val="tx1"/>
                </a:solidFill>
                <a:latin typeface="+mn-lt"/>
              </a:rPr>
              <a:t>Based on ILI visits/region, lab findings, outbreaks</a:t>
            </a:r>
            <a:endParaRPr lang="en-US" sz="3200" kern="0" dirty="0">
              <a:solidFill>
                <a:schemeClr val="tx1"/>
              </a:solidFill>
              <a:latin typeface="+mn-lt"/>
            </a:endParaRPr>
          </a:p>
        </p:txBody>
      </p:sp>
      <p:sp>
        <p:nvSpPr>
          <p:cNvPr id="4" name="Content Placeholder 4"/>
          <p:cNvSpPr txBox="1">
            <a:spLocks/>
          </p:cNvSpPr>
          <p:nvPr/>
        </p:nvSpPr>
        <p:spPr>
          <a:xfrm>
            <a:off x="4648200" y="1447800"/>
            <a:ext cx="4038600" cy="4906963"/>
          </a:xfrm>
          <a:prstGeom prst="rect">
            <a:avLst/>
          </a:prstGeom>
        </p:spPr>
        <p:txBody>
          <a:bodyPr/>
          <a:lstStyle/>
          <a:p>
            <a:pPr marL="342900" indent="-342900">
              <a:spcBef>
                <a:spcPct val="20000"/>
              </a:spcBef>
              <a:buFontTx/>
              <a:buChar char="•"/>
              <a:defRPr/>
            </a:pPr>
            <a:r>
              <a:rPr lang="en-US" sz="3200" kern="0" dirty="0">
                <a:solidFill>
                  <a:schemeClr val="tx1"/>
                </a:solidFill>
                <a:latin typeface="+mn-lt"/>
              </a:rPr>
              <a:t>Reported to CDC</a:t>
            </a:r>
          </a:p>
          <a:p>
            <a:pPr marL="342900" indent="-342900">
              <a:spcBef>
                <a:spcPct val="20000"/>
              </a:spcBef>
              <a:buFontTx/>
              <a:buChar char="•"/>
              <a:defRPr/>
            </a:pPr>
            <a:r>
              <a:rPr lang="en-US" sz="3200" kern="0" dirty="0">
                <a:solidFill>
                  <a:schemeClr val="tx1"/>
                </a:solidFill>
                <a:latin typeface="+mn-lt"/>
              </a:rPr>
              <a:t>Shown on weekly State Epidemiologist map</a:t>
            </a:r>
          </a:p>
          <a:p>
            <a:pPr marL="342900" indent="-342900">
              <a:spcBef>
                <a:spcPct val="20000"/>
              </a:spcBef>
              <a:buFontTx/>
              <a:buChar char="•"/>
              <a:defRPr/>
            </a:pPr>
            <a:endParaRPr lang="en-US" sz="3200" kern="0" dirty="0">
              <a:solidFill>
                <a:schemeClr val="tx1"/>
              </a:solidFill>
              <a:latin typeface="+mn-lt"/>
            </a:endParaRPr>
          </a:p>
          <a:p>
            <a:pPr marL="342900" indent="-342900">
              <a:spcBef>
                <a:spcPct val="20000"/>
              </a:spcBef>
              <a:defRPr/>
            </a:pPr>
            <a:endParaRPr lang="en-US" sz="3200" kern="0" dirty="0">
              <a:solidFill>
                <a:schemeClr val="tx1"/>
              </a:solidFill>
              <a:latin typeface="+mn-lt"/>
            </a:endParaRPr>
          </a:p>
        </p:txBody>
      </p:sp>
      <p:pic>
        <p:nvPicPr>
          <p:cNvPr id="13005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3463" y="3657600"/>
            <a:ext cx="3968750" cy="294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0054" name="Slide Number Placeholder 5"/>
          <p:cNvSpPr>
            <a:spLocks noGrp="1"/>
          </p:cNvSpPr>
          <p:nvPr>
            <p:ph type="sldNum" sz="quarter" idx="12"/>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400D20-7AF9-4D0C-9363-9E36E7F9570C}" type="slidenum">
              <a:rPr lang="en-US" altLang="en-US" sz="1400"/>
              <a:pPr>
                <a:spcBef>
                  <a:spcPct val="0"/>
                </a:spcBef>
                <a:buFontTx/>
                <a:buNone/>
              </a:pPr>
              <a:t>69</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a:noFill/>
        </p:spPr>
        <p:txBody>
          <a:bodyPr/>
          <a:lstStyle/>
          <a:p>
            <a:r>
              <a:rPr lang="en-US" altLang="en-US"/>
              <a:t>Surveillance History in U.S.</a:t>
            </a:r>
          </a:p>
        </p:txBody>
      </p:sp>
      <p:sp>
        <p:nvSpPr>
          <p:cNvPr id="15363" name="Rectangle 3"/>
          <p:cNvSpPr>
            <a:spLocks noGrp="1" noChangeArrowheads="1"/>
          </p:cNvSpPr>
          <p:nvPr>
            <p:ph type="body" idx="1"/>
          </p:nvPr>
        </p:nvSpPr>
        <p:spPr>
          <a:xfrm>
            <a:off x="685800" y="1371600"/>
            <a:ext cx="7772400" cy="4724400"/>
          </a:xfrm>
          <a:noFill/>
        </p:spPr>
        <p:txBody>
          <a:bodyPr/>
          <a:lstStyle/>
          <a:p>
            <a:r>
              <a:rPr lang="en-US" altLang="en-US"/>
              <a:t>1901 – All states required disease reporting</a:t>
            </a:r>
          </a:p>
          <a:p>
            <a:r>
              <a:rPr lang="en-US" altLang="en-US"/>
              <a:t>1925 – All states began participating in national morbidity reporting</a:t>
            </a:r>
          </a:p>
          <a:p>
            <a:r>
              <a:rPr lang="en-US" altLang="en-US"/>
              <a:t>1935 – First national health survey</a:t>
            </a:r>
          </a:p>
          <a:p>
            <a:r>
              <a:rPr lang="en-US" altLang="en-US"/>
              <a:t>1951 – Council of State and Territorial Epidemiologists (CSTE) authorized to determine diseases to be reported to PHS</a:t>
            </a:r>
          </a:p>
          <a:p>
            <a:r>
              <a:rPr lang="en-US" altLang="en-US"/>
              <a:t>1961 – </a:t>
            </a:r>
            <a:r>
              <a:rPr lang="en-US" altLang="en-US" i="1"/>
              <a:t>Morbidity and Mortality Weekly Report </a:t>
            </a:r>
            <a:r>
              <a:rPr lang="en-US" altLang="en-US"/>
              <a:t>(MMWR) published</a:t>
            </a:r>
          </a:p>
        </p:txBody>
      </p:sp>
      <p:pic>
        <p:nvPicPr>
          <p:cNvPr id="15364" name="Picture 4" descr="mmwr_repor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822950"/>
            <a:ext cx="2286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2D2DB9"/>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graphicFrame>
        <p:nvGraphicFramePr>
          <p:cNvPr id="131074" name="Chart 1"/>
          <p:cNvGraphicFramePr>
            <a:graphicFrameLocks/>
          </p:cNvGraphicFramePr>
          <p:nvPr/>
        </p:nvGraphicFramePr>
        <p:xfrm>
          <a:off x="330200" y="558800"/>
          <a:ext cx="8255000" cy="5511800"/>
        </p:xfrm>
        <a:graphic>
          <a:graphicData uri="http://schemas.openxmlformats.org/presentationml/2006/ole">
            <mc:AlternateContent xmlns:mc="http://schemas.openxmlformats.org/markup-compatibility/2006">
              <mc:Choice xmlns:v="urn:schemas-microsoft-com:vml" Requires="v">
                <p:oleObj spid="_x0000_s131080" r:id="rId4" imgW="8254699" imgH="5511262" progId="Excel.Chart.8">
                  <p:embed/>
                </p:oleObj>
              </mc:Choice>
              <mc:Fallback>
                <p:oleObj r:id="rId4" imgW="8254699" imgH="5511262"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558800"/>
                        <a:ext cx="82550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914400" y="5943600"/>
            <a:ext cx="7467600" cy="415925"/>
          </a:xfrm>
          <a:prstGeom prst="rect">
            <a:avLst/>
          </a:prstGeom>
        </p:spPr>
        <p:txBody>
          <a:bodyPr>
            <a:spAutoFit/>
          </a:bodyPr>
          <a:lstStyle/>
          <a:p>
            <a:pPr algn="ctr">
              <a:spcBef>
                <a:spcPct val="50000"/>
              </a:spcBef>
              <a:defRPr/>
            </a:pPr>
            <a:r>
              <a:rPr lang="en-US" sz="1050" dirty="0">
                <a:latin typeface="Arial" pitchFamily="34" charset="0"/>
                <a:cs typeface="Arial" pitchFamily="34" charset="0"/>
              </a:rPr>
              <a:t>*Influenza Incidence Surveillance Project:  Selected providers test a sample of patients who have ILI each week and laboratory tests identify which specific viruses caused the illness.  </a:t>
            </a:r>
          </a:p>
        </p:txBody>
      </p:sp>
      <p:sp>
        <p:nvSpPr>
          <p:cNvPr id="4" name="Slide Number Placeholder 3"/>
          <p:cNvSpPr>
            <a:spLocks noGrp="1"/>
          </p:cNvSpPr>
          <p:nvPr>
            <p:ph type="sldNum" sz="quarter" idx="12"/>
          </p:nvPr>
        </p:nvSpPr>
        <p:spPr>
          <a:xfrm>
            <a:off x="7924800" y="6356350"/>
            <a:ext cx="762000" cy="365125"/>
          </a:xfrm>
        </p:spPr>
        <p:txBody>
          <a:bodyPr/>
          <a:lstStyle/>
          <a:p>
            <a:pPr>
              <a:defRPr/>
            </a:pPr>
            <a:endParaRPr lang="en-US" dirty="0">
              <a:latin typeface="+mn-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457200" y="274638"/>
            <a:ext cx="4419600" cy="1401762"/>
          </a:xfrm>
          <a:prstGeom prst="rect">
            <a:avLst/>
          </a:prstGeom>
          <a:noFill/>
          <a:ln w="9525">
            <a:noFill/>
            <a:miter lim="800000"/>
            <a:headEnd/>
            <a:tailEnd/>
          </a:ln>
        </p:spPr>
        <p:txBody>
          <a:bodyPr anchor="ctr"/>
          <a:lstStyle/>
          <a:p>
            <a:pPr algn="ctr">
              <a:spcBef>
                <a:spcPct val="50000"/>
              </a:spcBef>
              <a:defRPr/>
            </a:pPr>
            <a:r>
              <a:rPr lang="en-US" sz="4400" b="1" dirty="0">
                <a:solidFill>
                  <a:srgbClr val="FFCC00"/>
                </a:solidFill>
                <a:latin typeface="+mj-lt"/>
              </a:rPr>
              <a:t>Influenza Dashboard </a:t>
            </a:r>
          </a:p>
        </p:txBody>
      </p:sp>
      <p:pic>
        <p:nvPicPr>
          <p:cNvPr id="13312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6024"/>
          <a:stretch>
            <a:fillRect/>
          </a:stretch>
        </p:blipFill>
        <p:spPr bwMode="auto">
          <a:xfrm>
            <a:off x="6019800" y="2239963"/>
            <a:ext cx="2971800" cy="2027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2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478338"/>
            <a:ext cx="2438400" cy="16652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2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4343400"/>
            <a:ext cx="3352800" cy="22907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2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3683" r="1923" b="3400"/>
          <a:stretch>
            <a:fillRect/>
          </a:stretch>
        </p:blipFill>
        <p:spPr bwMode="auto">
          <a:xfrm>
            <a:off x="5257800" y="228600"/>
            <a:ext cx="3124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l="10425" t="22501" r="14549" b="18282"/>
          <a:stretch>
            <a:fillRect/>
          </a:stretch>
        </p:blipFill>
        <p:spPr bwMode="auto">
          <a:xfrm>
            <a:off x="152400" y="4478338"/>
            <a:ext cx="2362200" cy="17049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2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t="7375" b="7014"/>
          <a:stretch>
            <a:fillRect/>
          </a:stretch>
        </p:blipFill>
        <p:spPr bwMode="auto">
          <a:xfrm>
            <a:off x="2971800" y="2286000"/>
            <a:ext cx="274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1905000"/>
            <a:ext cx="27527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Syndromic Surveillance</a:t>
            </a:r>
          </a:p>
        </p:txBody>
      </p:sp>
      <p:sp>
        <p:nvSpPr>
          <p:cNvPr id="134147" name="Rectangle 3"/>
          <p:cNvSpPr>
            <a:spLocks noChangeArrowheads="1"/>
          </p:cNvSpPr>
          <p:nvPr/>
        </p:nvSpPr>
        <p:spPr bwMode="auto">
          <a:xfrm>
            <a:off x="228600" y="16002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Uses pre-diagnostic indicators to identify emerging health problems </a:t>
            </a:r>
          </a:p>
        </p:txBody>
      </p:sp>
      <p:sp>
        <p:nvSpPr>
          <p:cNvPr id="134148" name="Text Box 4"/>
          <p:cNvSpPr txBox="1">
            <a:spLocks noChangeArrowheads="1"/>
          </p:cNvSpPr>
          <p:nvPr/>
        </p:nvSpPr>
        <p:spPr bwMode="auto">
          <a:xfrm>
            <a:off x="228600" y="39624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Onset of symptoms</a:t>
            </a:r>
            <a:r>
              <a:rPr lang="en-US" altLang="en-US" sz="1800">
                <a:solidFill>
                  <a:srgbClr val="000000"/>
                </a:solidFill>
                <a:latin typeface="Arial" panose="020B0604020202020204" pitchFamily="34" charset="0"/>
              </a:rPr>
              <a:t> </a:t>
            </a:r>
            <a:endParaRPr lang="en-US" altLang="en-US" sz="1800">
              <a:latin typeface="Arial" panose="020B0604020202020204" pitchFamily="34" charset="0"/>
            </a:endParaRPr>
          </a:p>
        </p:txBody>
      </p:sp>
      <p:sp>
        <p:nvSpPr>
          <p:cNvPr id="134149" name="Line 5"/>
          <p:cNvSpPr>
            <a:spLocks noChangeShapeType="1"/>
          </p:cNvSpPr>
          <p:nvPr/>
        </p:nvSpPr>
        <p:spPr bwMode="auto">
          <a:xfrm>
            <a:off x="1600200" y="4267200"/>
            <a:ext cx="6553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0" name="Text Box 6"/>
          <p:cNvSpPr txBox="1">
            <a:spLocks noChangeArrowheads="1"/>
          </p:cNvSpPr>
          <p:nvPr/>
        </p:nvSpPr>
        <p:spPr bwMode="auto">
          <a:xfrm>
            <a:off x="1828800" y="31242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Self medication</a:t>
            </a:r>
          </a:p>
        </p:txBody>
      </p:sp>
      <p:sp>
        <p:nvSpPr>
          <p:cNvPr id="134151" name="Line 7"/>
          <p:cNvSpPr>
            <a:spLocks noChangeShapeType="1"/>
          </p:cNvSpPr>
          <p:nvPr/>
        </p:nvSpPr>
        <p:spPr bwMode="auto">
          <a:xfrm flipV="1">
            <a:off x="2422525" y="3924300"/>
            <a:ext cx="0"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2" name="Text Box 8"/>
          <p:cNvSpPr txBox="1">
            <a:spLocks noChangeArrowheads="1"/>
          </p:cNvSpPr>
          <p:nvPr/>
        </p:nvSpPr>
        <p:spPr bwMode="auto">
          <a:xfrm>
            <a:off x="2422525" y="48006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Medical</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consultation</a:t>
            </a:r>
          </a:p>
        </p:txBody>
      </p:sp>
      <p:sp>
        <p:nvSpPr>
          <p:cNvPr id="134153" name="Line 9"/>
          <p:cNvSpPr>
            <a:spLocks noChangeShapeType="1"/>
          </p:cNvSpPr>
          <p:nvPr/>
        </p:nvSpPr>
        <p:spPr bwMode="auto">
          <a:xfrm flipV="1">
            <a:off x="3124200" y="4267200"/>
            <a:ext cx="0"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4" name="Text Box 10"/>
          <p:cNvSpPr txBox="1">
            <a:spLocks noChangeArrowheads="1"/>
          </p:cNvSpPr>
          <p:nvPr/>
        </p:nvSpPr>
        <p:spPr bwMode="auto">
          <a:xfrm>
            <a:off x="3581400" y="31242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Medical care</a:t>
            </a:r>
          </a:p>
        </p:txBody>
      </p:sp>
      <p:sp>
        <p:nvSpPr>
          <p:cNvPr id="134155" name="Line 11"/>
          <p:cNvSpPr>
            <a:spLocks noChangeShapeType="1"/>
          </p:cNvSpPr>
          <p:nvPr/>
        </p:nvSpPr>
        <p:spPr bwMode="auto">
          <a:xfrm flipV="1">
            <a:off x="4114800" y="3924300"/>
            <a:ext cx="0"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6" name="Text Box 12"/>
          <p:cNvSpPr txBox="1">
            <a:spLocks noChangeArrowheads="1"/>
          </p:cNvSpPr>
          <p:nvPr/>
        </p:nvSpPr>
        <p:spPr bwMode="auto">
          <a:xfrm>
            <a:off x="4419600" y="4751388"/>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Laboratory testing</a:t>
            </a:r>
          </a:p>
        </p:txBody>
      </p:sp>
      <p:sp>
        <p:nvSpPr>
          <p:cNvPr id="134157" name="Line 13"/>
          <p:cNvSpPr>
            <a:spLocks noChangeShapeType="1"/>
          </p:cNvSpPr>
          <p:nvPr/>
        </p:nvSpPr>
        <p:spPr bwMode="auto">
          <a:xfrm flipV="1">
            <a:off x="5029200" y="4267200"/>
            <a:ext cx="0"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8" name="Text Box 14"/>
          <p:cNvSpPr txBox="1">
            <a:spLocks noChangeArrowheads="1"/>
          </p:cNvSpPr>
          <p:nvPr/>
        </p:nvSpPr>
        <p:spPr bwMode="auto">
          <a:xfrm>
            <a:off x="5138738" y="31242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Diagnosis</a:t>
            </a:r>
          </a:p>
        </p:txBody>
      </p:sp>
      <p:sp>
        <p:nvSpPr>
          <p:cNvPr id="134159" name="Line 15"/>
          <p:cNvSpPr>
            <a:spLocks noChangeShapeType="1"/>
          </p:cNvSpPr>
          <p:nvPr/>
        </p:nvSpPr>
        <p:spPr bwMode="auto">
          <a:xfrm flipV="1">
            <a:off x="5715000" y="3924300"/>
            <a:ext cx="0"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0" name="Text Box 16"/>
          <p:cNvSpPr txBox="1">
            <a:spLocks noChangeArrowheads="1"/>
          </p:cNvSpPr>
          <p:nvPr/>
        </p:nvSpPr>
        <p:spPr bwMode="auto">
          <a:xfrm>
            <a:off x="6086475" y="4800600"/>
            <a:ext cx="1389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Prescription</a:t>
            </a:r>
          </a:p>
          <a:p>
            <a:pPr eaLnBrk="1" hangingPunct="1">
              <a:spcBef>
                <a:spcPct val="0"/>
              </a:spcBef>
              <a:buFontTx/>
              <a:buNone/>
            </a:pPr>
            <a:r>
              <a:rPr lang="en-US" altLang="en-US" sz="1800">
                <a:latin typeface="Arial" panose="020B0604020202020204" pitchFamily="34" charset="0"/>
              </a:rPr>
              <a:t>filled</a:t>
            </a:r>
          </a:p>
        </p:txBody>
      </p:sp>
      <p:sp>
        <p:nvSpPr>
          <p:cNvPr id="134161" name="Line 17"/>
          <p:cNvSpPr>
            <a:spLocks noChangeShapeType="1"/>
          </p:cNvSpPr>
          <p:nvPr/>
        </p:nvSpPr>
        <p:spPr bwMode="auto">
          <a:xfrm flipV="1">
            <a:off x="6553200" y="4267200"/>
            <a:ext cx="0"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2" name="Text Box 18"/>
          <p:cNvSpPr txBox="1">
            <a:spLocks noChangeArrowheads="1"/>
          </p:cNvSpPr>
          <p:nvPr/>
        </p:nvSpPr>
        <p:spPr bwMode="auto">
          <a:xfrm>
            <a:off x="6781800" y="31242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Insurance billed</a:t>
            </a:r>
          </a:p>
        </p:txBody>
      </p:sp>
      <p:sp>
        <p:nvSpPr>
          <p:cNvPr id="134163" name="Line 19"/>
          <p:cNvSpPr>
            <a:spLocks noChangeShapeType="1"/>
          </p:cNvSpPr>
          <p:nvPr/>
        </p:nvSpPr>
        <p:spPr bwMode="auto">
          <a:xfrm flipV="1">
            <a:off x="7391400" y="3924300"/>
            <a:ext cx="0"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4" name="Line 20"/>
          <p:cNvSpPr>
            <a:spLocks noChangeShapeType="1"/>
          </p:cNvSpPr>
          <p:nvPr/>
        </p:nvSpPr>
        <p:spPr bwMode="auto">
          <a:xfrm flipV="1">
            <a:off x="1600200" y="4148138"/>
            <a:ext cx="0" cy="263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0" y="277813"/>
            <a:ext cx="9144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Automating Syndromic Surveillance</a:t>
            </a:r>
          </a:p>
        </p:txBody>
      </p:sp>
      <p:sp>
        <p:nvSpPr>
          <p:cNvPr id="136195" name="Rectangle 3"/>
          <p:cNvSpPr>
            <a:spLocks noChangeArrowheads="1"/>
          </p:cNvSpPr>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Began as manual activity just after 9/11/01</a:t>
            </a:r>
          </a:p>
          <a:p>
            <a:r>
              <a:rPr lang="en-US" altLang="en-US"/>
              <a:t>Automated in 2004 with ESSENCE</a:t>
            </a:r>
          </a:p>
          <a:p>
            <a:pPr lvl="1"/>
            <a:r>
              <a:rPr lang="en-US" altLang="en-US"/>
              <a:t>Electronic Surveillance System for the Early Notification of Community-Based Epidemics </a:t>
            </a:r>
            <a:r>
              <a:rPr lang="en-US" altLang="en-US" sz="2400"/>
              <a:t>(Johns Hopkins University, Applied Physics Laboratory)</a:t>
            </a:r>
          </a:p>
          <a:p>
            <a:r>
              <a:rPr lang="en-US" altLang="en-US"/>
              <a:t>Access limited to approved VDH staff</a:t>
            </a:r>
          </a:p>
          <a:p>
            <a:r>
              <a:rPr lang="en-US" altLang="en-US"/>
              <a:t>Collaborate with District of Columbia and Maryland to monitor national capital region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ESSENCE</a:t>
            </a:r>
          </a:p>
        </p:txBody>
      </p:sp>
      <p:sp>
        <p:nvSpPr>
          <p:cNvPr id="138243" name="Rectangle 3"/>
          <p:cNvSpPr>
            <a:spLocks noChangeArrowheads="1"/>
          </p:cNvSpPr>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dirty="0"/>
              <a:t>Hospital emergency departments and urgent care centers electronically transmit chief complaints to secure VDH server every day  </a:t>
            </a:r>
          </a:p>
          <a:p>
            <a:r>
              <a:rPr lang="en-US" altLang="en-US" dirty="0"/>
              <a:t>Receive chief complaints from ~13,000 patient visits each day</a:t>
            </a:r>
          </a:p>
          <a:p>
            <a:r>
              <a:rPr lang="en-US" altLang="en-US" dirty="0"/>
              <a:t>System also includes:</a:t>
            </a:r>
          </a:p>
          <a:p>
            <a:pPr lvl="1"/>
            <a:r>
              <a:rPr lang="en-US" altLang="en-US" dirty="0"/>
              <a:t>Over-the-counter drug sales</a:t>
            </a:r>
          </a:p>
          <a:p>
            <a:pPr lvl="1"/>
            <a:r>
              <a:rPr lang="en-US" altLang="en-US" dirty="0"/>
              <a:t>School attendance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Syndromes</a:t>
            </a:r>
          </a:p>
        </p:txBody>
      </p:sp>
      <p:sp>
        <p:nvSpPr>
          <p:cNvPr id="140291" name="Rectangle 3"/>
          <p:cNvSpPr>
            <a:spLocks noChangeArrowheads="1"/>
          </p:cNvSpPr>
          <p:nvPr/>
        </p:nvSpPr>
        <p:spPr bwMode="auto">
          <a:xfrm>
            <a:off x="304800" y="1524000"/>
            <a:ext cx="8382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pPr>
            <a:r>
              <a:rPr lang="en-US" altLang="en-US" dirty="0"/>
              <a:t>Complaints tallied into syndrome categories </a:t>
            </a:r>
          </a:p>
          <a:p>
            <a:pPr lvl="1">
              <a:lnSpc>
                <a:spcPct val="90000"/>
              </a:lnSpc>
            </a:pPr>
            <a:r>
              <a:rPr lang="en-US" altLang="en-US" dirty="0"/>
              <a:t>Death</a:t>
            </a:r>
          </a:p>
          <a:p>
            <a:pPr lvl="1">
              <a:lnSpc>
                <a:spcPct val="90000"/>
              </a:lnSpc>
            </a:pPr>
            <a:r>
              <a:rPr lang="en-US" altLang="en-US" dirty="0"/>
              <a:t>Sepsis (serious infection)</a:t>
            </a:r>
          </a:p>
          <a:p>
            <a:pPr lvl="1">
              <a:lnSpc>
                <a:spcPct val="90000"/>
              </a:lnSpc>
            </a:pPr>
            <a:r>
              <a:rPr lang="en-US" altLang="en-US" dirty="0"/>
              <a:t>Rash</a:t>
            </a:r>
          </a:p>
          <a:p>
            <a:pPr lvl="1">
              <a:lnSpc>
                <a:spcPct val="90000"/>
              </a:lnSpc>
            </a:pPr>
            <a:r>
              <a:rPr lang="en-US" altLang="en-US" dirty="0"/>
              <a:t>Respiratory (e.g., cough)</a:t>
            </a:r>
          </a:p>
          <a:p>
            <a:pPr lvl="1">
              <a:lnSpc>
                <a:spcPct val="90000"/>
              </a:lnSpc>
            </a:pPr>
            <a:r>
              <a:rPr lang="en-US" altLang="en-US" dirty="0"/>
              <a:t>Gastrointestinal (e.g., diarrhea)</a:t>
            </a:r>
          </a:p>
          <a:p>
            <a:pPr lvl="1">
              <a:lnSpc>
                <a:spcPct val="90000"/>
              </a:lnSpc>
            </a:pPr>
            <a:r>
              <a:rPr lang="en-US" altLang="en-US" dirty="0"/>
              <a:t>Unspecified Infection (fever)</a:t>
            </a:r>
          </a:p>
          <a:p>
            <a:pPr lvl="1">
              <a:lnSpc>
                <a:spcPct val="90000"/>
              </a:lnSpc>
            </a:pPr>
            <a:r>
              <a:rPr lang="en-US" altLang="en-US" dirty="0"/>
              <a:t>Neurological (e.g., dizziness)</a:t>
            </a:r>
          </a:p>
          <a:p>
            <a:pPr lvl="1">
              <a:lnSpc>
                <a:spcPct val="90000"/>
              </a:lnSpc>
            </a:pPr>
            <a:r>
              <a:rPr lang="en-US" altLang="en-US" dirty="0"/>
              <a:t>Other</a:t>
            </a:r>
          </a:p>
          <a:p>
            <a:pPr>
              <a:lnSpc>
                <a:spcPct val="90000"/>
              </a:lnSpc>
            </a:pPr>
            <a:r>
              <a:rPr lang="en-US" altLang="en-US" dirty="0"/>
              <a:t>Can customize queries to view other outcomes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304800"/>
            <a:ext cx="7772400" cy="1143000"/>
          </a:xfrm>
        </p:spPr>
        <p:txBody>
          <a:bodyPr/>
          <a:lstStyle/>
          <a:p>
            <a:r>
              <a:rPr lang="en-US" altLang="en-US" dirty="0"/>
              <a:t>Syndromic Analyses</a:t>
            </a:r>
          </a:p>
        </p:txBody>
      </p:sp>
      <p:sp>
        <p:nvSpPr>
          <p:cNvPr id="142339" name="Rectangle 3"/>
          <p:cNvSpPr>
            <a:spLocks noGrp="1" noChangeArrowheads="1"/>
          </p:cNvSpPr>
          <p:nvPr>
            <p:ph type="body" idx="1"/>
          </p:nvPr>
        </p:nvSpPr>
        <p:spPr>
          <a:xfrm>
            <a:off x="685800" y="1516063"/>
            <a:ext cx="7772400" cy="4114800"/>
          </a:xfrm>
        </p:spPr>
        <p:txBody>
          <a:bodyPr/>
          <a:lstStyle/>
          <a:p>
            <a:r>
              <a:rPr lang="en-US" altLang="en-US"/>
              <a:t>Automated analyses identify unusual patterns and increases are investigated</a:t>
            </a:r>
          </a:p>
        </p:txBody>
      </p:sp>
      <p:sp>
        <p:nvSpPr>
          <p:cNvPr id="142340" name="Text Box 5"/>
          <p:cNvSpPr txBox="1">
            <a:spLocks noChangeArrowheads="1"/>
          </p:cNvSpPr>
          <p:nvPr/>
        </p:nvSpPr>
        <p:spPr bwMode="auto">
          <a:xfrm>
            <a:off x="1600200" y="3573463"/>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1400">
              <a:solidFill>
                <a:srgbClr val="111111"/>
              </a:solidFill>
              <a:latin typeface="CaslonOpnface BT" pitchFamily="82" charset="0"/>
            </a:endParaRPr>
          </a:p>
        </p:txBody>
      </p:sp>
      <p:pic>
        <p:nvPicPr>
          <p:cNvPr id="142341" name="Picture 4"/>
          <p:cNvPicPr>
            <a:picLocks noChangeAspect="1" noChangeArrowheads="1"/>
          </p:cNvPicPr>
          <p:nvPr/>
        </p:nvPicPr>
        <p:blipFill>
          <a:blip r:embed="rId3">
            <a:extLst>
              <a:ext uri="{28A0092B-C50C-407E-A947-70E740481C1C}">
                <a14:useLocalDpi xmlns:a14="http://schemas.microsoft.com/office/drawing/2010/main" val="0"/>
              </a:ext>
            </a:extLst>
          </a:blip>
          <a:srcRect l="48297" t="27049" r="3993" b="9016"/>
          <a:stretch>
            <a:fillRect/>
          </a:stretch>
        </p:blipFill>
        <p:spPr bwMode="auto">
          <a:xfrm>
            <a:off x="685800" y="2820988"/>
            <a:ext cx="30480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5"/>
          <p:cNvPicPr>
            <a:picLocks noChangeAspect="1" noChangeArrowheads="1"/>
          </p:cNvPicPr>
          <p:nvPr/>
        </p:nvPicPr>
        <p:blipFill>
          <a:blip r:embed="rId4">
            <a:extLst>
              <a:ext uri="{28A0092B-C50C-407E-A947-70E740481C1C}">
                <a14:useLocalDpi xmlns:a14="http://schemas.microsoft.com/office/drawing/2010/main" val="0"/>
              </a:ext>
            </a:extLst>
          </a:blip>
          <a:srcRect l="48296" t="25276" r="3993" b="5850"/>
          <a:stretch>
            <a:fillRect/>
          </a:stretch>
        </p:blipFill>
        <p:spPr bwMode="auto">
          <a:xfrm>
            <a:off x="4895850" y="2835275"/>
            <a:ext cx="31051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6"/>
          <p:cNvPicPr>
            <a:picLocks noChangeAspect="1" noChangeArrowheads="1"/>
          </p:cNvPicPr>
          <p:nvPr/>
        </p:nvPicPr>
        <p:blipFill>
          <a:blip r:embed="rId5">
            <a:extLst>
              <a:ext uri="{28A0092B-C50C-407E-A947-70E740481C1C}">
                <a14:useLocalDpi xmlns:a14="http://schemas.microsoft.com/office/drawing/2010/main" val="0"/>
              </a:ext>
            </a:extLst>
          </a:blip>
          <a:srcRect l="2290" t="25810" r="50000" b="6804"/>
          <a:stretch>
            <a:fillRect/>
          </a:stretch>
        </p:blipFill>
        <p:spPr bwMode="auto">
          <a:xfrm>
            <a:off x="2876550" y="4635500"/>
            <a:ext cx="299085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p:cNvPicPr>
            <a:picLocks noChangeAspect="1" noChangeArrowheads="1"/>
          </p:cNvPicPr>
          <p:nvPr/>
        </p:nvPicPr>
        <p:blipFill>
          <a:blip r:embed="rId2">
            <a:extLst>
              <a:ext uri="{28A0092B-C50C-407E-A947-70E740481C1C}">
                <a14:useLocalDpi xmlns:a14="http://schemas.microsoft.com/office/drawing/2010/main" val="0"/>
              </a:ext>
            </a:extLst>
          </a:blip>
          <a:srcRect l="1724" t="21268" r="6897" b="15778"/>
          <a:stretch>
            <a:fillRect/>
          </a:stretch>
        </p:blipFill>
        <p:spPr bwMode="auto">
          <a:xfrm>
            <a:off x="533400" y="1600200"/>
            <a:ext cx="33988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5"/>
          <p:cNvPicPr>
            <a:picLocks noChangeAspect="1" noChangeArrowheads="1"/>
          </p:cNvPicPr>
          <p:nvPr/>
        </p:nvPicPr>
        <p:blipFill>
          <a:blip r:embed="rId3">
            <a:extLst>
              <a:ext uri="{28A0092B-C50C-407E-A947-70E740481C1C}">
                <a14:useLocalDpi xmlns:a14="http://schemas.microsoft.com/office/drawing/2010/main" val="0"/>
              </a:ext>
            </a:extLst>
          </a:blip>
          <a:srcRect l="3065" t="25981" r="5537" b="17465"/>
          <a:stretch>
            <a:fillRect/>
          </a:stretch>
        </p:blipFill>
        <p:spPr bwMode="auto">
          <a:xfrm>
            <a:off x="2971800" y="2514600"/>
            <a:ext cx="5483225" cy="23225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8"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spcBef>
                <a:spcPct val="50000"/>
              </a:spcBef>
              <a:defRPr/>
            </a:pPr>
            <a:r>
              <a:rPr lang="en-US" sz="4400" b="1" dirty="0">
                <a:solidFill>
                  <a:srgbClr val="FFCC00"/>
                </a:solidFill>
                <a:latin typeface="+mj-lt"/>
              </a:rPr>
              <a:t>Drill Down Ability</a:t>
            </a:r>
            <a:endParaRPr lang="en-US" b="1" dirty="0">
              <a:solidFill>
                <a:srgbClr val="FFCC00"/>
              </a:solidFill>
              <a:latin typeface="+mj-lt"/>
            </a:endParaRPr>
          </a:p>
        </p:txBody>
      </p:sp>
      <p:sp>
        <p:nvSpPr>
          <p:cNvPr id="23559" name="Text Box 7"/>
          <p:cNvSpPr txBox="1">
            <a:spLocks noChangeArrowheads="1"/>
          </p:cNvSpPr>
          <p:nvPr/>
        </p:nvSpPr>
        <p:spPr bwMode="auto">
          <a:xfrm>
            <a:off x="5029200" y="2514600"/>
            <a:ext cx="1447800" cy="336550"/>
          </a:xfrm>
          <a:prstGeom prst="rect">
            <a:avLst/>
          </a:prstGeom>
          <a:solidFill>
            <a:schemeClr val="tx1"/>
          </a:solidFill>
          <a:ln w="9525">
            <a:noFill/>
            <a:miter lim="800000"/>
            <a:headEnd/>
            <a:tailEnd/>
          </a:ln>
          <a:effectLst/>
        </p:spPr>
        <p:txBody>
          <a:bodyPr>
            <a:spAutoFit/>
          </a:bodyPr>
          <a:lstStyle/>
          <a:p>
            <a:pPr algn="ctr">
              <a:spcBef>
                <a:spcPct val="50000"/>
              </a:spcBef>
              <a:defRPr/>
            </a:pPr>
            <a:r>
              <a:rPr lang="en-US" sz="1600" b="1" dirty="0">
                <a:latin typeface="+mn-lt"/>
              </a:rPr>
              <a:t>Animal bites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685800" y="76200"/>
            <a:ext cx="7772400" cy="1143000"/>
          </a:xfrm>
        </p:spPr>
        <p:txBody>
          <a:bodyPr/>
          <a:lstStyle/>
          <a:p>
            <a:r>
              <a:rPr lang="en-US" altLang="en-US" dirty="0"/>
              <a:t>Uses of Syndromic Data</a:t>
            </a:r>
          </a:p>
        </p:txBody>
      </p:sp>
      <p:sp>
        <p:nvSpPr>
          <p:cNvPr id="145411" name="Content Placeholder 2"/>
          <p:cNvSpPr>
            <a:spLocks noGrp="1"/>
          </p:cNvSpPr>
          <p:nvPr>
            <p:ph idx="1"/>
          </p:nvPr>
        </p:nvSpPr>
        <p:spPr>
          <a:xfrm>
            <a:off x="457200" y="1219200"/>
            <a:ext cx="8458200" cy="4876800"/>
          </a:xfrm>
        </p:spPr>
        <p:txBody>
          <a:bodyPr/>
          <a:lstStyle/>
          <a:p>
            <a:r>
              <a:rPr lang="en-US" altLang="en-US"/>
              <a:t>Monitor trends in influenza, gastrointestinal illness</a:t>
            </a:r>
          </a:p>
          <a:p>
            <a:r>
              <a:rPr lang="en-US" altLang="en-US"/>
              <a:t>Detect outbreaks or individual cases of disease, especially illnesses with unique symptoms or names (e.g., scombroid poisoning)</a:t>
            </a:r>
          </a:p>
          <a:p>
            <a:r>
              <a:rPr lang="en-US" altLang="en-US"/>
              <a:t>Special event surveillance (e.g., Olympic Games, Presidential Inauguration, National Boy Scout Jamboree)</a:t>
            </a:r>
          </a:p>
          <a:p>
            <a:r>
              <a:rPr lang="en-US" altLang="en-US"/>
              <a:t>Disaster surveillance (e.g., hurricanes, ice storms, etc.)</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Exposure Detection</a:t>
            </a:r>
          </a:p>
        </p:txBody>
      </p:sp>
      <p:sp>
        <p:nvSpPr>
          <p:cNvPr id="146435" name="Rectangle 3"/>
          <p:cNvSpPr>
            <a:spLocks noChangeArrowheads="1"/>
          </p:cNvSpPr>
          <p:nvPr/>
        </p:nvSpPr>
        <p:spPr bwMode="auto">
          <a:xfrm>
            <a:off x="228600" y="1600200"/>
            <a:ext cx="8686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pPr>
            <a:r>
              <a:rPr lang="en-US" altLang="en-US"/>
              <a:t>U.S. Postal Services’ BioHazard Detection System</a:t>
            </a:r>
          </a:p>
          <a:p>
            <a:pPr lvl="1">
              <a:lnSpc>
                <a:spcPct val="90000"/>
              </a:lnSpc>
            </a:pPr>
            <a:r>
              <a:rPr lang="en-US" altLang="en-US"/>
              <a:t>Tests for anthrax in mail sorting area every hour</a:t>
            </a:r>
          </a:p>
          <a:p>
            <a:pPr lvl="1">
              <a:lnSpc>
                <a:spcPct val="90000"/>
              </a:lnSpc>
            </a:pPr>
            <a:r>
              <a:rPr lang="en-US" altLang="en-US"/>
              <a:t>Selected Post Offices in Virginia </a:t>
            </a:r>
          </a:p>
          <a:p>
            <a:pPr lvl="1">
              <a:lnSpc>
                <a:spcPct val="90000"/>
              </a:lnSpc>
            </a:pPr>
            <a:r>
              <a:rPr lang="en-US" altLang="en-US"/>
              <a:t>Response is collaborative</a:t>
            </a:r>
          </a:p>
          <a:p>
            <a:pPr>
              <a:lnSpc>
                <a:spcPct val="90000"/>
              </a:lnSpc>
            </a:pPr>
            <a:r>
              <a:rPr lang="en-US" altLang="en-US"/>
              <a:t>Homeland Security/DOD BioWatch System</a:t>
            </a:r>
          </a:p>
          <a:p>
            <a:pPr lvl="1">
              <a:lnSpc>
                <a:spcPct val="90000"/>
              </a:lnSpc>
            </a:pPr>
            <a:r>
              <a:rPr lang="en-US" altLang="en-US"/>
              <a:t>DC area, including northern Virginia</a:t>
            </a:r>
          </a:p>
          <a:p>
            <a:pPr lvl="1">
              <a:lnSpc>
                <a:spcPct val="90000"/>
              </a:lnSpc>
            </a:pPr>
            <a:r>
              <a:rPr lang="en-US" altLang="en-US"/>
              <a:t>Central Virginia around Richmond</a:t>
            </a:r>
          </a:p>
          <a:p>
            <a:pPr lvl="1">
              <a:lnSpc>
                <a:spcPct val="90000"/>
              </a:lnSpc>
            </a:pPr>
            <a:r>
              <a:rPr lang="en-US" altLang="en-US"/>
              <a:t>Eastern Virginia around military bases</a:t>
            </a:r>
          </a:p>
          <a:p>
            <a:pPr lvl="1">
              <a:lnSpc>
                <a:spcPct val="90000"/>
              </a:lnSpc>
            </a:pPr>
            <a:r>
              <a:rPr lang="en-US" altLang="en-US"/>
              <a:t>Monitors for biologic agents atop buildings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34938" y="381000"/>
            <a:ext cx="8885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Legal Authority for Surveillance</a:t>
            </a:r>
          </a:p>
        </p:txBody>
      </p:sp>
      <p:sp>
        <p:nvSpPr>
          <p:cNvPr id="17411" name="Rectangle 5"/>
          <p:cNvSpPr>
            <a:spLocks noChangeArrowheads="1"/>
          </p:cNvSpPr>
          <p:nvPr/>
        </p:nvSpPr>
        <p:spPr bwMode="auto">
          <a:xfrm>
            <a:off x="134938" y="1676400"/>
            <a:ext cx="889635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Legal authority for mandatory public health surveillance resides with states</a:t>
            </a:r>
          </a:p>
          <a:p>
            <a:r>
              <a:rPr lang="en-US" altLang="en-US"/>
              <a:t>Virginia Code</a:t>
            </a:r>
          </a:p>
          <a:p>
            <a:pPr lvl="1"/>
            <a:r>
              <a:rPr lang="en-US" altLang="en-US"/>
              <a:t>32.1-35 – Board of Health (BOH) shall promulgate a list of diseases required to be reported</a:t>
            </a:r>
          </a:p>
          <a:p>
            <a:pPr lvl="1"/>
            <a:r>
              <a:rPr lang="en-US" altLang="en-US"/>
              <a:t>32.1-36 – Physicians and laboratories shall report</a:t>
            </a:r>
          </a:p>
          <a:p>
            <a:pPr lvl="1"/>
            <a:r>
              <a:rPr lang="en-US" altLang="en-US"/>
              <a:t>32.1-37 – Medical care facilities, schools and summer camps shall report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304800"/>
            <a:ext cx="7772400" cy="1143000"/>
          </a:xfrm>
          <a:noFill/>
        </p:spPr>
        <p:txBody>
          <a:bodyPr/>
          <a:lstStyle/>
          <a:p>
            <a:r>
              <a:rPr lang="en-US" altLang="en-US" dirty="0"/>
              <a:t>Data Source: Surveys</a:t>
            </a:r>
          </a:p>
        </p:txBody>
      </p:sp>
      <p:sp>
        <p:nvSpPr>
          <p:cNvPr id="148483" name="Rectangle 3"/>
          <p:cNvSpPr>
            <a:spLocks noGrp="1" noChangeArrowheads="1"/>
          </p:cNvSpPr>
          <p:nvPr>
            <p:ph type="body" idx="1"/>
          </p:nvPr>
        </p:nvSpPr>
        <p:spPr>
          <a:xfrm>
            <a:off x="685800" y="1447800"/>
            <a:ext cx="7772400" cy="4648200"/>
          </a:xfrm>
          <a:noFill/>
        </p:spPr>
        <p:txBody>
          <a:bodyPr/>
          <a:lstStyle/>
          <a:p>
            <a:r>
              <a:rPr lang="en-US" altLang="en-US"/>
              <a:t>If done continually or periodically, can monitor risk factors and changes in prevalence over time</a:t>
            </a:r>
          </a:p>
          <a:p>
            <a:r>
              <a:rPr lang="en-US" altLang="en-US"/>
              <a:t>Can also assess knowledge, attitudes</a:t>
            </a:r>
          </a:p>
          <a:p>
            <a:r>
              <a:rPr lang="en-US" altLang="en-US"/>
              <a:t>People usually queried only once and not monitored on an individual basis after that</a:t>
            </a:r>
          </a:p>
          <a:p>
            <a:r>
              <a:rPr lang="en-US" altLang="en-US"/>
              <a:t>From questionnaires, interviews (in person or telephone), or record review</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noFill/>
        </p:spPr>
        <p:txBody>
          <a:bodyPr/>
          <a:lstStyle/>
          <a:p>
            <a:r>
              <a:rPr lang="en-US" altLang="en-US" dirty="0"/>
              <a:t>National Surveys –</a:t>
            </a:r>
            <a:r>
              <a:rPr lang="en-US" altLang="en-US" sz="4000" dirty="0"/>
              <a:t> </a:t>
            </a:r>
            <a:r>
              <a:rPr lang="en-US" altLang="en-US" sz="4000" dirty="0">
                <a:hlinkClick r:id="rId3"/>
              </a:rPr>
              <a:t>www.cdc.gov/nchs</a:t>
            </a:r>
            <a:endParaRPr lang="en-US" altLang="en-US" sz="4000" dirty="0"/>
          </a:p>
        </p:txBody>
      </p:sp>
      <p:sp>
        <p:nvSpPr>
          <p:cNvPr id="150531" name="Rectangle 3"/>
          <p:cNvSpPr>
            <a:spLocks noGrp="1" noChangeArrowheads="1"/>
          </p:cNvSpPr>
          <p:nvPr>
            <p:ph type="body" idx="1"/>
          </p:nvPr>
        </p:nvSpPr>
        <p:spPr>
          <a:xfrm>
            <a:off x="685800" y="2133600"/>
            <a:ext cx="7772400" cy="4114800"/>
          </a:xfrm>
          <a:noFill/>
        </p:spPr>
        <p:txBody>
          <a:bodyPr/>
          <a:lstStyle/>
          <a:p>
            <a:r>
              <a:rPr lang="en-US" altLang="en-US"/>
              <a:t>National Health Interview Survey</a:t>
            </a:r>
          </a:p>
          <a:p>
            <a:pPr lvl="1"/>
            <a:r>
              <a:rPr lang="en-US" altLang="en-US"/>
              <a:t>Random selection of households</a:t>
            </a:r>
          </a:p>
          <a:p>
            <a:pPr lvl="1"/>
            <a:r>
              <a:rPr lang="en-US" altLang="en-US"/>
              <a:t>In-home interview gathering information on all in the household</a:t>
            </a:r>
          </a:p>
          <a:p>
            <a:pPr lvl="1"/>
            <a:r>
              <a:rPr lang="en-US" altLang="en-US"/>
              <a:t>Self-reported illnesses, chronic conditions, injuries, impairments, use of health services</a:t>
            </a:r>
          </a:p>
          <a:p>
            <a:pPr lvl="1"/>
            <a:r>
              <a:rPr lang="en-US" altLang="en-US"/>
              <a:t>Civilian, non-institutionalized population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228600"/>
            <a:ext cx="7772400" cy="1143000"/>
          </a:xfrm>
          <a:noFill/>
        </p:spPr>
        <p:txBody>
          <a:bodyPr/>
          <a:lstStyle/>
          <a:p>
            <a:r>
              <a:rPr lang="en-US" altLang="en-US" dirty="0"/>
              <a:t>National Surveys, continued</a:t>
            </a:r>
          </a:p>
        </p:txBody>
      </p:sp>
      <p:sp>
        <p:nvSpPr>
          <p:cNvPr id="152579" name="Rectangle 3"/>
          <p:cNvSpPr>
            <a:spLocks noGrp="1" noChangeArrowheads="1"/>
          </p:cNvSpPr>
          <p:nvPr>
            <p:ph type="body" idx="1"/>
          </p:nvPr>
        </p:nvSpPr>
        <p:spPr>
          <a:xfrm>
            <a:off x="762000" y="1676400"/>
            <a:ext cx="7772400" cy="4114800"/>
          </a:xfrm>
          <a:noFill/>
        </p:spPr>
        <p:txBody>
          <a:bodyPr/>
          <a:lstStyle/>
          <a:p>
            <a:r>
              <a:rPr lang="en-US" altLang="en-US"/>
              <a:t>National Health and Nutrition Examination Survey (NHANES)</a:t>
            </a:r>
          </a:p>
          <a:p>
            <a:pPr lvl="1"/>
            <a:r>
              <a:rPr lang="en-US" altLang="en-US"/>
              <a:t>Prevalence of chronic conditions, distribution of physiologic and anthropomorphic measures, and nutritional status for representative samples of the U.S. population</a:t>
            </a:r>
          </a:p>
          <a:p>
            <a:r>
              <a:rPr lang="en-US" altLang="en-US"/>
              <a:t>National Health Care Survey, includes</a:t>
            </a:r>
          </a:p>
          <a:p>
            <a:pPr lvl="1"/>
            <a:r>
              <a:rPr lang="en-US" altLang="en-US"/>
              <a:t>National Hospital Discharge Survey</a:t>
            </a:r>
          </a:p>
          <a:p>
            <a:pPr lvl="1"/>
            <a:r>
              <a:rPr lang="en-US" altLang="en-US"/>
              <a:t>National Ambulatory Medical Care Survey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800" y="304800"/>
            <a:ext cx="7772400" cy="1143000"/>
          </a:xfrm>
          <a:noFill/>
        </p:spPr>
        <p:txBody>
          <a:bodyPr/>
          <a:lstStyle/>
          <a:p>
            <a:r>
              <a:rPr lang="en-US" altLang="en-US" dirty="0"/>
              <a:t>BRFSS</a:t>
            </a:r>
          </a:p>
        </p:txBody>
      </p:sp>
      <p:sp>
        <p:nvSpPr>
          <p:cNvPr id="154627" name="Rectangle 3"/>
          <p:cNvSpPr>
            <a:spLocks noGrp="1" noChangeArrowheads="1"/>
          </p:cNvSpPr>
          <p:nvPr>
            <p:ph type="body" idx="1"/>
          </p:nvPr>
        </p:nvSpPr>
        <p:spPr>
          <a:xfrm>
            <a:off x="685800" y="1447800"/>
            <a:ext cx="7772400" cy="4648200"/>
          </a:xfrm>
          <a:noFill/>
        </p:spPr>
        <p:txBody>
          <a:bodyPr/>
          <a:lstStyle/>
          <a:p>
            <a:r>
              <a:rPr lang="en-US" altLang="en-US"/>
              <a:t>Behavioral Risk Factor Surveillance System</a:t>
            </a:r>
          </a:p>
          <a:p>
            <a:pPr lvl="1"/>
            <a:r>
              <a:rPr lang="en-US" altLang="en-US"/>
              <a:t>Random digit telephone surveys on non-institutionalized adults’ health behavior and use of prevention services</a:t>
            </a:r>
          </a:p>
          <a:p>
            <a:pPr lvl="1"/>
            <a:r>
              <a:rPr lang="en-US" altLang="en-US"/>
              <a:t>Height, weight, physical activity, smoking, alcohol use, seatbelt use, cholesterol screening, mammography, etc.</a:t>
            </a:r>
          </a:p>
          <a:p>
            <a:pPr lvl="1"/>
            <a:r>
              <a:rPr lang="en-US" altLang="en-US"/>
              <a:t>Done in most states (including Virginia) </a:t>
            </a:r>
          </a:p>
          <a:p>
            <a:pPr lvl="1"/>
            <a:r>
              <a:rPr lang="en-US" altLang="en-US"/>
              <a:t>CDC program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020" t="24419" r="11162" b="7703"/>
          <a:stretch>
            <a:fillRect/>
          </a:stretch>
        </p:blipFill>
        <p:spPr>
          <a:xfrm>
            <a:off x="2743200" y="3890963"/>
            <a:ext cx="3581400" cy="2738437"/>
          </a:xfrm>
          <a:noFill/>
        </p:spPr>
      </p:pic>
      <p:sp>
        <p:nvSpPr>
          <p:cNvPr id="156675" name="Rectangle 15"/>
          <p:cNvSpPr>
            <a:spLocks noGrp="1" noChangeArrowheads="1"/>
          </p:cNvSpPr>
          <p:nvPr>
            <p:ph type="title"/>
          </p:nvPr>
        </p:nvSpPr>
        <p:spPr>
          <a:xfrm>
            <a:off x="685800" y="304800"/>
            <a:ext cx="7772400" cy="1143000"/>
          </a:xfrm>
        </p:spPr>
        <p:txBody>
          <a:bodyPr/>
          <a:lstStyle/>
          <a:p>
            <a:r>
              <a:rPr lang="en-US" altLang="en-US" dirty="0"/>
              <a:t>BRFSS Charts</a:t>
            </a:r>
          </a:p>
        </p:txBody>
      </p:sp>
      <p:pic>
        <p:nvPicPr>
          <p:cNvPr id="156676" name="Picture 24"/>
          <p:cNvPicPr>
            <a:picLocks noChangeAspect="1" noChangeArrowheads="1"/>
          </p:cNvPicPr>
          <p:nvPr/>
        </p:nvPicPr>
        <p:blipFill>
          <a:blip r:embed="rId4">
            <a:extLst>
              <a:ext uri="{28A0092B-C50C-407E-A947-70E740481C1C}">
                <a14:useLocalDpi xmlns:a14="http://schemas.microsoft.com/office/drawing/2010/main" val="0"/>
              </a:ext>
            </a:extLst>
          </a:blip>
          <a:srcRect l="5096" t="23807" r="8066" b="11441"/>
          <a:stretch>
            <a:fillRect/>
          </a:stretch>
        </p:blipFill>
        <p:spPr bwMode="auto">
          <a:xfrm rot="833326">
            <a:off x="5354638" y="1793875"/>
            <a:ext cx="35528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23"/>
          <p:cNvPicPr>
            <a:picLocks noChangeAspect="1" noChangeArrowheads="1"/>
          </p:cNvPicPr>
          <p:nvPr/>
        </p:nvPicPr>
        <p:blipFill>
          <a:blip r:embed="rId5">
            <a:extLst>
              <a:ext uri="{28A0092B-C50C-407E-A947-70E740481C1C}">
                <a14:useLocalDpi xmlns:a14="http://schemas.microsoft.com/office/drawing/2010/main" val="0"/>
              </a:ext>
            </a:extLst>
          </a:blip>
          <a:srcRect l="5539" t="22696" r="6569" b="9044"/>
          <a:stretch>
            <a:fillRect/>
          </a:stretch>
        </p:blipFill>
        <p:spPr bwMode="auto">
          <a:xfrm rot="-790056">
            <a:off x="265113" y="1676400"/>
            <a:ext cx="3379787"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685800" y="152400"/>
            <a:ext cx="7772400" cy="1143000"/>
          </a:xfrm>
        </p:spPr>
        <p:txBody>
          <a:bodyPr/>
          <a:lstStyle/>
          <a:p>
            <a:r>
              <a:rPr lang="en-US" altLang="en-US" dirty="0"/>
              <a:t>PRAMS</a:t>
            </a:r>
          </a:p>
        </p:txBody>
      </p:sp>
      <p:sp>
        <p:nvSpPr>
          <p:cNvPr id="158723" name="Content Placeholder 2"/>
          <p:cNvSpPr>
            <a:spLocks noGrp="1"/>
          </p:cNvSpPr>
          <p:nvPr>
            <p:ph idx="1"/>
          </p:nvPr>
        </p:nvSpPr>
        <p:spPr>
          <a:xfrm>
            <a:off x="381000" y="1295400"/>
            <a:ext cx="8458200" cy="4800600"/>
          </a:xfrm>
        </p:spPr>
        <p:txBody>
          <a:bodyPr/>
          <a:lstStyle/>
          <a:p>
            <a:r>
              <a:rPr lang="en-US" altLang="en-US"/>
              <a:t>Pregnancy Risk Assessment Monitoring System</a:t>
            </a:r>
          </a:p>
          <a:p>
            <a:pPr lvl="1"/>
            <a:r>
              <a:rPr lang="en-US" altLang="en-US"/>
              <a:t>Assesses maternal attitudes and experiences before, during, and shortly after pregnancies that resulted in a live birth.</a:t>
            </a:r>
          </a:p>
          <a:p>
            <a:pPr lvl="1"/>
            <a:r>
              <a:rPr lang="en-US" altLang="en-US"/>
              <a:t>In Virginia, about 100 mothers of 2-6 month old infants are randomly selected each month from birth certificate data. </a:t>
            </a:r>
          </a:p>
          <a:p>
            <a:pPr lvl="2" eaLnBrk="1" hangingPunct="1"/>
            <a:r>
              <a:rPr lang="en-US" altLang="en-US" sz="2000"/>
              <a:t>Eligible mothers are mailed surveys, and phone interviews are conducted if a survey is not returned</a:t>
            </a:r>
          </a:p>
          <a:p>
            <a:pPr lvl="1"/>
            <a:r>
              <a:rPr lang="en-US" altLang="en-US"/>
              <a:t>Survey does not represent  pregnancies that resulted in induced termination.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304800" y="381000"/>
            <a:ext cx="8534400" cy="1371600"/>
          </a:xfrm>
        </p:spPr>
        <p:txBody>
          <a:bodyPr/>
          <a:lstStyle/>
          <a:p>
            <a:r>
              <a:rPr lang="en-US" altLang="en-US" sz="3200" dirty="0"/>
              <a:t>Reasons for Not Using Birth Control Before Pregnancy Among Women Not Trying to Become Pregnant, VA PRAMS, 2008-09</a:t>
            </a:r>
          </a:p>
        </p:txBody>
      </p:sp>
      <p:graphicFrame>
        <p:nvGraphicFramePr>
          <p:cNvPr id="5" name="Content Placeholder 4"/>
          <p:cNvGraphicFramePr>
            <a:graphicFrameLocks noGrp="1"/>
          </p:cNvGraphicFramePr>
          <p:nvPr>
            <p:ph idx="1"/>
          </p:nvPr>
        </p:nvGraphicFramePr>
        <p:xfrm>
          <a:off x="304800" y="1981200"/>
          <a:ext cx="8534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dirty="0"/>
              <a:t>Other Survey Examples </a:t>
            </a:r>
          </a:p>
        </p:txBody>
      </p:sp>
      <p:sp>
        <p:nvSpPr>
          <p:cNvPr id="162819" name="Rectangle 3"/>
          <p:cNvSpPr>
            <a:spLocks noGrp="1" noChangeArrowheads="1"/>
          </p:cNvSpPr>
          <p:nvPr>
            <p:ph type="body" idx="1"/>
          </p:nvPr>
        </p:nvSpPr>
        <p:spPr/>
        <p:txBody>
          <a:bodyPr/>
          <a:lstStyle/>
          <a:p>
            <a:r>
              <a:rPr lang="en-US" altLang="en-US"/>
              <a:t>Exit interviews at health facilities</a:t>
            </a:r>
          </a:p>
          <a:p>
            <a:r>
              <a:rPr lang="en-US" altLang="en-US"/>
              <a:t>Special studies</a:t>
            </a:r>
          </a:p>
          <a:p>
            <a:pPr lvl="1"/>
            <a:r>
              <a:rPr lang="en-US" altLang="en-US"/>
              <a:t>Risk-behavior</a:t>
            </a:r>
          </a:p>
          <a:p>
            <a:r>
              <a:rPr lang="en-US" altLang="en-US"/>
              <a:t>Cluster surveys</a:t>
            </a:r>
          </a:p>
          <a:p>
            <a:pPr lvl="1"/>
            <a:r>
              <a:rPr lang="en-US" altLang="en-US"/>
              <a:t>Rapid surveillance after emergencies</a:t>
            </a:r>
          </a:p>
          <a:p>
            <a:pPr lvl="1"/>
            <a:endParaRPr lang="en-US"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85800" y="457200"/>
            <a:ext cx="7772400" cy="1143000"/>
          </a:xfrm>
          <a:noFill/>
        </p:spPr>
        <p:txBody>
          <a:bodyPr/>
          <a:lstStyle/>
          <a:p>
            <a:r>
              <a:rPr lang="en-US" altLang="en-US"/>
              <a:t>Data Source:</a:t>
            </a:r>
            <a:br>
              <a:rPr lang="en-US" altLang="en-US"/>
            </a:br>
            <a:r>
              <a:rPr lang="en-US" altLang="en-US"/>
              <a:t>Administrative Data</a:t>
            </a:r>
          </a:p>
        </p:txBody>
      </p:sp>
      <p:sp>
        <p:nvSpPr>
          <p:cNvPr id="164867" name="Rectangle 3"/>
          <p:cNvSpPr>
            <a:spLocks noGrp="1" noChangeArrowheads="1"/>
          </p:cNvSpPr>
          <p:nvPr>
            <p:ph type="body" idx="1"/>
          </p:nvPr>
        </p:nvSpPr>
        <p:spPr>
          <a:noFill/>
        </p:spPr>
        <p:txBody>
          <a:bodyPr/>
          <a:lstStyle/>
          <a:p>
            <a:r>
              <a:rPr lang="en-US" altLang="en-US"/>
              <a:t>Routinely collected for other reasons.</a:t>
            </a:r>
          </a:p>
          <a:p>
            <a:r>
              <a:rPr lang="en-US" altLang="en-US"/>
              <a:t>E.g., hospital discharge data collected for billing purposes, Medicaid and Medicare data, emergency department data, data collected by managed care organizations.</a:t>
            </a:r>
          </a:p>
          <a:p>
            <a:r>
              <a:rPr lang="en-US" altLang="en-US"/>
              <a:t>Virginia Health Information (VHI) maintains our state’s hospital discharge database.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533400" y="228600"/>
            <a:ext cx="8153400" cy="1143000"/>
          </a:xfrm>
        </p:spPr>
        <p:txBody>
          <a:bodyPr/>
          <a:lstStyle/>
          <a:p>
            <a:r>
              <a:rPr lang="en-US" altLang="en-US" sz="3600"/>
              <a:t>Causes of Injury Death, Virginia, 2009</a:t>
            </a:r>
            <a:br>
              <a:rPr lang="en-US" altLang="en-US" sz="3600"/>
            </a:br>
            <a:r>
              <a:rPr lang="en-US" altLang="en-US" sz="3600"/>
              <a:t>From Hospital Discharge Data</a:t>
            </a:r>
          </a:p>
        </p:txBody>
      </p:sp>
      <p:sp>
        <p:nvSpPr>
          <p:cNvPr id="79875" name="Rectangle 6"/>
          <p:cNvSpPr>
            <a:spLocks noChangeArrowheads="1"/>
          </p:cNvSpPr>
          <p:nvPr/>
        </p:nvSpPr>
        <p:spPr bwMode="auto">
          <a:xfrm>
            <a:off x="14288" y="6327775"/>
            <a:ext cx="9053512" cy="523875"/>
          </a:xfrm>
          <a:prstGeom prst="rect">
            <a:avLst/>
          </a:prstGeom>
          <a:noFill/>
          <a:ln w="9525">
            <a:noFill/>
            <a:miter lim="800000"/>
            <a:headEnd/>
            <a:tailEnd/>
          </a:ln>
        </p:spPr>
        <p:txBody>
          <a:bodyPr wrap="none" lIns="92075" tIns="46038" rIns="92075" bIns="46038">
            <a:spAutoFit/>
          </a:bodyPr>
          <a:lstStyle/>
          <a:p>
            <a:pPr algn="ctr">
              <a:spcBef>
                <a:spcPct val="50000"/>
              </a:spcBef>
              <a:defRPr/>
            </a:pPr>
            <a:r>
              <a:rPr lang="en-US" sz="2800" dirty="0">
                <a:solidFill>
                  <a:schemeClr val="tx1"/>
                </a:solidFill>
                <a:latin typeface="+mn-lt"/>
              </a:rPr>
              <a:t>http://www.vahealth.org/Injury/voirs/reports/DeathRates.aspx</a:t>
            </a:r>
          </a:p>
        </p:txBody>
      </p:sp>
      <p:graphicFrame>
        <p:nvGraphicFramePr>
          <p:cNvPr id="5" name="Table 4"/>
          <p:cNvGraphicFramePr>
            <a:graphicFrameLocks noGrp="1"/>
          </p:cNvGraphicFramePr>
          <p:nvPr/>
        </p:nvGraphicFramePr>
        <p:xfrm>
          <a:off x="1828800" y="1524000"/>
          <a:ext cx="5111751" cy="4803781"/>
        </p:xfrm>
        <a:graphic>
          <a:graphicData uri="http://schemas.openxmlformats.org/drawingml/2006/table">
            <a:tbl>
              <a:tblPr/>
              <a:tblGrid>
                <a:gridCol w="1935121">
                  <a:extLst>
                    <a:ext uri="{9D8B030D-6E8A-4147-A177-3AD203B41FA5}">
                      <a16:colId xmlns:a16="http://schemas.microsoft.com/office/drawing/2014/main" val="20000"/>
                    </a:ext>
                  </a:extLst>
                </a:gridCol>
                <a:gridCol w="1072477">
                  <a:extLst>
                    <a:ext uri="{9D8B030D-6E8A-4147-A177-3AD203B41FA5}">
                      <a16:colId xmlns:a16="http://schemas.microsoft.com/office/drawing/2014/main" val="20001"/>
                    </a:ext>
                  </a:extLst>
                </a:gridCol>
                <a:gridCol w="655726">
                  <a:extLst>
                    <a:ext uri="{9D8B030D-6E8A-4147-A177-3AD203B41FA5}">
                      <a16:colId xmlns:a16="http://schemas.microsoft.com/office/drawing/2014/main" val="20002"/>
                    </a:ext>
                  </a:extLst>
                </a:gridCol>
                <a:gridCol w="373036">
                  <a:extLst>
                    <a:ext uri="{9D8B030D-6E8A-4147-A177-3AD203B41FA5}">
                      <a16:colId xmlns:a16="http://schemas.microsoft.com/office/drawing/2014/main" val="20003"/>
                    </a:ext>
                  </a:extLst>
                </a:gridCol>
                <a:gridCol w="1075391">
                  <a:extLst>
                    <a:ext uri="{9D8B030D-6E8A-4147-A177-3AD203B41FA5}">
                      <a16:colId xmlns:a16="http://schemas.microsoft.com/office/drawing/2014/main" val="20004"/>
                    </a:ext>
                  </a:extLst>
                </a:gridCol>
              </a:tblGrid>
              <a:tr h="161603">
                <a:tc>
                  <a:txBody>
                    <a:bodyPr/>
                    <a:lstStyle/>
                    <a:p>
                      <a:pPr algn="ctr" fontAlgn="ctr"/>
                      <a:r>
                        <a:rPr lang="en-US" sz="900" b="1" i="0" u="none" strike="noStrike" dirty="0">
                          <a:solidFill>
                            <a:srgbClr val="000000"/>
                          </a:solidFill>
                          <a:latin typeface="+mn-lt"/>
                        </a:rPr>
                        <a:t>Mechanism</a:t>
                      </a:r>
                    </a:p>
                  </a:txBody>
                  <a:tcPr marL="8112" marR="8112" marT="81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latin typeface="+mn-lt"/>
                        </a:rPr>
                        <a:t>Number of Deaths</a:t>
                      </a:r>
                    </a:p>
                  </a:txBody>
                  <a:tcPr marL="8112" marR="8112" marT="8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latin typeface="+mn-lt"/>
                        </a:rPr>
                        <a:t>Population</a:t>
                      </a:r>
                    </a:p>
                  </a:txBody>
                  <a:tcPr marL="8112" marR="8112" marT="8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latin typeface="+mn-lt"/>
                        </a:rPr>
                        <a:t>Rate</a:t>
                      </a:r>
                    </a:p>
                  </a:txBody>
                  <a:tcPr marL="8112" marR="8112" marT="8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latin typeface="+mn-lt"/>
                        </a:rPr>
                        <a:t>Age Adjusted Rate</a:t>
                      </a:r>
                    </a:p>
                  </a:txBody>
                  <a:tcPr marL="8112" marR="8112" marT="8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3022">
                <a:tc>
                  <a:txBody>
                    <a:bodyPr/>
                    <a:lstStyle/>
                    <a:p>
                      <a:pPr algn="l" fontAlgn="b"/>
                      <a:r>
                        <a:rPr lang="en-US" sz="900" b="1" i="0" u="none" strike="noStrike">
                          <a:solidFill>
                            <a:srgbClr val="000000"/>
                          </a:solidFill>
                          <a:latin typeface="+mn-lt"/>
                        </a:rPr>
                        <a:t>Cut or Pierce</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61</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0.77</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0.74</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3022">
                <a:tc>
                  <a:txBody>
                    <a:bodyPr/>
                    <a:lstStyle/>
                    <a:p>
                      <a:pPr algn="l" fontAlgn="b"/>
                      <a:r>
                        <a:rPr lang="en-US" sz="900" b="1" i="0" u="none" strike="noStrike">
                          <a:solidFill>
                            <a:srgbClr val="000000"/>
                          </a:solidFill>
                          <a:latin typeface="+mn-lt"/>
                        </a:rPr>
                        <a:t>Drowning</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86</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1.09</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1.06</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3022">
                <a:tc>
                  <a:txBody>
                    <a:bodyPr/>
                    <a:lstStyle/>
                    <a:p>
                      <a:pPr algn="l" fontAlgn="b"/>
                      <a:r>
                        <a:rPr lang="en-US" sz="900" b="1" i="0" u="none" strike="noStrike">
                          <a:solidFill>
                            <a:srgbClr val="000000"/>
                          </a:solidFill>
                          <a:latin typeface="+mn-lt"/>
                        </a:rPr>
                        <a:t>Fall</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526</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6.67</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6.82</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3022">
                <a:tc>
                  <a:txBody>
                    <a:bodyPr/>
                    <a:lstStyle/>
                    <a:p>
                      <a:pPr algn="l" fontAlgn="b"/>
                      <a:r>
                        <a:rPr lang="en-US" sz="900" b="1" i="0" u="none" strike="noStrike">
                          <a:solidFill>
                            <a:srgbClr val="000000"/>
                          </a:solidFill>
                          <a:latin typeface="+mn-lt"/>
                        </a:rPr>
                        <a:t>Fire/Flame</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74</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0.94</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0.91</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3022">
                <a:tc>
                  <a:txBody>
                    <a:bodyPr/>
                    <a:lstStyle/>
                    <a:p>
                      <a:pPr algn="l" fontAlgn="b"/>
                      <a:r>
                        <a:rPr lang="en-US" sz="900" b="1" i="0" u="none" strike="noStrike">
                          <a:solidFill>
                            <a:srgbClr val="000000"/>
                          </a:solidFill>
                          <a:latin typeface="+mn-lt"/>
                        </a:rPr>
                        <a:t>Fire/Hot Object or Substance</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1</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0.01</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0.01</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3022">
                <a:tc>
                  <a:txBody>
                    <a:bodyPr/>
                    <a:lstStyle/>
                    <a:p>
                      <a:pPr algn="l" fontAlgn="b"/>
                      <a:r>
                        <a:rPr lang="en-US" sz="900" b="1" i="0" u="none" strike="noStrike">
                          <a:solidFill>
                            <a:srgbClr val="000000"/>
                          </a:solidFill>
                          <a:latin typeface="+mn-lt"/>
                        </a:rPr>
                        <a:t>Firearm</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832</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10.55</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10.31</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3022">
                <a:tc>
                  <a:txBody>
                    <a:bodyPr/>
                    <a:lstStyle/>
                    <a:p>
                      <a:pPr algn="l" fontAlgn="b"/>
                      <a:r>
                        <a:rPr lang="en-US" sz="900" b="1" i="0" u="none" strike="noStrike" dirty="0">
                          <a:solidFill>
                            <a:srgbClr val="000000"/>
                          </a:solidFill>
                          <a:latin typeface="+mn-lt"/>
                        </a:rPr>
                        <a:t>Machinery</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21</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0.27</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0.27</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3022">
                <a:tc>
                  <a:txBody>
                    <a:bodyPr/>
                    <a:lstStyle/>
                    <a:p>
                      <a:pPr algn="l" fontAlgn="b"/>
                      <a:r>
                        <a:rPr lang="en-US" sz="900" b="1" i="0" u="none" strike="noStrike">
                          <a:solidFill>
                            <a:srgbClr val="000000"/>
                          </a:solidFill>
                          <a:latin typeface="+mn-lt"/>
                        </a:rPr>
                        <a:t>Motor Vehicle Traffic Motorcyclist</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75</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0.95</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0.92</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3022">
                <a:tc>
                  <a:txBody>
                    <a:bodyPr/>
                    <a:lstStyle/>
                    <a:p>
                      <a:pPr algn="l" fontAlgn="b"/>
                      <a:r>
                        <a:rPr lang="en-US" sz="900" b="1" i="0" u="none" strike="noStrike">
                          <a:solidFill>
                            <a:srgbClr val="000000"/>
                          </a:solidFill>
                          <a:latin typeface="+mn-lt"/>
                        </a:rPr>
                        <a:t>Motor Vehicle Traffic Occupant</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208</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2.64</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2.6</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3022">
                <a:tc>
                  <a:txBody>
                    <a:bodyPr/>
                    <a:lstStyle/>
                    <a:p>
                      <a:pPr algn="l" fontAlgn="b"/>
                      <a:r>
                        <a:rPr lang="en-US" sz="900" b="1" i="0" u="none" strike="noStrike">
                          <a:solidFill>
                            <a:srgbClr val="000000"/>
                          </a:solidFill>
                          <a:latin typeface="+mn-lt"/>
                        </a:rPr>
                        <a:t>Motor Vehicle Traffic Pedal cyclist</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4</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0.05</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0.05</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3022">
                <a:tc>
                  <a:txBody>
                    <a:bodyPr/>
                    <a:lstStyle/>
                    <a:p>
                      <a:pPr algn="l" fontAlgn="b"/>
                      <a:r>
                        <a:rPr lang="en-US" sz="900" b="1" i="0" u="none" strike="noStrike">
                          <a:solidFill>
                            <a:srgbClr val="000000"/>
                          </a:solidFill>
                          <a:latin typeface="+mn-lt"/>
                        </a:rPr>
                        <a:t>Motor Vehicle Traffic Pedestrian</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73</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0.93</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0.9</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3022">
                <a:tc>
                  <a:txBody>
                    <a:bodyPr/>
                    <a:lstStyle/>
                    <a:p>
                      <a:pPr algn="l" fontAlgn="b"/>
                      <a:r>
                        <a:rPr lang="en-US" sz="900" b="1" i="0" u="none" strike="noStrike">
                          <a:solidFill>
                            <a:srgbClr val="000000"/>
                          </a:solidFill>
                          <a:latin typeface="+mn-lt"/>
                        </a:rPr>
                        <a:t>Motor Vehicle Traffic Unspecified</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403</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5.11</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5.02</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93022">
                <a:tc>
                  <a:txBody>
                    <a:bodyPr/>
                    <a:lstStyle/>
                    <a:p>
                      <a:pPr algn="l" fontAlgn="b"/>
                      <a:r>
                        <a:rPr lang="en-US" sz="900" b="1" i="0" u="none" strike="noStrike">
                          <a:solidFill>
                            <a:srgbClr val="000000"/>
                          </a:solidFill>
                          <a:latin typeface="+mn-lt"/>
                        </a:rPr>
                        <a:t>Other land transport</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28</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0.36</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0.35</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3022">
                <a:tc>
                  <a:txBody>
                    <a:bodyPr/>
                    <a:lstStyle/>
                    <a:p>
                      <a:pPr algn="l" fontAlgn="b"/>
                      <a:r>
                        <a:rPr lang="en-US" sz="900" b="1" i="0" u="none" strike="noStrike">
                          <a:solidFill>
                            <a:srgbClr val="000000"/>
                          </a:solidFill>
                          <a:latin typeface="+mn-lt"/>
                        </a:rPr>
                        <a:t>Other natural/environmental</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38</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0.48</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0.48</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3022">
                <a:tc>
                  <a:txBody>
                    <a:bodyPr/>
                    <a:lstStyle/>
                    <a:p>
                      <a:pPr algn="l" fontAlgn="b"/>
                      <a:r>
                        <a:rPr lang="en-US" sz="900" b="1" i="0" u="none" strike="noStrike">
                          <a:solidFill>
                            <a:srgbClr val="000000"/>
                          </a:solidFill>
                          <a:latin typeface="+mn-lt"/>
                        </a:rPr>
                        <a:t>Other specified and classifiable</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45</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dirty="0">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0.57</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0.55</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93022">
                <a:tc>
                  <a:txBody>
                    <a:bodyPr/>
                    <a:lstStyle/>
                    <a:p>
                      <a:pPr algn="l" fontAlgn="b"/>
                      <a:r>
                        <a:rPr lang="en-US" sz="900" b="1" i="0" u="none" strike="noStrike">
                          <a:solidFill>
                            <a:srgbClr val="000000"/>
                          </a:solidFill>
                          <a:latin typeface="+mn-lt"/>
                        </a:rPr>
                        <a:t>Other specified, not classifiable</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45</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0.57</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0.55</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93022">
                <a:tc>
                  <a:txBody>
                    <a:bodyPr/>
                    <a:lstStyle/>
                    <a:p>
                      <a:pPr algn="l" fontAlgn="b"/>
                      <a:r>
                        <a:rPr lang="en-US" sz="900" b="1" i="0" u="none" strike="noStrike">
                          <a:solidFill>
                            <a:srgbClr val="000000"/>
                          </a:solidFill>
                          <a:latin typeface="+mn-lt"/>
                        </a:rPr>
                        <a:t>Other transport</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15</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0.19</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0.19</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93022">
                <a:tc>
                  <a:txBody>
                    <a:bodyPr/>
                    <a:lstStyle/>
                    <a:p>
                      <a:pPr algn="l" fontAlgn="b"/>
                      <a:r>
                        <a:rPr lang="en-US" sz="900" b="1" i="0" u="none" strike="noStrike">
                          <a:solidFill>
                            <a:srgbClr val="000000"/>
                          </a:solidFill>
                          <a:latin typeface="+mn-lt"/>
                        </a:rPr>
                        <a:t>Pedal cyclist, other</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6</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0.08</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0.07</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93022">
                <a:tc>
                  <a:txBody>
                    <a:bodyPr/>
                    <a:lstStyle/>
                    <a:p>
                      <a:pPr algn="l" fontAlgn="b"/>
                      <a:r>
                        <a:rPr lang="en-US" sz="900" b="1" i="0" u="none" strike="noStrike">
                          <a:solidFill>
                            <a:srgbClr val="000000"/>
                          </a:solidFill>
                          <a:latin typeface="+mn-lt"/>
                        </a:rPr>
                        <a:t>Pedestrian, other</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26</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0.33</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0.33</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93022">
                <a:tc>
                  <a:txBody>
                    <a:bodyPr/>
                    <a:lstStyle/>
                    <a:p>
                      <a:pPr algn="l" fontAlgn="b"/>
                      <a:r>
                        <a:rPr lang="en-US" sz="900" b="1" i="0" u="none" strike="noStrike">
                          <a:solidFill>
                            <a:srgbClr val="000000"/>
                          </a:solidFill>
                          <a:latin typeface="+mn-lt"/>
                        </a:rPr>
                        <a:t>Poisoning</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769</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9.76</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9.59</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93022">
                <a:tc>
                  <a:txBody>
                    <a:bodyPr/>
                    <a:lstStyle/>
                    <a:p>
                      <a:pPr algn="l" fontAlgn="b"/>
                      <a:r>
                        <a:rPr lang="en-US" sz="900" b="1" i="0" u="none" strike="noStrike">
                          <a:solidFill>
                            <a:srgbClr val="000000"/>
                          </a:solidFill>
                          <a:latin typeface="+mn-lt"/>
                        </a:rPr>
                        <a:t>Struck by, against</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26</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0.33</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0.31</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93022">
                <a:tc>
                  <a:txBody>
                    <a:bodyPr/>
                    <a:lstStyle/>
                    <a:p>
                      <a:pPr algn="l" fontAlgn="b"/>
                      <a:r>
                        <a:rPr lang="en-US" sz="900" b="1" i="0" u="none" strike="noStrike">
                          <a:solidFill>
                            <a:srgbClr val="000000"/>
                          </a:solidFill>
                          <a:latin typeface="+mn-lt"/>
                        </a:rPr>
                        <a:t>Suffocation</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391</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4.96</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4.95</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93022">
                <a:tc>
                  <a:txBody>
                    <a:bodyPr/>
                    <a:lstStyle/>
                    <a:p>
                      <a:pPr algn="l" fontAlgn="b"/>
                      <a:r>
                        <a:rPr lang="en-US" sz="900" b="1" i="0" u="none" strike="noStrike">
                          <a:solidFill>
                            <a:srgbClr val="000000"/>
                          </a:solidFill>
                          <a:latin typeface="+mn-lt"/>
                        </a:rPr>
                        <a:t>Unspecified</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45</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0.57</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latin typeface="+mn-lt"/>
                        </a:rPr>
                        <a:t>0.56</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202672">
                <a:tc>
                  <a:txBody>
                    <a:bodyPr/>
                    <a:lstStyle/>
                    <a:p>
                      <a:pPr algn="l" fontAlgn="b"/>
                      <a:r>
                        <a:rPr lang="en-US" sz="900" b="1" i="0" u="none" strike="noStrike" dirty="0">
                          <a:solidFill>
                            <a:srgbClr val="333333"/>
                          </a:solidFill>
                          <a:latin typeface="+mn-lt"/>
                        </a:rPr>
                        <a:t>TOTAL</a:t>
                      </a:r>
                    </a:p>
                  </a:txBody>
                  <a:tcPr marL="8112" marR="8112" marT="81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dirty="0">
                          <a:solidFill>
                            <a:srgbClr val="333333"/>
                          </a:solidFill>
                          <a:latin typeface="+mn-lt"/>
                        </a:rPr>
                        <a:t>3,798</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dirty="0">
                          <a:solidFill>
                            <a:srgbClr val="333333"/>
                          </a:solidFill>
                          <a:latin typeface="+mn-lt"/>
                        </a:rPr>
                        <a:t>7,882,590</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dirty="0">
                          <a:solidFill>
                            <a:srgbClr val="333333"/>
                          </a:solidFill>
                          <a:latin typeface="+mn-lt"/>
                        </a:rPr>
                        <a:t>48.18</a:t>
                      </a:r>
                    </a:p>
                  </a:txBody>
                  <a:tcPr marL="8112" marR="8112" marT="8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dirty="0">
                          <a:solidFill>
                            <a:srgbClr val="333333"/>
                          </a:solidFill>
                          <a:latin typeface="+mn-lt"/>
                        </a:rPr>
                        <a:t>47.56</a:t>
                      </a:r>
                    </a:p>
                  </a:txBody>
                  <a:tcPr marL="8112" marR="8112" marT="81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Virginia Code, continued</a:t>
            </a:r>
          </a:p>
        </p:txBody>
      </p:sp>
      <p:sp>
        <p:nvSpPr>
          <p:cNvPr id="19459" name="Rectangle 3"/>
          <p:cNvSpPr>
            <a:spLocks noGrp="1" noChangeArrowheads="1"/>
          </p:cNvSpPr>
          <p:nvPr>
            <p:ph type="body" idx="1"/>
          </p:nvPr>
        </p:nvSpPr>
        <p:spPr/>
        <p:txBody>
          <a:bodyPr/>
          <a:lstStyle/>
          <a:p>
            <a:pPr lvl="1">
              <a:lnSpc>
                <a:spcPct val="90000"/>
              </a:lnSpc>
            </a:pPr>
            <a:r>
              <a:rPr lang="en-US" altLang="en-US"/>
              <a:t>32.1-38 – Anyone making a report is immune from liability</a:t>
            </a:r>
          </a:p>
          <a:p>
            <a:pPr lvl="1">
              <a:lnSpc>
                <a:spcPct val="90000"/>
              </a:lnSpc>
            </a:pPr>
            <a:r>
              <a:rPr lang="en-US" altLang="en-US"/>
              <a:t>32.1-39 – BOH shall provide for surveillance  &amp; investigation</a:t>
            </a:r>
          </a:p>
          <a:p>
            <a:pPr lvl="1">
              <a:lnSpc>
                <a:spcPct val="90000"/>
              </a:lnSpc>
            </a:pPr>
            <a:r>
              <a:rPr lang="en-US" altLang="en-US"/>
              <a:t>32.1-40 – Commissioner or designee can examine medical records</a:t>
            </a:r>
          </a:p>
          <a:p>
            <a:pPr lvl="1">
              <a:lnSpc>
                <a:spcPct val="90000"/>
              </a:lnSpc>
            </a:pPr>
            <a:r>
              <a:rPr lang="en-US" altLang="en-US"/>
              <a:t>32.1-41 – Anyone examining records must preserve anonymity of the patient and the practitioner</a:t>
            </a:r>
          </a:p>
          <a:p>
            <a:pPr>
              <a:lnSpc>
                <a:spcPct val="90000"/>
              </a:lnSpc>
            </a:pPr>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p:spPr>
        <p:txBody>
          <a:bodyPr/>
          <a:lstStyle/>
          <a:p>
            <a:r>
              <a:rPr lang="en-US" altLang="en-US"/>
              <a:t>Usefulness of Administrative Data</a:t>
            </a:r>
          </a:p>
        </p:txBody>
      </p:sp>
      <p:sp>
        <p:nvSpPr>
          <p:cNvPr id="168963" name="Rectangle 3"/>
          <p:cNvSpPr>
            <a:spLocks noGrp="1" noChangeArrowheads="1"/>
          </p:cNvSpPr>
          <p:nvPr>
            <p:ph type="body" idx="1"/>
          </p:nvPr>
        </p:nvSpPr>
        <p:spPr>
          <a:noFill/>
        </p:spPr>
        <p:txBody>
          <a:bodyPr/>
          <a:lstStyle/>
          <a:p>
            <a:r>
              <a:rPr lang="en-US" altLang="en-US"/>
              <a:t>Depends on:</a:t>
            </a:r>
          </a:p>
          <a:p>
            <a:pPr lvl="1"/>
            <a:r>
              <a:rPr lang="en-US" altLang="en-US"/>
              <a:t>What information is computerized</a:t>
            </a:r>
          </a:p>
          <a:p>
            <a:pPr lvl="1"/>
            <a:r>
              <a:rPr lang="en-US" altLang="en-US"/>
              <a:t>Standardization of codes for diagnoses, symptoms, procedures, reasons for the visit</a:t>
            </a:r>
          </a:p>
          <a:p>
            <a:pPr lvl="1"/>
            <a:r>
              <a:rPr lang="en-US" altLang="en-US"/>
              <a:t>Time between occurrence of health event and availability of data</a:t>
            </a:r>
          </a:p>
          <a:p>
            <a:pPr lvl="1"/>
            <a:r>
              <a:rPr lang="en-US" altLang="en-US"/>
              <a:t>Ability to link with other data systems</a:t>
            </a:r>
          </a:p>
          <a:p>
            <a:pPr lvl="1"/>
            <a:r>
              <a:rPr lang="en-US" altLang="en-US"/>
              <a:t>Whether supplementary information can be obtained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4"/>
          <p:cNvSpPr>
            <a:spLocks noChangeArrowheads="1"/>
          </p:cNvSpPr>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CC00"/>
                </a:solidFill>
              </a:rPr>
              <a:t>Data Sources We Covered</a:t>
            </a:r>
          </a:p>
        </p:txBody>
      </p:sp>
      <p:sp>
        <p:nvSpPr>
          <p:cNvPr id="171011" name="Rectangle 5"/>
          <p:cNvSpPr>
            <a:spLocks noChangeArrowheads="1"/>
          </p:cNvSpPr>
          <p:nvPr/>
        </p:nvSpPr>
        <p:spPr bwMode="auto">
          <a:xfrm>
            <a:off x="685800" y="1447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Vital Statistics</a:t>
            </a:r>
          </a:p>
          <a:p>
            <a:r>
              <a:rPr lang="en-US" altLang="en-US"/>
              <a:t>Notifiable Diseases</a:t>
            </a:r>
          </a:p>
          <a:p>
            <a:r>
              <a:rPr lang="en-US" altLang="en-US"/>
              <a:t>Registries</a:t>
            </a:r>
          </a:p>
          <a:p>
            <a:r>
              <a:rPr lang="en-US" altLang="en-US"/>
              <a:t>Sentinel Surveillance</a:t>
            </a:r>
          </a:p>
          <a:p>
            <a:r>
              <a:rPr lang="en-US" altLang="en-US"/>
              <a:t>Syndromic Surveillance</a:t>
            </a:r>
          </a:p>
          <a:p>
            <a:r>
              <a:rPr lang="en-US" altLang="en-US"/>
              <a:t>Surveys</a:t>
            </a:r>
          </a:p>
          <a:p>
            <a:r>
              <a:rPr lang="en-US" altLang="en-US"/>
              <a:t>Administrative Data</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5800" y="381000"/>
            <a:ext cx="7772400" cy="1143000"/>
          </a:xfrm>
          <a:noFill/>
        </p:spPr>
        <p:txBody>
          <a:bodyPr/>
          <a:lstStyle/>
          <a:p>
            <a:r>
              <a:rPr lang="en-US" altLang="en-US"/>
              <a:t>Other Important </a:t>
            </a:r>
            <a:br>
              <a:rPr lang="en-US" altLang="en-US"/>
            </a:br>
            <a:r>
              <a:rPr lang="en-US" altLang="en-US"/>
              <a:t>Surveillance Systems</a:t>
            </a:r>
          </a:p>
        </p:txBody>
      </p:sp>
      <p:sp>
        <p:nvSpPr>
          <p:cNvPr id="173059" name="Rectangle 3"/>
          <p:cNvSpPr>
            <a:spLocks noGrp="1" noChangeArrowheads="1"/>
          </p:cNvSpPr>
          <p:nvPr>
            <p:ph type="body" idx="1"/>
          </p:nvPr>
        </p:nvSpPr>
        <p:spPr>
          <a:xfrm>
            <a:off x="533400" y="1905000"/>
            <a:ext cx="8153400" cy="4114800"/>
          </a:xfrm>
          <a:noFill/>
        </p:spPr>
        <p:txBody>
          <a:bodyPr/>
          <a:lstStyle/>
          <a:p>
            <a:r>
              <a:rPr lang="en-US" altLang="en-US"/>
              <a:t>Injury</a:t>
            </a:r>
          </a:p>
          <a:p>
            <a:r>
              <a:rPr lang="en-US" altLang="en-US"/>
              <a:t>Diabetes</a:t>
            </a:r>
          </a:p>
          <a:p>
            <a:r>
              <a:rPr lang="en-US" altLang="en-US"/>
              <a:t>Child/Adolescent Hospitalizations</a:t>
            </a:r>
          </a:p>
          <a:p>
            <a:r>
              <a:rPr lang="en-US" altLang="en-US"/>
              <a:t>Special temporary systems</a:t>
            </a:r>
          </a:p>
          <a:p>
            <a:r>
              <a:rPr lang="en-US" altLang="en-US"/>
              <a:t>Drug safety</a:t>
            </a:r>
          </a:p>
          <a:p>
            <a:r>
              <a:rPr lang="en-US" altLang="en-US"/>
              <a:t>Food safety</a:t>
            </a:r>
          </a:p>
          <a:p>
            <a:r>
              <a:rPr lang="en-US" altLang="en-US"/>
              <a:t>Etc. – Public health collects a lot of information on the health of our communities!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0"/>
            <a:ext cx="7772400" cy="1143000"/>
          </a:xfrm>
          <a:noFill/>
        </p:spPr>
        <p:txBody>
          <a:bodyPr/>
          <a:lstStyle/>
          <a:p>
            <a:r>
              <a:rPr lang="en-US" altLang="en-US"/>
              <a:t>Analysis of Surveillance Data</a:t>
            </a:r>
          </a:p>
        </p:txBody>
      </p:sp>
      <p:sp>
        <p:nvSpPr>
          <p:cNvPr id="175107" name="Rectangle 3"/>
          <p:cNvSpPr>
            <a:spLocks noGrp="1" noChangeArrowheads="1"/>
          </p:cNvSpPr>
          <p:nvPr>
            <p:ph type="body" idx="1"/>
          </p:nvPr>
        </p:nvSpPr>
        <p:spPr>
          <a:xfrm>
            <a:off x="457200" y="1295400"/>
            <a:ext cx="8305800" cy="4572000"/>
          </a:xfrm>
          <a:noFill/>
        </p:spPr>
        <p:txBody>
          <a:bodyPr/>
          <a:lstStyle/>
          <a:p>
            <a:r>
              <a:rPr lang="en-US" altLang="en-US"/>
              <a:t>Line list of cases – include demographic and  clinical info, risk factors, lab results, etc</a:t>
            </a:r>
          </a:p>
          <a:p>
            <a:r>
              <a:rPr lang="en-US" altLang="en-US"/>
              <a:t>Descriptive epidemiology</a:t>
            </a:r>
          </a:p>
          <a:p>
            <a:pPr lvl="1"/>
            <a:r>
              <a:rPr lang="en-US" altLang="en-US"/>
              <a:t>Person: age, race/ethnicity, sex </a:t>
            </a:r>
          </a:p>
          <a:p>
            <a:pPr lvl="1"/>
            <a:r>
              <a:rPr lang="en-US" altLang="en-US"/>
              <a:t>Place: county, district, state</a:t>
            </a:r>
          </a:p>
          <a:p>
            <a:pPr lvl="1"/>
            <a:r>
              <a:rPr lang="en-US" altLang="en-US"/>
              <a:t>Time: day, month, year – onset vs. reported</a:t>
            </a:r>
          </a:p>
          <a:p>
            <a:r>
              <a:rPr lang="en-US" altLang="en-US"/>
              <a:t>Incidence and prevalence</a:t>
            </a:r>
          </a:p>
          <a:p>
            <a:pPr lvl="1"/>
            <a:r>
              <a:rPr lang="en-US" altLang="en-US"/>
              <a:t>Rates -- crude, specific, standardized</a:t>
            </a:r>
          </a:p>
          <a:p>
            <a:r>
              <a:rPr lang="en-US" altLang="en-US"/>
              <a:t>Trends and seasonality</a:t>
            </a:r>
          </a:p>
          <a:p>
            <a:r>
              <a:rPr lang="en-US" altLang="en-US"/>
              <a:t>Geographic clustering (maps)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sz="quarter"/>
          </p:nvPr>
        </p:nvSpPr>
        <p:spPr>
          <a:xfrm>
            <a:off x="685800" y="76200"/>
            <a:ext cx="7772400" cy="1143000"/>
          </a:xfrm>
        </p:spPr>
        <p:txBody>
          <a:bodyPr/>
          <a:lstStyle/>
          <a:p>
            <a:r>
              <a:rPr lang="en-US" altLang="en-US"/>
              <a:t>Graphics Used to Describe Data</a:t>
            </a:r>
          </a:p>
        </p:txBody>
      </p:sp>
      <p:pic>
        <p:nvPicPr>
          <p:cNvPr id="177155" name="Picture 11" descr="india_aids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524000"/>
            <a:ext cx="35306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Picture 13" descr="indi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3581400" cy="2292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7157" name="Picture 15" descr="Remarks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989388"/>
            <a:ext cx="335280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17" descr="Table-1_Intro_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954463"/>
            <a:ext cx="1997075"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6200" y="381000"/>
            <a:ext cx="8915400" cy="1143000"/>
          </a:xfrm>
        </p:spPr>
        <p:txBody>
          <a:bodyPr/>
          <a:lstStyle/>
          <a:p>
            <a:r>
              <a:rPr lang="en-US" altLang="en-US"/>
              <a:t>Interpretation of Surveillance Data</a:t>
            </a:r>
          </a:p>
        </p:txBody>
      </p:sp>
      <p:sp>
        <p:nvSpPr>
          <p:cNvPr id="179203" name="Rectangle 3"/>
          <p:cNvSpPr>
            <a:spLocks noGrp="1" noChangeArrowheads="1"/>
          </p:cNvSpPr>
          <p:nvPr>
            <p:ph type="body" idx="1"/>
          </p:nvPr>
        </p:nvSpPr>
        <p:spPr/>
        <p:txBody>
          <a:bodyPr/>
          <a:lstStyle/>
          <a:p>
            <a:r>
              <a:rPr lang="en-US" altLang="en-US"/>
              <a:t>Limitations</a:t>
            </a:r>
          </a:p>
          <a:p>
            <a:pPr lvl="1"/>
            <a:r>
              <a:rPr lang="en-US" altLang="en-US"/>
              <a:t>Under-reporting</a:t>
            </a:r>
          </a:p>
          <a:p>
            <a:pPr lvl="1"/>
            <a:r>
              <a:rPr lang="en-US" altLang="en-US"/>
              <a:t>Biased reporting</a:t>
            </a:r>
          </a:p>
          <a:p>
            <a:pPr lvl="1"/>
            <a:r>
              <a:rPr lang="en-US" altLang="en-US"/>
              <a:t>Inconsistent case definitions</a:t>
            </a:r>
          </a:p>
          <a:p>
            <a:r>
              <a:rPr lang="en-US" altLang="en-US"/>
              <a:t>Consider context</a:t>
            </a:r>
          </a:p>
          <a:p>
            <a:pPr lvl="1"/>
            <a:r>
              <a:rPr lang="en-US" altLang="en-US"/>
              <a:t>Seasonality</a:t>
            </a:r>
          </a:p>
          <a:p>
            <a:pPr lvl="1"/>
            <a:r>
              <a:rPr lang="en-US" altLang="en-US"/>
              <a:t>Recent policy changes or interventions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en-US"/>
              <a:t>Interpretative Uses of </a:t>
            </a:r>
            <a:br>
              <a:rPr lang="en-US" altLang="en-US"/>
            </a:br>
            <a:r>
              <a:rPr lang="en-US" altLang="en-US"/>
              <a:t>Surveillance Data</a:t>
            </a:r>
          </a:p>
        </p:txBody>
      </p:sp>
      <p:sp>
        <p:nvSpPr>
          <p:cNvPr id="181251" name="Rectangle 3"/>
          <p:cNvSpPr>
            <a:spLocks noGrp="1" noChangeArrowheads="1"/>
          </p:cNvSpPr>
          <p:nvPr>
            <p:ph type="body" idx="1"/>
          </p:nvPr>
        </p:nvSpPr>
        <p:spPr>
          <a:xfrm>
            <a:off x="685800" y="2133600"/>
            <a:ext cx="7772400" cy="4114800"/>
          </a:xfrm>
        </p:spPr>
        <p:txBody>
          <a:bodyPr/>
          <a:lstStyle/>
          <a:p>
            <a:r>
              <a:rPr lang="en-US" altLang="en-US"/>
              <a:t>Identifying epidemics</a:t>
            </a:r>
          </a:p>
          <a:p>
            <a:r>
              <a:rPr lang="en-US" altLang="en-US"/>
              <a:t>Identifying new syndromes or risk groups</a:t>
            </a:r>
          </a:p>
          <a:p>
            <a:r>
              <a:rPr lang="en-US" altLang="en-US"/>
              <a:t>Monitoring trends</a:t>
            </a:r>
          </a:p>
          <a:p>
            <a:r>
              <a:rPr lang="en-US" altLang="en-US"/>
              <a:t>Evaluating public policy</a:t>
            </a:r>
          </a:p>
          <a:p>
            <a:r>
              <a:rPr lang="en-US" altLang="en-US"/>
              <a:t>Projecting future needs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85800" y="38100"/>
            <a:ext cx="7772400" cy="1143000"/>
          </a:xfrm>
          <a:noFill/>
        </p:spPr>
        <p:txBody>
          <a:bodyPr/>
          <a:lstStyle/>
          <a:p>
            <a:r>
              <a:rPr lang="en-US" altLang="en-US"/>
              <a:t>Data Dissemination</a:t>
            </a:r>
          </a:p>
        </p:txBody>
      </p:sp>
      <p:sp>
        <p:nvSpPr>
          <p:cNvPr id="183299" name="Rectangle 3"/>
          <p:cNvSpPr>
            <a:spLocks noGrp="1" noChangeArrowheads="1"/>
          </p:cNvSpPr>
          <p:nvPr>
            <p:ph type="body" idx="1"/>
          </p:nvPr>
        </p:nvSpPr>
        <p:spPr>
          <a:xfrm>
            <a:off x="685800" y="1181100"/>
            <a:ext cx="7772400" cy="4991100"/>
          </a:xfrm>
          <a:noFill/>
        </p:spPr>
        <p:txBody>
          <a:bodyPr/>
          <a:lstStyle/>
          <a:p>
            <a:r>
              <a:rPr lang="en-US" altLang="en-US"/>
              <a:t>What should be said?  To whom?  Through what communication medium?  How should the message be stated?  What effect did the message create?</a:t>
            </a:r>
          </a:p>
          <a:p>
            <a:r>
              <a:rPr lang="en-US" altLang="en-US"/>
              <a:t>Determine answers based on the purpose of the system.</a:t>
            </a:r>
          </a:p>
          <a:p>
            <a:r>
              <a:rPr lang="en-US" altLang="en-US"/>
              <a:t>SOCO - single overriding communication objective. [What is new?  Who is affected? What works best?]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76200"/>
            <a:ext cx="7772400" cy="1143000"/>
          </a:xfrm>
        </p:spPr>
        <p:txBody>
          <a:bodyPr/>
          <a:lstStyle/>
          <a:p>
            <a:r>
              <a:rPr lang="en-US" altLang="en-US"/>
              <a:t>Data Dissemination</a:t>
            </a:r>
          </a:p>
        </p:txBody>
      </p:sp>
      <p:sp>
        <p:nvSpPr>
          <p:cNvPr id="185347" name="AutoShape 4"/>
          <p:cNvSpPr>
            <a:spLocks noChangeArrowheads="1"/>
          </p:cNvSpPr>
          <p:nvPr/>
        </p:nvSpPr>
        <p:spPr bwMode="auto">
          <a:xfrm>
            <a:off x="2743200" y="990600"/>
            <a:ext cx="3695700" cy="1341438"/>
          </a:xfrm>
          <a:prstGeom prst="irregularSeal2">
            <a:avLst/>
          </a:prstGeom>
          <a:solidFill>
            <a:srgbClr val="FF0000"/>
          </a:solidFill>
          <a:ln w="9525">
            <a:solidFill>
              <a:schemeClr val="tx1"/>
            </a:solidFill>
            <a:miter lim="800000"/>
            <a:headEnd/>
            <a:tailEnd/>
          </a:ln>
        </p:spPr>
        <p:txBody>
          <a:bodyPr lIns="92075" tIns="46038" rIns="92075" bIns="4603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4000">
              <a:solidFill>
                <a:srgbClr val="000000"/>
              </a:solidFill>
              <a:latin typeface="CaslonOpnface BT" pitchFamily="82" charset="0"/>
            </a:endParaRPr>
          </a:p>
        </p:txBody>
      </p:sp>
      <p:sp>
        <p:nvSpPr>
          <p:cNvPr id="185348" name="Text Box 5"/>
          <p:cNvSpPr txBox="1">
            <a:spLocks noChangeArrowheads="1"/>
          </p:cNvSpPr>
          <p:nvPr/>
        </p:nvSpPr>
        <p:spPr bwMode="auto">
          <a:xfrm>
            <a:off x="3048000" y="1447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a:solidFill>
                  <a:schemeClr val="tx2"/>
                </a:solidFill>
                <a:latin typeface="Elephant" panose="02020904090505020303" pitchFamily="18" charset="0"/>
              </a:rPr>
              <a:t>MESSAGE</a:t>
            </a:r>
          </a:p>
        </p:txBody>
      </p:sp>
      <p:pic>
        <p:nvPicPr>
          <p:cNvPr id="185349" name="Picture 6" descr="MCj009035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210175"/>
            <a:ext cx="1600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0" name="Picture 7" descr="MPj040713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48000"/>
            <a:ext cx="20526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1" name="Picture 9" descr="MPj040944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04800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2" name="Picture 12" descr="MPj0407458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048000"/>
            <a:ext cx="21082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3" name="AutoShape 13"/>
          <p:cNvSpPr>
            <a:spLocks noChangeArrowheads="1"/>
          </p:cNvSpPr>
          <p:nvPr/>
        </p:nvSpPr>
        <p:spPr bwMode="auto">
          <a:xfrm rot="5400000">
            <a:off x="4271169" y="2289969"/>
            <a:ext cx="533400" cy="6778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CC00"/>
          </a:solidFill>
          <a:ln w="9525">
            <a:solidFill>
              <a:schemeClr val="tx1"/>
            </a:solidFill>
            <a:miter lim="800000"/>
            <a:headEnd/>
            <a:tailEnd/>
          </a:ln>
        </p:spPr>
        <p:txBody>
          <a:bodyPr lIns="92075" tIns="46038" rIns="92075" bIns="46038" anchor="ctr">
            <a:spAutoFit/>
          </a:bodyPr>
          <a:lstStyle/>
          <a:p>
            <a:endParaRPr lang="en-US"/>
          </a:p>
        </p:txBody>
      </p:sp>
      <p:sp>
        <p:nvSpPr>
          <p:cNvPr id="185354" name="Text Box 14"/>
          <p:cNvSpPr txBox="1">
            <a:spLocks noChangeArrowheads="1"/>
          </p:cNvSpPr>
          <p:nvPr/>
        </p:nvSpPr>
        <p:spPr bwMode="auto">
          <a:xfrm>
            <a:off x="3086100" y="42672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a:solidFill>
                  <a:schemeClr val="tx2"/>
                </a:solidFill>
                <a:latin typeface="Elephant" panose="02020904090505020303" pitchFamily="18" charset="0"/>
              </a:rPr>
              <a:t>AUDIENCE</a:t>
            </a:r>
          </a:p>
        </p:txBody>
      </p:sp>
      <p:pic>
        <p:nvPicPr>
          <p:cNvPr id="185355" name="Picture 15" descr="MCj0351240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 y="5105400"/>
            <a:ext cx="124936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6" name="Picture 16" descr="MCj0410285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0" y="5410200"/>
            <a:ext cx="12192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7" name="Picture 17" descr="MCBS00627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1513" y="5319713"/>
            <a:ext cx="1373187"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8" name="AutoShape 18"/>
          <p:cNvSpPr>
            <a:spLocks noChangeArrowheads="1"/>
          </p:cNvSpPr>
          <p:nvPr/>
        </p:nvSpPr>
        <p:spPr bwMode="auto">
          <a:xfrm rot="5400000">
            <a:off x="4271169" y="4714082"/>
            <a:ext cx="533400" cy="6778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CC00"/>
          </a:solidFill>
          <a:ln w="9525">
            <a:solidFill>
              <a:schemeClr val="tx1"/>
            </a:solidFill>
            <a:miter lim="800000"/>
            <a:headEnd/>
            <a:tailEnd/>
          </a:ln>
        </p:spPr>
        <p:txBody>
          <a:bodyPr lIns="92075" tIns="46038" rIns="92075" bIns="46038" anchor="ctr">
            <a:spAutoFit/>
          </a:bodyPr>
          <a:lstStyle/>
          <a:p>
            <a:endParaRPr lang="en-US"/>
          </a:p>
        </p:txBody>
      </p:sp>
      <p:sp>
        <p:nvSpPr>
          <p:cNvPr id="185359" name="Text Box 19"/>
          <p:cNvSpPr txBox="1">
            <a:spLocks noChangeArrowheads="1"/>
          </p:cNvSpPr>
          <p:nvPr/>
        </p:nvSpPr>
        <p:spPr bwMode="auto">
          <a:xfrm>
            <a:off x="3124200" y="57150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a:solidFill>
                  <a:schemeClr val="tx2"/>
                </a:solidFill>
                <a:latin typeface="Elephant" panose="02020904090505020303" pitchFamily="18" charset="0"/>
              </a:rPr>
              <a:t>CHANNEL</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5800" y="304800"/>
            <a:ext cx="7772400" cy="1143000"/>
          </a:xfrm>
          <a:noFill/>
        </p:spPr>
        <p:txBody>
          <a:bodyPr/>
          <a:lstStyle/>
          <a:p>
            <a:r>
              <a:rPr lang="en-US" altLang="en-US"/>
              <a:t>Evaluating Surveillance Systems</a:t>
            </a:r>
          </a:p>
        </p:txBody>
      </p:sp>
      <p:sp>
        <p:nvSpPr>
          <p:cNvPr id="187395" name="Rectangle 3"/>
          <p:cNvSpPr>
            <a:spLocks noGrp="1" noChangeArrowheads="1"/>
          </p:cNvSpPr>
          <p:nvPr>
            <p:ph type="body" idx="1"/>
          </p:nvPr>
        </p:nvSpPr>
        <p:spPr>
          <a:xfrm>
            <a:off x="685800" y="1676400"/>
            <a:ext cx="7772400" cy="4343400"/>
          </a:xfrm>
          <a:noFill/>
        </p:spPr>
        <p:txBody>
          <a:bodyPr/>
          <a:lstStyle/>
          <a:p>
            <a:r>
              <a:rPr lang="en-US" altLang="en-US"/>
              <a:t>System objectives and usefulness</a:t>
            </a:r>
          </a:p>
          <a:p>
            <a:pPr lvl="1"/>
            <a:r>
              <a:rPr lang="en-US" altLang="en-US"/>
              <a:t>Actions taken as a result of the data.</a:t>
            </a:r>
          </a:p>
          <a:p>
            <a:pPr lvl="1"/>
            <a:r>
              <a:rPr lang="en-US" altLang="en-US"/>
              <a:t>Does the system do what it’s supposed to do?</a:t>
            </a:r>
          </a:p>
          <a:p>
            <a:r>
              <a:rPr lang="en-US" altLang="en-US"/>
              <a:t>Operation of the system</a:t>
            </a:r>
          </a:p>
          <a:p>
            <a:pPr lvl="1"/>
            <a:r>
              <a:rPr lang="en-US" altLang="en-US"/>
              <a:t>Who is reporting?  To whom?  What information is collected?  How is information stored? Who analyzes the data?  What are the findings?  How often are reports disseminated?  to whom?  </a:t>
            </a:r>
          </a:p>
          <a:p>
            <a:r>
              <a:rPr lang="en-US" altLang="en-US"/>
              <a:t>Cost</a:t>
            </a:r>
          </a:p>
        </p:txBody>
      </p:sp>
    </p:spTree>
  </p:cSld>
  <p:clrMapOvr>
    <a:masterClrMapping/>
  </p:clrMapOvr>
</p:sld>
</file>

<file path=ppt/theme/theme1.xml><?xml version="1.0" encoding="utf-8"?>
<a:theme xmlns:a="http://schemas.openxmlformats.org/drawingml/2006/main" name="Default Design">
  <a:themeElements>
    <a:clrScheme name="">
      <a:dk1>
        <a:srgbClr val="969696"/>
      </a:dk1>
      <a:lt1>
        <a:srgbClr val="FFFFFF"/>
      </a:lt1>
      <a:dk2>
        <a:srgbClr val="0066CC"/>
      </a:dk2>
      <a:lt2>
        <a:srgbClr val="FFFF00"/>
      </a:lt2>
      <a:accent1>
        <a:srgbClr val="00CC99"/>
      </a:accent1>
      <a:accent2>
        <a:srgbClr val="3333CC"/>
      </a:accent2>
      <a:accent3>
        <a:srgbClr val="AAB8E2"/>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0" i="0" u="none" strike="noStrike" cap="none" normalizeH="0" baseline="0" smtClean="0">
            <a:ln>
              <a:noFill/>
            </a:ln>
            <a:solidFill>
              <a:srgbClr val="000000"/>
            </a:solidFill>
            <a:effectLst/>
            <a:latin typeface="CaslonOpnface BT"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0" i="0" u="none" strike="noStrike" cap="none" normalizeH="0" baseline="0" smtClean="0">
            <a:ln>
              <a:noFill/>
            </a:ln>
            <a:solidFill>
              <a:srgbClr val="000000"/>
            </a:solidFill>
            <a:effectLst/>
            <a:latin typeface="CaslonOpnface BT" pitchFamily="82"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969696"/>
    </a:dk1>
    <a:lt1>
      <a:srgbClr val="FFFFFF"/>
    </a:lt1>
    <a:dk2>
      <a:srgbClr val="0066CC"/>
    </a:dk2>
    <a:lt2>
      <a:srgbClr val="FFFF00"/>
    </a:lt2>
    <a:accent1>
      <a:srgbClr val="00CC99"/>
    </a:accent1>
    <a:accent2>
      <a:srgbClr val="3333CC"/>
    </a:accent2>
    <a:accent3>
      <a:srgbClr val="AAB8E2"/>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3764</TotalTime>
  <Words>4603</Words>
  <Application>Microsoft Office PowerPoint</Application>
  <PresentationFormat>On-screen Show (4:3)</PresentationFormat>
  <Paragraphs>763</Paragraphs>
  <Slides>106</Slides>
  <Notes>91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106</vt:i4>
      </vt:variant>
    </vt:vector>
  </HeadingPairs>
  <TitlesOfParts>
    <vt:vector size="117" baseType="lpstr">
      <vt:lpstr>Arial</vt:lpstr>
      <vt:lpstr>CaslonOpnface BT</vt:lpstr>
      <vt:lpstr>Elephant</vt:lpstr>
      <vt:lpstr>Monotype Sorts</vt:lpstr>
      <vt:lpstr>Times New Roman</vt:lpstr>
      <vt:lpstr>Default Design</vt:lpstr>
      <vt:lpstr>Microsoft Excel Chart</vt:lpstr>
      <vt:lpstr>Chart</vt:lpstr>
      <vt:lpstr>Photo Editor Photo</vt:lpstr>
      <vt:lpstr>Acrobat Document</vt:lpstr>
      <vt:lpstr>Document</vt:lpstr>
      <vt:lpstr>Public Health Surveillance</vt:lpstr>
      <vt:lpstr>Objectives of Lecture</vt:lpstr>
      <vt:lpstr>What comes to mind when you hear ‘surveillance’?</vt:lpstr>
      <vt:lpstr>Definition of Surveillance</vt:lpstr>
      <vt:lpstr>PowerPoint Presentation</vt:lpstr>
      <vt:lpstr>Surveillance History in U.S.</vt:lpstr>
      <vt:lpstr>Surveillance History in U.S.</vt:lpstr>
      <vt:lpstr>PowerPoint Presentation</vt:lpstr>
      <vt:lpstr>Virginia Code, continued</vt:lpstr>
      <vt:lpstr>Purpose of Surveillance</vt:lpstr>
      <vt:lpstr>How can surveillance data be used?</vt:lpstr>
      <vt:lpstr>Uses of Surveillance Data: Estimates of a Health Problem</vt:lpstr>
      <vt:lpstr>Uses of Surveillance Data: Natural History of Disease</vt:lpstr>
      <vt:lpstr>Uses of Surveillance Data: Detection of Epidemics</vt:lpstr>
      <vt:lpstr>Uses of Surveillance Data:  Distribution &amp; Spread of a Health Event</vt:lpstr>
      <vt:lpstr>Use of Surveillance Data: Hypothesis Testing</vt:lpstr>
      <vt:lpstr>Uses of Surveillance Data:  Evaluating Control &amp; Prevention Measures</vt:lpstr>
      <vt:lpstr>Uses of Surveillance Data: Monitoring Changes</vt:lpstr>
      <vt:lpstr>Uses of Surveillance Data: Detecting Changes in Health Practice</vt:lpstr>
      <vt:lpstr>Uses of Surveillance Data: Facilitate Planning</vt:lpstr>
      <vt:lpstr>Outcomes</vt:lpstr>
      <vt:lpstr>Planning a Surveillance System</vt:lpstr>
      <vt:lpstr>What are Priorities for Surveillance?</vt:lpstr>
      <vt:lpstr>Surveillance Methods: Case Definition</vt:lpstr>
      <vt:lpstr>Case Definition Examples</vt:lpstr>
      <vt:lpstr>Case Definition Example: Giardiasis</vt:lpstr>
      <vt:lpstr>Surveillance Methods: Data Collection</vt:lpstr>
      <vt:lpstr>Active Surveillance - Ebola</vt:lpstr>
      <vt:lpstr>Active Surveillance - Zika</vt:lpstr>
      <vt:lpstr>Surveillance Methods: Data Analysis</vt:lpstr>
      <vt:lpstr>Surveillance Methods: Interpretation and Dissemination</vt:lpstr>
      <vt:lpstr>Surveillance Methods: Evaluation</vt:lpstr>
      <vt:lpstr>Cycle of Surveillance</vt:lpstr>
      <vt:lpstr>Data Sources</vt:lpstr>
      <vt:lpstr>Data Sources:   Vital Statistics</vt:lpstr>
      <vt:lpstr>Virginia Birth Certificate</vt:lpstr>
      <vt:lpstr>Virginia Birth Certificate</vt:lpstr>
      <vt:lpstr>Virginia Death Certificate</vt:lpstr>
      <vt:lpstr>Uses of Vital Statistics Data</vt:lpstr>
      <vt:lpstr>Vital Records:  Coding and Calculating </vt:lpstr>
      <vt:lpstr>Vital Statistics Data</vt:lpstr>
      <vt:lpstr>Quality of Vital Stats Depends on</vt:lpstr>
      <vt:lpstr>Data Sources:  Notifiable Diseases</vt:lpstr>
      <vt:lpstr>PowerPoint Presentation</vt:lpstr>
      <vt:lpstr>Epi-1 Form</vt:lpstr>
      <vt:lpstr>PowerPoint Presentation</vt:lpstr>
      <vt:lpstr>PowerPoint Presentation</vt:lpstr>
      <vt:lpstr>PowerPoint Presentation</vt:lpstr>
      <vt:lpstr>VEDSS Data Entry and Reports</vt:lpstr>
      <vt:lpstr>STD Trends Over Time</vt:lpstr>
      <vt:lpstr>PowerPoint Presentation</vt:lpstr>
      <vt:lpstr>PowerPoint Presentation</vt:lpstr>
      <vt:lpstr>Primary pathogens causing central line-associated bloodstream infections, Virginia, 2010</vt:lpstr>
      <vt:lpstr>Limitations of Disease Reporting</vt:lpstr>
      <vt:lpstr>Reasons for Not Reporting</vt:lpstr>
      <vt:lpstr>How to Improve Reporting</vt:lpstr>
      <vt:lpstr>In Spite of Limitations...</vt:lpstr>
      <vt:lpstr>Data Source: Registries</vt:lpstr>
      <vt:lpstr>Populations Covered by Registries</vt:lpstr>
      <vt:lpstr>Example: Virginia Cancer Registry</vt:lpstr>
      <vt:lpstr>Registry Data</vt:lpstr>
      <vt:lpstr>Data Source: Sentinel Systems</vt:lpstr>
      <vt:lpstr>Sentinel Health Events</vt:lpstr>
      <vt:lpstr>Sentinel Sites or Providers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Syndromic Analyses</vt:lpstr>
      <vt:lpstr>PowerPoint Presentation</vt:lpstr>
      <vt:lpstr>Uses of Syndromic Data</vt:lpstr>
      <vt:lpstr>PowerPoint Presentation</vt:lpstr>
      <vt:lpstr>Data Source: Surveys</vt:lpstr>
      <vt:lpstr>National Surveys – www.cdc.gov/nchs</vt:lpstr>
      <vt:lpstr>National Surveys, continued</vt:lpstr>
      <vt:lpstr>BRFSS</vt:lpstr>
      <vt:lpstr>BRFSS Charts</vt:lpstr>
      <vt:lpstr>PRAMS</vt:lpstr>
      <vt:lpstr>Reasons for Not Using Birth Control Before Pregnancy Among Women Not Trying to Become Pregnant, VA PRAMS, 2008-09</vt:lpstr>
      <vt:lpstr>Other Survey Examples </vt:lpstr>
      <vt:lpstr>Data Source: Administrative Data</vt:lpstr>
      <vt:lpstr>Causes of Injury Death, Virginia, 2009 From Hospital Discharge Data</vt:lpstr>
      <vt:lpstr>Usefulness of Administrative Data</vt:lpstr>
      <vt:lpstr>PowerPoint Presentation</vt:lpstr>
      <vt:lpstr>Other Important  Surveillance Systems</vt:lpstr>
      <vt:lpstr>Analysis of Surveillance Data</vt:lpstr>
      <vt:lpstr>Graphics Used to Describe Data</vt:lpstr>
      <vt:lpstr>Interpretation of Surveillance Data</vt:lpstr>
      <vt:lpstr>Interpretative Uses of  Surveillance Data</vt:lpstr>
      <vt:lpstr>Data Dissemination</vt:lpstr>
      <vt:lpstr>Data Dissemination</vt:lpstr>
      <vt:lpstr>Evaluating Surveillance Systems</vt:lpstr>
      <vt:lpstr>Evaluation - System Attributes</vt:lpstr>
      <vt:lpstr>Evaluation - System Attributes</vt:lpstr>
      <vt:lpstr>Sensitivity/Specificity and Predictive Value +/- (PVP/PVN)</vt:lpstr>
      <vt:lpstr>Evaluation - System Attributes</vt:lpstr>
      <vt:lpstr>Ethical and Legal Issues Relating to Surveillance</vt:lpstr>
      <vt:lpstr>Conclusion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Surveillance</dc:title>
  <dc:creator>Authorized User</dc:creator>
  <cp:lastModifiedBy>Christopher Buttery</cp:lastModifiedBy>
  <cp:revision>282</cp:revision>
  <cp:lastPrinted>1998-10-23T21:22:30Z</cp:lastPrinted>
  <dcterms:created xsi:type="dcterms:W3CDTF">1998-10-21T12:24:10Z</dcterms:created>
  <dcterms:modified xsi:type="dcterms:W3CDTF">2016-05-31T18:00:22Z</dcterms:modified>
</cp:coreProperties>
</file>