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91"/>
  </p:notesMasterIdLst>
  <p:sldIdLst>
    <p:sldId id="256" r:id="rId2"/>
    <p:sldId id="334" r:id="rId3"/>
    <p:sldId id="335" r:id="rId4"/>
    <p:sldId id="336" r:id="rId5"/>
    <p:sldId id="337" r:id="rId6"/>
    <p:sldId id="338" r:id="rId7"/>
    <p:sldId id="382" r:id="rId8"/>
    <p:sldId id="384" r:id="rId9"/>
    <p:sldId id="383" r:id="rId10"/>
    <p:sldId id="341" r:id="rId11"/>
    <p:sldId id="385" r:id="rId12"/>
    <p:sldId id="413" r:id="rId13"/>
    <p:sldId id="359" r:id="rId14"/>
    <p:sldId id="343" r:id="rId15"/>
    <p:sldId id="386" r:id="rId16"/>
    <p:sldId id="387" r:id="rId17"/>
    <p:sldId id="388" r:id="rId18"/>
    <p:sldId id="389" r:id="rId19"/>
    <p:sldId id="390" r:id="rId20"/>
    <p:sldId id="347" r:id="rId21"/>
    <p:sldId id="344" r:id="rId22"/>
    <p:sldId id="348" r:id="rId23"/>
    <p:sldId id="346" r:id="rId24"/>
    <p:sldId id="345" r:id="rId25"/>
    <p:sldId id="362" r:id="rId26"/>
    <p:sldId id="391" r:id="rId27"/>
    <p:sldId id="349" r:id="rId28"/>
    <p:sldId id="392" r:id="rId29"/>
    <p:sldId id="350" r:id="rId30"/>
    <p:sldId id="351" r:id="rId31"/>
    <p:sldId id="353" r:id="rId32"/>
    <p:sldId id="354" r:id="rId33"/>
    <p:sldId id="352" r:id="rId34"/>
    <p:sldId id="355" r:id="rId35"/>
    <p:sldId id="393" r:id="rId36"/>
    <p:sldId id="321" r:id="rId37"/>
    <p:sldId id="402" r:id="rId38"/>
    <p:sldId id="322" r:id="rId39"/>
    <p:sldId id="404" r:id="rId40"/>
    <p:sldId id="403" r:id="rId41"/>
    <p:sldId id="357" r:id="rId42"/>
    <p:sldId id="394" r:id="rId43"/>
    <p:sldId id="363" r:id="rId44"/>
    <p:sldId id="276" r:id="rId45"/>
    <p:sldId id="405" r:id="rId46"/>
    <p:sldId id="287" r:id="rId47"/>
    <p:sldId id="288" r:id="rId48"/>
    <p:sldId id="406" r:id="rId49"/>
    <p:sldId id="286" r:id="rId50"/>
    <p:sldId id="289" r:id="rId51"/>
    <p:sldId id="277" r:id="rId52"/>
    <p:sldId id="395" r:id="rId53"/>
    <p:sldId id="278" r:id="rId54"/>
    <p:sldId id="291" r:id="rId55"/>
    <p:sldId id="407" r:id="rId56"/>
    <p:sldId id="409" r:id="rId57"/>
    <p:sldId id="290" r:id="rId58"/>
    <p:sldId id="296" r:id="rId59"/>
    <p:sldId id="294" r:id="rId60"/>
    <p:sldId id="408" r:id="rId61"/>
    <p:sldId id="292" r:id="rId62"/>
    <p:sldId id="295" r:id="rId63"/>
    <p:sldId id="396" r:id="rId64"/>
    <p:sldId id="364" r:id="rId65"/>
    <p:sldId id="365" r:id="rId66"/>
    <p:sldId id="414" r:id="rId67"/>
    <p:sldId id="368" r:id="rId68"/>
    <p:sldId id="412" r:id="rId69"/>
    <p:sldId id="369" r:id="rId70"/>
    <p:sldId id="370" r:id="rId71"/>
    <p:sldId id="324" r:id="rId72"/>
    <p:sldId id="371" r:id="rId73"/>
    <p:sldId id="372" r:id="rId74"/>
    <p:sldId id="373" r:id="rId75"/>
    <p:sldId id="374" r:id="rId76"/>
    <p:sldId id="381" r:id="rId77"/>
    <p:sldId id="411" r:id="rId78"/>
    <p:sldId id="375" r:id="rId79"/>
    <p:sldId id="376" r:id="rId80"/>
    <p:sldId id="377" r:id="rId81"/>
    <p:sldId id="378" r:id="rId82"/>
    <p:sldId id="379" r:id="rId83"/>
    <p:sldId id="380" r:id="rId84"/>
    <p:sldId id="397" r:id="rId85"/>
    <p:sldId id="283" r:id="rId86"/>
    <p:sldId id="309" r:id="rId87"/>
    <p:sldId id="298" r:id="rId88"/>
    <p:sldId id="312" r:id="rId89"/>
    <p:sldId id="285" r:id="rId9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7C28"/>
    <a:srgbClr val="E70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83" autoAdjust="0"/>
  </p:normalViewPr>
  <p:slideViewPr>
    <p:cSldViewPr>
      <p:cViewPr varScale="1">
        <p:scale>
          <a:sx n="83" d="100"/>
          <a:sy n="83" d="100"/>
        </p:scale>
        <p:origin x="11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692"/>
    </p:cViewPr>
  </p:sorterViewPr>
  <p:notesViewPr>
    <p:cSldViewPr>
      <p:cViewPr varScale="1">
        <p:scale>
          <a:sx n="68" d="100"/>
          <a:sy n="68" d="100"/>
        </p:scale>
        <p:origin x="-21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xcn72028\My%20Documents\My_XLS_files\Tick%20Data%20General\Lyme%20Seasonality%20and%20Case%20Rates%20in%20VA%201990-2009.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34348666943201"/>
          <c:y val="5.8792088488939395E-2"/>
          <c:w val="0.81726516410219352"/>
          <c:h val="0.68914956011730466"/>
        </c:manualLayout>
      </c:layout>
      <c:barChart>
        <c:barDir val="col"/>
        <c:grouping val="clustered"/>
        <c:varyColors val="0"/>
        <c:ser>
          <c:idx val="0"/>
          <c:order val="0"/>
          <c:tx>
            <c:strRef>
              <c:f>Sheet1!$Q$24</c:f>
              <c:strCache>
                <c:ptCount val="1"/>
                <c:pt idx="0">
                  <c:v>Cases/100K</c:v>
                </c:pt>
              </c:strCache>
            </c:strRef>
          </c:tx>
          <c:spPr>
            <a:solidFill>
              <a:srgbClr val="3072C2"/>
            </a:solidFill>
            <a:ln>
              <a:solidFill>
                <a:schemeClr val="tx1"/>
              </a:solidFill>
            </a:ln>
          </c:spPr>
          <c:invertIfNegative val="0"/>
          <c:cat>
            <c:numRef>
              <c:f>Sheet1!$P$25:$P$45</c:f>
              <c:numCache>
                <c:formatCode>General</c:formatCode>
                <c:ptCount val="2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numCache>
            </c:numRef>
          </c:cat>
          <c:val>
            <c:numRef>
              <c:f>Sheet1!$Q$25:$Q$45</c:f>
              <c:numCache>
                <c:formatCode>0.00</c:formatCode>
                <c:ptCount val="21"/>
                <c:pt idx="0">
                  <c:v>2.04</c:v>
                </c:pt>
                <c:pt idx="1">
                  <c:v>2.44</c:v>
                </c:pt>
                <c:pt idx="2">
                  <c:v>1.9900000000000053</c:v>
                </c:pt>
                <c:pt idx="3">
                  <c:v>1.53</c:v>
                </c:pt>
                <c:pt idx="4">
                  <c:v>2.04</c:v>
                </c:pt>
                <c:pt idx="5">
                  <c:v>0.84000000000000064</c:v>
                </c:pt>
                <c:pt idx="6">
                  <c:v>0.87000000000000499</c:v>
                </c:pt>
                <c:pt idx="7">
                  <c:v>1</c:v>
                </c:pt>
                <c:pt idx="8">
                  <c:v>1.08</c:v>
                </c:pt>
                <c:pt idx="9">
                  <c:v>1.7900000000000067</c:v>
                </c:pt>
                <c:pt idx="10">
                  <c:v>2.1</c:v>
                </c:pt>
                <c:pt idx="11">
                  <c:v>2.17</c:v>
                </c:pt>
                <c:pt idx="12">
                  <c:v>3.55</c:v>
                </c:pt>
                <c:pt idx="13">
                  <c:v>2.73</c:v>
                </c:pt>
                <c:pt idx="14">
                  <c:v>2.9</c:v>
                </c:pt>
                <c:pt idx="15">
                  <c:v>3.67</c:v>
                </c:pt>
                <c:pt idx="16">
                  <c:v>4.72</c:v>
                </c:pt>
                <c:pt idx="17">
                  <c:v>12.5</c:v>
                </c:pt>
                <c:pt idx="18">
                  <c:v>12.1</c:v>
                </c:pt>
                <c:pt idx="19">
                  <c:v>11.67</c:v>
                </c:pt>
                <c:pt idx="20">
                  <c:v>15.8</c:v>
                </c:pt>
              </c:numCache>
            </c:numRef>
          </c:val>
        </c:ser>
        <c:dLbls>
          <c:showLegendKey val="0"/>
          <c:showVal val="0"/>
          <c:showCatName val="0"/>
          <c:showSerName val="0"/>
          <c:showPercent val="0"/>
          <c:showBubbleSize val="0"/>
        </c:dLbls>
        <c:gapWidth val="75"/>
        <c:axId val="734380448"/>
        <c:axId val="612321264"/>
      </c:barChart>
      <c:catAx>
        <c:axId val="734380448"/>
        <c:scaling>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b="1"/>
                  <a:t>Year</a:t>
                </a:r>
              </a:p>
            </c:rich>
          </c:tx>
          <c:layout>
            <c:manualLayout>
              <c:xMode val="edge"/>
              <c:yMode val="edge"/>
              <c:x val="0.46213166262870975"/>
              <c:y val="0.8882347030839919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5400000" vert="horz"/>
          <a:lstStyle/>
          <a:p>
            <a:pPr>
              <a:defRPr sz="1600" b="1" i="0" u="none" strike="noStrike" baseline="0">
                <a:solidFill>
                  <a:srgbClr val="000000"/>
                </a:solidFill>
                <a:latin typeface="Arial"/>
                <a:ea typeface="Arial"/>
                <a:cs typeface="Arial"/>
              </a:defRPr>
            </a:pPr>
            <a:endParaRPr lang="en-US"/>
          </a:p>
        </c:txPr>
        <c:crossAx val="612321264"/>
        <c:crosses val="autoZero"/>
        <c:auto val="1"/>
        <c:lblAlgn val="ctr"/>
        <c:lblOffset val="40"/>
        <c:tickLblSkip val="1"/>
        <c:tickMarkSkip val="1"/>
        <c:noMultiLvlLbl val="0"/>
      </c:catAx>
      <c:valAx>
        <c:axId val="612321264"/>
        <c:scaling>
          <c:orientation val="minMax"/>
        </c:scaling>
        <c:delete val="0"/>
        <c:axPos val="l"/>
        <c:majorGridlines>
          <c:spPr>
            <a:ln w="3175">
              <a:solidFill>
                <a:srgbClr val="000000"/>
              </a:solidFill>
              <a:prstDash val="solid"/>
            </a:ln>
          </c:spPr>
        </c:majorGridlines>
        <c:title>
          <c:tx>
            <c:rich>
              <a:bodyPr/>
              <a:lstStyle/>
              <a:p>
                <a:pPr>
                  <a:defRPr sz="2400" b="0" i="0" u="none" strike="noStrike" baseline="0">
                    <a:solidFill>
                      <a:srgbClr val="000000"/>
                    </a:solidFill>
                    <a:latin typeface="Calibri" pitchFamily="34" charset="0"/>
                    <a:ea typeface="Arial"/>
                    <a:cs typeface="Arial"/>
                  </a:defRPr>
                </a:pPr>
                <a:r>
                  <a:rPr lang="en-US" sz="2400" b="0" baseline="0" dirty="0">
                    <a:latin typeface="Calibri" pitchFamily="34" charset="0"/>
                  </a:rPr>
                  <a:t>Lyme </a:t>
                </a:r>
                <a:r>
                  <a:rPr lang="en-US" sz="2400" b="0" baseline="0" dirty="0" smtClean="0">
                    <a:latin typeface="Calibri" pitchFamily="34" charset="0"/>
                  </a:rPr>
                  <a:t> Disease  Cases  per  100,000  Population </a:t>
                </a:r>
                <a:endParaRPr lang="en-US" sz="2400" b="0" baseline="0" dirty="0">
                  <a:latin typeface="Calibri" pitchFamily="34" charset="0"/>
                </a:endParaRPr>
              </a:p>
            </c:rich>
          </c:tx>
          <c:layout>
            <c:manualLayout>
              <c:xMode val="edge"/>
              <c:yMode val="edge"/>
              <c:x val="8.2116544642446068E-3"/>
              <c:y val="0.10012335958005254"/>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Arial"/>
                <a:ea typeface="Arial"/>
                <a:cs typeface="Arial"/>
              </a:defRPr>
            </a:pPr>
            <a:endParaRPr lang="en-US"/>
          </a:p>
        </c:txPr>
        <c:crossAx val="734380448"/>
        <c:crosses val="autoZero"/>
        <c:crossBetween val="between"/>
      </c:valAx>
      <c:spPr>
        <a:solidFill>
          <a:schemeClr val="bg1">
            <a:lumMod val="85000"/>
          </a:schemeClr>
        </a:solidFill>
        <a:ln w="12700">
          <a:solidFill>
            <a:srgbClr val="808080"/>
          </a:solidFill>
          <a:prstDash val="solid"/>
        </a:ln>
      </c:spPr>
    </c:plotArea>
    <c:plotVisOnly val="1"/>
    <c:dispBlanksAs val="gap"/>
    <c:showDLblsOverMax val="0"/>
  </c:chart>
  <c:spPr>
    <a:noFill/>
    <a:ln w="3175">
      <a:noFill/>
      <a:prstDash val="solid"/>
    </a:ln>
  </c:spPr>
  <c:txPr>
    <a:bodyPr/>
    <a:lstStyle/>
    <a:p>
      <a:pPr>
        <a:defRPr sz="1075" b="0" i="0" u="none" strike="noStrike" baseline="0">
          <a:solidFill>
            <a:srgbClr val="000000"/>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2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2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5E6BC646-6F12-42E4-BD8D-0C0A56DCFDF7}" type="slidenum">
              <a:rPr lang="en-US"/>
              <a:pPr>
                <a:defRPr/>
              </a:pPr>
              <a:t>‹#›</a:t>
            </a:fld>
            <a:endParaRPr lang="en-US"/>
          </a:p>
        </p:txBody>
      </p:sp>
    </p:spTree>
    <p:extLst>
      <p:ext uri="{BB962C8B-B14F-4D97-AF65-F5344CB8AC3E}">
        <p14:creationId xmlns:p14="http://schemas.microsoft.com/office/powerpoint/2010/main" val="13794408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dc.gov/foodsafety/rawmilk/raw-milk-questions-and-answer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a:t>
            </a:fld>
            <a:endParaRPr lang="en-US"/>
          </a:p>
        </p:txBody>
      </p:sp>
    </p:spTree>
    <p:extLst>
      <p:ext uri="{BB962C8B-B14F-4D97-AF65-F5344CB8AC3E}">
        <p14:creationId xmlns:p14="http://schemas.microsoft.com/office/powerpoint/2010/main" val="377777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Virginia, it is not unusual for the health department to report several Salmonella outbreaks per year</a:t>
            </a:r>
            <a:r>
              <a:rPr lang="en-US" baseline="0" dirty="0" smtClean="0"/>
              <a:t> and also participate in CDC led multistate outbreaks of </a:t>
            </a:r>
            <a:r>
              <a:rPr lang="en-US" i="1" baseline="0" dirty="0" smtClean="0"/>
              <a:t>Salmonella</a:t>
            </a:r>
            <a:r>
              <a:rPr lang="en-US" baseline="0" dirty="0" smtClean="0"/>
              <a:t>.  </a:t>
            </a:r>
            <a:r>
              <a:rPr lang="en-US" dirty="0" smtClean="0"/>
              <a:t>Foods associated with illness in outbreaks Virginia has investigated have included</a:t>
            </a:r>
            <a:r>
              <a:rPr lang="en-US" baseline="0" dirty="0" smtClean="0"/>
              <a:t> eggs, poultry, cheese and spinach. More information about Salmonella outbreaks in Virginia can be found at http://www.vdh.virginia.gov/Epidemiology/Surveillance/SurveillanceData/.</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10</a:t>
            </a:fld>
            <a:endParaRPr lang="en-US"/>
          </a:p>
        </p:txBody>
      </p:sp>
    </p:spTree>
    <p:extLst>
      <p:ext uri="{BB962C8B-B14F-4D97-AF65-F5344CB8AC3E}">
        <p14:creationId xmlns:p14="http://schemas.microsoft.com/office/powerpoint/2010/main" val="37178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CDC often</a:t>
            </a:r>
            <a:r>
              <a:rPr lang="en-US" baseline="0" dirty="0" smtClean="0"/>
              <a:t> investigates multiple multistate Salmonella outbreaks in people every year.  Through the years, illness from </a:t>
            </a:r>
            <a:r>
              <a:rPr lang="en-US" i="1" baseline="0" dirty="0" smtClean="0"/>
              <a:t>Salmonella</a:t>
            </a:r>
            <a:r>
              <a:rPr lang="en-US" baseline="0" dirty="0" smtClean="0"/>
              <a:t> has been linked to a number of different foods including eggs, chicken, beef, cantaloupe, peanut butter and tomatoes.  Contact with certain live animals has also been linked to illness and these include chicks, ducklings and small pet turtles.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11</a:t>
            </a:fld>
            <a:endParaRPr lang="en-US"/>
          </a:p>
        </p:txBody>
      </p:sp>
    </p:spTree>
    <p:extLst>
      <p:ext uri="{BB962C8B-B14F-4D97-AF65-F5344CB8AC3E}">
        <p14:creationId xmlns:p14="http://schemas.microsoft.com/office/powerpoint/2010/main" val="4099064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trike="noStrike" kern="1200" dirty="0" smtClean="0">
                <a:solidFill>
                  <a:schemeClr val="tx1"/>
                </a:solidFill>
                <a:latin typeface="Arial" charset="0"/>
                <a:ea typeface="+mn-ea"/>
                <a:cs typeface="+mn-cs"/>
              </a:rPr>
              <a:t>An example of a multistate</a:t>
            </a:r>
            <a:r>
              <a:rPr lang="en-US" sz="1200" u="none" strike="noStrike" kern="1200" baseline="0" dirty="0" smtClean="0">
                <a:solidFill>
                  <a:schemeClr val="tx1"/>
                </a:solidFill>
                <a:latin typeface="Arial" charset="0"/>
                <a:ea typeface="+mn-ea"/>
                <a:cs typeface="+mn-cs"/>
              </a:rPr>
              <a:t> investigation of a Salmonella outbreak associated with food, specifically cantaloupe, is featured here.  More information about this outbreak and selected outbreak highlights can be found in the text and the link below.   </a:t>
            </a:r>
            <a:endParaRPr lang="en-US" sz="1200" u="none" strike="noStrike" kern="1200" dirty="0" smtClean="0">
              <a:solidFill>
                <a:schemeClr val="tx1"/>
              </a:solidFill>
              <a:latin typeface="Arial" charset="0"/>
              <a:ea typeface="+mn-ea"/>
              <a:cs typeface="+mn-cs"/>
            </a:endParaRPr>
          </a:p>
          <a:p>
            <a:endParaRPr lang="en-US" dirty="0" smtClean="0"/>
          </a:p>
          <a:p>
            <a:endParaRPr lang="en-US" dirty="0" smtClean="0"/>
          </a:p>
          <a:p>
            <a:r>
              <a:rPr lang="en-US" dirty="0" smtClean="0"/>
              <a:t>http://www.cdc.gov/salmonella/typhimurium-cantaloupe-08-12/index.html,</a:t>
            </a:r>
            <a:r>
              <a:rPr lang="en-US" baseline="0" dirty="0" smtClean="0"/>
              <a:t> posted October 2012</a:t>
            </a:r>
          </a:p>
          <a:p>
            <a:endParaRPr lang="en-US" baseline="0" dirty="0" smtClean="0"/>
          </a:p>
          <a:p>
            <a:r>
              <a:rPr lang="en-US" sz="1200" u="none" strike="noStrike" kern="1200" dirty="0" smtClean="0">
                <a:solidFill>
                  <a:schemeClr val="tx1"/>
                </a:solidFill>
                <a:latin typeface="Arial" charset="0"/>
                <a:ea typeface="+mn-ea"/>
                <a:cs typeface="+mn-cs"/>
              </a:rPr>
              <a:t>Outbreak highlights:  A total of 261 persons infected with the outbreak strains of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a:t>
            </a:r>
            <a:r>
              <a:rPr lang="en-US" sz="1200" u="none" strike="noStrike" kern="1200" dirty="0" err="1" smtClean="0">
                <a:solidFill>
                  <a:schemeClr val="tx1"/>
                </a:solidFill>
                <a:latin typeface="Arial" charset="0"/>
                <a:ea typeface="+mn-ea"/>
                <a:cs typeface="+mn-cs"/>
              </a:rPr>
              <a:t>Typhimurium</a:t>
            </a:r>
            <a:r>
              <a:rPr lang="en-US" sz="1200" u="none" strike="noStrike" kern="1200" dirty="0" smtClean="0">
                <a:solidFill>
                  <a:schemeClr val="tx1"/>
                </a:solidFill>
                <a:latin typeface="Arial" charset="0"/>
                <a:ea typeface="+mn-ea"/>
                <a:cs typeface="+mn-cs"/>
              </a:rPr>
              <a:t> (228 persons) and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Newport (33 persons) were reported from 24 states. 94 ill persons were hospitalized. Three deaths were reported in Kentucky.</a:t>
            </a:r>
            <a:r>
              <a:rPr lang="en-US" sz="1200" u="none" strike="noStrike" kern="1200" baseline="0" dirty="0" smtClean="0">
                <a:solidFill>
                  <a:schemeClr val="tx1"/>
                </a:solidFill>
                <a:latin typeface="Arial" charset="0"/>
                <a:ea typeface="+mn-ea"/>
                <a:cs typeface="+mn-cs"/>
              </a:rPr>
              <a:t>  </a:t>
            </a:r>
            <a:r>
              <a:rPr lang="en-US" sz="1200" u="none" strike="noStrike" kern="1200" dirty="0" smtClean="0">
                <a:solidFill>
                  <a:schemeClr val="tx1"/>
                </a:solidFill>
                <a:latin typeface="Arial" charset="0"/>
                <a:ea typeface="+mn-ea"/>
                <a:cs typeface="+mn-cs"/>
              </a:rPr>
              <a:t>Collaborative investigation efforts of state, local, and federal public health and regulatory agencies indicated that cantaloupe originating from Chamberlain Farms Produce, Inc. of Owensville, Indiana, was the source of this outbreak.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12</a:t>
            </a:fld>
            <a:endParaRPr lang="en-US"/>
          </a:p>
        </p:txBody>
      </p:sp>
    </p:spTree>
    <p:extLst>
      <p:ext uri="{BB962C8B-B14F-4D97-AF65-F5344CB8AC3E}">
        <p14:creationId xmlns:p14="http://schemas.microsoft.com/office/powerpoint/2010/main" val="350379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u="none" strike="noStrike" kern="1200" dirty="0" smtClean="0">
                <a:solidFill>
                  <a:schemeClr val="tx1"/>
                </a:solidFill>
                <a:latin typeface="Arial" charset="0"/>
                <a:ea typeface="+mn-ea"/>
                <a:cs typeface="+mn-cs"/>
              </a:rPr>
              <a:t>An example of a multistate</a:t>
            </a:r>
            <a:r>
              <a:rPr lang="en-US" sz="1200" u="none" strike="noStrike" kern="1200" baseline="0" dirty="0" smtClean="0">
                <a:solidFill>
                  <a:schemeClr val="tx1"/>
                </a:solidFill>
                <a:latin typeface="Arial" charset="0"/>
                <a:ea typeface="+mn-ea"/>
                <a:cs typeface="+mn-cs"/>
              </a:rPr>
              <a:t> investigation of a Salmonella outbreak associated with live animals is featured here.  More information about this outbreak and selected outbreak highlights can be found in the text and the link below.   </a:t>
            </a:r>
            <a:endParaRPr lang="en-US" sz="1200" u="none" strike="noStrike" kern="1200" dirty="0" smtClean="0">
              <a:solidFill>
                <a:schemeClr val="tx1"/>
              </a:solidFill>
              <a:latin typeface="Arial" charset="0"/>
              <a:ea typeface="+mn-ea"/>
              <a:cs typeface="+mn-cs"/>
            </a:endParaRPr>
          </a:p>
          <a:p>
            <a:endParaRPr lang="en-US" sz="1200" u="none" strike="noStrike" kern="1200" dirty="0" smtClean="0">
              <a:solidFill>
                <a:schemeClr val="tx1"/>
              </a:solidFill>
              <a:latin typeface="Arial" charset="0"/>
              <a:ea typeface="+mn-ea"/>
              <a:cs typeface="+mn-cs"/>
            </a:endParaRPr>
          </a:p>
          <a:p>
            <a:r>
              <a:rPr lang="en-US" sz="1200" u="none" strike="noStrike" kern="1200" dirty="0" smtClean="0">
                <a:solidFill>
                  <a:schemeClr val="tx1"/>
                </a:solidFill>
                <a:latin typeface="Arial" charset="0"/>
                <a:ea typeface="+mn-ea"/>
                <a:cs typeface="+mn-cs"/>
              </a:rPr>
              <a:t>Posted</a:t>
            </a:r>
            <a:r>
              <a:rPr lang="en-US" sz="1200" u="none" strike="noStrike" kern="1200" baseline="0" dirty="0" smtClean="0">
                <a:solidFill>
                  <a:schemeClr val="tx1"/>
                </a:solidFill>
                <a:latin typeface="Arial" charset="0"/>
                <a:ea typeface="+mn-ea"/>
                <a:cs typeface="+mn-cs"/>
              </a:rPr>
              <a:t> at http://www.cdc.gov/salmonella/typhimurium-live-poultry-04-13/index.html and dated August 19, 2013</a:t>
            </a:r>
            <a:endParaRPr lang="en-US" sz="1200" u="none" strike="noStrike" kern="1200" dirty="0" smtClean="0">
              <a:solidFill>
                <a:schemeClr val="tx1"/>
              </a:solidFill>
              <a:latin typeface="Arial" charset="0"/>
              <a:ea typeface="+mn-ea"/>
              <a:cs typeface="+mn-cs"/>
            </a:endParaRPr>
          </a:p>
          <a:p>
            <a:endParaRPr lang="en-US" sz="1200" u="none" strike="noStrike" kern="1200" dirty="0" smtClean="0">
              <a:solidFill>
                <a:schemeClr val="tx1"/>
              </a:solidFill>
              <a:latin typeface="Arial" charset="0"/>
              <a:ea typeface="+mn-ea"/>
              <a:cs typeface="+mn-cs"/>
            </a:endParaRPr>
          </a:p>
          <a:p>
            <a:r>
              <a:rPr lang="en-US" sz="1200" u="none" strike="noStrike" kern="1200" dirty="0" smtClean="0">
                <a:solidFill>
                  <a:schemeClr val="tx1"/>
                </a:solidFill>
                <a:latin typeface="Arial" charset="0"/>
                <a:ea typeface="+mn-ea"/>
                <a:cs typeface="+mn-cs"/>
              </a:rPr>
              <a:t>Outbreak highlights:  </a:t>
            </a:r>
          </a:p>
          <a:p>
            <a:r>
              <a:rPr lang="en-US" sz="1200" u="none" strike="noStrike" kern="1200" dirty="0" smtClean="0">
                <a:solidFill>
                  <a:schemeClr val="tx1"/>
                </a:solidFill>
                <a:latin typeface="Arial" charset="0"/>
                <a:ea typeface="+mn-ea"/>
                <a:cs typeface="+mn-cs"/>
              </a:rPr>
              <a:t>A total of 316 persons infected with the outbreak strain of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a:t>
            </a:r>
            <a:r>
              <a:rPr lang="en-US" sz="1200" u="none" strike="noStrike" kern="1200" dirty="0" err="1" smtClean="0">
                <a:solidFill>
                  <a:schemeClr val="tx1"/>
                </a:solidFill>
                <a:latin typeface="Arial" charset="0"/>
                <a:ea typeface="+mn-ea"/>
                <a:cs typeface="+mn-cs"/>
              </a:rPr>
              <a:t>Typhimurium</a:t>
            </a:r>
            <a:r>
              <a:rPr lang="en-US" sz="1200" u="none" strike="noStrike" kern="1200" dirty="0" smtClean="0">
                <a:solidFill>
                  <a:schemeClr val="tx1"/>
                </a:solidFill>
                <a:latin typeface="Arial" charset="0"/>
                <a:ea typeface="+mn-ea"/>
                <a:cs typeface="+mn-cs"/>
              </a:rPr>
              <a:t> have been reported from 37 states. </a:t>
            </a:r>
          </a:p>
          <a:p>
            <a:pPr>
              <a:buFont typeface="Arial" pitchFamily="34" charset="0"/>
              <a:buChar char="•"/>
            </a:pPr>
            <a:r>
              <a:rPr lang="en-US" sz="1200" u="none" strike="noStrike" kern="1200" dirty="0" smtClean="0">
                <a:solidFill>
                  <a:schemeClr val="tx1"/>
                </a:solidFill>
                <a:latin typeface="Arial" charset="0"/>
                <a:ea typeface="+mn-ea"/>
                <a:cs typeface="+mn-cs"/>
              </a:rPr>
              <a:t>Among 199 ill persons with available information, 51 (26%) have been hospitalized.</a:t>
            </a:r>
          </a:p>
          <a:p>
            <a:pPr>
              <a:buFont typeface="Arial" pitchFamily="34" charset="0"/>
              <a:buChar char="•"/>
            </a:pPr>
            <a:r>
              <a:rPr lang="en-US" sz="1200" u="none" strike="noStrike" kern="1200" dirty="0" smtClean="0">
                <a:solidFill>
                  <a:schemeClr val="tx1"/>
                </a:solidFill>
                <a:latin typeface="Arial" charset="0"/>
                <a:ea typeface="+mn-ea"/>
                <a:cs typeface="+mn-cs"/>
              </a:rPr>
              <a:t>59% of ill persons are children 10 years of age or younger.</a:t>
            </a:r>
          </a:p>
          <a:p>
            <a:pPr>
              <a:buFont typeface="Arial" pitchFamily="34" charset="0"/>
              <a:buChar char="•"/>
            </a:pPr>
            <a:r>
              <a:rPr lang="en-US" sz="1200" u="none" strike="noStrike" kern="1200" dirty="0" smtClean="0">
                <a:solidFill>
                  <a:schemeClr val="tx1"/>
                </a:solidFill>
                <a:latin typeface="Arial" charset="0"/>
                <a:ea typeface="+mn-ea"/>
                <a:cs typeface="+mn-cs"/>
              </a:rPr>
              <a:t>81% of ill people reported contact with live poultry in the week before their illness began.</a:t>
            </a:r>
          </a:p>
          <a:p>
            <a:pPr>
              <a:buFont typeface="Arial" pitchFamily="34" charset="0"/>
              <a:buChar char="•"/>
            </a:pPr>
            <a:r>
              <a:rPr lang="en-US" sz="1200" u="none" strike="noStrike" kern="1200" dirty="0" smtClean="0">
                <a:solidFill>
                  <a:schemeClr val="tx1"/>
                </a:solidFill>
                <a:latin typeface="Arial" charset="0"/>
                <a:ea typeface="+mn-ea"/>
                <a:cs typeface="+mn-cs"/>
              </a:rPr>
              <a:t>97% of ill persons reported purchasing live poultry from agricultural feed stores. </a:t>
            </a:r>
          </a:p>
          <a:p>
            <a:pPr>
              <a:buFont typeface="Arial" pitchFamily="34" charset="0"/>
              <a:buChar char="•"/>
            </a:pPr>
            <a:r>
              <a:rPr lang="en-US" sz="1200" u="none" strike="noStrike" kern="1200" dirty="0" smtClean="0">
                <a:solidFill>
                  <a:schemeClr val="tx1"/>
                </a:solidFill>
                <a:latin typeface="Arial" charset="0"/>
                <a:ea typeface="+mn-ea"/>
                <a:cs typeface="+mn-cs"/>
              </a:rPr>
              <a:t>A total of 113 locations of feed stores representing 33 feed store companies were identified.</a:t>
            </a:r>
          </a:p>
          <a:p>
            <a:pPr>
              <a:buFont typeface="Arial" pitchFamily="34" charset="0"/>
              <a:buChar char="•"/>
            </a:pPr>
            <a:r>
              <a:rPr lang="en-US" sz="1200" u="none" strike="noStrike" kern="1200" dirty="0" err="1" smtClean="0">
                <a:solidFill>
                  <a:schemeClr val="tx1"/>
                </a:solidFill>
                <a:latin typeface="Arial" charset="0"/>
                <a:ea typeface="+mn-ea"/>
                <a:cs typeface="+mn-cs"/>
              </a:rPr>
              <a:t>Traceback</a:t>
            </a:r>
            <a:r>
              <a:rPr lang="en-US" sz="1200" u="none" strike="noStrike" kern="1200" dirty="0" smtClean="0">
                <a:solidFill>
                  <a:schemeClr val="tx1"/>
                </a:solidFill>
                <a:latin typeface="Arial" charset="0"/>
                <a:ea typeface="+mn-ea"/>
                <a:cs typeface="+mn-cs"/>
              </a:rPr>
              <a:t> investigations have identified 18 mail-order hatcheries that supplied poultry to these feed stores.</a:t>
            </a:r>
          </a:p>
          <a:p>
            <a:endParaRPr lang="en-US" sz="1200" u="none" strike="noStrike" kern="1200" dirty="0" smtClean="0">
              <a:solidFill>
                <a:schemeClr val="tx1"/>
              </a:solidFill>
              <a:latin typeface="Arial" charset="0"/>
              <a:ea typeface="+mn-ea"/>
              <a:cs typeface="+mn-cs"/>
            </a:endParaRPr>
          </a:p>
          <a:p>
            <a:r>
              <a:rPr lang="en-US" sz="1200" u="none" strike="noStrike" kern="1200" dirty="0" smtClean="0">
                <a:solidFill>
                  <a:schemeClr val="tx1"/>
                </a:solidFill>
                <a:latin typeface="Arial" charset="0"/>
                <a:ea typeface="+mn-ea"/>
                <a:cs typeface="+mn-cs"/>
              </a:rPr>
              <a:t>Epidemiologic, laboratory, and </a:t>
            </a:r>
            <a:r>
              <a:rPr lang="en-US" sz="1200" u="none" strike="noStrike" kern="1200" dirty="0" err="1" smtClean="0">
                <a:solidFill>
                  <a:schemeClr val="tx1"/>
                </a:solidFill>
                <a:latin typeface="Arial" charset="0"/>
                <a:ea typeface="+mn-ea"/>
                <a:cs typeface="+mn-cs"/>
              </a:rPr>
              <a:t>traceback</a:t>
            </a:r>
            <a:r>
              <a:rPr lang="en-US" sz="1200" u="none" strike="noStrike" kern="1200" dirty="0" smtClean="0">
                <a:solidFill>
                  <a:schemeClr val="tx1"/>
                </a:solidFill>
                <a:latin typeface="Arial" charset="0"/>
                <a:ea typeface="+mn-ea"/>
                <a:cs typeface="+mn-cs"/>
              </a:rPr>
              <a:t> findings have linked this outbreak of human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a:t>
            </a:r>
            <a:r>
              <a:rPr lang="en-US" sz="1200" u="none" strike="noStrike" kern="1200" dirty="0" err="1" smtClean="0">
                <a:solidFill>
                  <a:schemeClr val="tx1"/>
                </a:solidFill>
                <a:latin typeface="Arial" charset="0"/>
                <a:ea typeface="+mn-ea"/>
                <a:cs typeface="+mn-cs"/>
              </a:rPr>
              <a:t>Typhimurium</a:t>
            </a:r>
            <a:r>
              <a:rPr lang="en-US" sz="1200" u="none" strike="noStrike" kern="1200" dirty="0" smtClean="0">
                <a:solidFill>
                  <a:schemeClr val="tx1"/>
                </a:solidFill>
                <a:latin typeface="Arial" charset="0"/>
                <a:ea typeface="+mn-ea"/>
                <a:cs typeface="+mn-cs"/>
              </a:rPr>
              <a:t> infections to contact with chicks, ducklings, and other live baby poultry sourced from Privett Hatchery in Portales, NM.   </a:t>
            </a:r>
          </a:p>
          <a:p>
            <a:endParaRPr lang="en-US" u="none"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13</a:t>
            </a:fld>
            <a:endParaRPr lang="en-US"/>
          </a:p>
        </p:txBody>
      </p:sp>
    </p:spTree>
    <p:extLst>
      <p:ext uri="{BB962C8B-B14F-4D97-AF65-F5344CB8AC3E}">
        <p14:creationId xmlns:p14="http://schemas.microsoft.com/office/powerpoint/2010/main" val="1872681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BE8B3-76D7-48D8-BD51-198BFC711A99}" type="slidenum">
              <a:rPr lang="en-US"/>
              <a:pPr/>
              <a:t>14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u="none" strike="noStrike" kern="1200" dirty="0" smtClean="0">
                <a:solidFill>
                  <a:schemeClr val="tx1"/>
                </a:solidFill>
                <a:latin typeface="Arial" charset="0"/>
                <a:ea typeface="+mn-ea"/>
                <a:cs typeface="+mn-cs"/>
              </a:rPr>
              <a:t>CDC posting at http://www.cdc.gov/salmonella/small-turtles-03-12/index.html as of May 2012.  </a:t>
            </a:r>
          </a:p>
          <a:p>
            <a:endParaRPr lang="en-US" sz="1200" u="none" strike="noStrike" kern="1200" dirty="0" smtClean="0">
              <a:solidFill>
                <a:schemeClr val="tx1"/>
              </a:solidFill>
              <a:latin typeface="Arial" charset="0"/>
              <a:ea typeface="+mn-ea"/>
              <a:cs typeface="+mn-cs"/>
            </a:endParaRPr>
          </a:p>
          <a:p>
            <a:r>
              <a:rPr lang="en-US" sz="1200" u="none" strike="noStrike" kern="1200" dirty="0" smtClean="0">
                <a:solidFill>
                  <a:schemeClr val="tx1"/>
                </a:solidFill>
                <a:latin typeface="Arial" charset="0"/>
                <a:ea typeface="+mn-ea"/>
                <a:cs typeface="+mn-cs"/>
              </a:rPr>
              <a:t>A total of 124 persons infected with outbreak strains of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a:t>
            </a:r>
            <a:r>
              <a:rPr lang="en-US" sz="1200" u="none" strike="noStrike" kern="1200" dirty="0" err="1" smtClean="0">
                <a:solidFill>
                  <a:schemeClr val="tx1"/>
                </a:solidFill>
                <a:latin typeface="Arial" charset="0"/>
                <a:ea typeface="+mn-ea"/>
                <a:cs typeface="+mn-cs"/>
              </a:rPr>
              <a:t>Sandiego</a:t>
            </a:r>
            <a:r>
              <a:rPr lang="en-US" sz="1200" u="none" strike="noStrike" kern="1200" dirty="0" smtClean="0">
                <a:solidFill>
                  <a:schemeClr val="tx1"/>
                </a:solidFill>
                <a:latin typeface="Arial" charset="0"/>
                <a:ea typeface="+mn-ea"/>
                <a:cs typeface="+mn-cs"/>
              </a:rPr>
              <a:t>,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Pomona, and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Poona have been reported from 27 states. </a:t>
            </a:r>
          </a:p>
          <a:p>
            <a:pPr lvl="1"/>
            <a:r>
              <a:rPr lang="en-US" sz="1200" u="none" strike="noStrike" kern="1200" dirty="0" smtClean="0">
                <a:solidFill>
                  <a:schemeClr val="tx1"/>
                </a:solidFill>
                <a:latin typeface="Arial" charset="0"/>
                <a:ea typeface="+mn-ea"/>
                <a:cs typeface="+mn-cs"/>
              </a:rPr>
              <a:t>The number of ill persons identified in each state is as follows: Alaska (2), Alabama (1), Arizona (3), California (21), Colorado (5), Delaware (3), Georgia (3), Illinois (1), Indiana (1), Kentucky (1), Massachusetts (3), Maryland (6), Michigan (2), Minnesota (1), Nevada (4), New Jersey (7), New Mexico (3), New York (24), North Carolina (1), Ohio (2), Oregon (1), Pennsylvania (9), South Carolina (3), Texas (12), Virginia (3), Vermont (1), and West Virginia (1).</a:t>
            </a:r>
          </a:p>
          <a:p>
            <a:pPr lvl="1"/>
            <a:r>
              <a:rPr lang="en-US" sz="1200" u="none" strike="noStrike" kern="1200" dirty="0" smtClean="0">
                <a:solidFill>
                  <a:schemeClr val="tx1"/>
                </a:solidFill>
                <a:latin typeface="Arial" charset="0"/>
                <a:ea typeface="+mn-ea"/>
                <a:cs typeface="+mn-cs"/>
              </a:rPr>
              <a:t>19 ill persons have been hospitalized, and no deaths have been reported.</a:t>
            </a:r>
          </a:p>
          <a:p>
            <a:pPr lvl="1"/>
            <a:r>
              <a:rPr lang="en-US" sz="1200" u="none" strike="noStrike" kern="1200" dirty="0" smtClean="0">
                <a:solidFill>
                  <a:schemeClr val="tx1"/>
                </a:solidFill>
                <a:latin typeface="Arial" charset="0"/>
                <a:ea typeface="+mn-ea"/>
                <a:cs typeface="+mn-cs"/>
              </a:rPr>
              <a:t>67% of ill persons are children 10 years of age or younger.</a:t>
            </a:r>
          </a:p>
          <a:p>
            <a:r>
              <a:rPr lang="en-US" sz="1200" u="none" strike="noStrike" kern="1200" dirty="0" smtClean="0">
                <a:solidFill>
                  <a:schemeClr val="tx1"/>
                </a:solidFill>
                <a:latin typeface="Arial" charset="0"/>
                <a:ea typeface="+mn-ea"/>
                <a:cs typeface="+mn-cs"/>
              </a:rPr>
              <a:t>Two new multistate outbreaks linked to small turtles have been identified since the prior update on April 5, 2012. Overall, 5 multistate outbreaks of human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infection are linked with exposure to small turtles.</a:t>
            </a:r>
          </a:p>
          <a:p>
            <a:r>
              <a:rPr lang="en-US" sz="1200" u="none" strike="noStrike" kern="1200" dirty="0" smtClean="0">
                <a:solidFill>
                  <a:schemeClr val="tx1"/>
                </a:solidFill>
                <a:latin typeface="Arial" charset="0"/>
                <a:ea typeface="+mn-ea"/>
                <a:cs typeface="+mn-cs"/>
              </a:rPr>
              <a:t>Results of the epidemiologic and environmental investigations indicate exposure to turtles or their environments (e.g., water from a turtle habitat) is the cause of these outbreaks.</a:t>
            </a:r>
          </a:p>
          <a:p>
            <a:r>
              <a:rPr lang="en-US" sz="1200" u="none" strike="noStrike" kern="1200" dirty="0" smtClean="0">
                <a:solidFill>
                  <a:schemeClr val="tx1"/>
                </a:solidFill>
                <a:latin typeface="Arial" charset="0"/>
                <a:ea typeface="+mn-ea"/>
                <a:cs typeface="+mn-cs"/>
              </a:rPr>
              <a:t>75% of ill persons reported exposure to turtles prior to their illness.</a:t>
            </a:r>
          </a:p>
          <a:p>
            <a:r>
              <a:rPr lang="en-US" sz="1200" u="none" strike="noStrike" kern="1200" dirty="0" smtClean="0">
                <a:solidFill>
                  <a:schemeClr val="tx1"/>
                </a:solidFill>
                <a:latin typeface="Arial" charset="0"/>
                <a:ea typeface="+mn-ea"/>
                <a:cs typeface="+mn-cs"/>
              </a:rPr>
              <a:t>Small turtles (shell length less than 4 inches) were reported by 93% of cases with turtle exposure. Forty-three percent of ill persons with small turtles reported purchasing the turtles from street vendors.</a:t>
            </a:r>
          </a:p>
          <a:p>
            <a:r>
              <a:rPr lang="en-US" sz="1200" u="none" strike="noStrike" kern="1200" dirty="0" smtClean="0">
                <a:solidFill>
                  <a:schemeClr val="tx1"/>
                </a:solidFill>
                <a:latin typeface="Arial" charset="0"/>
                <a:ea typeface="+mn-ea"/>
                <a:cs typeface="+mn-cs"/>
              </a:rPr>
              <a:t>Small turtles are a well-known source of human </a:t>
            </a:r>
            <a:r>
              <a:rPr lang="en-US" sz="1200" i="1" u="none" strike="noStrike" kern="1200" dirty="0" smtClean="0">
                <a:solidFill>
                  <a:schemeClr val="tx1"/>
                </a:solidFill>
                <a:latin typeface="Arial" charset="0"/>
                <a:ea typeface="+mn-ea"/>
                <a:cs typeface="+mn-cs"/>
              </a:rPr>
              <a:t>Salmonella</a:t>
            </a:r>
            <a:r>
              <a:rPr lang="en-US" sz="1200" u="none" strike="noStrike" kern="1200" dirty="0" smtClean="0">
                <a:solidFill>
                  <a:schemeClr val="tx1"/>
                </a:solidFill>
                <a:latin typeface="Arial" charset="0"/>
                <a:ea typeface="+mn-ea"/>
                <a:cs typeface="+mn-cs"/>
              </a:rPr>
              <a:t> infections, especially among young children. Because of this risk, the Food and Drug Administration has banned the sale and distribution of these turtles as pets since 1975. Turtles with a shell length of less than 4 inches in size should not be purchased as pets or given as gifts.</a:t>
            </a:r>
          </a:p>
          <a:p>
            <a:pPr>
              <a:lnSpc>
                <a:spcPct val="80000"/>
              </a:lnSpc>
            </a:pPr>
            <a:endParaRPr lang="en-US" sz="800" dirty="0"/>
          </a:p>
        </p:txBody>
      </p:sp>
    </p:spTree>
    <p:extLst>
      <p:ext uri="{BB962C8B-B14F-4D97-AF65-F5344CB8AC3E}">
        <p14:creationId xmlns:p14="http://schemas.microsoft.com/office/powerpoint/2010/main" val="293667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In animals, </a:t>
            </a:r>
            <a:r>
              <a:rPr lang="en-US" b="0" i="1" dirty="0" smtClean="0"/>
              <a:t>Salmonella</a:t>
            </a:r>
            <a:r>
              <a:rPr lang="en-US" b="0" dirty="0" smtClean="0"/>
              <a:t> has been described both as normal gut flora</a:t>
            </a:r>
            <a:r>
              <a:rPr lang="en-US" b="0" baseline="0" dirty="0" smtClean="0"/>
              <a:t>, but has also been described as causing clinical illness. </a:t>
            </a:r>
            <a:r>
              <a:rPr lang="en-US" b="0" dirty="0" smtClean="0">
                <a:latin typeface="Times New Roman" pitchFamily="18" charset="0"/>
                <a:cs typeface="Times New Roman" pitchFamily="18" charset="0"/>
              </a:rPr>
              <a:t>Cattle, sheep, pigs and horses may have mild or severe disease and clinical signs including diarrhea, fever, abdominal pain</a:t>
            </a:r>
            <a:r>
              <a:rPr lang="en-US" b="0" baseline="0" dirty="0" smtClean="0">
                <a:latin typeface="Times New Roman" pitchFamily="18" charset="0"/>
                <a:cs typeface="Times New Roman" pitchFamily="18" charset="0"/>
              </a:rPr>
              <a:t> and </a:t>
            </a:r>
            <a:r>
              <a:rPr lang="en-US" b="0" dirty="0" smtClean="0">
                <a:latin typeface="Times New Roman" pitchFamily="18" charset="0"/>
                <a:cs typeface="Times New Roman" pitchFamily="18" charset="0"/>
              </a:rPr>
              <a:t>abortion.  Disease in dogs and cats is</a:t>
            </a:r>
            <a:r>
              <a:rPr lang="en-US" b="0" baseline="0" dirty="0" smtClean="0">
                <a:latin typeface="Times New Roman" pitchFamily="18" charset="0"/>
                <a:cs typeface="Times New Roman" pitchFamily="18" charset="0"/>
              </a:rPr>
              <a:t> often subclinical, but can manifest itself in diarrhea, fever and septicemia.  Pet reptiles, chicks and ducklings are not often ill with </a:t>
            </a:r>
            <a:r>
              <a:rPr lang="en-US" b="0" i="1" baseline="0" dirty="0" smtClean="0">
                <a:latin typeface="Times New Roman" pitchFamily="18" charset="0"/>
                <a:cs typeface="Times New Roman" pitchFamily="18" charset="0"/>
              </a:rPr>
              <a:t>Salmonella</a:t>
            </a:r>
            <a:r>
              <a:rPr lang="en-US" b="0" baseline="0" dirty="0" smtClean="0">
                <a:latin typeface="Times New Roman" pitchFamily="18" charset="0"/>
                <a:cs typeface="Times New Roman" pitchFamily="18" charset="0"/>
              </a:rPr>
              <a:t> and should be considered carriers of </a:t>
            </a:r>
            <a:r>
              <a:rPr lang="en-US" b="0" i="1" baseline="0" dirty="0" smtClean="0">
                <a:latin typeface="Times New Roman" pitchFamily="18" charset="0"/>
                <a:cs typeface="Times New Roman" pitchFamily="18" charset="0"/>
              </a:rPr>
              <a:t>Salmonella</a:t>
            </a:r>
            <a:r>
              <a:rPr lang="en-US" b="0" baseline="0" dirty="0" smtClean="0">
                <a:latin typeface="Times New Roman" pitchFamily="18" charset="0"/>
                <a:cs typeface="Times New Roman" pitchFamily="18" charset="0"/>
              </a:rPr>
              <a:t>. The environments in which these animals are kept should be considered possible sources of </a:t>
            </a:r>
            <a:r>
              <a:rPr lang="en-US" b="0" i="1" baseline="0" dirty="0" smtClean="0">
                <a:latin typeface="Times New Roman" pitchFamily="18" charset="0"/>
                <a:cs typeface="Times New Roman" pitchFamily="18" charset="0"/>
              </a:rPr>
              <a:t>Salmonella</a:t>
            </a:r>
            <a:r>
              <a:rPr lang="en-US" b="0" baseline="0" dirty="0" smtClean="0">
                <a:latin typeface="Times New Roman" pitchFamily="18" charset="0"/>
                <a:cs typeface="Times New Roman" pitchFamily="18" charset="0"/>
              </a:rPr>
              <a:t> infections. </a:t>
            </a:r>
            <a:endParaRPr lang="en-US" b="0" dirty="0" smtClean="0">
              <a:latin typeface="Times New Roman" pitchFamily="18" charset="0"/>
              <a:cs typeface="Times New Roman" pitchFamily="18" charset="0"/>
            </a:endParaRP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15</a:t>
            </a:fld>
            <a:endParaRPr lang="en-US"/>
          </a:p>
        </p:txBody>
      </p:sp>
    </p:spTree>
    <p:extLst>
      <p:ext uri="{BB962C8B-B14F-4D97-AF65-F5344CB8AC3E}">
        <p14:creationId xmlns:p14="http://schemas.microsoft.com/office/powerpoint/2010/main" val="6282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45FD99-8D48-4FA9-AC5A-829232190CCA}" type="slidenum">
              <a:rPr lang="en-US"/>
              <a:pPr/>
              <a:t>16</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dirty="0" smtClean="0"/>
              <a:t>Ways a person can avoid becoming ill with</a:t>
            </a:r>
            <a:r>
              <a:rPr lang="en-US" altLang="en-US" baseline="0" dirty="0" smtClean="0"/>
              <a:t> </a:t>
            </a:r>
            <a:r>
              <a:rPr lang="en-US" altLang="en-US" i="1" baseline="0" dirty="0" smtClean="0"/>
              <a:t>Salmonella</a:t>
            </a:r>
            <a:r>
              <a:rPr lang="en-US" altLang="en-US" baseline="0" dirty="0" smtClean="0"/>
              <a:t> are by using good practices associated with handling and cooking food. Best practices include:  </a:t>
            </a:r>
          </a:p>
          <a:p>
            <a:r>
              <a:rPr lang="en-US" altLang="en-US" sz="1200" b="0" i="0" kern="1200" baseline="0" dirty="0" smtClean="0">
                <a:solidFill>
                  <a:schemeClr val="tx1"/>
                </a:solidFill>
                <a:latin typeface="+mn-lt"/>
                <a:ea typeface="+mn-ea"/>
                <a:cs typeface="+mn-cs"/>
              </a:rPr>
              <a:t>w</a:t>
            </a:r>
            <a:r>
              <a:rPr lang="en-US" sz="1200" b="0" i="0" kern="1200" dirty="0" smtClean="0">
                <a:solidFill>
                  <a:schemeClr val="tx1"/>
                </a:solidFill>
                <a:latin typeface="+mn-lt"/>
                <a:ea typeface="+mn-ea"/>
                <a:cs typeface="+mn-cs"/>
              </a:rPr>
              <a:t>ashing your hands, cutting boards, utensils, and countertops routinely through cooking.  The</a:t>
            </a:r>
            <a:r>
              <a:rPr lang="en-US" sz="1200" b="0" i="0" kern="1200" baseline="0" dirty="0" smtClean="0">
                <a:solidFill>
                  <a:schemeClr val="tx1"/>
                </a:solidFill>
                <a:latin typeface="+mn-lt"/>
                <a:ea typeface="+mn-ea"/>
                <a:cs typeface="+mn-cs"/>
              </a:rPr>
              <a:t> importance of good </a:t>
            </a:r>
            <a:r>
              <a:rPr lang="en-US" sz="1200" b="0" i="0" kern="1200" baseline="0" dirty="0" err="1" smtClean="0">
                <a:solidFill>
                  <a:schemeClr val="tx1"/>
                </a:solidFill>
                <a:latin typeface="+mn-lt"/>
                <a:ea typeface="+mn-ea"/>
                <a:cs typeface="+mn-cs"/>
              </a:rPr>
              <a:t>handwashing</a:t>
            </a:r>
            <a:r>
              <a:rPr lang="en-US" sz="1200" b="0" i="0" kern="1200" baseline="0" dirty="0" smtClean="0">
                <a:solidFill>
                  <a:schemeClr val="tx1"/>
                </a:solidFill>
                <a:latin typeface="+mn-lt"/>
                <a:ea typeface="+mn-ea"/>
                <a:cs typeface="+mn-cs"/>
              </a:rPr>
              <a:t> practices to help avoid this and other illness cannot be overemphasized.  </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Separating</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raw meat, poultry, and seafood separate from ready-to-eat foods. </a:t>
            </a:r>
          </a:p>
          <a:p>
            <a:r>
              <a:rPr lang="en-US" sz="1200" b="0" i="0" kern="1200" dirty="0" smtClean="0">
                <a:solidFill>
                  <a:schemeClr val="tx1"/>
                </a:solidFill>
                <a:latin typeface="+mn-lt"/>
                <a:ea typeface="+mn-ea"/>
                <a:cs typeface="+mn-cs"/>
              </a:rPr>
              <a:t>Using a food thermometer to ensure that foods are cooked to a safe internal temperature: 145°F for whole meats (allowing the meat to rest for 3 minutes before carving or consuming), 160°F for ground meats, and 165°F for all poultry. </a:t>
            </a:r>
          </a:p>
          <a:p>
            <a:r>
              <a:rPr lang="en-US" sz="1200" b="0" i="0" kern="1200" dirty="0" smtClean="0">
                <a:solidFill>
                  <a:schemeClr val="tx1"/>
                </a:solidFill>
                <a:latin typeface="+mn-lt"/>
                <a:ea typeface="+mn-ea"/>
                <a:cs typeface="+mn-cs"/>
              </a:rPr>
              <a:t>Keeping your refrigerator below 40°F and refrigerate food that will spoil. </a:t>
            </a:r>
          </a:p>
          <a:p>
            <a:r>
              <a:rPr lang="en-US" sz="1200" b="0" i="0" kern="1200" dirty="0" smtClean="0">
                <a:solidFill>
                  <a:schemeClr val="tx1"/>
                </a:solidFill>
                <a:latin typeface="+mn-lt"/>
                <a:ea typeface="+mn-ea"/>
                <a:cs typeface="+mn-cs"/>
              </a:rPr>
              <a:t>Avoiding preparing food for others if you have diarrhea or vomiting. </a:t>
            </a:r>
          </a:p>
          <a:p>
            <a:r>
              <a:rPr lang="en-US" sz="1200" b="0" i="0" kern="1200" dirty="0" smtClean="0">
                <a:solidFill>
                  <a:schemeClr val="tx1"/>
                </a:solidFill>
                <a:latin typeface="+mn-lt"/>
                <a:ea typeface="+mn-ea"/>
                <a:cs typeface="+mn-cs"/>
              </a:rPr>
              <a:t>Avoiding consumption of raw meats and raw dairy products</a:t>
            </a:r>
          </a:p>
          <a:p>
            <a:r>
              <a:rPr lang="en-US" sz="1200" b="0" i="0" kern="1200" dirty="0" smtClean="0">
                <a:solidFill>
                  <a:schemeClr val="tx1"/>
                </a:solidFill>
                <a:latin typeface="+mn-lt"/>
                <a:ea typeface="+mn-ea"/>
                <a:cs typeface="+mn-cs"/>
              </a:rPr>
              <a:t>And being especially careful when preparing food for children, pregnant woman, those in poor health, and older adults. </a:t>
            </a:r>
          </a:p>
          <a:p>
            <a:endParaRPr lang="en-US" altLang="en-US" dirty="0"/>
          </a:p>
          <a:p>
            <a:endParaRPr lang="en-US" dirty="0"/>
          </a:p>
        </p:txBody>
      </p:sp>
    </p:spTree>
    <p:extLst>
      <p:ext uri="{BB962C8B-B14F-4D97-AF65-F5344CB8AC3E}">
        <p14:creationId xmlns:p14="http://schemas.microsoft.com/office/powerpoint/2010/main" val="27442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ways people can avoid becoming ill with </a:t>
            </a:r>
            <a:r>
              <a:rPr lang="en-US" i="1" baseline="0" dirty="0" smtClean="0"/>
              <a:t>Salmonella</a:t>
            </a:r>
            <a:r>
              <a:rPr lang="en-US" baseline="0" dirty="0" smtClean="0"/>
              <a:t> is using good practices when handling and working around animals.  For instance, good barrier precautions and hygiene are important whenever handling pet reptiles, amphibians, chicks and ducklings and working in or cleaning the environments where these animals are housed.  In addition, animals fed a raw meat diet are more likely to shed </a:t>
            </a:r>
            <a:r>
              <a:rPr lang="en-US" i="1" baseline="0" dirty="0" smtClean="0"/>
              <a:t>Salmonella</a:t>
            </a:r>
            <a:r>
              <a:rPr lang="en-US" baseline="0" dirty="0" smtClean="0"/>
              <a:t> and, of course, animals clinically ill with </a:t>
            </a:r>
            <a:r>
              <a:rPr lang="en-US" i="1" baseline="0" dirty="0" smtClean="0"/>
              <a:t>Salmonella</a:t>
            </a:r>
            <a:r>
              <a:rPr lang="en-US" baseline="0" dirty="0" smtClean="0"/>
              <a:t> are likely to be shedding the organism.  In addition, it is important to keep in mind that stressful situations, like animals being kept in shelters or in unfamiliar surroundings may be more likely to become clinically ill with Salmonella and so animal health responders may be more likely to be exposed.  In each case, good barrier and hygiene precautions (again, particularly hand washing) are very important to decrease the likelihood of human illness.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17</a:t>
            </a:fld>
            <a:endParaRPr lang="en-US"/>
          </a:p>
        </p:txBody>
      </p:sp>
    </p:spTree>
    <p:extLst>
      <p:ext uri="{BB962C8B-B14F-4D97-AF65-F5344CB8AC3E}">
        <p14:creationId xmlns:p14="http://schemas.microsoft.com/office/powerpoint/2010/main" val="117253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infection control measures</a:t>
            </a:r>
            <a:r>
              <a:rPr lang="en-US" baseline="0" dirty="0" smtClean="0"/>
              <a:t> </a:t>
            </a:r>
            <a:r>
              <a:rPr lang="en-US" dirty="0" smtClean="0"/>
              <a:t>recommended to decrease the likelihood of human infection with Salmonella include:</a:t>
            </a:r>
            <a:r>
              <a:rPr lang="en-US" baseline="0" dirty="0" smtClean="0"/>
              <a:t> </a:t>
            </a:r>
          </a:p>
          <a:p>
            <a:r>
              <a:rPr lang="en-US" b="0" dirty="0" smtClean="0">
                <a:cs typeface="Times New Roman" pitchFamily="18" charset="0"/>
              </a:rPr>
              <a:t>People at increased risk of infection should avoid contact with reptiles and amphibians and associated items.</a:t>
            </a:r>
          </a:p>
          <a:p>
            <a:r>
              <a:rPr lang="en-US" b="0" dirty="0" smtClean="0">
                <a:cs typeface="Times New Roman" pitchFamily="18" charset="0"/>
              </a:rPr>
              <a:t>Reptiles and amphibians should not be allowed in households with children &lt;5 years old or </a:t>
            </a:r>
            <a:r>
              <a:rPr lang="en-US" b="0" dirty="0" err="1" smtClean="0">
                <a:cs typeface="Times New Roman" pitchFamily="18" charset="0"/>
              </a:rPr>
              <a:t>immunocompromised</a:t>
            </a:r>
            <a:r>
              <a:rPr lang="en-US" b="0" dirty="0" smtClean="0">
                <a:cs typeface="Times New Roman" pitchFamily="18" charset="0"/>
              </a:rPr>
              <a:t> people.</a:t>
            </a:r>
          </a:p>
          <a:p>
            <a:r>
              <a:rPr lang="en-US" b="0" dirty="0" smtClean="0">
                <a:cs typeface="Times New Roman" pitchFamily="18" charset="0"/>
              </a:rPr>
              <a:t>Do not let children &lt;5 years old, elderly persons or </a:t>
            </a:r>
            <a:r>
              <a:rPr lang="en-US" b="0" dirty="0" err="1" smtClean="0">
                <a:cs typeface="Times New Roman" pitchFamily="18" charset="0"/>
              </a:rPr>
              <a:t>immunocompromised</a:t>
            </a:r>
            <a:r>
              <a:rPr lang="en-US" b="0" dirty="0" smtClean="0">
                <a:cs typeface="Times New Roman" pitchFamily="18" charset="0"/>
              </a:rPr>
              <a:t> people touch chicks, ducklings or other live poultry.</a:t>
            </a:r>
          </a:p>
          <a:p>
            <a:r>
              <a:rPr lang="en-US" b="0" dirty="0" smtClean="0">
                <a:cs typeface="Times New Roman" pitchFamily="18" charset="0"/>
              </a:rPr>
              <a:t>Maintain good hand and equipment hygiene</a:t>
            </a:r>
            <a:r>
              <a:rPr lang="en-US" b="0" baseline="0" dirty="0" smtClean="0">
                <a:cs typeface="Times New Roman" pitchFamily="18" charset="0"/>
              </a:rPr>
              <a:t> and g</a:t>
            </a:r>
            <a:r>
              <a:rPr lang="en-US" b="0" dirty="0" smtClean="0">
                <a:cs typeface="Times New Roman" pitchFamily="18" charset="0"/>
              </a:rPr>
              <a:t>ood hygiene around animals with diarrhea.</a:t>
            </a:r>
            <a:endParaRPr lang="en-US" b="0" dirty="0"/>
          </a:p>
        </p:txBody>
      </p:sp>
      <p:sp>
        <p:nvSpPr>
          <p:cNvPr id="4" name="Slide Number Placeholder 3"/>
          <p:cNvSpPr>
            <a:spLocks noGrp="1"/>
          </p:cNvSpPr>
          <p:nvPr>
            <p:ph type="sldNum" sz="quarter" idx="10"/>
          </p:nvPr>
        </p:nvSpPr>
        <p:spPr/>
        <p:txBody>
          <a:bodyPr/>
          <a:lstStyle/>
          <a:p>
            <a:fld id="{AB439835-3E39-4981-962C-10BCF9BB169D}" type="slidenum">
              <a:rPr lang="en-US" smtClean="0"/>
              <a:pPr/>
              <a:t>18</a:t>
            </a:fld>
            <a:endParaRPr lang="en-US"/>
          </a:p>
        </p:txBody>
      </p:sp>
    </p:spTree>
    <p:extLst>
      <p:ext uri="{BB962C8B-B14F-4D97-AF65-F5344CB8AC3E}">
        <p14:creationId xmlns:p14="http://schemas.microsoft.com/office/powerpoint/2010/main" val="180617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information about </a:t>
            </a:r>
            <a:r>
              <a:rPr lang="en-US" i="1" dirty="0" smtClean="0"/>
              <a:t>Salmonella</a:t>
            </a:r>
            <a:r>
              <a:rPr lang="en-US" dirty="0" smtClean="0"/>
              <a:t> visit these websites.</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19</a:t>
            </a:fld>
            <a:endParaRPr lang="en-US"/>
          </a:p>
        </p:txBody>
      </p:sp>
    </p:spTree>
    <p:extLst>
      <p:ext uri="{BB962C8B-B14F-4D97-AF65-F5344CB8AC3E}">
        <p14:creationId xmlns:p14="http://schemas.microsoft.com/office/powerpoint/2010/main" val="60163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Zoonontic</a:t>
            </a:r>
            <a:r>
              <a:rPr lang="en-US" baseline="0" dirty="0" smtClean="0"/>
              <a:t> diseases are those that are shared in nature by humans and other animals.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a:t>
            </a:fld>
            <a:endParaRPr lang="en-US"/>
          </a:p>
        </p:txBody>
      </p:sp>
    </p:spTree>
    <p:extLst>
      <p:ext uri="{BB962C8B-B14F-4D97-AF65-F5344CB8AC3E}">
        <p14:creationId xmlns:p14="http://schemas.microsoft.com/office/powerpoint/2010/main" val="200913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2CE0A-7EC3-4470-BC5C-A793E5EF283D}" type="slidenum">
              <a:rPr lang="en-US"/>
              <a:pPr/>
              <a:t>20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sz="1200" i="1" u="none" strike="noStrike" kern="1200" dirty="0" smtClean="0">
                <a:solidFill>
                  <a:schemeClr val="tx1"/>
                </a:solidFill>
                <a:latin typeface="Arial" charset="0"/>
                <a:ea typeface="+mn-ea"/>
                <a:cs typeface="+mn-cs"/>
              </a:rPr>
              <a:t>Escherichia coli (E. coli)</a:t>
            </a:r>
            <a:r>
              <a:rPr lang="en-US" sz="1200" u="none" strike="noStrike" kern="1200" dirty="0" smtClean="0">
                <a:solidFill>
                  <a:schemeClr val="tx1"/>
                </a:solidFill>
                <a:latin typeface="Arial" charset="0"/>
                <a:ea typeface="+mn-ea"/>
                <a:cs typeface="+mn-cs"/>
              </a:rPr>
              <a:t> bacteria normally live in the intestines of people and animals. Most </a:t>
            </a:r>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are harmless and actually are an important part of a healthy human intestinal tract. However, some </a:t>
            </a:r>
            <a:r>
              <a:rPr lang="en-US" sz="1200" i="1" u="none" strike="noStrike" kern="1200" dirty="0" smtClean="0">
                <a:solidFill>
                  <a:schemeClr val="tx1"/>
                </a:solidFill>
                <a:latin typeface="Arial" charset="0"/>
                <a:ea typeface="+mn-ea"/>
                <a:cs typeface="+mn-cs"/>
              </a:rPr>
              <a:t>E. coli </a:t>
            </a:r>
            <a:r>
              <a:rPr lang="en-US" sz="1200" u="none" strike="noStrike" kern="1200" dirty="0" smtClean="0">
                <a:solidFill>
                  <a:schemeClr val="tx1"/>
                </a:solidFill>
                <a:latin typeface="Arial" charset="0"/>
                <a:ea typeface="+mn-ea"/>
                <a:cs typeface="+mn-cs"/>
              </a:rPr>
              <a:t>are pathogenic, meaning they can cause illness, either diarrhea or illness outside of the intestinal tract. The types of </a:t>
            </a:r>
            <a:r>
              <a:rPr lang="en-US" sz="1200" i="1" u="none" strike="noStrike" kern="1200" dirty="0" smtClean="0">
                <a:solidFill>
                  <a:schemeClr val="tx1"/>
                </a:solidFill>
                <a:latin typeface="Arial" charset="0"/>
                <a:ea typeface="+mn-ea"/>
                <a:cs typeface="+mn-cs"/>
              </a:rPr>
              <a:t>E. coli </a:t>
            </a:r>
            <a:r>
              <a:rPr lang="en-US" sz="1200" u="none" strike="noStrike" kern="1200" dirty="0" smtClean="0">
                <a:solidFill>
                  <a:schemeClr val="tx1"/>
                </a:solidFill>
                <a:latin typeface="Arial" charset="0"/>
                <a:ea typeface="+mn-ea"/>
                <a:cs typeface="+mn-cs"/>
              </a:rPr>
              <a:t>that can cause diarrhea can be transmitted through contaminated water or food, or through contact with animals or persons. </a:t>
            </a:r>
          </a:p>
          <a:p>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consists of a diverse group of bacteria. Pathogenic </a:t>
            </a:r>
            <a:r>
              <a:rPr lang="en-US" sz="1200" i="1" u="none" strike="noStrike" kern="1200" dirty="0" smtClean="0">
                <a:solidFill>
                  <a:schemeClr val="tx1"/>
                </a:solidFill>
                <a:latin typeface="Arial" charset="0"/>
                <a:ea typeface="+mn-ea"/>
                <a:cs typeface="+mn-cs"/>
              </a:rPr>
              <a:t>E</a:t>
            </a:r>
            <a:r>
              <a:rPr lang="en-US" sz="1200" u="none" strike="noStrike" kern="1200" dirty="0" smtClean="0">
                <a:solidFill>
                  <a:schemeClr val="tx1"/>
                </a:solidFill>
                <a:latin typeface="Arial" charset="0"/>
                <a:ea typeface="+mn-ea"/>
                <a:cs typeface="+mn-cs"/>
              </a:rPr>
              <a:t>. </a:t>
            </a:r>
            <a:r>
              <a:rPr lang="en-US" sz="1200" i="1" u="none" strike="noStrike" kern="1200" dirty="0" smtClean="0">
                <a:solidFill>
                  <a:schemeClr val="tx1"/>
                </a:solidFill>
                <a:latin typeface="Arial" charset="0"/>
                <a:ea typeface="+mn-ea"/>
                <a:cs typeface="+mn-cs"/>
              </a:rPr>
              <a:t>coli</a:t>
            </a:r>
            <a:r>
              <a:rPr lang="en-US" sz="1200" u="none" strike="noStrike" kern="1200" dirty="0" smtClean="0">
                <a:solidFill>
                  <a:schemeClr val="tx1"/>
                </a:solidFill>
                <a:latin typeface="Arial" charset="0"/>
                <a:ea typeface="+mn-ea"/>
                <a:cs typeface="+mn-cs"/>
              </a:rPr>
              <a:t> strains are categorized into </a:t>
            </a:r>
            <a:r>
              <a:rPr lang="en-US" sz="1200" u="none" strike="noStrike" kern="1200" dirty="0" err="1" smtClean="0">
                <a:solidFill>
                  <a:schemeClr val="tx1"/>
                </a:solidFill>
                <a:latin typeface="Arial" charset="0"/>
                <a:ea typeface="+mn-ea"/>
                <a:cs typeface="+mn-cs"/>
              </a:rPr>
              <a:t>pathotypes</a:t>
            </a:r>
            <a:r>
              <a:rPr lang="en-US" sz="1200" u="none" strike="noStrike" kern="1200" dirty="0" smtClean="0">
                <a:solidFill>
                  <a:schemeClr val="tx1"/>
                </a:solidFill>
                <a:latin typeface="Arial" charset="0"/>
                <a:ea typeface="+mn-ea"/>
                <a:cs typeface="+mn-cs"/>
              </a:rPr>
              <a:t>. Six </a:t>
            </a:r>
            <a:r>
              <a:rPr lang="en-US" sz="1200" u="none" strike="noStrike" kern="1200" dirty="0" err="1" smtClean="0">
                <a:solidFill>
                  <a:schemeClr val="tx1"/>
                </a:solidFill>
                <a:latin typeface="Arial" charset="0"/>
                <a:ea typeface="+mn-ea"/>
                <a:cs typeface="+mn-cs"/>
              </a:rPr>
              <a:t>pathotypes</a:t>
            </a:r>
            <a:r>
              <a:rPr lang="en-US" sz="1200" u="none" strike="noStrike" kern="1200" dirty="0" smtClean="0">
                <a:solidFill>
                  <a:schemeClr val="tx1"/>
                </a:solidFill>
                <a:latin typeface="Arial" charset="0"/>
                <a:ea typeface="+mn-ea"/>
                <a:cs typeface="+mn-cs"/>
              </a:rPr>
              <a:t> are associated with diarrhea and collectively are referred to as </a:t>
            </a:r>
            <a:r>
              <a:rPr lang="en-US" sz="1200" u="none" strike="noStrike" kern="1200" dirty="0" err="1" smtClean="0">
                <a:solidFill>
                  <a:schemeClr val="tx1"/>
                </a:solidFill>
                <a:latin typeface="Arial" charset="0"/>
                <a:ea typeface="+mn-ea"/>
                <a:cs typeface="+mn-cs"/>
              </a:rPr>
              <a:t>diarrheagenic</a:t>
            </a:r>
            <a:r>
              <a:rPr lang="en-US" sz="1200" u="none" strike="noStrike" kern="1200" dirty="0" smtClean="0">
                <a:solidFill>
                  <a:schemeClr val="tx1"/>
                </a:solidFill>
                <a:latin typeface="Arial" charset="0"/>
                <a:ea typeface="+mn-ea"/>
                <a:cs typeface="+mn-cs"/>
              </a:rPr>
              <a:t> </a:t>
            </a:r>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a:t>
            </a:r>
          </a:p>
          <a:p>
            <a:r>
              <a:rPr lang="en-US" sz="1200" u="none" strike="noStrike" kern="1200" dirty="0" smtClean="0">
                <a:solidFill>
                  <a:schemeClr val="tx1"/>
                </a:solidFill>
                <a:latin typeface="Arial" charset="0"/>
                <a:ea typeface="+mn-ea"/>
                <a:cs typeface="+mn-cs"/>
              </a:rPr>
              <a:t>Shiga toxin-producing </a:t>
            </a:r>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(STEC)—STEC may also be referred to as </a:t>
            </a:r>
            <a:r>
              <a:rPr lang="en-US" sz="1200" u="none" strike="noStrike" kern="1200" dirty="0" err="1" smtClean="0">
                <a:solidFill>
                  <a:schemeClr val="tx1"/>
                </a:solidFill>
                <a:latin typeface="Arial" charset="0"/>
                <a:ea typeface="+mn-ea"/>
                <a:cs typeface="+mn-cs"/>
              </a:rPr>
              <a:t>Verocytotoxin</a:t>
            </a:r>
            <a:r>
              <a:rPr lang="en-US" sz="1200" u="none" strike="noStrike" kern="1200" dirty="0" smtClean="0">
                <a:solidFill>
                  <a:schemeClr val="tx1"/>
                </a:solidFill>
                <a:latin typeface="Arial" charset="0"/>
                <a:ea typeface="+mn-ea"/>
                <a:cs typeface="+mn-cs"/>
              </a:rPr>
              <a:t>-producing </a:t>
            </a:r>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(VTEC) or </a:t>
            </a:r>
            <a:r>
              <a:rPr lang="en-US" sz="1200" u="none" strike="noStrike" kern="1200" dirty="0" err="1" smtClean="0">
                <a:solidFill>
                  <a:schemeClr val="tx1"/>
                </a:solidFill>
                <a:latin typeface="Arial" charset="0"/>
                <a:ea typeface="+mn-ea"/>
                <a:cs typeface="+mn-cs"/>
              </a:rPr>
              <a:t>enterohemorrhagic</a:t>
            </a:r>
            <a:r>
              <a:rPr lang="en-US" sz="1200" u="none" strike="noStrike" kern="1200" dirty="0" smtClean="0">
                <a:solidFill>
                  <a:schemeClr val="tx1"/>
                </a:solidFill>
                <a:latin typeface="Arial" charset="0"/>
                <a:ea typeface="+mn-ea"/>
                <a:cs typeface="+mn-cs"/>
              </a:rPr>
              <a:t> </a:t>
            </a:r>
            <a:r>
              <a:rPr lang="en-US" sz="1200" i="1" u="none" strike="noStrike" kern="1200" dirty="0" smtClean="0">
                <a:solidFill>
                  <a:schemeClr val="tx1"/>
                </a:solidFill>
                <a:latin typeface="Arial" charset="0"/>
                <a:ea typeface="+mn-ea"/>
                <a:cs typeface="+mn-cs"/>
              </a:rPr>
              <a:t>E. coli</a:t>
            </a:r>
            <a:r>
              <a:rPr lang="en-US" sz="1200" u="none" strike="noStrike" kern="1200" dirty="0" smtClean="0">
                <a:solidFill>
                  <a:schemeClr val="tx1"/>
                </a:solidFill>
                <a:latin typeface="Arial" charset="0"/>
                <a:ea typeface="+mn-ea"/>
                <a:cs typeface="+mn-cs"/>
              </a:rPr>
              <a:t> (EHEC). This </a:t>
            </a:r>
            <a:r>
              <a:rPr lang="en-US" sz="1200" u="none" strike="noStrike" kern="1200" dirty="0" err="1" smtClean="0">
                <a:solidFill>
                  <a:schemeClr val="tx1"/>
                </a:solidFill>
                <a:latin typeface="Arial" charset="0"/>
                <a:ea typeface="+mn-ea"/>
                <a:cs typeface="+mn-cs"/>
              </a:rPr>
              <a:t>pathotype</a:t>
            </a:r>
            <a:r>
              <a:rPr lang="en-US" sz="1200" u="none" strike="noStrike" kern="1200" dirty="0" smtClean="0">
                <a:solidFill>
                  <a:schemeClr val="tx1"/>
                </a:solidFill>
                <a:latin typeface="Arial" charset="0"/>
                <a:ea typeface="+mn-ea"/>
                <a:cs typeface="+mn-cs"/>
              </a:rPr>
              <a:t> is the one most commonly heard about in the news in association with </a:t>
            </a:r>
            <a:r>
              <a:rPr lang="en-US" sz="1200" u="none" strike="noStrike" kern="1200" dirty="0" err="1" smtClean="0">
                <a:solidFill>
                  <a:schemeClr val="tx1"/>
                </a:solidFill>
                <a:latin typeface="Arial" charset="0"/>
                <a:ea typeface="+mn-ea"/>
                <a:cs typeface="+mn-cs"/>
              </a:rPr>
              <a:t>foodborne</a:t>
            </a:r>
            <a:r>
              <a:rPr lang="en-US" sz="1200" u="none" strike="noStrike" kern="1200" dirty="0" smtClean="0">
                <a:solidFill>
                  <a:schemeClr val="tx1"/>
                </a:solidFill>
                <a:latin typeface="Arial" charset="0"/>
                <a:ea typeface="+mn-ea"/>
                <a:cs typeface="+mn-cs"/>
              </a:rPr>
              <a:t> outbreaks. </a:t>
            </a:r>
            <a:r>
              <a:rPr lang="en-US" altLang="en-US" dirty="0" smtClean="0"/>
              <a:t>Other types of E. coli can also produce illness in people.</a:t>
            </a:r>
            <a:endParaRPr lang="en-US" sz="1200" u="none" strike="noStrike" kern="1200" dirty="0" smtClean="0">
              <a:solidFill>
                <a:schemeClr val="tx1"/>
              </a:solidFill>
              <a:latin typeface="Arial" charset="0"/>
              <a:ea typeface="+mn-ea"/>
              <a:cs typeface="+mn-cs"/>
            </a:endParaRPr>
          </a:p>
          <a:p>
            <a:r>
              <a:rPr lang="en-US" sz="1200" u="none" strike="noStrike" kern="1200" dirty="0" smtClean="0">
                <a:solidFill>
                  <a:schemeClr val="tx1"/>
                </a:solidFill>
                <a:latin typeface="Arial" charset="0"/>
                <a:ea typeface="+mn-ea"/>
                <a:cs typeface="+mn-cs"/>
              </a:rPr>
              <a:t>STEC live in the guts of ruminant animals, including cattle, goats, sheep, deer, and elk. The major source for human illnesses is cattle. STEC that cause human illness generally do not make animals sick</a:t>
            </a:r>
            <a:r>
              <a:rPr lang="en-US" altLang="en-US" dirty="0" smtClean="0"/>
              <a:t>.  </a:t>
            </a:r>
            <a:endParaRPr lang="en-US" altLang="en-US" dirty="0"/>
          </a:p>
          <a:p>
            <a:endParaRPr lang="en-US" dirty="0"/>
          </a:p>
          <a:p>
            <a:endParaRPr lang="en-US" dirty="0"/>
          </a:p>
        </p:txBody>
      </p:sp>
    </p:spTree>
    <p:extLst>
      <p:ext uri="{BB962C8B-B14F-4D97-AF65-F5344CB8AC3E}">
        <p14:creationId xmlns:p14="http://schemas.microsoft.com/office/powerpoint/2010/main" val="4183205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CE861-9D9C-49F0-BF08-C661B4F7073E}" type="slidenum">
              <a:rPr lang="en-US"/>
              <a:pPr/>
              <a:t>21</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dirty="0" smtClean="0"/>
              <a:t>STEC has </a:t>
            </a:r>
            <a:r>
              <a:rPr lang="en-US" altLang="en-US" dirty="0"/>
              <a:t>been reportable in </a:t>
            </a:r>
            <a:r>
              <a:rPr lang="en-US" altLang="en-US" dirty="0" smtClean="0"/>
              <a:t>Virginia </a:t>
            </a:r>
            <a:r>
              <a:rPr lang="en-US" altLang="en-US" dirty="0"/>
              <a:t>since 1999.  About </a:t>
            </a:r>
            <a:r>
              <a:rPr lang="en-US" altLang="en-US" dirty="0" smtClean="0"/>
              <a:t>150 </a:t>
            </a:r>
            <a:r>
              <a:rPr lang="en-US" altLang="en-US" dirty="0"/>
              <a:t>cases per year are reported in </a:t>
            </a:r>
            <a:r>
              <a:rPr lang="en-US" altLang="en-US" dirty="0" smtClean="0"/>
              <a:t>VA and the</a:t>
            </a:r>
            <a:r>
              <a:rPr lang="en-US" altLang="en-US" baseline="0" dirty="0" smtClean="0"/>
              <a:t> CDC estimates that about 265, 000 human cases occur each year nationwide</a:t>
            </a:r>
            <a:r>
              <a:rPr lang="en-US" altLang="en-US" dirty="0" smtClean="0"/>
              <a:t>.</a:t>
            </a:r>
            <a:endParaRPr lang="en-US" altLang="en-US" dirty="0"/>
          </a:p>
        </p:txBody>
      </p:sp>
    </p:spTree>
    <p:extLst>
      <p:ext uri="{BB962C8B-B14F-4D97-AF65-F5344CB8AC3E}">
        <p14:creationId xmlns:p14="http://schemas.microsoft.com/office/powerpoint/2010/main" val="351917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3B2BD-AB2E-4518-A8BC-7BA6444B7ACE}" type="slidenum">
              <a:rPr lang="en-US"/>
              <a:pPr/>
              <a:t>22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en-US" dirty="0">
                <a:solidFill>
                  <a:schemeClr val="tx2"/>
                </a:solidFill>
                <a:latin typeface="Tahoma" pitchFamily="34" charset="0"/>
              </a:rPr>
              <a:t>The route of infection is fecal-oral and the incubation period ranges from 3-4 days.  Once a person becomes sick, the illness typically takes about a week to resolve.  Stomach cramps and</a:t>
            </a:r>
            <a:r>
              <a:rPr lang="en-US" altLang="en-US" b="1" dirty="0">
                <a:solidFill>
                  <a:schemeClr val="tx2"/>
                </a:solidFill>
                <a:latin typeface="Tahoma" pitchFamily="34" charset="0"/>
              </a:rPr>
              <a:t> </a:t>
            </a:r>
            <a:r>
              <a:rPr lang="en-US" altLang="en-US" b="0" dirty="0">
                <a:solidFill>
                  <a:schemeClr val="tx2"/>
                </a:solidFill>
                <a:latin typeface="Tahoma" pitchFamily="34" charset="0"/>
              </a:rPr>
              <a:t>bloody</a:t>
            </a:r>
            <a:r>
              <a:rPr lang="en-US" altLang="en-US" b="1" dirty="0">
                <a:solidFill>
                  <a:schemeClr val="tx2"/>
                </a:solidFill>
                <a:latin typeface="Tahoma" pitchFamily="34" charset="0"/>
              </a:rPr>
              <a:t> </a:t>
            </a:r>
            <a:r>
              <a:rPr lang="en-US" altLang="en-US" dirty="0">
                <a:solidFill>
                  <a:schemeClr val="tx2"/>
                </a:solidFill>
                <a:latin typeface="Tahoma" pitchFamily="34" charset="0"/>
              </a:rPr>
              <a:t>diarrhea are </a:t>
            </a:r>
            <a:r>
              <a:rPr lang="en-US" altLang="en-US" dirty="0" smtClean="0">
                <a:solidFill>
                  <a:schemeClr val="tx2"/>
                </a:solidFill>
                <a:latin typeface="Tahoma" pitchFamily="34" charset="0"/>
              </a:rPr>
              <a:t>common features </a:t>
            </a:r>
            <a:r>
              <a:rPr lang="en-US" altLang="en-US" dirty="0">
                <a:solidFill>
                  <a:schemeClr val="tx2"/>
                </a:solidFill>
                <a:latin typeface="Tahoma" pitchFamily="34" charset="0"/>
              </a:rPr>
              <a:t>of this infection.  While most of these infections will resolve on their own, some of them, can result in more serious complications such as kidney failure.  Can be self limiting if </a:t>
            </a:r>
            <a:r>
              <a:rPr lang="en-US" altLang="en-US" dirty="0" err="1" smtClean="0">
                <a:solidFill>
                  <a:schemeClr val="tx2"/>
                </a:solidFill>
                <a:latin typeface="Tahoma" pitchFamily="34" charset="0"/>
              </a:rPr>
              <a:t>immunocompromised</a:t>
            </a:r>
            <a:r>
              <a:rPr lang="en-US" altLang="en-US" dirty="0" smtClean="0">
                <a:solidFill>
                  <a:schemeClr val="tx2"/>
                </a:solidFill>
                <a:latin typeface="Tahoma" pitchFamily="34" charset="0"/>
              </a:rPr>
              <a:t>.  </a:t>
            </a:r>
            <a:endParaRPr lang="en-US" altLang="en-US" dirty="0">
              <a:solidFill>
                <a:schemeClr val="tx2"/>
              </a:solidFill>
              <a:latin typeface="Tahoma" pitchFamily="34" charset="0"/>
            </a:endParaRPr>
          </a:p>
          <a:p>
            <a:r>
              <a:rPr lang="en-US" sz="1200" u="none" strike="noStrike" kern="1200" dirty="0" smtClean="0">
                <a:solidFill>
                  <a:schemeClr val="tx1"/>
                </a:solidFill>
                <a:latin typeface="Arial" charset="0"/>
                <a:ea typeface="+mn-ea"/>
                <a:cs typeface="+mn-cs"/>
              </a:rPr>
              <a:t>Around 5–10% of those who are diagnosed with STEC infection develop a potentially life-threatening complication known as hemolytic uremic syndrome (HUS). </a:t>
            </a:r>
            <a:r>
              <a:rPr lang="en-US" altLang="en-US" dirty="0" smtClean="0">
                <a:solidFill>
                  <a:schemeClr val="tx2"/>
                </a:solidFill>
                <a:latin typeface="Tahoma" pitchFamily="34" charset="0"/>
              </a:rPr>
              <a:t> </a:t>
            </a:r>
            <a:r>
              <a:rPr lang="en-US" altLang="en-US" dirty="0">
                <a:solidFill>
                  <a:schemeClr val="tx2"/>
                </a:solidFill>
              </a:rPr>
              <a:t>HUS is believed to develop when </a:t>
            </a:r>
            <a:r>
              <a:rPr lang="en-US" altLang="en-US" dirty="0" smtClean="0">
                <a:solidFill>
                  <a:schemeClr val="tx2"/>
                </a:solidFill>
              </a:rPr>
              <a:t>STEC enters </a:t>
            </a:r>
            <a:r>
              <a:rPr lang="en-US" altLang="en-US" dirty="0">
                <a:solidFill>
                  <a:schemeClr val="tx2"/>
                </a:solidFill>
              </a:rPr>
              <a:t>into circulation through the inflamed bowel wall, releasing a specific chemical system known as </a:t>
            </a:r>
            <a:r>
              <a:rPr lang="en-US" altLang="en-US" dirty="0" err="1">
                <a:solidFill>
                  <a:schemeClr val="tx2"/>
                </a:solidFill>
              </a:rPr>
              <a:t>shiga</a:t>
            </a:r>
            <a:r>
              <a:rPr lang="en-US" altLang="en-US" dirty="0">
                <a:solidFill>
                  <a:schemeClr val="tx2"/>
                </a:solidFill>
              </a:rPr>
              <a:t>-like toxin (SLT). SLT, and probably other chemical mediators, attach to receptors on the inside surface of blood vessel cells (endothelial cells). Some organs appear more susceptible than others to the damage caused by these toxins, possibly due to the presence of increased numbers of toxin-receptors. These organs include the kidney, pancreas, and </a:t>
            </a:r>
            <a:r>
              <a:rPr lang="en-US" altLang="en-US" dirty="0" smtClean="0">
                <a:solidFill>
                  <a:schemeClr val="tx2"/>
                </a:solidFill>
              </a:rPr>
              <a:t>brain.</a:t>
            </a:r>
            <a:r>
              <a:rPr lang="en-US" altLang="en-US" baseline="0" dirty="0" smtClean="0">
                <a:solidFill>
                  <a:schemeClr val="tx2"/>
                </a:solidFill>
              </a:rPr>
              <a:t> </a:t>
            </a:r>
            <a:r>
              <a:rPr lang="en-US" altLang="en-US" dirty="0" smtClean="0">
                <a:solidFill>
                  <a:schemeClr val="tx2"/>
                </a:solidFill>
                <a:latin typeface="Tahoma" pitchFamily="34" charset="0"/>
              </a:rPr>
              <a:t>Thrombocytopenia </a:t>
            </a:r>
            <a:r>
              <a:rPr lang="en-US" altLang="en-US" dirty="0">
                <a:solidFill>
                  <a:schemeClr val="tx2"/>
                </a:solidFill>
                <a:latin typeface="Tahoma" pitchFamily="34" charset="0"/>
              </a:rPr>
              <a:t>and formation of renal thrombi are characteristic of HUS, suggesting that platelet activation is involved in its pathogenesis. Thrombocytopenia caused by platelet consumption in thrombi is a major manifestation of hemolytic uremic syndrome (HUS) associated with Shiga toxin (</a:t>
            </a:r>
            <a:r>
              <a:rPr lang="en-US" altLang="en-US" dirty="0" err="1">
                <a:solidFill>
                  <a:schemeClr val="tx2"/>
                </a:solidFill>
                <a:latin typeface="Tahoma" pitchFamily="34" charset="0"/>
              </a:rPr>
              <a:t>Stx</a:t>
            </a:r>
            <a:r>
              <a:rPr lang="en-US" altLang="en-US" dirty="0">
                <a:solidFill>
                  <a:schemeClr val="tx2"/>
                </a:solidFill>
                <a:latin typeface="Tahoma" pitchFamily="34" charset="0"/>
              </a:rPr>
              <a:t>) producing Escherichia coli. </a:t>
            </a:r>
          </a:p>
          <a:p>
            <a:r>
              <a:rPr lang="en-US" altLang="en-US" b="0" dirty="0" smtClean="0">
                <a:solidFill>
                  <a:schemeClr val="tx2"/>
                </a:solidFill>
              </a:rPr>
              <a:t>HUS </a:t>
            </a:r>
            <a:r>
              <a:rPr lang="en-US" altLang="en-US" b="0" dirty="0">
                <a:solidFill>
                  <a:schemeClr val="tx2"/>
                </a:solidFill>
              </a:rPr>
              <a:t>was first described in 1955, and is now recognized as the most common cause of kidney failure in childhood. E. coli O157: H7 is responsible for </a:t>
            </a:r>
            <a:r>
              <a:rPr lang="en-US" altLang="en-US" b="0" dirty="0" smtClean="0">
                <a:solidFill>
                  <a:schemeClr val="tx2"/>
                </a:solidFill>
              </a:rPr>
              <a:t>the majority of </a:t>
            </a:r>
            <a:r>
              <a:rPr lang="en-US" altLang="en-US" b="0" dirty="0">
                <a:solidFill>
                  <a:schemeClr val="tx2"/>
                </a:solidFill>
              </a:rPr>
              <a:t>the cases of HUS that develop in North America. </a:t>
            </a:r>
            <a:endParaRPr lang="en-US" altLang="en-US" b="0" dirty="0">
              <a:solidFill>
                <a:schemeClr val="tx2"/>
              </a:solidFill>
              <a:latin typeface="Tahoma" pitchFamily="34" charset="0"/>
            </a:endParaRPr>
          </a:p>
          <a:p>
            <a:r>
              <a:rPr lang="en-US" altLang="en-US" dirty="0">
                <a:solidFill>
                  <a:schemeClr val="tx2"/>
                </a:solidFill>
                <a:latin typeface="Tahoma" pitchFamily="34" charset="0"/>
              </a:rPr>
              <a:t>   </a:t>
            </a:r>
          </a:p>
          <a:p>
            <a:r>
              <a:rPr lang="en-US" altLang="en-US" b="1" dirty="0">
                <a:solidFill>
                  <a:schemeClr val="tx2"/>
                </a:solidFill>
              </a:rPr>
              <a:t/>
            </a:r>
            <a:br>
              <a:rPr lang="en-US" altLang="en-US" b="1" dirty="0">
                <a:solidFill>
                  <a:schemeClr val="tx2"/>
                </a:solidFill>
              </a:rPr>
            </a:br>
            <a:endParaRPr lang="en-US" b="1" dirty="0">
              <a:solidFill>
                <a:schemeClr val="tx2"/>
              </a:solidFill>
            </a:endParaRPr>
          </a:p>
        </p:txBody>
      </p:sp>
    </p:spTree>
    <p:extLst>
      <p:ext uri="{BB962C8B-B14F-4D97-AF65-F5344CB8AC3E}">
        <p14:creationId xmlns:p14="http://schemas.microsoft.com/office/powerpoint/2010/main" val="732157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Virginia has investigated occasional outbreaks (usually no more than one per year) of E. coli.  It is not unusual</a:t>
            </a:r>
            <a:r>
              <a:rPr lang="en-US" baseline="0" dirty="0" smtClean="0"/>
              <a:t> </a:t>
            </a:r>
            <a:r>
              <a:rPr lang="en-US" dirty="0" smtClean="0"/>
              <a:t>that outbreaks are associated with improperly cooked ground beef.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23</a:t>
            </a:fld>
            <a:endParaRPr lang="en-US"/>
          </a:p>
        </p:txBody>
      </p:sp>
    </p:spTree>
    <p:extLst>
      <p:ext uri="{BB962C8B-B14F-4D97-AF65-F5344CB8AC3E}">
        <p14:creationId xmlns:p14="http://schemas.microsoft.com/office/powerpoint/2010/main" val="22906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375C6-CFC4-4973-AFD6-725C8ADC341C}" type="slidenum">
              <a:rPr lang="en-US"/>
              <a:pPr/>
              <a:t>24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a:lnSpc>
                <a:spcPct val="80000"/>
              </a:lnSpc>
            </a:pPr>
            <a:r>
              <a:rPr lang="en-US" sz="800" dirty="0" smtClean="0"/>
              <a:t>The </a:t>
            </a:r>
            <a:r>
              <a:rPr lang="en-US" sz="800" dirty="0"/>
              <a:t>Topps case </a:t>
            </a:r>
            <a:r>
              <a:rPr lang="en-US" sz="800" dirty="0" smtClean="0"/>
              <a:t>was </a:t>
            </a:r>
            <a:r>
              <a:rPr lang="en-US" sz="800" dirty="0"/>
              <a:t>the most serious of 16 recalls </a:t>
            </a:r>
            <a:r>
              <a:rPr lang="en-US" sz="800" dirty="0" smtClean="0"/>
              <a:t>in 2007 involving  E</a:t>
            </a:r>
            <a:r>
              <a:rPr lang="en-US" sz="800" dirty="0"/>
              <a:t>. coli contaminated beef. That </a:t>
            </a:r>
            <a:r>
              <a:rPr lang="en-US" sz="800" dirty="0" smtClean="0"/>
              <a:t>was </a:t>
            </a:r>
            <a:r>
              <a:rPr lang="en-US" sz="800" dirty="0"/>
              <a:t>a sharp increase from 2005 and </a:t>
            </a:r>
            <a:r>
              <a:rPr lang="en-US" sz="800" dirty="0" smtClean="0"/>
              <a:t>2006.  More information about this outbreak and recall can</a:t>
            </a:r>
            <a:r>
              <a:rPr lang="en-US" sz="800" baseline="0" dirty="0" smtClean="0"/>
              <a:t> be found at http://www.cdc.gov/ecoli/outbreaks.html</a:t>
            </a:r>
            <a:endParaRPr lang="en-US" sz="800" dirty="0" smtClean="0"/>
          </a:p>
          <a:p>
            <a:pPr>
              <a:lnSpc>
                <a:spcPct val="80000"/>
              </a:lnSpc>
            </a:pPr>
            <a:endParaRPr lang="en-US" sz="800" dirty="0" smtClean="0"/>
          </a:p>
        </p:txBody>
      </p:sp>
    </p:spTree>
    <p:extLst>
      <p:ext uri="{BB962C8B-B14F-4D97-AF65-F5344CB8AC3E}">
        <p14:creationId xmlns:p14="http://schemas.microsoft.com/office/powerpoint/2010/main" val="2409192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foods can also be associated</a:t>
            </a:r>
            <a:r>
              <a:rPr lang="en-US" baseline="0" dirty="0" smtClean="0"/>
              <a:t> with </a:t>
            </a:r>
            <a:r>
              <a:rPr lang="en-US" i="0" baseline="0" dirty="0" smtClean="0"/>
              <a:t>STEC</a:t>
            </a:r>
            <a:r>
              <a:rPr lang="en-US" baseline="0" dirty="0" smtClean="0"/>
              <a:t>. Additional information about all of these outbreaks can be found at </a:t>
            </a:r>
            <a:r>
              <a:rPr lang="en-US" sz="1200" baseline="0" dirty="0" smtClean="0"/>
              <a:t>http://www.cdc.gov/ecoli/outbreaks.html</a:t>
            </a:r>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25</a:t>
            </a:fld>
            <a:endParaRPr lang="en-US"/>
          </a:p>
        </p:txBody>
      </p:sp>
    </p:spTree>
    <p:extLst>
      <p:ext uri="{BB962C8B-B14F-4D97-AF65-F5344CB8AC3E}">
        <p14:creationId xmlns:p14="http://schemas.microsoft.com/office/powerpoint/2010/main" val="3541572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 coli</a:t>
            </a:r>
            <a:r>
              <a:rPr lang="en-US" baseline="0" dirty="0" smtClean="0"/>
              <a:t> O157: H7 can be found as normal flora in adult cattle.  When it does cause illness in this species, it usually affects calves and causes diarrhea, which can be bloody, and dehydration.  Infection with this organism has also been reported in pigs, dogs and horses.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26</a:t>
            </a:fld>
            <a:endParaRPr lang="en-US"/>
          </a:p>
        </p:txBody>
      </p:sp>
    </p:spTree>
    <p:extLst>
      <p:ext uri="{BB962C8B-B14F-4D97-AF65-F5344CB8AC3E}">
        <p14:creationId xmlns:p14="http://schemas.microsoft.com/office/powerpoint/2010/main" val="2830488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FD3C2-6AE3-43C6-AE98-3E0B45082BFF}" type="slidenum">
              <a:rPr lang="en-US"/>
              <a:pPr/>
              <a:t>27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Never eat rare or undercooked ground beef.  Cook to 160 degrees F or until the meat color is brown or gray.  </a:t>
            </a:r>
          </a:p>
          <a:p>
            <a:r>
              <a:rPr lang="en-US"/>
              <a:t>Do not drink unpasteurized milk or cider.   </a:t>
            </a:r>
          </a:p>
          <a:p>
            <a:r>
              <a:rPr lang="en-US"/>
              <a:t>Always wash any raw fruits or vegetables before eating.   </a:t>
            </a:r>
          </a:p>
          <a:p>
            <a:r>
              <a:rPr lang="en-US"/>
              <a:t>Always carefully wash hands before and after preparing foods.   </a:t>
            </a:r>
          </a:p>
          <a:p>
            <a:r>
              <a:rPr lang="en-US"/>
              <a:t>Always refrigerate meat products.  Never leave raw meats at room temperature.   </a:t>
            </a:r>
          </a:p>
          <a:p>
            <a:r>
              <a:rPr lang="en-US"/>
              <a:t>Make sure children wash their hands carefully, especially after using the toilet or handling animals. </a:t>
            </a:r>
          </a:p>
          <a:p>
            <a:r>
              <a:rPr lang="en-US"/>
              <a:t>Always wash hands with soap and warm water after using the toilet or changing diapers. </a:t>
            </a:r>
          </a:p>
          <a:p>
            <a:r>
              <a:rPr lang="en-US"/>
              <a:t>Persons with diarrhea should not use public swimming facilities. </a:t>
            </a:r>
          </a:p>
          <a:p>
            <a:r>
              <a:rPr lang="en-US"/>
              <a:t>Clean and disinfect diapering areas, toilets/potty chairs, toys, etc. at least daily and when soiled </a:t>
            </a:r>
          </a:p>
        </p:txBody>
      </p:sp>
    </p:spTree>
    <p:extLst>
      <p:ext uri="{BB962C8B-B14F-4D97-AF65-F5344CB8AC3E}">
        <p14:creationId xmlns:p14="http://schemas.microsoft.com/office/powerpoint/2010/main" val="381999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information about E. coli, visit these websites.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28</a:t>
            </a:fld>
            <a:endParaRPr lang="en-US"/>
          </a:p>
        </p:txBody>
      </p:sp>
    </p:spTree>
    <p:extLst>
      <p:ext uri="{BB962C8B-B14F-4D97-AF65-F5344CB8AC3E}">
        <p14:creationId xmlns:p14="http://schemas.microsoft.com/office/powerpoint/2010/main" val="279660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30AF3-C2BB-43E2-B162-96E55F1D8A90}" type="slidenum">
              <a:rPr lang="en-US"/>
              <a:pPr/>
              <a:t>29</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dirty="0" smtClean="0"/>
              <a:t>Examples</a:t>
            </a:r>
            <a:r>
              <a:rPr lang="en-US" baseline="0" dirty="0" smtClean="0"/>
              <a:t> of </a:t>
            </a:r>
            <a:r>
              <a:rPr lang="en-US" baseline="0" dirty="0" err="1" smtClean="0"/>
              <a:t>z</a:t>
            </a:r>
            <a:r>
              <a:rPr lang="en-US" dirty="0" err="1" smtClean="0"/>
              <a:t>oonotic</a:t>
            </a:r>
            <a:r>
              <a:rPr lang="en-US" baseline="0" dirty="0" smtClean="0"/>
              <a:t> pathogens that may cause illness in people via inhalation are listed here.   </a:t>
            </a:r>
            <a:endParaRPr lang="en-US" dirty="0"/>
          </a:p>
        </p:txBody>
      </p:sp>
    </p:spTree>
    <p:extLst>
      <p:ext uri="{BB962C8B-B14F-4D97-AF65-F5344CB8AC3E}">
        <p14:creationId xmlns:p14="http://schemas.microsoft.com/office/powerpoint/2010/main" val="325109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Approximately 60 percent of all known human pathogens are considered </a:t>
            </a:r>
            <a:r>
              <a:rPr lang="en-US" dirty="0" err="1" smtClean="0"/>
              <a:t>zoonotic</a:t>
            </a:r>
            <a:r>
              <a:rPr lang="en-US" dirty="0" smtClean="0"/>
              <a:t> and ¾ of emerging pathogens are considered </a:t>
            </a:r>
            <a:r>
              <a:rPr lang="en-US" dirty="0" err="1" smtClean="0"/>
              <a:t>zoonotic</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a:t>
            </a:fld>
            <a:endParaRPr lang="en-US"/>
          </a:p>
        </p:txBody>
      </p:sp>
    </p:spTree>
    <p:extLst>
      <p:ext uri="{BB962C8B-B14F-4D97-AF65-F5344CB8AC3E}">
        <p14:creationId xmlns:p14="http://schemas.microsoft.com/office/powerpoint/2010/main" val="201026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657F0-CCB1-4C1F-AAFE-0D488D1167B4}" type="slidenum">
              <a:rPr lang="en-US"/>
              <a:pPr/>
              <a:t>30</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latin typeface="Arial" charset="0"/>
                <a:ea typeface="+mn-ea"/>
                <a:cs typeface="+mn-cs"/>
              </a:rPr>
              <a:t>Psittacosis, also known as parrot fever and </a:t>
            </a:r>
            <a:r>
              <a:rPr lang="en-US" sz="1200" b="0" i="0" kern="1200" baseline="0" dirty="0" err="1" smtClean="0">
                <a:solidFill>
                  <a:schemeClr val="tx1"/>
                </a:solidFill>
                <a:latin typeface="Arial" charset="0"/>
                <a:ea typeface="+mn-ea"/>
                <a:cs typeface="+mn-cs"/>
              </a:rPr>
              <a:t>ornithosis</a:t>
            </a:r>
            <a:r>
              <a:rPr lang="en-US" sz="1200" b="0" i="0" kern="1200" baseline="0" dirty="0" smtClean="0">
                <a:solidFill>
                  <a:schemeClr val="tx1"/>
                </a:solidFill>
                <a:latin typeface="Arial" charset="0"/>
                <a:ea typeface="+mn-ea"/>
                <a:cs typeface="+mn-cs"/>
              </a:rPr>
              <a:t>, is a bacterial infection of humans. It is caused by </a:t>
            </a:r>
            <a:r>
              <a:rPr lang="en-US" sz="1200" b="0" i="1" kern="1200" baseline="0" dirty="0" err="1" smtClean="0">
                <a:solidFill>
                  <a:schemeClr val="tx1"/>
                </a:solidFill>
                <a:latin typeface="Arial" charset="0"/>
                <a:ea typeface="+mn-ea"/>
                <a:cs typeface="+mn-cs"/>
              </a:rPr>
              <a:t>Chlamydophila</a:t>
            </a:r>
            <a:r>
              <a:rPr lang="en-US" sz="1200" b="0" i="1" kern="1200" baseline="0" dirty="0" smtClean="0">
                <a:solidFill>
                  <a:schemeClr val="tx1"/>
                </a:solidFill>
                <a:latin typeface="Arial" charset="0"/>
                <a:ea typeface="+mn-ea"/>
                <a:cs typeface="+mn-cs"/>
              </a:rPr>
              <a:t> </a:t>
            </a:r>
            <a:r>
              <a:rPr lang="en-US" sz="1200" b="0" i="1" kern="1200" baseline="0" dirty="0" err="1" smtClean="0">
                <a:solidFill>
                  <a:schemeClr val="tx1"/>
                </a:solidFill>
                <a:latin typeface="Arial" charset="0"/>
                <a:ea typeface="+mn-ea"/>
                <a:cs typeface="+mn-cs"/>
              </a:rPr>
              <a:t>psittaci</a:t>
            </a:r>
            <a:r>
              <a:rPr lang="en-US" sz="1200" b="0" i="0" kern="1200" baseline="0" dirty="0" smtClean="0">
                <a:solidFill>
                  <a:schemeClr val="tx1"/>
                </a:solidFill>
                <a:latin typeface="Arial" charset="0"/>
                <a:ea typeface="+mn-ea"/>
                <a:cs typeface="+mn-cs"/>
              </a:rPr>
              <a:t>, formerly known as </a:t>
            </a:r>
            <a:r>
              <a:rPr lang="en-US" sz="1200" b="0" i="1" kern="1200" baseline="0" dirty="0" smtClean="0">
                <a:solidFill>
                  <a:schemeClr val="tx1"/>
                </a:solidFill>
                <a:latin typeface="Arial" charset="0"/>
                <a:ea typeface="+mn-ea"/>
                <a:cs typeface="+mn-cs"/>
              </a:rPr>
              <a:t>Chlamydia </a:t>
            </a:r>
            <a:r>
              <a:rPr lang="en-US" sz="1200" b="0" i="1" kern="1200" baseline="0" dirty="0" err="1" smtClean="0">
                <a:solidFill>
                  <a:schemeClr val="tx1"/>
                </a:solidFill>
                <a:latin typeface="Arial" charset="0"/>
                <a:ea typeface="+mn-ea"/>
                <a:cs typeface="+mn-cs"/>
              </a:rPr>
              <a:t>psittaci</a:t>
            </a:r>
            <a:r>
              <a:rPr lang="en-US" sz="1200" b="0" i="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In general, human cases occur after exposure to infected pet birds, usually cockatiels, parakeets, parrots, and macaws. </a:t>
            </a:r>
            <a:r>
              <a:rPr lang="en-US" sz="1200" i="0" kern="1200" baseline="0" dirty="0" smtClean="0">
                <a:solidFill>
                  <a:schemeClr val="tx1"/>
                </a:solidFill>
                <a:latin typeface="Arial" charset="0"/>
                <a:ea typeface="+mn-ea"/>
                <a:cs typeface="+mn-cs"/>
              </a:rPr>
              <a:t>Infected birds shed the bacteria through feces and nasal discharges, and humans become infected from exposure to these materials. </a:t>
            </a:r>
            <a:endParaRPr lang="en-US" i="0" dirty="0" smtClean="0"/>
          </a:p>
          <a:p>
            <a:r>
              <a:rPr lang="en-US" sz="1200" b="0" i="0" kern="1200" baseline="0" dirty="0" smtClean="0">
                <a:solidFill>
                  <a:schemeClr val="tx1"/>
                </a:solidFill>
                <a:latin typeface="Arial" charset="0"/>
                <a:ea typeface="+mn-ea"/>
                <a:cs typeface="+mn-cs"/>
              </a:rPr>
              <a:t>Very few human cases occur in Virginia every year.  From 2005 through 2009, 66 human cases of psittacosis were reported to the Centers for Disease Control and Prevention (CDC).  In general, these cases occur after exposure to infected pet birds, usually cockatiels, parakeets, parrots, and macaws. </a:t>
            </a:r>
            <a:endParaRPr lang="en-US" b="0" i="0" dirty="0"/>
          </a:p>
        </p:txBody>
      </p:sp>
    </p:spTree>
    <p:extLst>
      <p:ext uri="{BB962C8B-B14F-4D97-AF65-F5344CB8AC3E}">
        <p14:creationId xmlns:p14="http://schemas.microsoft.com/office/powerpoint/2010/main" val="1776647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smtClean="0">
                <a:solidFill>
                  <a:schemeClr val="tx1"/>
                </a:solidFill>
                <a:latin typeface="Arial" charset="0"/>
                <a:ea typeface="+mn-ea"/>
                <a:cs typeface="+mn-cs"/>
              </a:rPr>
              <a:t>The disease resulting from </a:t>
            </a:r>
            <a:r>
              <a:rPr lang="en-US" sz="1200" b="0" i="1" kern="1200" baseline="0" dirty="0" smtClean="0">
                <a:solidFill>
                  <a:schemeClr val="tx1"/>
                </a:solidFill>
                <a:latin typeface="Arial" charset="0"/>
                <a:ea typeface="+mn-ea"/>
                <a:cs typeface="+mn-cs"/>
              </a:rPr>
              <a:t>C. </a:t>
            </a:r>
            <a:r>
              <a:rPr lang="en-US" sz="1200" b="0" i="1" kern="1200" baseline="0" dirty="0" err="1" smtClean="0">
                <a:solidFill>
                  <a:schemeClr val="tx1"/>
                </a:solidFill>
                <a:latin typeface="Arial" charset="0"/>
                <a:ea typeface="+mn-ea"/>
                <a:cs typeface="+mn-cs"/>
              </a:rPr>
              <a:t>psittaci</a:t>
            </a:r>
            <a:r>
              <a:rPr lang="en-US" sz="1200" b="0" i="1" kern="1200" baseline="0" dirty="0" smtClean="0">
                <a:solidFill>
                  <a:schemeClr val="tx1"/>
                </a:solidFill>
                <a:latin typeface="Arial" charset="0"/>
                <a:ea typeface="+mn-ea"/>
                <a:cs typeface="+mn-cs"/>
              </a:rPr>
              <a:t> </a:t>
            </a:r>
            <a:r>
              <a:rPr lang="en-US" sz="1200" b="0" i="0" kern="1200" baseline="0" dirty="0" smtClean="0">
                <a:solidFill>
                  <a:schemeClr val="tx1"/>
                </a:solidFill>
                <a:latin typeface="Arial" charset="0"/>
                <a:ea typeface="+mn-ea"/>
                <a:cs typeface="+mn-cs"/>
              </a:rPr>
              <a:t>infection in humans is called psittacosis. Most infections are typically acquired from exposure to </a:t>
            </a:r>
            <a:r>
              <a:rPr lang="en-US" sz="1200" b="0" i="0" kern="1200" baseline="0" dirty="0" err="1" smtClean="0">
                <a:solidFill>
                  <a:schemeClr val="tx1"/>
                </a:solidFill>
                <a:latin typeface="Arial" charset="0"/>
                <a:ea typeface="+mn-ea"/>
                <a:cs typeface="+mn-cs"/>
              </a:rPr>
              <a:t>psittacine</a:t>
            </a:r>
            <a:r>
              <a:rPr lang="en-US" sz="1200" b="0" i="0" kern="1200" baseline="0" dirty="0" smtClean="0">
                <a:solidFill>
                  <a:schemeClr val="tx1"/>
                </a:solidFill>
                <a:latin typeface="Arial" charset="0"/>
                <a:ea typeface="+mn-ea"/>
                <a:cs typeface="+mn-cs"/>
              </a:rPr>
              <a:t> birds, although transmission has also been documented from poultry and free-ranging birds including doves, pigeons, birds of prey and shore birds. Human infection with </a:t>
            </a:r>
            <a:r>
              <a:rPr lang="en-US" sz="1200" b="0" i="1" kern="1200" baseline="0" dirty="0" smtClean="0">
                <a:solidFill>
                  <a:schemeClr val="tx1"/>
                </a:solidFill>
                <a:latin typeface="Arial" charset="0"/>
                <a:ea typeface="+mn-ea"/>
                <a:cs typeface="+mn-cs"/>
              </a:rPr>
              <a:t>C. </a:t>
            </a:r>
            <a:r>
              <a:rPr lang="en-US" sz="1200" b="0" i="1" kern="1200" baseline="0" dirty="0" err="1" smtClean="0">
                <a:solidFill>
                  <a:schemeClr val="tx1"/>
                </a:solidFill>
                <a:latin typeface="Arial" charset="0"/>
                <a:ea typeface="+mn-ea"/>
                <a:cs typeface="+mn-cs"/>
              </a:rPr>
              <a:t>psittaci</a:t>
            </a:r>
            <a:r>
              <a:rPr lang="en-US" sz="1200" b="0" i="1" kern="1200" baseline="0" dirty="0" smtClean="0">
                <a:solidFill>
                  <a:schemeClr val="tx1"/>
                </a:solidFill>
                <a:latin typeface="Arial" charset="0"/>
                <a:ea typeface="+mn-ea"/>
                <a:cs typeface="+mn-cs"/>
              </a:rPr>
              <a:t> </a:t>
            </a:r>
            <a:r>
              <a:rPr lang="en-US" sz="1200" b="0" i="0" kern="1200" baseline="0" dirty="0" smtClean="0">
                <a:solidFill>
                  <a:schemeClr val="tx1"/>
                </a:solidFill>
                <a:latin typeface="Arial" charset="0"/>
                <a:ea typeface="+mn-ea"/>
                <a:cs typeface="+mn-cs"/>
              </a:rPr>
              <a:t>usually occurs when a person inhales organisms that have been aerosolized from dried feces or respiratory tract secretions of infected birds. Other means of exposure include mouth-to-beak contact and handling of infected birds’ plumage and tissues. </a:t>
            </a:r>
          </a:p>
          <a:p>
            <a:endParaRPr lang="en-US" sz="1200" b="0" i="0" kern="1200" baseline="0" dirty="0" smtClean="0">
              <a:solidFill>
                <a:schemeClr val="tx1"/>
              </a:solidFill>
              <a:latin typeface="Arial" charset="0"/>
              <a:ea typeface="+mn-ea"/>
              <a:cs typeface="+mn-cs"/>
            </a:endParaRPr>
          </a:p>
          <a:p>
            <a:r>
              <a:rPr lang="en-US" sz="1200" i="0" kern="1200" baseline="0" dirty="0" smtClean="0">
                <a:solidFill>
                  <a:schemeClr val="tx1"/>
                </a:solidFill>
                <a:latin typeface="Arial" charset="0"/>
                <a:ea typeface="+mn-ea"/>
                <a:cs typeface="+mn-cs"/>
              </a:rPr>
              <a:t>The onset of illness typically follows an incubation period of 5 to 14 days, but longer periods have been reported. The severity of the disease ranges from a mild, non-specific illness to a systemic illness with severe pneumonia. Before antimicrobial agents were available, 15% to 20% of humans with </a:t>
            </a:r>
            <a:r>
              <a:rPr lang="en-US" sz="1200" i="1" kern="1200" baseline="0" dirty="0" smtClean="0">
                <a:solidFill>
                  <a:schemeClr val="tx1"/>
                </a:solidFill>
                <a:latin typeface="Arial" charset="0"/>
                <a:ea typeface="+mn-ea"/>
                <a:cs typeface="+mn-cs"/>
              </a:rPr>
              <a:t>C. </a:t>
            </a:r>
            <a:r>
              <a:rPr lang="en-US" sz="1200" i="1" kern="1200" baseline="0" dirty="0" err="1" smtClean="0">
                <a:solidFill>
                  <a:schemeClr val="tx1"/>
                </a:solidFill>
                <a:latin typeface="Arial" charset="0"/>
                <a:ea typeface="+mn-ea"/>
                <a:cs typeface="+mn-cs"/>
              </a:rPr>
              <a:t>psittaci</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infection died; however, mortality has been extremely rare since the advent of antibiotics. Humans with symptomatic infections typically have an abrupt onset of fever, chills, headache, malaise, and </a:t>
            </a:r>
            <a:r>
              <a:rPr lang="en-US" sz="1200" i="0" kern="1200" baseline="0" dirty="0" err="1" smtClean="0">
                <a:solidFill>
                  <a:schemeClr val="tx1"/>
                </a:solidFill>
                <a:latin typeface="Arial" charset="0"/>
                <a:ea typeface="+mn-ea"/>
                <a:cs typeface="+mn-cs"/>
              </a:rPr>
              <a:t>myalgia</a:t>
            </a:r>
            <a:r>
              <a:rPr lang="en-US" sz="1200" i="0" kern="1200" baseline="0" dirty="0" smtClean="0">
                <a:solidFill>
                  <a:schemeClr val="tx1"/>
                </a:solidFill>
                <a:latin typeface="Arial" charset="0"/>
                <a:ea typeface="+mn-ea"/>
                <a:cs typeface="+mn-cs"/>
              </a:rPr>
              <a:t>. A nonproductive cough is usually present and can be accompanied by breathing difficulty and/or chest tightness. </a:t>
            </a:r>
            <a:r>
              <a:rPr lang="en-US" sz="1200" kern="1200" baseline="0" dirty="0" smtClean="0">
                <a:solidFill>
                  <a:schemeClr val="tx1"/>
                </a:solidFill>
                <a:latin typeface="Arial" charset="0"/>
                <a:ea typeface="+mn-ea"/>
                <a:cs typeface="+mn-cs"/>
              </a:rPr>
              <a:t>Person-to-person transmission has been suggested but not proven.</a:t>
            </a:r>
            <a:r>
              <a:rPr lang="en-US" sz="1200" i="0" kern="1200" baseline="0" dirty="0" smtClean="0">
                <a:solidFill>
                  <a:schemeClr val="tx1"/>
                </a:solidFill>
                <a:latin typeface="Arial" charset="0"/>
                <a:ea typeface="+mn-ea"/>
                <a:cs typeface="+mn-cs"/>
              </a:rPr>
              <a:t> </a:t>
            </a:r>
            <a:endParaRPr lang="en-US" b="0"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31</a:t>
            </a:fld>
            <a:endParaRPr lang="en-US"/>
          </a:p>
        </p:txBody>
      </p:sp>
    </p:spTree>
    <p:extLst>
      <p:ext uri="{BB962C8B-B14F-4D97-AF65-F5344CB8AC3E}">
        <p14:creationId xmlns:p14="http://schemas.microsoft.com/office/powerpoint/2010/main" val="3348331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03E52-C233-4386-BDF7-8D3D0BA421F3}" type="slidenum">
              <a:rPr lang="en-US"/>
              <a:pPr/>
              <a:t>32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dirty="0" smtClean="0"/>
              <a:t>Infection in birds is more</a:t>
            </a:r>
            <a:r>
              <a:rPr lang="en-US" baseline="0" dirty="0" smtClean="0"/>
              <a:t> common than in people and so it is typically a report of infection in a bird that triggers public health follow up.  </a:t>
            </a:r>
            <a:endParaRPr lang="en-US" dirty="0"/>
          </a:p>
        </p:txBody>
      </p:sp>
    </p:spTree>
    <p:extLst>
      <p:ext uri="{BB962C8B-B14F-4D97-AF65-F5344CB8AC3E}">
        <p14:creationId xmlns:p14="http://schemas.microsoft.com/office/powerpoint/2010/main" val="1051600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501D2-D0C7-4F0A-9D3A-24CCED32E3DB}" type="slidenum">
              <a:rPr lang="en-US"/>
              <a:pPr/>
              <a:t>33</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sz="1200" i="1" kern="1200" baseline="0" dirty="0" smtClean="0">
                <a:solidFill>
                  <a:schemeClr val="tx1"/>
                </a:solidFill>
                <a:latin typeface="Arial" charset="0"/>
                <a:ea typeface="+mn-ea"/>
                <a:cs typeface="+mn-cs"/>
              </a:rPr>
              <a:t>C</a:t>
            </a:r>
            <a:r>
              <a:rPr lang="en-US" sz="1200" i="0"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psittaci</a:t>
            </a:r>
            <a:r>
              <a:rPr lang="en-US" sz="1200" i="0" kern="1200" baseline="0" dirty="0" smtClean="0">
                <a:solidFill>
                  <a:schemeClr val="tx1"/>
                </a:solidFill>
                <a:latin typeface="Arial" charset="0"/>
                <a:ea typeface="+mn-ea"/>
                <a:cs typeface="+mn-cs"/>
              </a:rPr>
              <a:t> is excreted in the feces and nasal discharges of infected birds. The organism is environmentally labile but can remain infectious for over a month if protected by organic debris (e.g., litter and feces). Some infected birds can appear healthy and shed the organism intermittently. Shedding can be exacerbated by stress factors, including reproductive activities, rearing of young, relocation, shipping, crowding, and chilling.</a:t>
            </a:r>
            <a:endParaRPr lang="en-US" sz="1500" b="1" i="0" dirty="0">
              <a:latin typeface="Times New Roman" pitchFamily="18" charset="0"/>
            </a:endParaRP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In birds, </a:t>
            </a:r>
            <a:r>
              <a:rPr lang="en-US" sz="1200" i="0" kern="1200" baseline="0" dirty="0" smtClean="0">
                <a:solidFill>
                  <a:schemeClr val="tx1"/>
                </a:solidFill>
                <a:latin typeface="Arial" charset="0"/>
                <a:ea typeface="+mn-ea"/>
                <a:cs typeface="+mn-cs"/>
              </a:rPr>
              <a:t>C. </a:t>
            </a:r>
            <a:r>
              <a:rPr lang="en-US" sz="1200" i="0" kern="1200" baseline="0" dirty="0" err="1" smtClean="0">
                <a:solidFill>
                  <a:schemeClr val="tx1"/>
                </a:solidFill>
                <a:latin typeface="Arial" charset="0"/>
                <a:ea typeface="+mn-ea"/>
                <a:cs typeface="+mn-cs"/>
              </a:rPr>
              <a:t>psittaci</a:t>
            </a:r>
            <a:r>
              <a:rPr lang="en-US" sz="1200" i="0" kern="1200" baseline="0" dirty="0" smtClean="0">
                <a:solidFill>
                  <a:schemeClr val="tx1"/>
                </a:solidFill>
                <a:latin typeface="Arial" charset="0"/>
                <a:ea typeface="+mn-ea"/>
                <a:cs typeface="+mn-cs"/>
              </a:rPr>
              <a:t> illness is referred to as avian </a:t>
            </a:r>
            <a:r>
              <a:rPr lang="en-US" sz="1200" i="0" kern="1200" baseline="0" dirty="0" err="1" smtClean="0">
                <a:solidFill>
                  <a:schemeClr val="tx1"/>
                </a:solidFill>
                <a:latin typeface="Arial" charset="0"/>
                <a:ea typeface="+mn-ea"/>
                <a:cs typeface="+mn-cs"/>
              </a:rPr>
              <a:t>chlamydiosis</a:t>
            </a:r>
            <a:r>
              <a:rPr lang="en-US" sz="1200" i="0" kern="1200" baseline="0" dirty="0" smtClean="0">
                <a:solidFill>
                  <a:schemeClr val="tx1"/>
                </a:solidFill>
                <a:latin typeface="Arial" charset="0"/>
                <a:ea typeface="+mn-ea"/>
                <a:cs typeface="+mn-cs"/>
              </a:rPr>
              <a:t> .  The usual incubation period of </a:t>
            </a:r>
            <a:r>
              <a:rPr lang="en-US" sz="1200" i="1" kern="1200" baseline="0" dirty="0" smtClean="0">
                <a:solidFill>
                  <a:schemeClr val="tx1"/>
                </a:solidFill>
                <a:latin typeface="Arial" charset="0"/>
                <a:ea typeface="+mn-ea"/>
                <a:cs typeface="+mn-cs"/>
              </a:rPr>
              <a:t>C. </a:t>
            </a:r>
            <a:r>
              <a:rPr lang="en-US" sz="1200" i="1" kern="1200" baseline="0" dirty="0" err="1" smtClean="0">
                <a:solidFill>
                  <a:schemeClr val="tx1"/>
                </a:solidFill>
                <a:latin typeface="Arial" charset="0"/>
                <a:ea typeface="+mn-ea"/>
                <a:cs typeface="+mn-cs"/>
              </a:rPr>
              <a:t>psittaci</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ranges from 3 days to several weeks. However, active disease can appear with no identifiable exposure or risk factor. Signs of avian </a:t>
            </a:r>
            <a:r>
              <a:rPr lang="en-US" sz="1200" i="0" kern="1200" baseline="0" dirty="0" err="1" smtClean="0">
                <a:solidFill>
                  <a:schemeClr val="tx1"/>
                </a:solidFill>
                <a:latin typeface="Arial" charset="0"/>
                <a:ea typeface="+mn-ea"/>
                <a:cs typeface="+mn-cs"/>
              </a:rPr>
              <a:t>chlamydiosis</a:t>
            </a:r>
            <a:r>
              <a:rPr lang="en-US" sz="1200" i="0" kern="1200" baseline="0" dirty="0" smtClean="0">
                <a:solidFill>
                  <a:schemeClr val="tx1"/>
                </a:solidFill>
                <a:latin typeface="Arial" charset="0"/>
                <a:ea typeface="+mn-ea"/>
                <a:cs typeface="+mn-cs"/>
              </a:rPr>
              <a:t> are non-specific and include lethargy, anorexia and ruffled feathers. Other signs include serous or </a:t>
            </a:r>
            <a:r>
              <a:rPr lang="en-US" sz="1200" i="0" kern="1200" baseline="0" dirty="0" err="1" smtClean="0">
                <a:solidFill>
                  <a:schemeClr val="tx1"/>
                </a:solidFill>
                <a:latin typeface="Arial" charset="0"/>
                <a:ea typeface="+mn-ea"/>
                <a:cs typeface="+mn-cs"/>
              </a:rPr>
              <a:t>mucopurulent</a:t>
            </a:r>
            <a:r>
              <a:rPr lang="en-US" sz="1200" i="0" kern="1200" baseline="0" dirty="0" smtClean="0">
                <a:solidFill>
                  <a:schemeClr val="tx1"/>
                </a:solidFill>
                <a:latin typeface="Arial" charset="0"/>
                <a:ea typeface="+mn-ea"/>
                <a:cs typeface="+mn-cs"/>
              </a:rPr>
              <a:t> ocular or nasal discharge, conjunctivitis, diarrhea and excretion of green to yellow-green </a:t>
            </a:r>
            <a:r>
              <a:rPr lang="en-US" sz="1200" i="0" kern="1200" baseline="0" dirty="0" err="1" smtClean="0">
                <a:solidFill>
                  <a:schemeClr val="tx1"/>
                </a:solidFill>
                <a:latin typeface="Arial" charset="0"/>
                <a:ea typeface="+mn-ea"/>
                <a:cs typeface="+mn-cs"/>
              </a:rPr>
              <a:t>urates</a:t>
            </a:r>
            <a:r>
              <a:rPr lang="en-US" sz="1200" i="0" kern="1200" baseline="0" dirty="0" smtClean="0">
                <a:solidFill>
                  <a:schemeClr val="tx1"/>
                </a:solidFill>
                <a:latin typeface="Arial" charset="0"/>
                <a:ea typeface="+mn-ea"/>
                <a:cs typeface="+mn-cs"/>
              </a:rPr>
              <a:t>. Severely affected birds may become anorectic and produce sparse, dark green droppings, followed by emaciation, dehydration, and death. Whether the bird has acute or chronic signs of illness or dies, depends on the species of bird, virulence of the strain, infectious dose, stress factors, age, and extent of treatment or prophylaxis. </a:t>
            </a:r>
            <a:endParaRPr lang="en-US" sz="1500" b="1" i="0" dirty="0">
              <a:latin typeface="Times New Roman" pitchFamily="18" charset="0"/>
            </a:endParaRPr>
          </a:p>
          <a:p>
            <a:endParaRPr lang="en-US" dirty="0"/>
          </a:p>
        </p:txBody>
      </p:sp>
    </p:spTree>
    <p:extLst>
      <p:ext uri="{BB962C8B-B14F-4D97-AF65-F5344CB8AC3E}">
        <p14:creationId xmlns:p14="http://schemas.microsoft.com/office/powerpoint/2010/main" val="2673872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91649-28ED-4839-A86B-0FD23DD3A6E3}" type="slidenum">
              <a:rPr lang="en-US"/>
              <a:pPr/>
              <a:t>34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a:t>Controlling the disease in the bird population helps reduce the risk for people. However, birds that seem healthy can shed the bacteria and new birds may reintroduce the bacteria, so prevention depends on properly designed and managed facilities that raise and sell birds and the use of protective clothing, including wearing masks or respirators, and gloves by those working with birds. Sick birds should be diagnosed and treated. If they are sold while they are being treated, the new owner should be informed and be sure that treatment is completed. </a:t>
            </a:r>
            <a:br>
              <a:rPr lang="en-US" dirty="0"/>
            </a:br>
            <a:r>
              <a:rPr lang="en-US" dirty="0" smtClean="0"/>
              <a:t>Bird </a:t>
            </a:r>
            <a:r>
              <a:rPr lang="en-US" dirty="0"/>
              <a:t>cages should be cleaned regularly with disinfectants (alcohol, Lysol, or bleach solution) and the contents of the cage should be disposed of properly. </a:t>
            </a:r>
          </a:p>
        </p:txBody>
      </p:sp>
    </p:spTree>
    <p:extLst>
      <p:ext uri="{BB962C8B-B14F-4D97-AF65-F5344CB8AC3E}">
        <p14:creationId xmlns:p14="http://schemas.microsoft.com/office/powerpoint/2010/main" val="242716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information</a:t>
            </a:r>
            <a:r>
              <a:rPr lang="en-US" baseline="0" dirty="0" smtClean="0"/>
              <a:t> about psittacosis can be found via the resources on this slide.</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35</a:t>
            </a:fld>
            <a:endParaRPr lang="en-US"/>
          </a:p>
        </p:txBody>
      </p:sp>
    </p:spTree>
    <p:extLst>
      <p:ext uri="{BB962C8B-B14F-4D97-AF65-F5344CB8AC3E}">
        <p14:creationId xmlns:p14="http://schemas.microsoft.com/office/powerpoint/2010/main" val="3811713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Q fever is a worldwide disease with acute and chronic stages caused by the bacteria </a:t>
            </a:r>
            <a:r>
              <a:rPr lang="en-US" i="1" dirty="0" err="1" smtClean="0"/>
              <a:t>Coxiella</a:t>
            </a:r>
            <a:r>
              <a:rPr lang="en-US" i="1" dirty="0" smtClean="0"/>
              <a:t> </a:t>
            </a:r>
            <a:r>
              <a:rPr lang="en-US" i="1" dirty="0" err="1" smtClean="0"/>
              <a:t>burnetii</a:t>
            </a:r>
            <a:r>
              <a:rPr lang="en-US" dirty="0" smtClean="0"/>
              <a:t>. </a:t>
            </a:r>
            <a:r>
              <a:rPr lang="en-US" sz="1200" kern="1200" dirty="0" smtClean="0">
                <a:solidFill>
                  <a:schemeClr val="tx1"/>
                </a:solidFill>
                <a:latin typeface="Arial" charset="0"/>
                <a:ea typeface="+mn-ea"/>
                <a:cs typeface="+mn-cs"/>
              </a:rPr>
              <a:t>Infected animals such as sheep, goats, and cattle are the main source of infection for human being</a:t>
            </a:r>
            <a:r>
              <a:rPr lang="en-US" sz="1200" kern="1200" baseline="0" dirty="0" smtClean="0">
                <a:solidFill>
                  <a:schemeClr val="tx1"/>
                </a:solidFill>
                <a:latin typeface="Arial" charset="0"/>
                <a:ea typeface="+mn-ea"/>
                <a:cs typeface="+mn-cs"/>
              </a:rPr>
              <a:t>s </a:t>
            </a:r>
            <a:r>
              <a:rPr lang="en-US" dirty="0" smtClean="0"/>
              <a:t>although a variety of species may be infected. </a:t>
            </a:r>
            <a:r>
              <a:rPr lang="en-US" sz="1200" kern="1200" dirty="0" smtClean="0">
                <a:solidFill>
                  <a:schemeClr val="tx1"/>
                </a:solidFill>
                <a:latin typeface="Arial" charset="0"/>
                <a:ea typeface="+mn-ea"/>
                <a:cs typeface="+mn-cs"/>
              </a:rPr>
              <a:t>Humans are exposed to the bacterium via contact with the fluids of infected animals such as birth products, urine, milk, and feces; with the highest bacterial load being shed in the birth products (placenta, fetus, amniotic fluid) making them the highest risk material. </a:t>
            </a:r>
            <a:r>
              <a:rPr lang="en-US" dirty="0" smtClean="0"/>
              <a:t>During birthing the organisms are shed in high numbers within the amniotic fluids and the placenta. The organism is extremely hardy and resistant to heat, drying, and many common disinfectants which enable the bacteria to survive for long periods in the environment. Infection of humans usually occurs by inhalation of these organisms from air that contains airborne barnyard dust contaminated by dried placental material, birth fluids, and excreta of infected animals. Other modes of transmission to humans, including tick bites, ingestion of unpasteurized milk or dairy products, and human to human transmission, are rare. Humans are often very susceptible to the disease, and very few organisms may be required to cause infection.</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36</a:t>
            </a:fld>
            <a:endParaRPr lang="en-US"/>
          </a:p>
        </p:txBody>
      </p:sp>
    </p:spTree>
    <p:extLst>
      <p:ext uri="{BB962C8B-B14F-4D97-AF65-F5344CB8AC3E}">
        <p14:creationId xmlns:p14="http://schemas.microsoft.com/office/powerpoint/2010/main" val="2530858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Very few cases of Q Fever in people are reported in Virginia each year.  The CDC reports between 150 and 200 people with Q Fever annually.  Cases of Q fever are most frequently reported from western and plains states where ranching and rearing of cattle are common. In other states, areas where sheep, goat, and cattle ranching are locally practiced may demonstrate increased incidence. Seven states (California, Colorado, Illinois, Kentucky, Missouri, Tennessee, and Texas) have accounted for more than half (52%) of all cases since human Q fever became </a:t>
            </a:r>
            <a:r>
              <a:rPr lang="en-US" sz="1200" kern="1200" dirty="0" err="1" smtClean="0">
                <a:solidFill>
                  <a:schemeClr val="tx1"/>
                </a:solidFill>
                <a:latin typeface="Arial" charset="0"/>
                <a:ea typeface="+mn-ea"/>
                <a:cs typeface="+mn-cs"/>
              </a:rPr>
              <a:t>notifiable</a:t>
            </a:r>
            <a:r>
              <a:rPr lang="en-US" sz="1200" kern="1200" dirty="0" smtClean="0">
                <a:solidFill>
                  <a:schemeClr val="tx1"/>
                </a:solidFill>
                <a:latin typeface="Arial" charset="0"/>
                <a:ea typeface="+mn-ea"/>
                <a:cs typeface="+mn-cs"/>
              </a:rPr>
              <a:t>. Cases of Q fever are reported less frequently in the eastern United States. Sporadic reports of cases may result from patients involved in animal research work and from patient travel to other states.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37</a:t>
            </a:fld>
            <a:endParaRPr lang="en-US"/>
          </a:p>
        </p:txBody>
      </p:sp>
    </p:spTree>
    <p:extLst>
      <p:ext uri="{BB962C8B-B14F-4D97-AF65-F5344CB8AC3E}">
        <p14:creationId xmlns:p14="http://schemas.microsoft.com/office/powerpoint/2010/main" val="589572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Q fever can cause acute or chronic illness in humans, who usually acquire infection after contact with infected animals or exposure to contaminated environments. The acute symptoms caused by infection with </a:t>
            </a:r>
            <a:r>
              <a:rPr lang="en-US" sz="1200" i="1" kern="1200" dirty="0" err="1" smtClean="0">
                <a:solidFill>
                  <a:schemeClr val="tx1"/>
                </a:solidFill>
                <a:latin typeface="Arial" charset="0"/>
                <a:ea typeface="+mn-ea"/>
                <a:cs typeface="+mn-cs"/>
              </a:rPr>
              <a:t>Coxiella</a:t>
            </a:r>
            <a:r>
              <a:rPr lang="en-US" sz="1200" i="1" kern="1200" dirty="0" smtClean="0">
                <a:solidFill>
                  <a:schemeClr val="tx1"/>
                </a:solidFill>
                <a:latin typeface="Arial" charset="0"/>
                <a:ea typeface="+mn-ea"/>
                <a:cs typeface="+mn-cs"/>
              </a:rPr>
              <a:t> </a:t>
            </a:r>
            <a:r>
              <a:rPr lang="en-US" sz="1200" i="1" kern="1200" dirty="0" err="1" smtClean="0">
                <a:solidFill>
                  <a:schemeClr val="tx1"/>
                </a:solidFill>
                <a:latin typeface="Arial" charset="0"/>
                <a:ea typeface="+mn-ea"/>
                <a:cs typeface="+mn-cs"/>
              </a:rPr>
              <a:t>burnetii</a:t>
            </a:r>
            <a:r>
              <a:rPr lang="en-US" sz="1200" kern="1200" dirty="0" smtClean="0">
                <a:solidFill>
                  <a:schemeClr val="tx1"/>
                </a:solidFill>
                <a:latin typeface="Arial" charset="0"/>
                <a:ea typeface="+mn-ea"/>
                <a:cs typeface="+mn-cs"/>
              </a:rPr>
              <a:t> usually develop within 2-3 weeks of exposure, although as many as half of humans infected with </a:t>
            </a:r>
            <a:r>
              <a:rPr lang="en-US" sz="1200" i="1" kern="1200" dirty="0" smtClean="0">
                <a:solidFill>
                  <a:schemeClr val="tx1"/>
                </a:solidFill>
                <a:latin typeface="Arial" charset="0"/>
                <a:ea typeface="+mn-ea"/>
                <a:cs typeface="+mn-cs"/>
              </a:rPr>
              <a:t>C. </a:t>
            </a:r>
            <a:r>
              <a:rPr lang="en-US" sz="1200" i="1" kern="1200" dirty="0" err="1" smtClean="0">
                <a:solidFill>
                  <a:schemeClr val="tx1"/>
                </a:solidFill>
                <a:latin typeface="Arial" charset="0"/>
                <a:ea typeface="+mn-ea"/>
                <a:cs typeface="+mn-cs"/>
              </a:rPr>
              <a:t>burnetii</a:t>
            </a:r>
            <a:r>
              <a:rPr lang="en-US" sz="1200" kern="1200" dirty="0" smtClean="0">
                <a:solidFill>
                  <a:schemeClr val="tx1"/>
                </a:solidFill>
                <a:latin typeface="Arial" charset="0"/>
                <a:ea typeface="+mn-ea"/>
                <a:cs typeface="+mn-cs"/>
              </a:rPr>
              <a:t> do not show symptoms. In the United States, Q fever outbreaks have resulted mainly from occupational exposure involving veterinarians, meat processing plant workers, sheep and dairy workers, livestock farmers, and researchers at facilities housing sheep. The primary mode of transmission to humans is through inhalation of pathogen-contaminated dust / aerosols or contact with infected birth products. Acute illness symptoms often include high fever, severe headache, </a:t>
            </a:r>
            <a:r>
              <a:rPr lang="en-US" sz="1200" kern="1200" dirty="0" err="1" smtClean="0">
                <a:solidFill>
                  <a:schemeClr val="tx1"/>
                </a:solidFill>
                <a:latin typeface="Arial" charset="0"/>
                <a:ea typeface="+mn-ea"/>
                <a:cs typeface="+mn-cs"/>
              </a:rPr>
              <a:t>myalgia</a:t>
            </a:r>
            <a:r>
              <a:rPr lang="en-US" sz="1200" kern="1200" dirty="0" smtClean="0">
                <a:solidFill>
                  <a:schemeClr val="tx1"/>
                </a:solidFill>
                <a:latin typeface="Arial" charset="0"/>
                <a:ea typeface="+mn-ea"/>
                <a:cs typeface="+mn-cs"/>
              </a:rPr>
              <a:t>, and non productive cough. Although most persons with acute Q fever infection recover, others may experience serious illness with complications that may include pneumonia, </a:t>
            </a:r>
            <a:r>
              <a:rPr lang="en-US" sz="1200" kern="1200" dirty="0" err="1" smtClean="0">
                <a:solidFill>
                  <a:schemeClr val="tx1"/>
                </a:solidFill>
                <a:latin typeface="Arial" charset="0"/>
                <a:ea typeface="+mn-ea"/>
                <a:cs typeface="+mn-cs"/>
              </a:rPr>
              <a:t>granulomatous</a:t>
            </a:r>
            <a:r>
              <a:rPr lang="en-US" sz="1200" kern="1200" dirty="0" smtClean="0">
                <a:solidFill>
                  <a:schemeClr val="tx1"/>
                </a:solidFill>
                <a:latin typeface="Arial" charset="0"/>
                <a:ea typeface="+mn-ea"/>
                <a:cs typeface="+mn-cs"/>
              </a:rPr>
              <a:t> hepatitis, </a:t>
            </a:r>
            <a:r>
              <a:rPr lang="en-US" sz="1200" kern="1200" dirty="0" err="1" smtClean="0">
                <a:solidFill>
                  <a:schemeClr val="tx1"/>
                </a:solidFill>
                <a:latin typeface="Arial" charset="0"/>
                <a:ea typeface="+mn-ea"/>
                <a:cs typeface="+mn-cs"/>
              </a:rPr>
              <a:t>myocarditis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and central nervous system complications.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frequency of reported cases of Q fever increases with age and is highest among males, which may reflect occupational risks for exposure among livestock handlers. A past history of heart valve defects, </a:t>
            </a:r>
            <a:r>
              <a:rPr lang="en-US" dirty="0" err="1" smtClean="0"/>
              <a:t>endocarditis</a:t>
            </a:r>
            <a:r>
              <a:rPr lang="en-US" dirty="0" smtClean="0"/>
              <a:t>, or </a:t>
            </a:r>
            <a:r>
              <a:rPr lang="en-US" dirty="0" err="1" smtClean="0"/>
              <a:t>valvular</a:t>
            </a:r>
            <a:r>
              <a:rPr lang="en-US" dirty="0" smtClean="0"/>
              <a:t> implants may increase the risk of chronic infection and severe disease outcome. Infection is also more common in patients with compromised immune systems (such as may occur through cancer treatments, advanced human immunodeficiency virus (HIV) infection, prior organ transplants, or some medications). Individuals who reside or spend time near ranches and livestock rearing facilities are at increased risk for infection.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38</a:t>
            </a:fld>
            <a:endParaRPr lang="en-US"/>
          </a:p>
        </p:txBody>
      </p:sp>
    </p:spTree>
    <p:extLst>
      <p:ext uri="{BB962C8B-B14F-4D97-AF65-F5344CB8AC3E}">
        <p14:creationId xmlns:p14="http://schemas.microsoft.com/office/powerpoint/2010/main" val="4258937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The 2007–2009 human Q fever epidemic in The Netherlands attracted attention due to its magnitude and duration. The current epidemic and the historical background of Q fever in The Netherlands are reviewed according to national and international publications.  </a:t>
            </a:r>
            <a:r>
              <a:rPr lang="en-US" sz="1200" kern="1200" baseline="0" dirty="0" err="1" smtClean="0">
                <a:solidFill>
                  <a:schemeClr val="tx1"/>
                </a:solidFill>
                <a:latin typeface="Arial" charset="0"/>
                <a:ea typeface="+mn-ea"/>
                <a:cs typeface="+mn-cs"/>
              </a:rPr>
              <a:t>Seroprevalence</a:t>
            </a:r>
            <a:r>
              <a:rPr lang="en-US" sz="1200" kern="1200" baseline="0" dirty="0" smtClean="0">
                <a:solidFill>
                  <a:schemeClr val="tx1"/>
                </a:solidFill>
                <a:latin typeface="Arial" charset="0"/>
                <a:ea typeface="+mn-ea"/>
                <a:cs typeface="+mn-cs"/>
              </a:rPr>
              <a:t> studies suggest that Q fever was endemic in The Netherlands several decades before the disease was diagnosed in dairy goats and dairy sheep. This was in 2005 and the increase in humans started in 2007. Q fever abortions were registered on 30 dairy goat and dairy sheep farms between 2005 and 2009. A total of 3523 human cases were notified between 2007 and 2009. Proximity to aborting small ruminants and high numbers of susceptible humans are probably the main causes of the human Q fever outbreak in The Netherlands.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39</a:t>
            </a:fld>
            <a:endParaRPr lang="en-US"/>
          </a:p>
        </p:txBody>
      </p:sp>
    </p:spTree>
    <p:extLst>
      <p:ext uri="{BB962C8B-B14F-4D97-AF65-F5344CB8AC3E}">
        <p14:creationId xmlns:p14="http://schemas.microsoft.com/office/powerpoint/2010/main" val="348089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Centers for Disease Control and Prevention has identified certain pathogens that are of particular concern as </a:t>
            </a:r>
            <a:r>
              <a:rPr lang="en-US" dirty="0" err="1" smtClean="0"/>
              <a:t>bioterrorst</a:t>
            </a:r>
            <a:r>
              <a:rPr lang="en-US" dirty="0" smtClean="0"/>
              <a:t> weapons.  All but one (smallpox) is a </a:t>
            </a:r>
            <a:r>
              <a:rPr lang="en-US" dirty="0" err="1" smtClean="0"/>
              <a:t>zoonotic</a:t>
            </a:r>
            <a:r>
              <a:rPr lang="en-US" dirty="0" smtClean="0"/>
              <a:t> pathogen.  For more information about bioterrorism diseases</a:t>
            </a:r>
            <a:r>
              <a:rPr lang="en-US" baseline="0" dirty="0" smtClean="0"/>
              <a:t> and agents, visit </a:t>
            </a:r>
            <a:r>
              <a:rPr lang="en-US" dirty="0" smtClean="0"/>
              <a:t> </a:t>
            </a:r>
          </a:p>
          <a:p>
            <a:r>
              <a:rPr lang="en-US" dirty="0" smtClean="0"/>
              <a:t>http://www.bt.cdc.gov/agent/agentlist-category.asp</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a:t>
            </a:fld>
            <a:endParaRPr lang="en-US"/>
          </a:p>
        </p:txBody>
      </p:sp>
    </p:spTree>
    <p:extLst>
      <p:ext uri="{BB962C8B-B14F-4D97-AF65-F5344CB8AC3E}">
        <p14:creationId xmlns:p14="http://schemas.microsoft.com/office/powerpoint/2010/main" val="2803693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err="1" smtClean="0">
                <a:solidFill>
                  <a:schemeClr val="tx1"/>
                </a:solidFill>
                <a:latin typeface="Arial" charset="0"/>
                <a:ea typeface="+mn-ea"/>
                <a:cs typeface="+mn-cs"/>
              </a:rPr>
              <a:t>Coxiella</a:t>
            </a:r>
            <a:r>
              <a:rPr lang="en-US" sz="1200" i="1"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burnetii</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infection in livestock species is generally asymptomatic. Goats and sheep are the species in which abortions, stillbirths, and early neonatal mortality have been most frequently documented. Abortion in cattle due to </a:t>
            </a:r>
            <a:r>
              <a:rPr lang="en-US" sz="1200" i="1" kern="1200" baseline="0" dirty="0" smtClean="0">
                <a:solidFill>
                  <a:schemeClr val="tx1"/>
                </a:solidFill>
                <a:latin typeface="Arial" charset="0"/>
                <a:ea typeface="+mn-ea"/>
                <a:cs typeface="+mn-cs"/>
              </a:rPr>
              <a:t>C. </a:t>
            </a:r>
            <a:r>
              <a:rPr lang="en-US" sz="1200" i="1" kern="1200" baseline="0" dirty="0" err="1" smtClean="0">
                <a:solidFill>
                  <a:schemeClr val="tx1"/>
                </a:solidFill>
                <a:latin typeface="Arial" charset="0"/>
                <a:ea typeface="+mn-ea"/>
                <a:cs typeface="+mn-cs"/>
              </a:rPr>
              <a:t>burnetii</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infection has been reported, and more research is needed to determine the organism’s role in infertility, </a:t>
            </a:r>
            <a:r>
              <a:rPr lang="en-US" sz="1200" i="0" kern="1200" baseline="0" dirty="0" err="1" smtClean="0">
                <a:solidFill>
                  <a:schemeClr val="tx1"/>
                </a:solidFill>
                <a:latin typeface="Arial" charset="0"/>
                <a:ea typeface="+mn-ea"/>
                <a:cs typeface="+mn-cs"/>
              </a:rPr>
              <a:t>metritis</a:t>
            </a:r>
            <a:r>
              <a:rPr lang="en-US" sz="1200" i="0" kern="1200" baseline="0" dirty="0" smtClean="0">
                <a:solidFill>
                  <a:schemeClr val="tx1"/>
                </a:solidFill>
                <a:latin typeface="Arial" charset="0"/>
                <a:ea typeface="+mn-ea"/>
                <a:cs typeface="+mn-cs"/>
              </a:rPr>
              <a:t> and </a:t>
            </a:r>
            <a:r>
              <a:rPr lang="en-US" sz="1200" i="0" kern="1200" baseline="0" dirty="0" err="1" smtClean="0">
                <a:solidFill>
                  <a:schemeClr val="tx1"/>
                </a:solidFill>
                <a:latin typeface="Arial" charset="0"/>
                <a:ea typeface="+mn-ea"/>
                <a:cs typeface="+mn-cs"/>
              </a:rPr>
              <a:t>endometritis</a:t>
            </a:r>
            <a:r>
              <a:rPr lang="en-US" sz="1200" i="0"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Coxiella</a:t>
            </a:r>
            <a:r>
              <a:rPr lang="en-US" sz="1200" i="1"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burnetii</a:t>
            </a:r>
            <a:r>
              <a:rPr lang="en-US" sz="1200" i="1" kern="1200" baseline="0" dirty="0" smtClean="0">
                <a:solidFill>
                  <a:schemeClr val="tx1"/>
                </a:solidFill>
                <a:latin typeface="Arial" charset="0"/>
                <a:ea typeface="+mn-ea"/>
                <a:cs typeface="+mn-cs"/>
              </a:rPr>
              <a:t> </a:t>
            </a:r>
            <a:r>
              <a:rPr lang="en-US" sz="1200" i="0" kern="1200" baseline="0" dirty="0" smtClean="0">
                <a:solidFill>
                  <a:schemeClr val="tx1"/>
                </a:solidFill>
                <a:latin typeface="Arial" charset="0"/>
                <a:ea typeface="+mn-ea"/>
                <a:cs typeface="+mn-cs"/>
              </a:rPr>
              <a:t>can cause adverse pregnancy outcomes in cats, and contact with infected cats has been associated with human infection.</a:t>
            </a:r>
            <a:endParaRPr lang="en-US"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40</a:t>
            </a:fld>
            <a:endParaRPr lang="en-US"/>
          </a:p>
        </p:txBody>
      </p:sp>
    </p:spTree>
    <p:extLst>
      <p:ext uri="{BB962C8B-B14F-4D97-AF65-F5344CB8AC3E}">
        <p14:creationId xmlns:p14="http://schemas.microsoft.com/office/powerpoint/2010/main" val="2279828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Arial" charset="0"/>
                <a:ea typeface="+mn-ea"/>
                <a:cs typeface="+mn-cs"/>
              </a:rPr>
              <a:t>Prevention and control efforts should be directed primarily toward the groups who</a:t>
            </a:r>
            <a:r>
              <a:rPr lang="en-US" sz="1200" kern="1200" baseline="0" dirty="0" smtClean="0">
                <a:solidFill>
                  <a:schemeClr val="tx1"/>
                </a:solidFill>
                <a:latin typeface="Arial" charset="0"/>
                <a:ea typeface="+mn-ea"/>
                <a:cs typeface="+mn-cs"/>
              </a:rPr>
              <a:t> work in environments where infection is more likely including:</a:t>
            </a:r>
            <a:r>
              <a:rPr lang="en-US" sz="1200" kern="1200" dirty="0" smtClean="0">
                <a:solidFill>
                  <a:schemeClr val="tx1"/>
                </a:solidFill>
                <a:latin typeface="Arial" charset="0"/>
                <a:ea typeface="+mn-ea"/>
                <a:cs typeface="+mn-cs"/>
              </a:rPr>
              <a:t> veterinarians, meat processing plant workers, sheep and dairy workers, livestock farmers, and researchers at facilities housing sheep. </a:t>
            </a:r>
          </a:p>
          <a:p>
            <a:r>
              <a:rPr lang="en-US" sz="1200" kern="1200" dirty="0" smtClean="0">
                <a:solidFill>
                  <a:schemeClr val="tx1"/>
                </a:solidFill>
                <a:latin typeface="Arial" charset="0"/>
                <a:ea typeface="+mn-ea"/>
                <a:cs typeface="+mn-cs"/>
              </a:rPr>
              <a:t>The following measures</a:t>
            </a:r>
            <a:r>
              <a:rPr lang="en-US" sz="1200" kern="1200" baseline="0" dirty="0" smtClean="0">
                <a:solidFill>
                  <a:schemeClr val="tx1"/>
                </a:solidFill>
                <a:latin typeface="Arial" charset="0"/>
                <a:ea typeface="+mn-ea"/>
                <a:cs typeface="+mn-cs"/>
              </a:rPr>
              <a:t> represent some of the measures that </a:t>
            </a:r>
            <a:r>
              <a:rPr lang="en-US" sz="1200" kern="1200" dirty="0" smtClean="0">
                <a:solidFill>
                  <a:schemeClr val="tx1"/>
                </a:solidFill>
                <a:latin typeface="Arial" charset="0"/>
                <a:ea typeface="+mn-ea"/>
                <a:cs typeface="+mn-cs"/>
              </a:rPr>
              <a:t>should be used to prevent and control of Q fever:</a:t>
            </a:r>
          </a:p>
          <a:p>
            <a:r>
              <a:rPr lang="en-US" sz="1200" kern="1200" dirty="0" smtClean="0">
                <a:solidFill>
                  <a:schemeClr val="tx1"/>
                </a:solidFill>
                <a:latin typeface="Arial" charset="0"/>
                <a:ea typeface="+mn-ea"/>
                <a:cs typeface="+mn-cs"/>
              </a:rPr>
              <a:t>Educate the public on sources of infection. </a:t>
            </a:r>
          </a:p>
          <a:p>
            <a:r>
              <a:rPr lang="en-US" sz="1200" kern="1200" dirty="0" smtClean="0">
                <a:solidFill>
                  <a:schemeClr val="tx1"/>
                </a:solidFill>
                <a:latin typeface="Arial" charset="0"/>
                <a:ea typeface="+mn-ea"/>
                <a:cs typeface="+mn-cs"/>
              </a:rPr>
              <a:t>Appropriately dispose of placenta, birth products, fetal membranes, and aborted fetuses at facilities housing sheep and goats. </a:t>
            </a:r>
          </a:p>
          <a:p>
            <a:r>
              <a:rPr lang="en-US" sz="1200" kern="1200" dirty="0" smtClean="0">
                <a:solidFill>
                  <a:schemeClr val="tx1"/>
                </a:solidFill>
                <a:latin typeface="Arial" charset="0"/>
                <a:ea typeface="+mn-ea"/>
                <a:cs typeface="+mn-cs"/>
              </a:rPr>
              <a:t>Restrict access to barns and laboratories used in housing potentially infected animals. </a:t>
            </a:r>
          </a:p>
          <a:p>
            <a:r>
              <a:rPr lang="en-US" sz="1200" kern="1200" dirty="0" smtClean="0">
                <a:solidFill>
                  <a:schemeClr val="tx1"/>
                </a:solidFill>
                <a:latin typeface="Arial" charset="0"/>
                <a:ea typeface="+mn-ea"/>
                <a:cs typeface="+mn-cs"/>
              </a:rPr>
              <a:t>Use only</a:t>
            </a:r>
            <a:r>
              <a:rPr lang="en-US" sz="1200" u="none" kern="1200" dirty="0" smtClean="0">
                <a:solidFill>
                  <a:schemeClr val="tx1"/>
                </a:solidFill>
                <a:latin typeface="Arial" charset="0"/>
                <a:ea typeface="+mn-ea"/>
                <a:cs typeface="+mn-cs"/>
              </a:rPr>
              <a:t> </a:t>
            </a:r>
            <a:r>
              <a:rPr lang="en-US" sz="1200" u="none" kern="1200" dirty="0" smtClean="0">
                <a:solidFill>
                  <a:schemeClr val="tx1"/>
                </a:solidFill>
                <a:latin typeface="Arial" charset="0"/>
                <a:ea typeface="+mn-ea"/>
                <a:cs typeface="+mn-cs"/>
                <a:hlinkClick r:id="rId3"/>
              </a:rPr>
              <a:t>pasteurized</a:t>
            </a:r>
            <a:r>
              <a:rPr lang="en-US" sz="1200" u="none"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milk and milk products.</a:t>
            </a:r>
          </a:p>
          <a:p>
            <a:r>
              <a:rPr lang="en-US" sz="1200" kern="1200" dirty="0" smtClean="0">
                <a:solidFill>
                  <a:schemeClr val="tx1"/>
                </a:solidFill>
                <a:latin typeface="Arial" charset="0"/>
                <a:ea typeface="+mn-ea"/>
                <a:cs typeface="+mn-cs"/>
              </a:rPr>
              <a:t>Use appropriate procedures for bagging, autoclaving, and washing of laboratory clothing. </a:t>
            </a:r>
          </a:p>
          <a:p>
            <a:r>
              <a:rPr lang="en-US" sz="1200" kern="1200" dirty="0" smtClean="0">
                <a:solidFill>
                  <a:schemeClr val="tx1"/>
                </a:solidFill>
                <a:latin typeface="Arial" charset="0"/>
                <a:ea typeface="+mn-ea"/>
                <a:cs typeface="+mn-cs"/>
              </a:rPr>
              <a:t>Counsel persons at highest risk for developing chronic Q fever, especially persons with pre-existing cardiac </a:t>
            </a:r>
            <a:r>
              <a:rPr lang="en-US" sz="1200" kern="1200" dirty="0" err="1" smtClean="0">
                <a:solidFill>
                  <a:schemeClr val="tx1"/>
                </a:solidFill>
                <a:latin typeface="Arial" charset="0"/>
                <a:ea typeface="+mn-ea"/>
                <a:cs typeface="+mn-cs"/>
              </a:rPr>
              <a:t>valvular</a:t>
            </a:r>
            <a:r>
              <a:rPr lang="en-US" sz="1200" kern="1200" dirty="0" smtClean="0">
                <a:solidFill>
                  <a:schemeClr val="tx1"/>
                </a:solidFill>
                <a:latin typeface="Arial" charset="0"/>
                <a:ea typeface="+mn-ea"/>
                <a:cs typeface="+mn-cs"/>
              </a:rPr>
              <a:t> disease or individuals with vascular grafts.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41</a:t>
            </a:fld>
            <a:endParaRPr lang="en-US"/>
          </a:p>
        </p:txBody>
      </p:sp>
    </p:spTree>
    <p:extLst>
      <p:ext uri="{BB962C8B-B14F-4D97-AF65-F5344CB8AC3E}">
        <p14:creationId xmlns:p14="http://schemas.microsoft.com/office/powerpoint/2010/main" val="2216862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information about Q Fever as well as a history of Q Fever in the Netherlands</a:t>
            </a:r>
            <a:r>
              <a:rPr lang="en-US" baseline="0" dirty="0" smtClean="0"/>
              <a:t> via these resources.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42</a:t>
            </a:fld>
            <a:endParaRPr lang="en-US"/>
          </a:p>
        </p:txBody>
      </p:sp>
    </p:spTree>
    <p:extLst>
      <p:ext uri="{BB962C8B-B14F-4D97-AF65-F5344CB8AC3E}">
        <p14:creationId xmlns:p14="http://schemas.microsoft.com/office/powerpoint/2010/main" val="1054667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Leptospirosis</a:t>
            </a:r>
            <a:r>
              <a:rPr lang="en-US" dirty="0" smtClean="0"/>
              <a:t> is a bacterial disease that affects humans and animals. It is caused by bacteria of the genus </a:t>
            </a:r>
            <a:r>
              <a:rPr lang="en-US" i="1" dirty="0" err="1" smtClean="0"/>
              <a:t>Leptospira</a:t>
            </a:r>
            <a:r>
              <a:rPr lang="en-US" i="1" dirty="0" smtClean="0"/>
              <a:t>.  </a:t>
            </a:r>
            <a:r>
              <a:rPr lang="en-US" i="0" dirty="0" smtClean="0"/>
              <a:t>There a number of different </a:t>
            </a:r>
            <a:r>
              <a:rPr lang="en-US" i="0" dirty="0" err="1" smtClean="0"/>
              <a:t>serovars</a:t>
            </a:r>
            <a:r>
              <a:rPr lang="en-US" i="0" dirty="0" smtClean="0"/>
              <a:t> or serotypes of</a:t>
            </a:r>
            <a:r>
              <a:rPr lang="en-US" i="0" baseline="0" dirty="0" smtClean="0"/>
              <a:t> this bacteria and a number of animals can act as both reservoirs of those </a:t>
            </a:r>
            <a:r>
              <a:rPr lang="en-US" i="0" baseline="0" dirty="0" err="1" smtClean="0"/>
              <a:t>serovars</a:t>
            </a:r>
            <a:r>
              <a:rPr lang="en-US" i="0" baseline="0" dirty="0" smtClean="0"/>
              <a:t> and also become ill with those </a:t>
            </a:r>
            <a:r>
              <a:rPr lang="en-US" i="0" baseline="0" dirty="0" err="1" smtClean="0"/>
              <a:t>serovars</a:t>
            </a:r>
            <a:r>
              <a:rPr lang="en-US" i="0" baseline="0" dirty="0" smtClean="0"/>
              <a:t>.</a:t>
            </a:r>
            <a:r>
              <a:rPr lang="en-US" dirty="0" smtClean="0"/>
              <a:t> </a:t>
            </a:r>
            <a:r>
              <a:rPr lang="en-US" dirty="0" err="1" smtClean="0"/>
              <a:t>Leptospires</a:t>
            </a:r>
            <a:r>
              <a:rPr lang="en-US" dirty="0" smtClean="0"/>
              <a:t> are most commonly spread through the</a:t>
            </a:r>
            <a:r>
              <a:rPr lang="en-US" baseline="0" dirty="0" smtClean="0"/>
              <a:t> </a:t>
            </a:r>
            <a:r>
              <a:rPr lang="en-US" dirty="0" smtClean="0"/>
              <a:t>urine of infected animals, which can get into water or soil and can survive there for weeks to months. </a:t>
            </a:r>
            <a:r>
              <a:rPr lang="en-US" i="0" baseline="0" dirty="0" smtClean="0"/>
              <a:t>  These organisms can be very hardy in the environment and they survive particularly well in stagnant slow moving water and in places where ambient temperatures range from 32-77 degrees Fahrenheit. </a:t>
            </a:r>
            <a:r>
              <a:rPr lang="en-US" dirty="0" smtClean="0"/>
              <a:t>So it’s not unusual for </a:t>
            </a:r>
            <a:r>
              <a:rPr lang="en-US" dirty="0" err="1" smtClean="0"/>
              <a:t>leptospires</a:t>
            </a:r>
            <a:r>
              <a:rPr lang="en-US" dirty="0" smtClean="0"/>
              <a:t> to be present in stock ponds or slow moving streams particularly in warmer environments and many animals including a number of wild</a:t>
            </a:r>
            <a:r>
              <a:rPr lang="en-US" baseline="0" dirty="0" smtClean="0"/>
              <a:t> animal species such as raccoons, opossums skunks and rodents contribute to the environmental level of this bacteria. </a:t>
            </a:r>
            <a:r>
              <a:rPr lang="en-US" i="0"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44</a:t>
            </a:fld>
            <a:endParaRPr lang="en-US"/>
          </a:p>
        </p:txBody>
      </p:sp>
    </p:spTree>
    <p:extLst>
      <p:ext uri="{BB962C8B-B14F-4D97-AF65-F5344CB8AC3E}">
        <p14:creationId xmlns:p14="http://schemas.microsoft.com/office/powerpoint/2010/main" val="201096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Leptospirosis</a:t>
            </a:r>
            <a:r>
              <a:rPr lang="en-US" dirty="0" smtClean="0"/>
              <a:t> is not a reportable disease in Virginia, but approximately 100-200 cases are identified annually in the United States. About 50% of cases occur in Hawaii.</a:t>
            </a:r>
          </a:p>
          <a:p>
            <a:r>
              <a:rPr lang="en-US" dirty="0" smtClean="0"/>
              <a:t>Although incidence in the United States is relatively low, </a:t>
            </a:r>
            <a:r>
              <a:rPr lang="en-US" dirty="0" err="1" smtClean="0"/>
              <a:t>leptospirosis</a:t>
            </a:r>
            <a:r>
              <a:rPr lang="en-US" dirty="0" smtClean="0"/>
              <a:t> is considered to be the most widespread </a:t>
            </a:r>
            <a:r>
              <a:rPr lang="en-US" dirty="0" err="1" smtClean="0"/>
              <a:t>zoonotic</a:t>
            </a:r>
            <a:r>
              <a:rPr lang="en-US" dirty="0" smtClean="0"/>
              <a:t> disease in the world.</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45</a:t>
            </a:fld>
            <a:endParaRPr lang="en-US"/>
          </a:p>
        </p:txBody>
      </p:sp>
    </p:spTree>
    <p:extLst>
      <p:ext uri="{BB962C8B-B14F-4D97-AF65-F5344CB8AC3E}">
        <p14:creationId xmlns:p14="http://schemas.microsoft.com/office/powerpoint/2010/main" val="673395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bacteria that causes</a:t>
            </a:r>
            <a:r>
              <a:rPr lang="en-US" baseline="0" dirty="0" smtClean="0"/>
              <a:t> </a:t>
            </a:r>
            <a:r>
              <a:rPr lang="en-US" baseline="0" dirty="0" err="1" smtClean="0"/>
              <a:t>l</a:t>
            </a:r>
            <a:r>
              <a:rPr lang="en-US" dirty="0" err="1" smtClean="0"/>
              <a:t>eptospirosis</a:t>
            </a:r>
            <a:r>
              <a:rPr lang="en-US" dirty="0" smtClean="0"/>
              <a:t> are typically spread through the urine of infected animals, which can get into water or soil and can survive there for weeks to months. Humans and animals can become infected through contact with this contaminated urine (or other body fluids, except saliva), water, or soil. The bacteria can enter the body through skin or mucous membranes (eyes, nose, or mouth), especially if the skin is broken from a cut or scratch. Drinking contaminated water can also cause infection. Infected wild and domestic animals may continue to excrete the bacteria into the environment continuously or every once in a while for a few months up to several years.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46</a:t>
            </a:fld>
            <a:endParaRPr lang="en-US"/>
          </a:p>
        </p:txBody>
      </p:sp>
    </p:spTree>
    <p:extLst>
      <p:ext uri="{BB962C8B-B14F-4D97-AF65-F5344CB8AC3E}">
        <p14:creationId xmlns:p14="http://schemas.microsoft.com/office/powerpoint/2010/main" val="1919647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humans, </a:t>
            </a:r>
            <a:r>
              <a:rPr lang="en-US" dirty="0" err="1" smtClean="0"/>
              <a:t>leptospirosis</a:t>
            </a:r>
            <a:r>
              <a:rPr lang="en-US" dirty="0" smtClean="0"/>
              <a:t> can cause a wide range of symptoms, including:</a:t>
            </a:r>
            <a:r>
              <a:rPr lang="en-US" baseline="0" dirty="0" smtClean="0"/>
              <a:t>  </a:t>
            </a:r>
            <a:r>
              <a:rPr lang="en-US" dirty="0" smtClean="0"/>
              <a:t>high fever,</a:t>
            </a:r>
            <a:r>
              <a:rPr lang="en-US" baseline="0" dirty="0" smtClean="0"/>
              <a:t> h</a:t>
            </a:r>
            <a:r>
              <a:rPr lang="en-US" dirty="0" smtClean="0"/>
              <a:t>eadache,</a:t>
            </a:r>
            <a:r>
              <a:rPr lang="en-US" baseline="0" dirty="0" smtClean="0"/>
              <a:t> c</a:t>
            </a:r>
            <a:r>
              <a:rPr lang="en-US" dirty="0" smtClean="0"/>
              <a:t>hills,</a:t>
            </a:r>
            <a:r>
              <a:rPr lang="en-US" baseline="0" dirty="0" smtClean="0"/>
              <a:t> m</a:t>
            </a:r>
            <a:r>
              <a:rPr lang="en-US" dirty="0" smtClean="0"/>
              <a:t>uscle aches,</a:t>
            </a:r>
            <a:r>
              <a:rPr lang="en-US" baseline="0" dirty="0" smtClean="0"/>
              <a:t> v</a:t>
            </a:r>
            <a:r>
              <a:rPr lang="en-US" dirty="0" smtClean="0"/>
              <a:t>omiting,</a:t>
            </a:r>
            <a:r>
              <a:rPr lang="en-US" baseline="0" dirty="0" smtClean="0"/>
              <a:t> j</a:t>
            </a:r>
            <a:r>
              <a:rPr lang="en-US" dirty="0" smtClean="0"/>
              <a:t>aundice (yellow skin and eyes),</a:t>
            </a:r>
            <a:r>
              <a:rPr lang="en-US" baseline="0" dirty="0" smtClean="0"/>
              <a:t> r</a:t>
            </a:r>
            <a:r>
              <a:rPr lang="en-US" dirty="0" smtClean="0"/>
              <a:t>ed eyes,</a:t>
            </a:r>
            <a:r>
              <a:rPr lang="en-US" baseline="0" dirty="0" smtClean="0"/>
              <a:t> a</a:t>
            </a:r>
            <a:r>
              <a:rPr lang="en-US" dirty="0" smtClean="0"/>
              <a:t>bdominal pain,</a:t>
            </a:r>
            <a:r>
              <a:rPr lang="en-US" baseline="0" dirty="0" smtClean="0"/>
              <a:t> d</a:t>
            </a:r>
            <a:r>
              <a:rPr lang="en-US" dirty="0" smtClean="0"/>
              <a:t>iarrhea</a:t>
            </a:r>
            <a:r>
              <a:rPr lang="en-US" baseline="0" dirty="0" smtClean="0"/>
              <a:t> and r</a:t>
            </a:r>
            <a:r>
              <a:rPr lang="en-US" dirty="0" smtClean="0"/>
              <a:t>ash.</a:t>
            </a:r>
            <a:r>
              <a:rPr lang="en-US" baseline="0" dirty="0" smtClean="0"/>
              <a:t>  </a:t>
            </a:r>
            <a:r>
              <a:rPr lang="en-US" dirty="0" smtClean="0"/>
              <a:t>Many of these symptoms can be mistaken for other diseases. In addition, some infected persons may have no symptoms at all.</a:t>
            </a:r>
            <a:r>
              <a:rPr lang="en-US" baseline="0" dirty="0" smtClean="0"/>
              <a:t> </a:t>
            </a:r>
            <a:r>
              <a:rPr lang="en-US" dirty="0" smtClean="0"/>
              <a:t>The time between a person's exposure to a contaminated source and becoming sick is 2 days to 4 weeks. Illness usually begins abruptly with fever and other symptoms. </a:t>
            </a:r>
            <a:r>
              <a:rPr lang="en-US" dirty="0" err="1" smtClean="0"/>
              <a:t>Leptospirosis</a:t>
            </a:r>
            <a:r>
              <a:rPr lang="en-US" dirty="0" smtClean="0"/>
              <a:t> may occur in two phases:</a:t>
            </a:r>
            <a:r>
              <a:rPr lang="en-US" baseline="0" dirty="0" smtClean="0"/>
              <a:t>  </a:t>
            </a:r>
            <a:r>
              <a:rPr lang="en-US" dirty="0" smtClean="0"/>
              <a:t>after the first phase (with fever, chills, headache, muscle aches, vomiting, or diarrhea) the patient may recover for a time but become ill again.</a:t>
            </a:r>
          </a:p>
          <a:p>
            <a:r>
              <a:rPr lang="en-US" dirty="0" smtClean="0"/>
              <a:t>If a second phase occurs, it is more severe; the person may have kidney or liver failure or meningitis. This phase is also called Weil's disease.</a:t>
            </a:r>
            <a:r>
              <a:rPr lang="en-US" baseline="0" dirty="0" smtClean="0"/>
              <a:t>  </a:t>
            </a:r>
            <a:r>
              <a:rPr lang="en-US" dirty="0" smtClean="0"/>
              <a:t>The illness lasts from a few days to 3 weeks or longer. Without treatment, recovery may take several months.</a:t>
            </a:r>
          </a:p>
          <a:p>
            <a:pPr eaLnBrk="1" hangingPunct="1"/>
            <a:r>
              <a:rPr lang="en-US" b="0" dirty="0" smtClean="0">
                <a:latin typeface="Times New Roman" pitchFamily="18" charset="0"/>
              </a:rPr>
              <a:t>Person to person transmission of </a:t>
            </a:r>
            <a:r>
              <a:rPr lang="en-US" b="0" dirty="0" err="1" smtClean="0">
                <a:latin typeface="Times New Roman" pitchFamily="18" charset="0"/>
              </a:rPr>
              <a:t>leptospirosis</a:t>
            </a:r>
            <a:r>
              <a:rPr lang="en-US" b="0" baseline="0" dirty="0" smtClean="0">
                <a:latin typeface="Times New Roman" pitchFamily="18" charset="0"/>
              </a:rPr>
              <a:t> is </a:t>
            </a:r>
            <a:r>
              <a:rPr lang="en-US" b="0" dirty="0" smtClean="0">
                <a:latin typeface="Times New Roman" pitchFamily="18" charset="0"/>
              </a:rPr>
              <a:t>rare</a:t>
            </a:r>
            <a:r>
              <a:rPr lang="en-US" b="0" baseline="0" dirty="0" smtClean="0">
                <a:latin typeface="Times New Roman" pitchFamily="18" charset="0"/>
              </a:rPr>
              <a:t> and a</a:t>
            </a:r>
            <a:r>
              <a:rPr lang="en-US" b="0" dirty="0" smtClean="0">
                <a:latin typeface="Times New Roman" pitchFamily="18" charset="0"/>
              </a:rPr>
              <a:t>ntibiotic prophylaxis for people who have been exposed is typically not recommended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47</a:t>
            </a:fld>
            <a:endParaRPr lang="en-US"/>
          </a:p>
        </p:txBody>
      </p:sp>
    </p:spTree>
    <p:extLst>
      <p:ext uri="{BB962C8B-B14F-4D97-AF65-F5344CB8AC3E}">
        <p14:creationId xmlns:p14="http://schemas.microsoft.com/office/powerpoint/2010/main" val="2121708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largest recorded U.S. outbreak occurred in 1998, when 775 people were exposed to the disease. Of these, 90 people were</a:t>
            </a:r>
            <a:r>
              <a:rPr lang="en-US" baseline="0" dirty="0" smtClean="0"/>
              <a:t> either confirmed with or suspected of having </a:t>
            </a:r>
            <a:r>
              <a:rPr lang="en-US" baseline="0" dirty="0" err="1" smtClean="0"/>
              <a:t>Lepto</a:t>
            </a:r>
            <a:r>
              <a:rPr lang="en-US" baseline="0" dirty="0" smtClean="0"/>
              <a:t>.  More information about this outbreak can be found at </a:t>
            </a:r>
            <a:r>
              <a:rPr lang="en-US" dirty="0" smtClean="0"/>
              <a:t>http://www.cdc.gov/mmwr/preview/mmwrhtml/00054395.htm. </a:t>
            </a:r>
            <a:r>
              <a:rPr lang="en-US" dirty="0" smtClean="0">
                <a:latin typeface="Calibri" pitchFamily="34" charset="0"/>
              </a:rPr>
              <a:t>Outbreaks in the US have also been documented in association with infected dogs.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48</a:t>
            </a:fld>
            <a:endParaRPr lang="en-US"/>
          </a:p>
        </p:txBody>
      </p:sp>
    </p:spTree>
    <p:extLst>
      <p:ext uri="{BB962C8B-B14F-4D97-AF65-F5344CB8AC3E}">
        <p14:creationId xmlns:p14="http://schemas.microsoft.com/office/powerpoint/2010/main" val="1340510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There can be a wide variety of clinical signs that accompany </a:t>
            </a:r>
            <a:r>
              <a:rPr lang="en-US" sz="1200" b="0" dirty="0" err="1" smtClean="0"/>
              <a:t>leptospirosis</a:t>
            </a:r>
            <a:r>
              <a:rPr lang="en-US" sz="1200" b="0" dirty="0" smtClean="0"/>
              <a:t>  illness in</a:t>
            </a:r>
            <a:r>
              <a:rPr lang="en-US" sz="1200" b="0" baseline="0" dirty="0" smtClean="0"/>
              <a:t> animals and some animals may not become ill at all.  For instance, clinical signs are usually mild or not apparent in cats, however dogs (depending on the </a:t>
            </a:r>
            <a:r>
              <a:rPr lang="en-US" sz="1200" b="0" baseline="0" dirty="0" err="1" smtClean="0"/>
              <a:t>serovar</a:t>
            </a:r>
            <a:r>
              <a:rPr lang="en-US" sz="1200" b="0" baseline="0" dirty="0" smtClean="0"/>
              <a:t> they are infected with) </a:t>
            </a:r>
            <a:r>
              <a:rPr lang="en-US" sz="1200" b="0" dirty="0" smtClean="0"/>
              <a:t>can experience vomiting, jaundice, rapid breathing, lethargy, diarrhea.</a:t>
            </a:r>
            <a:r>
              <a:rPr lang="en-US" sz="1200" b="0" baseline="0" dirty="0" smtClean="0"/>
              <a:t>  </a:t>
            </a:r>
            <a:r>
              <a:rPr lang="en-US" sz="1200" b="0" dirty="0" smtClean="0"/>
              <a:t>Cattle can experience reproductive disorders like abortion</a:t>
            </a:r>
            <a:r>
              <a:rPr lang="en-US" sz="1200" b="0" baseline="0" dirty="0" smtClean="0"/>
              <a:t> and renal disease. </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49</a:t>
            </a:fld>
            <a:endParaRPr lang="en-US"/>
          </a:p>
        </p:txBody>
      </p:sp>
    </p:spTree>
    <p:extLst>
      <p:ext uri="{BB962C8B-B14F-4D97-AF65-F5344CB8AC3E}">
        <p14:creationId xmlns:p14="http://schemas.microsoft.com/office/powerpoint/2010/main" val="1590212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Leptospirosis</a:t>
            </a:r>
            <a:r>
              <a:rPr lang="en-US" dirty="0" smtClean="0"/>
              <a:t> occurs worldwide, but is most common in temperate or tropical climates. It is an occupational hazard for many people who work outdoors or with animals, such as</a:t>
            </a:r>
            <a:r>
              <a:rPr lang="en-US" baseline="0" dirty="0" smtClean="0"/>
              <a:t> veterinarians, animal caretakers and farmers.  </a:t>
            </a:r>
            <a:r>
              <a:rPr lang="en-US" dirty="0" smtClean="0"/>
              <a:t>The disease has also been associated with swimming, wading, kayaking, and rafting in contaminated lakes and rivers. As such, it is a recreational hazard for campers or those who participate in outdoor sports. The risk is likely greater for those who participate in these activities in tropical or temperate climates.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50</a:t>
            </a:fld>
            <a:endParaRPr lang="en-US"/>
          </a:p>
        </p:txBody>
      </p:sp>
    </p:spTree>
    <p:extLst>
      <p:ext uri="{BB962C8B-B14F-4D97-AF65-F5344CB8AC3E}">
        <p14:creationId xmlns:p14="http://schemas.microsoft.com/office/powerpoint/2010/main" val="2363081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A8771-6564-4716-ACAF-A9495EEF3FED}" type="slidenum">
              <a:rPr lang="en-US"/>
              <a:pPr/>
              <a:t>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sz="1400" b="0" dirty="0" smtClean="0">
                <a:latin typeface="Times New Roman" pitchFamily="18" charset="0"/>
              </a:rPr>
              <a:t>People may be exposed to </a:t>
            </a:r>
            <a:r>
              <a:rPr lang="en-US" sz="1400" b="0" dirty="0" err="1" smtClean="0">
                <a:latin typeface="Times New Roman" pitchFamily="18" charset="0"/>
              </a:rPr>
              <a:t>zoonotic</a:t>
            </a:r>
            <a:r>
              <a:rPr lang="en-US" sz="1400" b="0" dirty="0" smtClean="0">
                <a:latin typeface="Times New Roman" pitchFamily="18" charset="0"/>
              </a:rPr>
              <a:t> disease by one of a number of routes:  fecal-oral,</a:t>
            </a:r>
            <a:r>
              <a:rPr lang="en-US" sz="1400" b="0" baseline="0" dirty="0" smtClean="0">
                <a:latin typeface="Times New Roman" pitchFamily="18" charset="0"/>
              </a:rPr>
              <a:t> inhalation, direct contact or vector-borne.</a:t>
            </a:r>
            <a:endParaRPr lang="en-US" sz="1400" b="0" dirty="0">
              <a:latin typeface="Times New Roman" pitchFamily="18" charset="0"/>
            </a:endParaRPr>
          </a:p>
        </p:txBody>
      </p:sp>
    </p:spTree>
    <p:extLst>
      <p:ext uri="{BB962C8B-B14F-4D97-AF65-F5344CB8AC3E}">
        <p14:creationId xmlns:p14="http://schemas.microsoft.com/office/powerpoint/2010/main" val="1651553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prevent</a:t>
            </a:r>
            <a:r>
              <a:rPr lang="en-US" baseline="0" dirty="0" smtClean="0"/>
              <a:t> infection with </a:t>
            </a:r>
            <a:r>
              <a:rPr lang="en-US" baseline="0" dirty="0" err="1" smtClean="0"/>
              <a:t>leptospirosis</a:t>
            </a:r>
            <a:r>
              <a:rPr lang="en-US" baseline="0" dirty="0" smtClean="0"/>
              <a:t>, it is best to avoid direct contact with the urine or other body fluids of sick animals by using good barrier precautions like gloves and or face protection to avoid fluids like urine splashing into your eyes, nose or mouth.  Isolate sick animals from well animals if possible and vaccinating livestock and pets are also good practices to decrease the likelihood that animals will be infected.  In addition, good rodent control and avoiding potentially contaminated water are also helpful in preventing illness.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51</a:t>
            </a:fld>
            <a:endParaRPr lang="en-US"/>
          </a:p>
        </p:txBody>
      </p:sp>
    </p:spTree>
    <p:extLst>
      <p:ext uri="{BB962C8B-B14F-4D97-AF65-F5344CB8AC3E}">
        <p14:creationId xmlns:p14="http://schemas.microsoft.com/office/powerpoint/2010/main" val="2304907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information about </a:t>
            </a:r>
            <a:r>
              <a:rPr lang="en-US" dirty="0" err="1" smtClean="0"/>
              <a:t>leptospirosis</a:t>
            </a:r>
            <a:r>
              <a:rPr lang="en-US" baseline="0" dirty="0" smtClean="0"/>
              <a:t> can be found via these resources.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52</a:t>
            </a:fld>
            <a:endParaRPr lang="en-US"/>
          </a:p>
        </p:txBody>
      </p:sp>
    </p:spTree>
    <p:extLst>
      <p:ext uri="{BB962C8B-B14F-4D97-AF65-F5344CB8AC3E}">
        <p14:creationId xmlns:p14="http://schemas.microsoft.com/office/powerpoint/2010/main" val="3038327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CD43BF9-1056-4755-BA49-0B8C0196982D}" type="slidenum">
              <a:rPr lang="en-US" smtClean="0"/>
              <a:pPr/>
              <a:t>53</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sz="1200" i="1" u="none" kern="1200" dirty="0" smtClean="0">
                <a:solidFill>
                  <a:schemeClr val="tx1"/>
                </a:solidFill>
                <a:latin typeface="Arial" charset="0"/>
                <a:ea typeface="+mn-ea"/>
                <a:cs typeface="+mn-cs"/>
              </a:rPr>
              <a:t>Staphylococcus </a:t>
            </a:r>
            <a:r>
              <a:rPr lang="en-US" sz="1200" i="1" u="none" kern="1200" dirty="0" err="1" smtClean="0">
                <a:solidFill>
                  <a:schemeClr val="tx1"/>
                </a:solidFill>
                <a:latin typeface="Arial" charset="0"/>
                <a:ea typeface="+mn-ea"/>
                <a:cs typeface="+mn-cs"/>
              </a:rPr>
              <a:t>Aureus</a:t>
            </a:r>
            <a:r>
              <a:rPr lang="en-US" sz="1200" u="none" kern="1200" dirty="0" smtClean="0">
                <a:solidFill>
                  <a:schemeClr val="tx1"/>
                </a:solidFill>
                <a:latin typeface="Arial" charset="0"/>
                <a:ea typeface="+mn-ea"/>
                <a:cs typeface="+mn-cs"/>
              </a:rPr>
              <a:t> is a very common bacteria</a:t>
            </a:r>
            <a:r>
              <a:rPr lang="en-US" sz="1200" u="none" kern="1200" baseline="0" dirty="0" smtClean="0">
                <a:solidFill>
                  <a:schemeClr val="tx1"/>
                </a:solidFill>
                <a:latin typeface="Arial" charset="0"/>
                <a:ea typeface="+mn-ea"/>
                <a:cs typeface="+mn-cs"/>
              </a:rPr>
              <a:t> that is commonly found on the skin of people without causing any harm, in fact at any given time </a:t>
            </a:r>
            <a:r>
              <a:rPr lang="en-US" sz="1200" i="1" u="none" kern="1200" baseline="0" dirty="0" smtClean="0">
                <a:solidFill>
                  <a:schemeClr val="tx1"/>
                </a:solidFill>
                <a:latin typeface="Arial" charset="0"/>
                <a:ea typeface="+mn-ea"/>
                <a:cs typeface="+mn-cs"/>
              </a:rPr>
              <a:t>Staph. </a:t>
            </a:r>
            <a:r>
              <a:rPr lang="en-US" sz="1200" i="1" u="none" kern="1200" baseline="0" dirty="0" err="1" smtClean="0">
                <a:solidFill>
                  <a:schemeClr val="tx1"/>
                </a:solidFill>
                <a:latin typeface="Arial" charset="0"/>
                <a:ea typeface="+mn-ea"/>
                <a:cs typeface="+mn-cs"/>
              </a:rPr>
              <a:t>aureus</a:t>
            </a:r>
            <a:r>
              <a:rPr lang="en-US" sz="1200" i="1" u="none" kern="1200" baseline="0" dirty="0" smtClean="0">
                <a:solidFill>
                  <a:schemeClr val="tx1"/>
                </a:solidFill>
                <a:latin typeface="Arial" charset="0"/>
                <a:ea typeface="+mn-ea"/>
                <a:cs typeface="+mn-cs"/>
              </a:rPr>
              <a:t> </a:t>
            </a:r>
            <a:r>
              <a:rPr lang="en-US" sz="1200" u="none" kern="1200" baseline="0" dirty="0" smtClean="0">
                <a:solidFill>
                  <a:schemeClr val="tx1"/>
                </a:solidFill>
                <a:latin typeface="Arial" charset="0"/>
                <a:ea typeface="+mn-ea"/>
                <a:cs typeface="+mn-cs"/>
              </a:rPr>
              <a:t>can be cultured from the nasal passages of about 30% of people.  </a:t>
            </a:r>
            <a:r>
              <a:rPr lang="en-US" sz="1200" u="none" kern="1200" dirty="0" err="1" smtClean="0">
                <a:solidFill>
                  <a:schemeClr val="tx1"/>
                </a:solidFill>
                <a:latin typeface="Arial" charset="0"/>
                <a:ea typeface="+mn-ea"/>
                <a:cs typeface="+mn-cs"/>
              </a:rPr>
              <a:t>Methicillin</a:t>
            </a:r>
            <a:r>
              <a:rPr lang="en-US" sz="1200" u="none" kern="1200" dirty="0" smtClean="0">
                <a:solidFill>
                  <a:schemeClr val="tx1"/>
                </a:solidFill>
                <a:latin typeface="Arial" charset="0"/>
                <a:ea typeface="+mn-ea"/>
                <a:cs typeface="+mn-cs"/>
              </a:rPr>
              <a:t>-resistant </a:t>
            </a:r>
            <a:r>
              <a:rPr lang="en-US" sz="1200" i="1" u="none" kern="1200" dirty="0" smtClean="0">
                <a:solidFill>
                  <a:schemeClr val="tx1"/>
                </a:solidFill>
                <a:latin typeface="Arial" charset="0"/>
                <a:ea typeface="+mn-ea"/>
                <a:cs typeface="+mn-cs"/>
              </a:rPr>
              <a:t>Staphylococcus </a:t>
            </a:r>
            <a:r>
              <a:rPr lang="en-US" sz="1200" i="1" u="none" kern="1200" dirty="0" err="1" smtClean="0">
                <a:solidFill>
                  <a:schemeClr val="tx1"/>
                </a:solidFill>
                <a:latin typeface="Arial" charset="0"/>
                <a:ea typeface="+mn-ea"/>
                <a:cs typeface="+mn-cs"/>
              </a:rPr>
              <a:t>Aureus</a:t>
            </a:r>
            <a:r>
              <a:rPr lang="en-US" sz="1200" u="none" kern="1200" dirty="0" smtClean="0">
                <a:solidFill>
                  <a:schemeClr val="tx1"/>
                </a:solidFill>
                <a:latin typeface="Arial" charset="0"/>
                <a:ea typeface="+mn-ea"/>
                <a:cs typeface="+mn-cs"/>
              </a:rPr>
              <a:t> (MRSA) is a type of staph bacteria that is resistant to certain antibiotics called beta-</a:t>
            </a:r>
            <a:r>
              <a:rPr lang="en-US" sz="1200" u="none" kern="1200" dirty="0" err="1" smtClean="0">
                <a:solidFill>
                  <a:schemeClr val="tx1"/>
                </a:solidFill>
                <a:latin typeface="Arial" charset="0"/>
                <a:ea typeface="+mn-ea"/>
                <a:cs typeface="+mn-cs"/>
              </a:rPr>
              <a:t>lactams</a:t>
            </a:r>
            <a:r>
              <a:rPr lang="en-US" sz="1200" u="none" kern="1200" dirty="0" smtClean="0">
                <a:solidFill>
                  <a:schemeClr val="tx1"/>
                </a:solidFill>
                <a:latin typeface="Arial" charset="0"/>
                <a:ea typeface="+mn-ea"/>
                <a:cs typeface="+mn-cs"/>
              </a:rPr>
              <a:t>. These antibiotics include </a:t>
            </a:r>
            <a:r>
              <a:rPr lang="en-US" sz="1200" u="none" kern="1200" dirty="0" err="1" smtClean="0">
                <a:solidFill>
                  <a:schemeClr val="tx1"/>
                </a:solidFill>
                <a:latin typeface="Arial" charset="0"/>
                <a:ea typeface="+mn-ea"/>
                <a:cs typeface="+mn-cs"/>
              </a:rPr>
              <a:t>methicillin</a:t>
            </a:r>
            <a:r>
              <a:rPr lang="en-US" sz="1200" u="none" kern="1200" dirty="0" smtClean="0">
                <a:solidFill>
                  <a:schemeClr val="tx1"/>
                </a:solidFill>
                <a:latin typeface="Arial" charset="0"/>
                <a:ea typeface="+mn-ea"/>
                <a:cs typeface="+mn-cs"/>
              </a:rPr>
              <a:t> and other more common antibiotics such as </a:t>
            </a:r>
            <a:r>
              <a:rPr lang="en-US" sz="1200" u="none" kern="1200" dirty="0" err="1" smtClean="0">
                <a:solidFill>
                  <a:schemeClr val="tx1"/>
                </a:solidFill>
                <a:latin typeface="Arial" charset="0"/>
                <a:ea typeface="+mn-ea"/>
                <a:cs typeface="+mn-cs"/>
              </a:rPr>
              <a:t>oxacillin</a:t>
            </a:r>
            <a:r>
              <a:rPr lang="en-US" sz="1200" u="none" kern="1200" dirty="0" smtClean="0">
                <a:solidFill>
                  <a:schemeClr val="tx1"/>
                </a:solidFill>
                <a:latin typeface="Arial" charset="0"/>
                <a:ea typeface="+mn-ea"/>
                <a:cs typeface="+mn-cs"/>
              </a:rPr>
              <a:t>, penicillin, and amoxicillin.  MRSA was first described in 1968 and continues</a:t>
            </a:r>
            <a:r>
              <a:rPr lang="en-US" sz="1200" u="none" kern="1200" baseline="0" dirty="0" smtClean="0">
                <a:solidFill>
                  <a:schemeClr val="tx1"/>
                </a:solidFill>
                <a:latin typeface="Arial" charset="0"/>
                <a:ea typeface="+mn-ea"/>
                <a:cs typeface="+mn-cs"/>
              </a:rPr>
              <a:t> to be an important cause of hospital associated infections.  In addition, for about the last 20 years, certain strains of MRSA have been increasingly recognized as a common cause of community acquired skin and soft tissue infections.  Just like </a:t>
            </a:r>
            <a:r>
              <a:rPr lang="en-US" sz="1200" i="1" u="none" kern="1200" baseline="0" dirty="0" smtClean="0">
                <a:solidFill>
                  <a:schemeClr val="tx1"/>
                </a:solidFill>
                <a:latin typeface="Arial" charset="0"/>
                <a:ea typeface="+mn-ea"/>
                <a:cs typeface="+mn-cs"/>
              </a:rPr>
              <a:t>Staph. </a:t>
            </a:r>
            <a:r>
              <a:rPr lang="en-US" sz="1200" i="1" u="none" kern="1200" baseline="0" dirty="0" err="1" smtClean="0">
                <a:solidFill>
                  <a:schemeClr val="tx1"/>
                </a:solidFill>
                <a:latin typeface="Arial" charset="0"/>
                <a:ea typeface="+mn-ea"/>
                <a:cs typeface="+mn-cs"/>
              </a:rPr>
              <a:t>Aureus</a:t>
            </a:r>
            <a:r>
              <a:rPr lang="en-US" sz="1200" u="none" kern="1200" baseline="0" dirty="0" smtClean="0">
                <a:solidFill>
                  <a:schemeClr val="tx1"/>
                </a:solidFill>
                <a:latin typeface="Arial" charset="0"/>
                <a:ea typeface="+mn-ea"/>
                <a:cs typeface="+mn-cs"/>
              </a:rPr>
              <a:t>, MRSA can be found on healthy individuals and its thought that about 2% of the general public may be colonized.  Those who work in healthcare professions like veterinarians are more likely to be colonized than members of the general public.  So, people can be colonized with either </a:t>
            </a:r>
            <a:r>
              <a:rPr lang="en-US" sz="1200" i="1" u="none" kern="1200" baseline="0" dirty="0" smtClean="0">
                <a:solidFill>
                  <a:schemeClr val="tx1"/>
                </a:solidFill>
                <a:latin typeface="Arial" charset="0"/>
                <a:ea typeface="+mn-ea"/>
                <a:cs typeface="+mn-cs"/>
              </a:rPr>
              <a:t>Staph </a:t>
            </a:r>
            <a:r>
              <a:rPr lang="en-US" sz="1200" i="1" u="none" kern="1200" baseline="0" dirty="0" err="1" smtClean="0">
                <a:solidFill>
                  <a:schemeClr val="tx1"/>
                </a:solidFill>
                <a:latin typeface="Arial" charset="0"/>
                <a:ea typeface="+mn-ea"/>
                <a:cs typeface="+mn-cs"/>
              </a:rPr>
              <a:t>aureus</a:t>
            </a:r>
            <a:r>
              <a:rPr lang="en-US" sz="1200" i="1" u="none" kern="1200" baseline="0" dirty="0" smtClean="0">
                <a:solidFill>
                  <a:schemeClr val="tx1"/>
                </a:solidFill>
                <a:latin typeface="Arial" charset="0"/>
                <a:ea typeface="+mn-ea"/>
                <a:cs typeface="+mn-cs"/>
              </a:rPr>
              <a:t> </a:t>
            </a:r>
            <a:r>
              <a:rPr lang="en-US" sz="1200" u="none" kern="1200" baseline="0" dirty="0" smtClean="0">
                <a:solidFill>
                  <a:schemeClr val="tx1"/>
                </a:solidFill>
                <a:latin typeface="Arial" charset="0"/>
                <a:ea typeface="+mn-ea"/>
                <a:cs typeface="+mn-cs"/>
              </a:rPr>
              <a:t>or </a:t>
            </a:r>
            <a:r>
              <a:rPr lang="en-US" sz="1200" u="none" kern="1200" baseline="0" dirty="0" err="1" smtClean="0">
                <a:solidFill>
                  <a:schemeClr val="tx1"/>
                </a:solidFill>
                <a:latin typeface="Arial" charset="0"/>
                <a:ea typeface="+mn-ea"/>
                <a:cs typeface="+mn-cs"/>
              </a:rPr>
              <a:t>Methicillin</a:t>
            </a:r>
            <a:r>
              <a:rPr lang="en-US" sz="1200" u="none" kern="1200" baseline="0" dirty="0" smtClean="0">
                <a:solidFill>
                  <a:schemeClr val="tx1"/>
                </a:solidFill>
                <a:latin typeface="Arial" charset="0"/>
                <a:ea typeface="+mn-ea"/>
                <a:cs typeface="+mn-cs"/>
              </a:rPr>
              <a:t> </a:t>
            </a:r>
            <a:r>
              <a:rPr lang="en-US" sz="1200" u="none" kern="1200" baseline="0" dirty="0" err="1" smtClean="0">
                <a:solidFill>
                  <a:schemeClr val="tx1"/>
                </a:solidFill>
                <a:latin typeface="Arial" charset="0"/>
                <a:ea typeface="+mn-ea"/>
                <a:cs typeface="+mn-cs"/>
              </a:rPr>
              <a:t>reistant</a:t>
            </a:r>
            <a:r>
              <a:rPr lang="en-US" sz="1200" u="none" kern="1200" baseline="0" dirty="0" smtClean="0">
                <a:solidFill>
                  <a:schemeClr val="tx1"/>
                </a:solidFill>
                <a:latin typeface="Arial" charset="0"/>
                <a:ea typeface="+mn-ea"/>
                <a:cs typeface="+mn-cs"/>
              </a:rPr>
              <a:t> </a:t>
            </a:r>
            <a:r>
              <a:rPr lang="en-US" sz="1200" i="1" u="none" kern="1200" baseline="0" dirty="0" smtClean="0">
                <a:solidFill>
                  <a:schemeClr val="tx1"/>
                </a:solidFill>
                <a:latin typeface="Arial" charset="0"/>
                <a:ea typeface="+mn-ea"/>
                <a:cs typeface="+mn-cs"/>
              </a:rPr>
              <a:t>Staph </a:t>
            </a:r>
            <a:r>
              <a:rPr lang="en-US" sz="1200" i="1" u="none" kern="1200" baseline="0" dirty="0" err="1" smtClean="0">
                <a:solidFill>
                  <a:schemeClr val="tx1"/>
                </a:solidFill>
                <a:latin typeface="Arial" charset="0"/>
                <a:ea typeface="+mn-ea"/>
                <a:cs typeface="+mn-cs"/>
              </a:rPr>
              <a:t>aureus</a:t>
            </a:r>
            <a:r>
              <a:rPr lang="en-US" sz="1200" i="1" u="none" kern="1200" baseline="0" dirty="0" smtClean="0">
                <a:solidFill>
                  <a:schemeClr val="tx1"/>
                </a:solidFill>
                <a:latin typeface="Arial" charset="0"/>
                <a:ea typeface="+mn-ea"/>
                <a:cs typeface="+mn-cs"/>
              </a:rPr>
              <a:t> </a:t>
            </a:r>
            <a:r>
              <a:rPr lang="en-US" sz="1200" u="none" kern="1200" baseline="0" dirty="0" smtClean="0">
                <a:solidFill>
                  <a:schemeClr val="tx1"/>
                </a:solidFill>
                <a:latin typeface="Arial" charset="0"/>
                <a:ea typeface="+mn-ea"/>
                <a:cs typeface="+mn-cs"/>
              </a:rPr>
              <a:t>without having any active infection or illness as a result.     </a:t>
            </a:r>
            <a:r>
              <a:rPr lang="en-US" sz="1200" u="none" kern="1200" dirty="0" smtClean="0">
                <a:solidFill>
                  <a:schemeClr val="tx1"/>
                </a:solidFill>
                <a:latin typeface="Arial" charset="0"/>
                <a:ea typeface="+mn-ea"/>
                <a:cs typeface="+mn-cs"/>
              </a:rPr>
              <a:t> </a:t>
            </a:r>
            <a:endParaRPr lang="en-US" u="none" dirty="0" smtClean="0"/>
          </a:p>
        </p:txBody>
      </p:sp>
    </p:spTree>
    <p:extLst>
      <p:ext uri="{BB962C8B-B14F-4D97-AF65-F5344CB8AC3E}">
        <p14:creationId xmlns:p14="http://schemas.microsoft.com/office/powerpoint/2010/main" val="2965102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u="none" kern="1200" dirty="0" smtClean="0">
                <a:solidFill>
                  <a:schemeClr val="tx1"/>
                </a:solidFill>
                <a:latin typeface="Arial" charset="0"/>
                <a:ea typeface="+mn-ea"/>
                <a:cs typeface="+mn-cs"/>
              </a:rPr>
              <a:t>MRSA infections, as with most</a:t>
            </a:r>
            <a:r>
              <a:rPr lang="en-US" sz="1200" b="0" u="none" kern="1200" baseline="0" dirty="0" smtClean="0">
                <a:solidFill>
                  <a:schemeClr val="tx1"/>
                </a:solidFill>
                <a:latin typeface="Arial" charset="0"/>
                <a:ea typeface="+mn-ea"/>
                <a:cs typeface="+mn-cs"/>
              </a:rPr>
              <a:t> </a:t>
            </a:r>
            <a:r>
              <a:rPr lang="en-US" sz="1200" b="0" i="1" u="none" kern="1200" baseline="0" dirty="0" smtClean="0">
                <a:solidFill>
                  <a:schemeClr val="tx1"/>
                </a:solidFill>
                <a:latin typeface="Arial" charset="0"/>
                <a:ea typeface="+mn-ea"/>
                <a:cs typeface="+mn-cs"/>
              </a:rPr>
              <a:t>Staph. </a:t>
            </a:r>
            <a:r>
              <a:rPr lang="en-US" sz="1200" b="0" i="1" u="none" kern="1200" baseline="0" dirty="0" err="1" smtClean="0">
                <a:solidFill>
                  <a:schemeClr val="tx1"/>
                </a:solidFill>
                <a:latin typeface="Arial" charset="0"/>
                <a:ea typeface="+mn-ea"/>
                <a:cs typeface="+mn-cs"/>
              </a:rPr>
              <a:t>aureus</a:t>
            </a:r>
            <a:r>
              <a:rPr lang="en-US" sz="1200" b="0" i="1" u="none" kern="1200" baseline="0" dirty="0" smtClean="0">
                <a:solidFill>
                  <a:schemeClr val="tx1"/>
                </a:solidFill>
                <a:latin typeface="Arial" charset="0"/>
                <a:ea typeface="+mn-ea"/>
                <a:cs typeface="+mn-cs"/>
              </a:rPr>
              <a:t> </a:t>
            </a:r>
            <a:r>
              <a:rPr lang="en-US" sz="1200" b="0" i="0" u="none" kern="1200" baseline="0" dirty="0" smtClean="0">
                <a:solidFill>
                  <a:schemeClr val="tx1"/>
                </a:solidFill>
                <a:latin typeface="Arial" charset="0"/>
                <a:ea typeface="+mn-ea"/>
                <a:cs typeface="+mn-cs"/>
              </a:rPr>
              <a:t>infections</a:t>
            </a:r>
            <a:r>
              <a:rPr lang="en-US" sz="1200" b="0" u="none" kern="1200" dirty="0" smtClean="0">
                <a:solidFill>
                  <a:schemeClr val="tx1"/>
                </a:solidFill>
                <a:latin typeface="Arial" charset="0"/>
                <a:ea typeface="+mn-ea"/>
                <a:cs typeface="+mn-cs"/>
              </a:rPr>
              <a:t>, are usually spread by having contact with someone’s skin infection or personal items they have used, like towels, bandages, or razors that touched their infected skin. These infections are most likely to be spread in places where people are in close contact with others—for instance, schools and locker rooms where athletes might share razors or towels. In healthcare settings, MRSA is typically spread from patient to patient on unclean hands of healthcare personnel or through the improper use or reuse of equipment.  Mostly,</a:t>
            </a:r>
            <a:r>
              <a:rPr lang="en-US" sz="1200" b="0" u="none" kern="1200" baseline="0" dirty="0" smtClean="0">
                <a:solidFill>
                  <a:schemeClr val="tx1"/>
                </a:solidFill>
                <a:latin typeface="Arial" charset="0"/>
                <a:ea typeface="+mn-ea"/>
                <a:cs typeface="+mn-cs"/>
              </a:rPr>
              <a:t> MRSA causes skin and soft tissue infections (particularly those MRSA infections that are community acquired), but other documents infections caused by MRSA include urinary tract infections, </a:t>
            </a:r>
            <a:r>
              <a:rPr lang="en-US" sz="1200" b="0" dirty="0" smtClean="0">
                <a:latin typeface="Times New Roman" pitchFamily="18" charset="0"/>
              </a:rPr>
              <a:t>sinusitis, pneumonia and surgical site infections.</a:t>
            </a:r>
            <a:r>
              <a:rPr lang="en-US" sz="1200" b="0" u="none" kern="1200" baseline="0" dirty="0" smtClean="0">
                <a:solidFill>
                  <a:schemeClr val="tx1"/>
                </a:solidFill>
                <a:latin typeface="Arial" charset="0"/>
                <a:ea typeface="+mn-ea"/>
                <a:cs typeface="+mn-cs"/>
              </a:rPr>
              <a:t> </a:t>
            </a:r>
            <a:endParaRPr lang="en-US" sz="1200" b="0" u="none" kern="120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54</a:t>
            </a:fld>
            <a:endParaRPr lang="en-US"/>
          </a:p>
        </p:txBody>
      </p:sp>
    </p:spTree>
    <p:extLst>
      <p:ext uri="{BB962C8B-B14F-4D97-AF65-F5344CB8AC3E}">
        <p14:creationId xmlns:p14="http://schemas.microsoft.com/office/powerpoint/2010/main" val="22288758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Invasive cases</a:t>
            </a:r>
            <a:r>
              <a:rPr lang="en-US" baseline="0" dirty="0" smtClean="0"/>
              <a:t> of MRSA (those typically more serious cases of illness that affect normally sterile sites like bloodstream, bone and central nervous system) have been reportable in Virginia since 2007.  In that time, between 1000-1500 cases have been reported each year.  It is estimated that 90,000 such case occur each year in the US.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55</a:t>
            </a:fld>
            <a:endParaRPr lang="en-US"/>
          </a:p>
        </p:txBody>
      </p:sp>
    </p:spTree>
    <p:extLst>
      <p:ext uri="{BB962C8B-B14F-4D97-AF65-F5344CB8AC3E}">
        <p14:creationId xmlns:p14="http://schemas.microsoft.com/office/powerpoint/2010/main" val="177455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Outbreaks of both skin and more invasive MRSA infections have been documented.  For more information about the outbreaks featured on this slide and others visit </a:t>
            </a:r>
            <a:r>
              <a:rPr lang="en-US" sz="1200" dirty="0" smtClean="0">
                <a:latin typeface="Calibri" pitchFamily="34" charset="0"/>
              </a:rPr>
              <a:t>www.cdc.gov/mmwr/.</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56</a:t>
            </a:fld>
            <a:endParaRPr lang="en-US"/>
          </a:p>
        </p:txBody>
      </p:sp>
    </p:spTree>
    <p:extLst>
      <p:ext uri="{BB962C8B-B14F-4D97-AF65-F5344CB8AC3E}">
        <p14:creationId xmlns:p14="http://schemas.microsoft.com/office/powerpoint/2010/main" val="3479740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While </a:t>
            </a:r>
            <a:r>
              <a:rPr lang="en-US" i="1" dirty="0" smtClean="0"/>
              <a:t>Staph. </a:t>
            </a:r>
            <a:r>
              <a:rPr lang="en-US" i="1" dirty="0" err="1" smtClean="0"/>
              <a:t>aureus</a:t>
            </a:r>
            <a:r>
              <a:rPr lang="en-US" i="1" dirty="0" smtClean="0"/>
              <a:t> </a:t>
            </a:r>
            <a:r>
              <a:rPr lang="en-US" dirty="0" smtClean="0"/>
              <a:t>is considered to be predominantly</a:t>
            </a:r>
            <a:r>
              <a:rPr lang="en-US" baseline="0" dirty="0" smtClean="0"/>
              <a:t> a human pathogen, it can be found in many animal species.  Just like in people, </a:t>
            </a:r>
            <a:r>
              <a:rPr lang="en-US" i="1" baseline="0" dirty="0" smtClean="0"/>
              <a:t>Staph. </a:t>
            </a:r>
            <a:r>
              <a:rPr lang="en-US" i="1" baseline="0" dirty="0" err="1" smtClean="0"/>
              <a:t>aureus</a:t>
            </a:r>
            <a:r>
              <a:rPr lang="en-US" i="1" baseline="0" dirty="0" smtClean="0"/>
              <a:t> </a:t>
            </a:r>
            <a:r>
              <a:rPr lang="en-US" baseline="0" dirty="0" smtClean="0"/>
              <a:t>may be found in animals that are otherwise healthy.  MRSA as an infection was first described in animals in 1972 (specifically in a cow with a MRSA infection as a cause of mastitis) and since then there have been many individual reports of MRSA infections in animals.  These reports were originally sporadic, but in recent years, the number of reports has increased.  Again, like in people, sometimes MRSA can be isolated from an animal that is otherwise healthy or it may be the cause of illness or infection.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57</a:t>
            </a:fld>
            <a:endParaRPr lang="en-US"/>
          </a:p>
        </p:txBody>
      </p:sp>
    </p:spTree>
    <p:extLst>
      <p:ext uri="{BB962C8B-B14F-4D97-AF65-F5344CB8AC3E}">
        <p14:creationId xmlns:p14="http://schemas.microsoft.com/office/powerpoint/2010/main" val="2880957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Again, until recently reports of MRSA in animals were uncommon, but that seems to be changing.  There is also suggestion of</a:t>
            </a:r>
            <a:r>
              <a:rPr lang="en-US" baseline="0" dirty="0" smtClean="0"/>
              <a:t> interspecies transmission, but the direction of transmission is often unclear. (In other words, it can be difficult to tell if an animal exposed a person to MRSA or vice versa.) It is not unusual to find the same strain of MRSA in animals and the people those animals have contact with.  Just like in people, when animals do have infections associated with MRSA, they are typically skin and soft tissue infections.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58</a:t>
            </a:fld>
            <a:endParaRPr lang="en-US"/>
          </a:p>
        </p:txBody>
      </p:sp>
    </p:spTree>
    <p:extLst>
      <p:ext uri="{BB962C8B-B14F-4D97-AF65-F5344CB8AC3E}">
        <p14:creationId xmlns:p14="http://schemas.microsoft.com/office/powerpoint/2010/main" val="3116830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Reported colonization rates vary</a:t>
            </a:r>
            <a:r>
              <a:rPr lang="en-US" baseline="0" dirty="0" smtClean="0"/>
              <a:t> with the species.</a:t>
            </a:r>
            <a:r>
              <a:rPr lang="en-US" dirty="0" smtClean="0"/>
              <a:t> </a:t>
            </a:r>
            <a:r>
              <a:rPr lang="en-US" baseline="0" dirty="0" smtClean="0"/>
              <a:t>Often pets of people who are colonized or infected with MRSA will be colonized with the same strain of MRSA as their owners. Studies in companion animals and equine would indicate that colonization is often transient and MRSA may last for only a few weeks in some species.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59</a:t>
            </a:fld>
            <a:endParaRPr lang="en-US"/>
          </a:p>
        </p:txBody>
      </p:sp>
    </p:spTree>
    <p:extLst>
      <p:ext uri="{BB962C8B-B14F-4D97-AF65-F5344CB8AC3E}">
        <p14:creationId xmlns:p14="http://schemas.microsoft.com/office/powerpoint/2010/main" val="8019950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have been sporadic reports of MRSA in cattle.  The main</a:t>
            </a:r>
            <a:r>
              <a:rPr lang="en-US" baseline="0" dirty="0" smtClean="0"/>
              <a:t> food producing animal in which MRSA has been documented consistently is swine.  While it is not unusual for both pigs and people who work with pigs to be colonized with the same strain of MRSA, clinical infections in pigs have been reported only rarely.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60</a:t>
            </a:fld>
            <a:endParaRPr lang="en-US"/>
          </a:p>
        </p:txBody>
      </p:sp>
    </p:spTree>
    <p:extLst>
      <p:ext uri="{BB962C8B-B14F-4D97-AF65-F5344CB8AC3E}">
        <p14:creationId xmlns:p14="http://schemas.microsoft.com/office/powerpoint/2010/main" val="274559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Zoonotic</a:t>
            </a:r>
            <a:r>
              <a:rPr lang="en-US" baseline="0" dirty="0" smtClean="0"/>
              <a:t> diseases that people may be exposed to via the fecal oral route are seen here.  Most food safety threats are characterized by the CDC as Category B bioterrorism agents.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a:t>
            </a:fld>
            <a:endParaRPr lang="en-US"/>
          </a:p>
        </p:txBody>
      </p:sp>
    </p:spTree>
    <p:extLst>
      <p:ext uri="{BB962C8B-B14F-4D97-AF65-F5344CB8AC3E}">
        <p14:creationId xmlns:p14="http://schemas.microsoft.com/office/powerpoint/2010/main" val="3326629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Since MRSA is spread by direct contact and the kinds of infections</a:t>
            </a:r>
            <a:r>
              <a:rPr lang="en-US" baseline="0" dirty="0" smtClean="0"/>
              <a:t> people typically develop are skin and soft tissue infections</a:t>
            </a:r>
            <a:r>
              <a:rPr lang="en-US" dirty="0" smtClean="0"/>
              <a:t>, people</a:t>
            </a:r>
            <a:r>
              <a:rPr lang="en-US" baseline="0" dirty="0" smtClean="0"/>
              <a:t> can avoid becoming infected by keeping any cuts and scrapes on their skin covered, avoiding direct and indirect contact with wound drainage, avoiding injuries (especially ones that would lead to a break in skin integrity), attending promptly to skin infections and keeping your skin clean by showering regularly and good hand hygiene.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61</a:t>
            </a:fld>
            <a:endParaRPr lang="en-US"/>
          </a:p>
        </p:txBody>
      </p:sp>
    </p:spTree>
    <p:extLst>
      <p:ext uri="{BB962C8B-B14F-4D97-AF65-F5344CB8AC3E}">
        <p14:creationId xmlns:p14="http://schemas.microsoft.com/office/powerpoint/2010/main" val="113767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From an infection control standpoint, routine screening of veterinary patients is rarely needed and should only be undertaken after careful consideration.  The main situation in which screening a pet may be helpful is where there are recurrent infections in people in a household despite the use of good hygiene practices.  While animals with MRSA infections should be treated, attempts to decolonize animals using antibiotics or other treatments is currently not recommended.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62</a:t>
            </a:fld>
            <a:endParaRPr lang="en-US"/>
          </a:p>
        </p:txBody>
      </p:sp>
    </p:spTree>
    <p:extLst>
      <p:ext uri="{BB962C8B-B14F-4D97-AF65-F5344CB8AC3E}">
        <p14:creationId xmlns:p14="http://schemas.microsoft.com/office/powerpoint/2010/main" val="23630800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resources for </a:t>
            </a:r>
            <a:r>
              <a:rPr lang="en-US" baseline="0" dirty="0" smtClean="0"/>
              <a:t>additional information about MRSA, can be found here.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63</a:t>
            </a:fld>
            <a:endParaRPr lang="en-US"/>
          </a:p>
        </p:txBody>
      </p:sp>
    </p:spTree>
    <p:extLst>
      <p:ext uri="{BB962C8B-B14F-4D97-AF65-F5344CB8AC3E}">
        <p14:creationId xmlns:p14="http://schemas.microsoft.com/office/powerpoint/2010/main" val="2788297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8F883-FD4C-4781-BD48-58E75D8D6D0A}" type="slidenum">
              <a:rPr lang="en-US"/>
              <a:pPr/>
              <a:t>64</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sz="1700" b="0" dirty="0" smtClean="0">
                <a:latin typeface="Times New Roman" pitchFamily="18" charset="0"/>
              </a:rPr>
              <a:t>People</a:t>
            </a:r>
            <a:r>
              <a:rPr lang="en-US" sz="1700" b="0" baseline="0" dirty="0" smtClean="0">
                <a:latin typeface="Times New Roman" pitchFamily="18" charset="0"/>
              </a:rPr>
              <a:t> can become infected with </a:t>
            </a:r>
            <a:r>
              <a:rPr lang="en-US" sz="1700" b="0" baseline="0" dirty="0" err="1" smtClean="0">
                <a:latin typeface="Times New Roman" pitchFamily="18" charset="0"/>
              </a:rPr>
              <a:t>zoonotic</a:t>
            </a:r>
            <a:r>
              <a:rPr lang="en-US" sz="1700" b="0" baseline="0" dirty="0" smtClean="0">
                <a:latin typeface="Times New Roman" pitchFamily="18" charset="0"/>
              </a:rPr>
              <a:t> disease via vectors such as mosquitoes and ticks.  Included here are some examples of such vector-borne diseases.  </a:t>
            </a:r>
            <a:endParaRPr lang="en-US" sz="1700" b="0" dirty="0">
              <a:latin typeface="Times New Roman" pitchFamily="18" charset="0"/>
            </a:endParaRPr>
          </a:p>
        </p:txBody>
      </p:sp>
    </p:spTree>
    <p:extLst>
      <p:ext uri="{BB962C8B-B14F-4D97-AF65-F5344CB8AC3E}">
        <p14:creationId xmlns:p14="http://schemas.microsoft.com/office/powerpoint/2010/main" val="1142272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82F02-7017-465E-9943-C1023B8345C3}" type="slidenum">
              <a:rPr lang="en-US"/>
              <a:pPr/>
              <a:t>65</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dirty="0" smtClean="0"/>
              <a:t>In 1999, West Nile virus (WNV) was first documented in the United States during an outbreak of meningitis and encephalitis in NYC. Since its introduction, it became established throughout much of the United States, and has spread into Canada and Mexico. </a:t>
            </a:r>
          </a:p>
          <a:p>
            <a:r>
              <a:rPr lang="en-US" dirty="0" smtClean="0"/>
              <a:t>WNV is a mosquito-borne disease that is spread by the bite of an infected mosquito. </a:t>
            </a:r>
            <a:endParaRPr lang="en-US" dirty="0"/>
          </a:p>
        </p:txBody>
      </p:sp>
    </p:spTree>
    <p:extLst>
      <p:ext uri="{BB962C8B-B14F-4D97-AF65-F5344CB8AC3E}">
        <p14:creationId xmlns:p14="http://schemas.microsoft.com/office/powerpoint/2010/main" val="1763513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West Nile virus is almost always spread to humans, birds and other animals through the bite of an infected mosquito.  The virus is maintained in nature by bird reservoir hosts.  A mosquito becomes infected by biting a bird that is carrying the virus. People and other animals are incidental hosts.  West Nile virus is not spread from person to person.  Although uncommon, </a:t>
            </a:r>
          </a:p>
          <a:p>
            <a:r>
              <a:rPr lang="en-US" sz="1200" kern="1200" baseline="0" dirty="0" smtClean="0">
                <a:solidFill>
                  <a:schemeClr val="tx1"/>
                </a:solidFill>
                <a:latin typeface="Arial" charset="0"/>
                <a:ea typeface="+mn-ea"/>
                <a:cs typeface="+mn-cs"/>
              </a:rPr>
              <a:t>WNV may be transmitted by blood products via transfusion or transplanted organs from infected donors or by cuts or punctures with contaminated scalpels or needles and, more rarely, through inhalation or ingestion of dust or particles from infected bird feces.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66</a:t>
            </a:fld>
            <a:endParaRPr lang="en-US"/>
          </a:p>
        </p:txBody>
      </p:sp>
    </p:spTree>
    <p:extLst>
      <p:ext uri="{BB962C8B-B14F-4D97-AF65-F5344CB8AC3E}">
        <p14:creationId xmlns:p14="http://schemas.microsoft.com/office/powerpoint/2010/main" val="27867549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A13C9-59BE-4CAC-8EDD-938C46E18E1C}" type="slidenum">
              <a:rPr lang="en-US"/>
              <a:pPr/>
              <a:t>67</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dirty="0" smtClean="0"/>
              <a:t>An estimated 80% of people infected with the virus show no symptoms. About 1 in 5 people who are infected will develop a fever with other symptoms such as headache, body aches, joint pains, vomiting, diarrhea, or rash. Most people with this type of West Nile virus disease recover completely, but fatigue and weakness can last for weeks or months.</a:t>
            </a:r>
            <a:r>
              <a:rPr lang="en-US" baseline="0" dirty="0" smtClean="0"/>
              <a:t>  </a:t>
            </a:r>
            <a:r>
              <a:rPr lang="en-US" dirty="0" smtClean="0"/>
              <a:t>Less than 1% of people who are infected will develop a serious neurologic illness such as encephalitis or meningitis (inflammation of the brain or surrounding tissues).</a:t>
            </a:r>
            <a:r>
              <a:rPr lang="en-US" baseline="0" dirty="0" smtClean="0"/>
              <a:t>  </a:t>
            </a:r>
            <a:r>
              <a:rPr lang="en-US" dirty="0" smtClean="0"/>
              <a:t>The symptoms of neurologic illness can include headache, high fever, neck stiffness, disorientation, coma, tremors, seizures, or paralysis.</a:t>
            </a:r>
            <a:r>
              <a:rPr lang="en-US" baseline="0" dirty="0" smtClean="0"/>
              <a:t>  </a:t>
            </a:r>
            <a:r>
              <a:rPr lang="en-US" dirty="0" smtClean="0"/>
              <a:t>People with certain medical conditions, such as cancer, diabetes, hypertension and kidney disease are also at greater risk for serious illness.</a:t>
            </a:r>
            <a:r>
              <a:rPr lang="en-US" baseline="0" dirty="0" smtClean="0"/>
              <a:t>  </a:t>
            </a:r>
            <a:r>
              <a:rPr lang="en-US" dirty="0" smtClean="0"/>
              <a:t>Recovery from severe disease may take several weeks or months. Some of the neurologic effects may be permanent.</a:t>
            </a:r>
            <a:r>
              <a:rPr lang="en-US" baseline="0" dirty="0" smtClean="0"/>
              <a:t>  </a:t>
            </a:r>
            <a:r>
              <a:rPr lang="en-US" dirty="0" smtClean="0"/>
              <a:t>About 10 percent of people who develop neurologic infection due to West Nile virus will die.</a:t>
            </a:r>
          </a:p>
          <a:p>
            <a:endParaRPr lang="en-US" dirty="0"/>
          </a:p>
        </p:txBody>
      </p:sp>
    </p:spTree>
    <p:extLst>
      <p:ext uri="{BB962C8B-B14F-4D97-AF65-F5344CB8AC3E}">
        <p14:creationId xmlns:p14="http://schemas.microsoft.com/office/powerpoint/2010/main" val="2913699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WNV infection has been documented in the U.S. primarily in wild birds, humans and horses, but a few cases have also occurred in other species such as sheep, bats, squirrels, chipmunks, raccoons, skunks, rabbits, cats, and dogs. Horses manifest illness mostly by developing encephalitis which leads to a loss of coordination, lack of interest in their surroundings and loss of appetite and can cause the horse to go down and be unable to get up without help. Even though the disease is called West Nile Fever, affected horses may not develop a noticeable fever although some will. </a:t>
            </a:r>
            <a:r>
              <a:rPr lang="en-US" dirty="0" smtClean="0"/>
              <a:t>Treatment consists of </a:t>
            </a:r>
            <a:r>
              <a:rPr lang="en-US" b="0" dirty="0" smtClean="0"/>
              <a:t>supportive therapy </a:t>
            </a:r>
            <a:r>
              <a:rPr lang="en-US" dirty="0" smtClean="0"/>
              <a:t>to prevent the animal from injuring themselves and nurse them through the 2-3 weeks of the disease. A WNV vaccine for horses is available.   </a:t>
            </a:r>
            <a:endParaRPr lang="en-US" b="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68</a:t>
            </a:fld>
            <a:endParaRPr lang="en-US"/>
          </a:p>
        </p:txBody>
      </p:sp>
    </p:spTree>
    <p:extLst>
      <p:ext uri="{BB962C8B-B14F-4D97-AF65-F5344CB8AC3E}">
        <p14:creationId xmlns:p14="http://schemas.microsoft.com/office/powerpoint/2010/main" val="2772920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to protect yourself from mosquitoes that bite: </a:t>
            </a:r>
            <a:endParaRPr lang="en-US" dirty="0" smtClean="0"/>
          </a:p>
          <a:p>
            <a:r>
              <a:rPr lang="en-US" dirty="0" smtClean="0"/>
              <a:t>Wear long, loose and light-colored clothing. </a:t>
            </a:r>
          </a:p>
          <a:p>
            <a:r>
              <a:rPr lang="en-US" dirty="0" smtClean="0"/>
              <a:t>Use insect repellent products that contain active ingredients which have been registered with the U.S. Environmental Protection Agency (EPA) for use as repellents applied to skin and clothing such as DEET, </a:t>
            </a:r>
            <a:r>
              <a:rPr lang="en-US" dirty="0" err="1" smtClean="0"/>
              <a:t>picaridin</a:t>
            </a:r>
            <a:r>
              <a:rPr lang="en-US" baseline="0" dirty="0" smtClean="0"/>
              <a:t> and </a:t>
            </a:r>
            <a:r>
              <a:rPr lang="en-US" dirty="0" smtClean="0"/>
              <a:t>IR3535 </a:t>
            </a:r>
          </a:p>
          <a:p>
            <a:r>
              <a:rPr lang="en-US" dirty="0" smtClean="0"/>
              <a:t>Follow label instructions when using insect repellents.</a:t>
            </a:r>
          </a:p>
          <a:p>
            <a:r>
              <a:rPr lang="en-US" dirty="0" smtClean="0"/>
              <a:t>Eliminate</a:t>
            </a:r>
            <a:r>
              <a:rPr lang="en-US" baseline="0" dirty="0" smtClean="0"/>
              <a:t> standing water and avoid environments and times of day when mosquitoes will likely be biting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69</a:t>
            </a:fld>
            <a:endParaRPr lang="en-US"/>
          </a:p>
        </p:txBody>
      </p:sp>
    </p:spTree>
    <p:extLst>
      <p:ext uri="{BB962C8B-B14F-4D97-AF65-F5344CB8AC3E}">
        <p14:creationId xmlns:p14="http://schemas.microsoft.com/office/powerpoint/2010/main" val="17754764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best defense against WNV is to protect yourself from biting mosquitoes and to eliminate mosquito breeding areas.</a:t>
            </a:r>
          </a:p>
          <a:p>
            <a:endParaRPr lang="en-US" dirty="0" smtClean="0"/>
          </a:p>
          <a:p>
            <a:r>
              <a:rPr lang="en-US" b="1" dirty="0" smtClean="0"/>
              <a:t>How to eliminate mosquito breeding areas:</a:t>
            </a:r>
            <a:endParaRPr lang="en-US" dirty="0" smtClean="0"/>
          </a:p>
          <a:p>
            <a:r>
              <a:rPr lang="en-US" dirty="0" smtClean="0"/>
              <a:t>Turn over or remove containers in your yard where rainwater collects, such as potted plant trays, buckets, or toys. </a:t>
            </a:r>
          </a:p>
          <a:p>
            <a:r>
              <a:rPr lang="en-US" dirty="0" smtClean="0"/>
              <a:t>Empty bird baths once a week. </a:t>
            </a:r>
          </a:p>
          <a:p>
            <a:r>
              <a:rPr lang="en-US" dirty="0" smtClean="0"/>
              <a:t>Remove old tires from your yard. </a:t>
            </a:r>
          </a:p>
          <a:p>
            <a:r>
              <a:rPr lang="en-US" dirty="0" smtClean="0"/>
              <a:t>Clean roof gutters and downspout screens. </a:t>
            </a:r>
          </a:p>
          <a:p>
            <a:r>
              <a:rPr lang="en-US" dirty="0" smtClean="0"/>
              <a:t>Eliminate standing water on flat roofs, boats, and tarps. </a:t>
            </a:r>
          </a:p>
          <a:p>
            <a:r>
              <a:rPr lang="en-US" dirty="0" smtClean="0"/>
              <a:t>Clear obstructions in ditches so they flow and drain. Fill in puddles with soil, or a mixture of sand and gravel, or dig drainage ditches to drain puddles. </a:t>
            </a:r>
          </a:p>
          <a:p>
            <a:r>
              <a:rPr lang="en-US" dirty="0" smtClean="0"/>
              <a:t>If puddles or ditches cannot be drained or filled in, treat standing water with mosquito </a:t>
            </a:r>
            <a:r>
              <a:rPr lang="en-US" dirty="0" err="1" smtClean="0"/>
              <a:t>larvicide's</a:t>
            </a:r>
            <a:r>
              <a:rPr lang="en-US" dirty="0" smtClean="0"/>
              <a:t> (dunks or granules) that can be purchased at any hardware store.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70</a:t>
            </a:fld>
            <a:endParaRPr lang="en-US"/>
          </a:p>
        </p:txBody>
      </p:sp>
    </p:spTree>
    <p:extLst>
      <p:ext uri="{BB962C8B-B14F-4D97-AF65-F5344CB8AC3E}">
        <p14:creationId xmlns:p14="http://schemas.microsoft.com/office/powerpoint/2010/main" val="113772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0E031-48E5-4778-AD54-3A5DE7F77C00}" type="slidenum">
              <a:rPr lang="en-US"/>
              <a:pPr/>
              <a:t>7</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sz="1200" kern="1200" dirty="0" err="1" smtClean="0">
                <a:solidFill>
                  <a:schemeClr val="tx1"/>
                </a:solidFill>
                <a:latin typeface="+mn-lt"/>
                <a:ea typeface="+mn-ea"/>
                <a:cs typeface="+mn-cs"/>
              </a:rPr>
              <a:t>Salmonellosis</a:t>
            </a:r>
            <a:r>
              <a:rPr lang="en-US" sz="1200" kern="1200" dirty="0" smtClean="0">
                <a:solidFill>
                  <a:schemeClr val="tx1"/>
                </a:solidFill>
                <a:latin typeface="+mn-lt"/>
                <a:ea typeface="+mn-ea"/>
                <a:cs typeface="+mn-cs"/>
              </a:rPr>
              <a:t> is an infection with bacteria called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For over 100 years, it has been know that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can cause illness. Every year, approximately 42,000 confirmed cases of </a:t>
            </a:r>
            <a:r>
              <a:rPr lang="en-US" sz="1200" kern="1200" dirty="0" err="1" smtClean="0">
                <a:solidFill>
                  <a:schemeClr val="tx1"/>
                </a:solidFill>
                <a:latin typeface="+mn-lt"/>
                <a:ea typeface="+mn-ea"/>
                <a:cs typeface="+mn-cs"/>
              </a:rPr>
              <a:t>salmonellosis</a:t>
            </a:r>
            <a:r>
              <a:rPr lang="en-US" sz="1200" kern="1200" dirty="0" smtClean="0">
                <a:solidFill>
                  <a:schemeClr val="tx1"/>
                </a:solidFill>
                <a:latin typeface="+mn-lt"/>
                <a:ea typeface="+mn-ea"/>
                <a:cs typeface="+mn-cs"/>
              </a:rPr>
              <a:t> are reported in the United States. Because many milder cases are not diagnosed or reported, the actual number of infections may be many times greater. There are many different kinds or serotypes of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bacteria some of which are normal fecal flora in some animals.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serotype </a:t>
            </a:r>
            <a:r>
              <a:rPr lang="en-US" sz="1200" kern="1200" dirty="0" err="1" smtClean="0">
                <a:solidFill>
                  <a:schemeClr val="tx1"/>
                </a:solidFill>
                <a:latin typeface="+mn-lt"/>
                <a:ea typeface="+mn-ea"/>
                <a:cs typeface="+mn-cs"/>
              </a:rPr>
              <a:t>Typhimurium</a:t>
            </a:r>
            <a:r>
              <a:rPr lang="en-US" sz="1200" kern="1200" dirty="0" smtClean="0">
                <a:solidFill>
                  <a:schemeClr val="tx1"/>
                </a:solidFill>
                <a:latin typeface="+mn-lt"/>
                <a:ea typeface="+mn-ea"/>
                <a:cs typeface="+mn-cs"/>
              </a:rPr>
              <a:t> and Salmonella serotype </a:t>
            </a:r>
            <a:r>
              <a:rPr lang="en-US" sz="1200" kern="1200" dirty="0" err="1" smtClean="0">
                <a:solidFill>
                  <a:schemeClr val="tx1"/>
                </a:solidFill>
                <a:latin typeface="+mn-lt"/>
                <a:ea typeface="+mn-ea"/>
                <a:cs typeface="+mn-cs"/>
              </a:rPr>
              <a:t>Enteritidis</a:t>
            </a:r>
            <a:r>
              <a:rPr lang="en-US" sz="1200" kern="1200" dirty="0" smtClean="0">
                <a:solidFill>
                  <a:schemeClr val="tx1"/>
                </a:solidFill>
                <a:latin typeface="+mn-lt"/>
                <a:ea typeface="+mn-ea"/>
                <a:cs typeface="+mn-cs"/>
              </a:rPr>
              <a:t> are the most common serotypes in the United States.</a:t>
            </a:r>
          </a:p>
        </p:txBody>
      </p:sp>
    </p:spTree>
    <p:extLst>
      <p:ext uri="{BB962C8B-B14F-4D97-AF65-F5344CB8AC3E}">
        <p14:creationId xmlns:p14="http://schemas.microsoft.com/office/powerpoint/2010/main" val="756484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dirty="0" smtClean="0"/>
              <a:t>There are three different tick species that commonly bite people in Virginia. </a:t>
            </a:r>
          </a:p>
          <a:p>
            <a:r>
              <a:rPr lang="en-US" dirty="0" smtClean="0"/>
              <a:t>By far, the most common tick to bite people in Virginia is the lone star tick. All three tick species can transmit various diseases, but only one species, the blacklegged tick (a.k.a. deer tick, </a:t>
            </a:r>
            <a:r>
              <a:rPr lang="en-US" dirty="0" err="1" smtClean="0"/>
              <a:t>latin</a:t>
            </a:r>
            <a:r>
              <a:rPr lang="en-US" dirty="0" smtClean="0"/>
              <a:t> name </a:t>
            </a:r>
            <a:r>
              <a:rPr lang="en-US" i="1" dirty="0" err="1" smtClean="0"/>
              <a:t>Ixodes</a:t>
            </a:r>
            <a:r>
              <a:rPr lang="en-US" i="1" dirty="0" smtClean="0"/>
              <a:t> </a:t>
            </a:r>
            <a:r>
              <a:rPr lang="en-US" i="1" dirty="0" err="1" smtClean="0"/>
              <a:t>scapularis</a:t>
            </a:r>
            <a:r>
              <a:rPr lang="en-US" dirty="0" smtClean="0"/>
              <a:t>) transmits Lyme disease. *It is the only human biting tick in Virginia that has black legs.*</a:t>
            </a:r>
          </a:p>
          <a:p>
            <a:endParaRPr lang="en-US" dirty="0" smtClean="0"/>
          </a:p>
        </p:txBody>
      </p:sp>
      <p:sp>
        <p:nvSpPr>
          <p:cNvPr id="56324" name="Slide Number Placeholder 3"/>
          <p:cNvSpPr>
            <a:spLocks noGrp="1"/>
          </p:cNvSpPr>
          <p:nvPr>
            <p:ph type="sldNum" sz="quarter" idx="5"/>
          </p:nvPr>
        </p:nvSpPr>
        <p:spPr>
          <a:noFill/>
        </p:spPr>
        <p:txBody>
          <a:bodyPr/>
          <a:lstStyle/>
          <a:p>
            <a:fld id="{D06641C3-3BF0-42AD-B467-1A95FF5E0A8B}" type="slidenum">
              <a:rPr lang="en-US" smtClean="0"/>
              <a:pPr/>
              <a:t>71</a:t>
            </a:fld>
            <a:endParaRPr lang="en-US" smtClean="0"/>
          </a:p>
        </p:txBody>
      </p:sp>
    </p:spTree>
    <p:extLst>
      <p:ext uri="{BB962C8B-B14F-4D97-AF65-F5344CB8AC3E}">
        <p14:creationId xmlns:p14="http://schemas.microsoft.com/office/powerpoint/2010/main" val="5780182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smtClean="0"/>
              <a:t>The blacklegged tick has a two year life cycle. </a:t>
            </a:r>
          </a:p>
          <a:p>
            <a:pPr marL="228600" indent="-228600" eaLnBrk="1" hangingPunct="1"/>
            <a:endParaRPr lang="en-US" dirty="0" smtClean="0"/>
          </a:p>
          <a:p>
            <a:pPr marL="228600" indent="-228600" eaLnBrk="1" hangingPunct="1"/>
            <a:r>
              <a:rPr lang="en-US" dirty="0" smtClean="0"/>
              <a:t>In the spring, adult blacklegged ticks lay eggs.  By mid summer, larval ticks hatch from eggs and are infected with the Lyme disease agent by feeding on infected white-footed mice which are typically found in forest environments.  </a:t>
            </a:r>
          </a:p>
          <a:p>
            <a:pPr marL="228600" indent="-228600" eaLnBrk="1" hangingPunct="1"/>
            <a:endParaRPr lang="en-US" dirty="0" smtClean="0"/>
          </a:p>
          <a:p>
            <a:pPr marL="228600" indent="-228600" eaLnBrk="1" hangingPunct="1"/>
            <a:r>
              <a:rPr lang="en-US" dirty="0" smtClean="0"/>
              <a:t>In the 2nd spring &amp; summer, the previous season’s larvae become nymphs.  Nymphs feed on rodents, dogs, cats &amp; people.  Infected nymphs transmit Lyme disease to people primarily during the spring and early summer, but transmission can occur from early spring to late summer.  In the 2nd fall &amp; winter, infected nymphs become infected adults. Adult ticks feed mostly on deer &amp; use deer blood to nourish a batch of eggs. Infected adult ticks can sometimes bite people or pets and transmit Lyme disease.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72</a:t>
            </a:fld>
            <a:endParaRPr lang="en-US"/>
          </a:p>
        </p:txBody>
      </p:sp>
    </p:spTree>
    <p:extLst>
      <p:ext uri="{BB962C8B-B14F-4D97-AF65-F5344CB8AC3E}">
        <p14:creationId xmlns:p14="http://schemas.microsoft.com/office/powerpoint/2010/main" val="2835504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smtClean="0"/>
              <a:t>Adult blacklegged ticks </a:t>
            </a:r>
            <a:r>
              <a:rPr lang="en-US" dirty="0" smtClean="0">
                <a:solidFill>
                  <a:srgbClr val="333399"/>
                </a:solidFill>
              </a:rPr>
              <a:t>feed almost exclusively on deer and they seldom bite people.  Therefore, it is </a:t>
            </a:r>
            <a:r>
              <a:rPr lang="en-US" dirty="0" smtClean="0"/>
              <a:t>the tiny nymph stage tick that causes the most Lyme disease transmission to people. The nymph stage blacklegged tick is typically about 1/16 of an inch in length which is about the size of a pin head and has dark legs and a dark spot on its back behind the head. </a:t>
            </a:r>
          </a:p>
          <a:p>
            <a:pPr marL="228600" indent="-228600" eaLnBrk="1" hangingPunct="1"/>
            <a:endParaRPr lang="en-US" dirty="0" smtClean="0"/>
          </a:p>
          <a:p>
            <a:pPr marL="228600" indent="-228600" eaLnBrk="1" hangingPunct="1"/>
            <a:r>
              <a:rPr lang="en-US" dirty="0" smtClean="0"/>
              <a:t>The blacklegged nymph must be ATTACHED (and feeding) for at least 36 hours to transmit the Lyme disease agent. Lyme disease infection rates measured in Virginia’s ticks have ranged from &lt; 1% up to 40%. The Lyme disease agent resides in the tick's mid-gut, and during a blood meal on a warm host, the warmth of the host and the presence of ingested blood causes the bacteria to reactivate, multiply, pass through the gut wall into the tick's </a:t>
            </a:r>
            <a:r>
              <a:rPr lang="en-US" dirty="0" err="1" smtClean="0"/>
              <a:t>hemolymph</a:t>
            </a:r>
            <a:r>
              <a:rPr lang="en-US" dirty="0" smtClean="0"/>
              <a:t>, and infect the tick's salivary glands. Infection of the salivary glands allows the Lyme disease agent to be transmitted to the tick's host. This process takes about 36 hours. </a:t>
            </a:r>
          </a:p>
          <a:p>
            <a:pPr marL="228600" indent="-228600"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73</a:t>
            </a:fld>
            <a:endParaRPr lang="en-US"/>
          </a:p>
        </p:txBody>
      </p:sp>
    </p:spTree>
    <p:extLst>
      <p:ext uri="{BB962C8B-B14F-4D97-AF65-F5344CB8AC3E}">
        <p14:creationId xmlns:p14="http://schemas.microsoft.com/office/powerpoint/2010/main" val="613111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Depicted here is the geographic incidence of human Lyme disease in the United States. Zones of human Lyme disease activity have expanded from where they initially occurred in the Northeastern and North Central United States.  Currently,</a:t>
            </a:r>
            <a:r>
              <a:rPr lang="en-US" baseline="0" dirty="0" smtClean="0"/>
              <a:t> </a:t>
            </a:r>
            <a:r>
              <a:rPr lang="en-US" baseline="0" dirty="0" err="1" smtClean="0"/>
              <a:t>apprximatley</a:t>
            </a:r>
            <a:r>
              <a:rPr lang="en-US" baseline="0" dirty="0" smtClean="0"/>
              <a:t> 30,000 cases of Lyme disease are reported in people each year in the US.  </a:t>
            </a:r>
            <a:r>
              <a:rPr lang="en-US" dirty="0" smtClean="0"/>
              <a:t>Virginia is now on the front line of this expansion.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74</a:t>
            </a:fld>
            <a:endParaRPr lang="en-US"/>
          </a:p>
        </p:txBody>
      </p:sp>
    </p:spTree>
    <p:extLst>
      <p:ext uri="{BB962C8B-B14F-4D97-AF65-F5344CB8AC3E}">
        <p14:creationId xmlns:p14="http://schemas.microsoft.com/office/powerpoint/2010/main" val="21916998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defRPr/>
            </a:pPr>
            <a:r>
              <a:rPr lang="en-US" dirty="0" smtClean="0"/>
              <a:t>Since 2000, Virginia has seen a steady increase in its annual number of newly identified Lyme disease cases.  In 2007, Lyme disease increased dramatically and has remained high since that time. Virginia’s recent increase in Lyme disease incidence has coincided with a progressive geographic spread of activity southward and westward from northern regions of the state. </a:t>
            </a:r>
          </a:p>
          <a:p>
            <a:pPr marL="228600" indent="-228600" eaLnBrk="1" hangingPunct="1">
              <a:defRPr/>
            </a:pPr>
            <a:endParaRPr lang="en-US" dirty="0" smtClean="0"/>
          </a:p>
          <a:p>
            <a:pPr marL="228600" indent="-228600" eaLnBrk="1" hangingPunct="1">
              <a:defRPr/>
            </a:pPr>
            <a:r>
              <a:rPr lang="en-US" dirty="0" smtClean="0"/>
              <a:t>In 2010, 1,245 new Lyme disease cases were reported to Virginia Department of Health.  This is an estimated 30% increase over what was counted in 2009.  The increased case rate in 2010 can be attributed to multiple factors including the improved Lyme disease reporting practices by Virginia’s healthcare providers. </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75</a:t>
            </a:fld>
            <a:endParaRPr lang="en-US"/>
          </a:p>
        </p:txBody>
      </p:sp>
    </p:spTree>
    <p:extLst>
      <p:ext uri="{BB962C8B-B14F-4D97-AF65-F5344CB8AC3E}">
        <p14:creationId xmlns:p14="http://schemas.microsoft.com/office/powerpoint/2010/main" val="26929233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BE77C17-B850-4BB6-91F4-0E7B0ADD7667}" type="slidenum">
              <a:rPr lang="en-US" smtClean="0"/>
              <a:pPr/>
              <a:t>76</a:t>
            </a:fld>
            <a:endParaRPr lang="en-US" smtClean="0"/>
          </a:p>
        </p:txBody>
      </p:sp>
      <p:sp>
        <p:nvSpPr>
          <p:cNvPr id="48131" name="Rectangle 4"/>
          <p:cNvSpPr>
            <a:spLocks noGrp="1" noRot="1" noChangeAspect="1" noChangeArrowheads="1" noTextEdit="1"/>
          </p:cNvSpPr>
          <p:nvPr>
            <p:ph type="sldImg"/>
          </p:nvPr>
        </p:nvSpPr>
        <p:spPr>
          <a:ln/>
        </p:spPr>
      </p:sp>
      <p:sp>
        <p:nvSpPr>
          <p:cNvPr id="48132" name="Rectangle 5"/>
          <p:cNvSpPr>
            <a:spLocks noGrp="1" noChangeArrowheads="1"/>
          </p:cNvSpPr>
          <p:nvPr>
            <p:ph type="body" idx="1"/>
          </p:nvPr>
        </p:nvSpPr>
        <p:spPr>
          <a:noFill/>
          <a:ln/>
        </p:spPr>
        <p:txBody>
          <a:bodyPr/>
          <a:lstStyle/>
          <a:p>
            <a:pPr marL="216233" indent="-216233" eaLnBrk="1" hangingPunct="1"/>
            <a:r>
              <a:rPr lang="en-US" dirty="0" smtClean="0"/>
              <a:t> Learning the early signs of Lyme disease facilitates its recognition, treatment, and cure. The most recognizable early sign of Lyme disease is the </a:t>
            </a:r>
            <a:r>
              <a:rPr lang="en-US" dirty="0" err="1" smtClean="0"/>
              <a:t>erythema</a:t>
            </a:r>
            <a:r>
              <a:rPr lang="en-US" dirty="0" smtClean="0"/>
              <a:t> </a:t>
            </a:r>
            <a:r>
              <a:rPr lang="en-US" dirty="0" err="1" smtClean="0"/>
              <a:t>migrans</a:t>
            </a:r>
            <a:r>
              <a:rPr lang="en-US" dirty="0" smtClean="0"/>
              <a:t> rash, also known as the EM rash or bull’s-eye rash.  Most people infected with Lyme disease will develop an EM rash.  EM rashes cause little or no sensation or pain, so if the EM rash is on a person’s back side, it may go unnoticed.  Recognizing</a:t>
            </a:r>
            <a:r>
              <a:rPr lang="en-US" baseline="0" dirty="0" smtClean="0"/>
              <a:t> these symptoms early is important in order that treatment early on in the course of illness can be initiated in order to try an avoid some of the more severe manifestations of disease like cranial nerve inflammation or </a:t>
            </a:r>
            <a:r>
              <a:rPr lang="en-US" baseline="0" dirty="0" err="1" smtClean="0"/>
              <a:t>atrioventricular</a:t>
            </a:r>
            <a:r>
              <a:rPr lang="en-US" baseline="0" dirty="0" smtClean="0"/>
              <a:t> block.</a:t>
            </a:r>
            <a:r>
              <a:rPr lang="en-US" dirty="0" smtClean="0"/>
              <a:t> </a:t>
            </a:r>
          </a:p>
          <a:p>
            <a:pPr marL="216233" indent="-216233" eaLnBrk="1" hangingPunct="1"/>
            <a:endParaRPr lang="en-US" dirty="0" smtClean="0"/>
          </a:p>
          <a:p>
            <a:pPr marL="216233" indent="-216233" eaLnBrk="1" hangingPunct="1"/>
            <a:r>
              <a:rPr lang="en-US" dirty="0" smtClean="0"/>
              <a:t>As depicted in the image in the lower left hand corner, the EM rash presents as darker colored rings on African Americans or persons with darker skin color.  Other early signs of Lyme disease may include: fatigue, fever, headache, joint or muscle aches, and swollen glands.  Multiple EM rashes (as shown in the top left) may appear as the early localized infection begins to disseminate.</a:t>
            </a:r>
          </a:p>
        </p:txBody>
      </p:sp>
    </p:spTree>
    <p:extLst>
      <p:ext uri="{BB962C8B-B14F-4D97-AF65-F5344CB8AC3E}">
        <p14:creationId xmlns:p14="http://schemas.microsoft.com/office/powerpoint/2010/main" val="1589870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than humans, dogs are the animal that is most likely to manifest clinical signs of Lyme disease.  There have been rare reports in cats.  Horses may develop illness, however, this disease in that species is poorly understood at this point.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77</a:t>
            </a:fld>
            <a:endParaRPr lang="en-US"/>
          </a:p>
        </p:txBody>
      </p:sp>
    </p:spTree>
    <p:extLst>
      <p:ext uri="{BB962C8B-B14F-4D97-AF65-F5344CB8AC3E}">
        <p14:creationId xmlns:p14="http://schemas.microsoft.com/office/powerpoint/2010/main" val="31636869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smtClean="0"/>
              <a:t>Because it is not currently economically or technically possible to all eliminate tick or deer populations in Virginia, VDH must work to prevent Lyme disease through educational outreach.  </a:t>
            </a:r>
          </a:p>
          <a:p>
            <a:pPr marL="228600" indent="-228600" eaLnBrk="1" hangingPunct="1"/>
            <a:endParaRPr lang="en-US" dirty="0" smtClean="0"/>
          </a:p>
          <a:p>
            <a:pPr marL="228600" indent="-228600" eaLnBrk="1" hangingPunct="1"/>
            <a:r>
              <a:rPr lang="en-US" dirty="0" smtClean="0"/>
              <a:t>The best currently available method for preventing infection with </a:t>
            </a:r>
            <a:r>
              <a:rPr lang="en-US" i="1" dirty="0" smtClean="0"/>
              <a:t>B. </a:t>
            </a:r>
            <a:r>
              <a:rPr lang="en-US" i="1" dirty="0" err="1" smtClean="0"/>
              <a:t>burgdorferi</a:t>
            </a:r>
            <a:r>
              <a:rPr lang="en-US" i="1" dirty="0" smtClean="0"/>
              <a:t> </a:t>
            </a:r>
            <a:r>
              <a:rPr lang="en-US" dirty="0" smtClean="0"/>
              <a:t>and other tick transmitted pathogens is to avoid exposure to vector ticks.  If exposure to ticks is unavoidable, measures recommended to reduce the risk of infection include:  the use of both protective clothing and tick repellents, checking the entire body for ticks daily, prompt removal of attached ticks before transmission of disease agents can occur, and knowledge of the early signs of Lyme disease and other tick-borne diseases. </a:t>
            </a:r>
            <a:endParaRPr lang="en-US" b="1" dirty="0" smtClean="0"/>
          </a:p>
          <a:p>
            <a:pPr marL="228600" indent="-228600"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78</a:t>
            </a:fld>
            <a:endParaRPr lang="en-US"/>
          </a:p>
        </p:txBody>
      </p:sp>
    </p:spTree>
    <p:extLst>
      <p:ext uri="{BB962C8B-B14F-4D97-AF65-F5344CB8AC3E}">
        <p14:creationId xmlns:p14="http://schemas.microsoft.com/office/powerpoint/2010/main" val="37224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96B37AA-B67C-45D8-8B80-F4A7C38A04A3}" type="slidenum">
              <a:rPr lang="en-US" smtClean="0"/>
              <a:pPr/>
              <a:t>79</a:t>
            </a:fld>
            <a:endParaRPr lang="en-US" smtClean="0"/>
          </a:p>
        </p:txBody>
      </p:sp>
      <p:sp>
        <p:nvSpPr>
          <p:cNvPr id="43011"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noFill/>
          <a:ln/>
        </p:spPr>
        <p:txBody>
          <a:bodyPr/>
          <a:lstStyle/>
          <a:p>
            <a:pPr marL="216233" indent="-216233" eaLnBrk="1" hangingPunct="1"/>
            <a:r>
              <a:rPr lang="en-US" dirty="0" smtClean="0"/>
              <a:t>Blacklegged ticks are forest creatures. They are not normally found in open fields.  Recognize tick habitats and task the appropriate</a:t>
            </a:r>
            <a:r>
              <a:rPr lang="en-US" baseline="0" dirty="0" smtClean="0"/>
              <a:t> precautions when entering into a tick habitat.</a:t>
            </a:r>
            <a:r>
              <a:rPr lang="en-US" dirty="0" smtClean="0"/>
              <a:t> Tick habitats include leaf litter areas in shady forest environments; tall weeds, grass, brush and leaf litter along forest trails and forest margins; and wood piles, rock piles, and stone walls that provide cover for rodents and ticks.</a:t>
            </a:r>
          </a:p>
          <a:p>
            <a:pPr marL="216233" indent="-216233" eaLnBrk="1" hangingPunct="1"/>
            <a:endParaRPr lang="en-US" dirty="0" smtClean="0"/>
          </a:p>
        </p:txBody>
      </p:sp>
    </p:spTree>
    <p:extLst>
      <p:ext uri="{BB962C8B-B14F-4D97-AF65-F5344CB8AC3E}">
        <p14:creationId xmlns:p14="http://schemas.microsoft.com/office/powerpoint/2010/main" val="33675008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A5C26B8-45CC-4752-9C88-E6004487A7CE}" type="slidenum">
              <a:rPr lang="en-US" smtClean="0"/>
              <a:pPr/>
              <a:t>80</a:t>
            </a:fld>
            <a:endParaRPr lang="en-US" smtClean="0"/>
          </a:p>
        </p:txBody>
      </p:sp>
      <p:sp>
        <p:nvSpPr>
          <p:cNvPr id="44035" name="Rectangle 4"/>
          <p:cNvSpPr>
            <a:spLocks noGrp="1" noRot="1" noChangeAspect="1" noChangeArrowheads="1" noTextEdit="1"/>
          </p:cNvSpPr>
          <p:nvPr>
            <p:ph type="sldImg"/>
          </p:nvPr>
        </p:nvSpPr>
        <p:spPr>
          <a:ln/>
        </p:spPr>
      </p:sp>
      <p:sp>
        <p:nvSpPr>
          <p:cNvPr id="44036" name="Rectangle 5"/>
          <p:cNvSpPr>
            <a:spLocks noGrp="1" noChangeArrowheads="1"/>
          </p:cNvSpPr>
          <p:nvPr>
            <p:ph type="body" idx="1"/>
          </p:nvPr>
        </p:nvSpPr>
        <p:spPr>
          <a:noFill/>
          <a:ln/>
        </p:spPr>
        <p:txBody>
          <a:bodyPr/>
          <a:lstStyle/>
          <a:p>
            <a:pPr marL="216233" indent="-216233" eaLnBrk="1" hangingPunct="1"/>
            <a:r>
              <a:rPr lang="en-US" dirty="0" smtClean="0"/>
              <a:t>Appropriate dress includes wearing light colored clothing.  Dark colored blacklegged ticks are easier to spot and remove from light colored clothing.</a:t>
            </a:r>
          </a:p>
          <a:p>
            <a:pPr marL="216233" indent="-216233" eaLnBrk="1" hangingPunct="1"/>
            <a:endParaRPr lang="en-US" dirty="0" smtClean="0"/>
          </a:p>
          <a:p>
            <a:pPr marL="216233" indent="-216233" eaLnBrk="1" hangingPunct="1"/>
            <a:r>
              <a:rPr lang="en-US" dirty="0" smtClean="0"/>
              <a:t>Tuck pants legs into socks and shirts into pants.  Ticks typically get on a person’s feet first and crawl up the leg.  If pants are tucked into socks, the ticks will be forced to crawl up the outside of the pants where they can be seen and removed.  If a shirt is tucked into pants, the ticks will have limited access to skin on the belly, back, or chest.  Button shirt and long sleeves to prevent easy access to the body and arms by ticks.</a:t>
            </a:r>
          </a:p>
          <a:p>
            <a:pPr marL="216233" indent="-216233" eaLnBrk="1" hangingPunct="1"/>
            <a:endParaRPr lang="en-US" dirty="0" smtClean="0"/>
          </a:p>
          <a:p>
            <a:pPr marL="216233" indent="-216233" eaLnBrk="1" hangingPunct="1"/>
            <a:r>
              <a:rPr lang="en-US" dirty="0" smtClean="0"/>
              <a:t>It is important to remove clothing immediately upon return from a tick habitat to prevent carrying ticks around the house.  Also, clothing worn outdoors should be laundered in hot water and dried on high heat.  This step will kill any ticks that remain on clothing. </a:t>
            </a:r>
          </a:p>
          <a:p>
            <a:pPr marL="216233" indent="-216233" eaLnBrk="1" hangingPunct="1"/>
            <a:endParaRPr lang="en-US" dirty="0" smtClean="0"/>
          </a:p>
          <a:p>
            <a:pPr marL="216233" indent="-216233" eaLnBrk="1" hangingPunct="1"/>
            <a:endParaRPr lang="en-US" dirty="0" smtClean="0"/>
          </a:p>
        </p:txBody>
      </p:sp>
    </p:spTree>
    <p:extLst>
      <p:ext uri="{BB962C8B-B14F-4D97-AF65-F5344CB8AC3E}">
        <p14:creationId xmlns:p14="http://schemas.microsoft.com/office/powerpoint/2010/main" val="208348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5B1EB-3270-45D4-A4A4-423BA9112882}"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i="1" dirty="0"/>
              <a:t>Salmonella</a:t>
            </a:r>
            <a:r>
              <a:rPr lang="en-US" altLang="en-US" dirty="0"/>
              <a:t> is found in many places in the environment as well as in animals especially poultry and swine.  The foods that are commonly associated with </a:t>
            </a:r>
            <a:r>
              <a:rPr lang="en-US" altLang="en-US" i="1" dirty="0"/>
              <a:t>Salmonella</a:t>
            </a:r>
            <a:r>
              <a:rPr lang="en-US" altLang="en-US" dirty="0"/>
              <a:t> infection are raw meats, poultry and dairy </a:t>
            </a:r>
            <a:r>
              <a:rPr lang="en-US" altLang="en-US" dirty="0" smtClean="0"/>
              <a:t>products, but many different foods have been associated with human illness.  Poultry is considered a principle reservoir of </a:t>
            </a:r>
            <a:r>
              <a:rPr lang="en-US" altLang="en-US" i="1" dirty="0" smtClean="0"/>
              <a:t>Salmonella</a:t>
            </a:r>
            <a:r>
              <a:rPr lang="en-US" altLang="en-US" baseline="0" dirty="0" smtClean="0"/>
              <a:t>.  </a:t>
            </a:r>
            <a:endParaRPr lang="en-US" altLang="en-US" dirty="0"/>
          </a:p>
          <a:p>
            <a:r>
              <a:rPr lang="en-US" altLang="en-US" i="1" dirty="0"/>
              <a:t>Salmonella</a:t>
            </a:r>
            <a:r>
              <a:rPr lang="en-US" altLang="en-US" dirty="0"/>
              <a:t> live in the intestinal tracts of humans and other animals, including birds. </a:t>
            </a:r>
            <a:r>
              <a:rPr lang="en-US" altLang="en-US" i="1" dirty="0"/>
              <a:t>Salmonella</a:t>
            </a:r>
            <a:r>
              <a:rPr lang="en-US" altLang="en-US" dirty="0"/>
              <a:t> are usually transmitted to humans by eating foods contaminated with animal feces. Contaminated foods usually look and smell </a:t>
            </a:r>
            <a:r>
              <a:rPr lang="en-US" altLang="en-US" dirty="0" smtClean="0"/>
              <a:t>normal</a:t>
            </a:r>
            <a:r>
              <a:rPr lang="en-US" altLang="en-US" baseline="0" dirty="0" smtClean="0"/>
              <a:t> and </a:t>
            </a:r>
            <a:r>
              <a:rPr lang="en-US" altLang="en-US" dirty="0" smtClean="0"/>
              <a:t>are </a:t>
            </a:r>
            <a:r>
              <a:rPr lang="en-US" altLang="en-US" dirty="0"/>
              <a:t>often of animal origin, such as beef, poultry, milk, or eggs, but all foods, including vegetables may become contaminated. Many raw foods of animal origin are frequently contaminated, but fortunately, thorough cooking kills </a:t>
            </a:r>
            <a:r>
              <a:rPr lang="en-US" altLang="en-US" i="1" dirty="0"/>
              <a:t>Salmonella</a:t>
            </a:r>
            <a:r>
              <a:rPr lang="en-US" altLang="en-US" dirty="0"/>
              <a:t>. Food may also become contaminated by the unwashed hands of an infected food handler, who is not being particularly diligent about hand hygiene.</a:t>
            </a:r>
          </a:p>
          <a:p>
            <a:r>
              <a:rPr lang="en-US" altLang="en-US" dirty="0" smtClean="0"/>
              <a:t>Even though </a:t>
            </a:r>
            <a:r>
              <a:rPr lang="en-US" altLang="en-US" dirty="0"/>
              <a:t>chicken and eggs are most frequently thought of when it comes to foods associated with Salmonella it’s important to remember that any food can become contaminated.  One of the largest </a:t>
            </a:r>
            <a:r>
              <a:rPr lang="en-US" altLang="en-US" dirty="0" smtClean="0"/>
              <a:t>outbreaks</a:t>
            </a:r>
            <a:r>
              <a:rPr lang="en-US" altLang="en-US" baseline="0" dirty="0" smtClean="0"/>
              <a:t> </a:t>
            </a:r>
            <a:r>
              <a:rPr lang="en-US" altLang="en-US" dirty="0" smtClean="0"/>
              <a:t>of </a:t>
            </a:r>
            <a:r>
              <a:rPr lang="en-US" altLang="en-US" i="1" dirty="0"/>
              <a:t>Salmonella</a:t>
            </a:r>
            <a:r>
              <a:rPr lang="en-US" altLang="en-US" dirty="0"/>
              <a:t> occurred in 1985 and was associated with milk when raw milk containing </a:t>
            </a:r>
            <a:r>
              <a:rPr lang="en-US" altLang="en-US" i="1" dirty="0"/>
              <a:t>S. </a:t>
            </a:r>
            <a:r>
              <a:rPr lang="en-US" altLang="en-US" i="1" dirty="0" err="1"/>
              <a:t>typhimurium</a:t>
            </a:r>
            <a:r>
              <a:rPr lang="en-US" altLang="en-US" i="1" dirty="0"/>
              <a:t> </a:t>
            </a:r>
            <a:r>
              <a:rPr lang="en-US" altLang="en-US" dirty="0"/>
              <a:t>contaminated already </a:t>
            </a:r>
            <a:r>
              <a:rPr lang="en-US" altLang="en-US" dirty="0" smtClean="0"/>
              <a:t>pasteurized </a:t>
            </a:r>
            <a:r>
              <a:rPr lang="en-US" altLang="en-US" dirty="0"/>
              <a:t>m</a:t>
            </a:r>
            <a:r>
              <a:rPr lang="en-US" altLang="en-US" dirty="0" smtClean="0"/>
              <a:t>ilk</a:t>
            </a:r>
            <a:r>
              <a:rPr lang="en-US" altLang="en-US" dirty="0"/>
              <a:t>.  Thousands of people in six states were affected including over 1500 culture confirmed cases.</a:t>
            </a:r>
            <a:endParaRPr lang="en-US" dirty="0"/>
          </a:p>
        </p:txBody>
      </p:sp>
    </p:spTree>
    <p:extLst>
      <p:ext uri="{BB962C8B-B14F-4D97-AF65-F5344CB8AC3E}">
        <p14:creationId xmlns:p14="http://schemas.microsoft.com/office/powerpoint/2010/main" val="13626909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EE65243-5BE7-49BB-8A86-DAE1C2F376DC}" type="slidenum">
              <a:rPr lang="en-US" smtClean="0"/>
              <a:pPr/>
              <a:t>81</a:t>
            </a:fld>
            <a:endParaRPr lang="en-US" smtClean="0"/>
          </a:p>
        </p:txBody>
      </p:sp>
      <p:sp>
        <p:nvSpPr>
          <p:cNvPr id="45059"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ln/>
        </p:spPr>
        <p:txBody>
          <a:bodyPr/>
          <a:lstStyle/>
          <a:p>
            <a:pPr marL="216233" indent="-216233" eaLnBrk="1" hangingPunct="1">
              <a:defRPr/>
            </a:pPr>
            <a:r>
              <a:rPr lang="en-US" dirty="0" smtClean="0"/>
              <a:t>There are a variety of different repellent products for use on skin, and a variety of repellent active ingredients that are known as effective in repelling ticks.  Those active ingredients include DEET, </a:t>
            </a:r>
            <a:r>
              <a:rPr lang="en-US" dirty="0" err="1" smtClean="0"/>
              <a:t>Picaridin</a:t>
            </a:r>
            <a:r>
              <a:rPr lang="en-US" dirty="0" smtClean="0"/>
              <a:t>, IR3535, 2-Undecanone, and oil of lemon eucalyptus.  Different products may contain one or another active ingredient, so it is necessary to look on the active ingredients section of the repellent label to chose a repellent with your preferred active ingredient.  </a:t>
            </a:r>
          </a:p>
          <a:p>
            <a:pPr marL="216233" indent="-216233" eaLnBrk="1" hangingPunct="1">
              <a:defRPr/>
            </a:pPr>
            <a:endParaRPr lang="en-US" dirty="0" smtClean="0"/>
          </a:p>
          <a:p>
            <a:pPr marL="216233" indent="-216233" eaLnBrk="1" hangingPunct="1">
              <a:defRPr/>
            </a:pPr>
            <a:r>
              <a:rPr lang="en-US" dirty="0" smtClean="0"/>
              <a:t>For treatment of clothing, socks and shoes, use </a:t>
            </a:r>
            <a:r>
              <a:rPr lang="en-US" dirty="0" err="1" smtClean="0"/>
              <a:t>Permethrin</a:t>
            </a:r>
            <a:r>
              <a:rPr lang="en-US" dirty="0" smtClean="0"/>
              <a:t>. Clothing repellents containing </a:t>
            </a:r>
            <a:r>
              <a:rPr lang="en-US" dirty="0" err="1" smtClean="0"/>
              <a:t>Permethrin</a:t>
            </a:r>
            <a:r>
              <a:rPr lang="en-US" dirty="0" smtClean="0"/>
              <a:t> may last up through 6-7 laundry cycles and do not stain clothes.  </a:t>
            </a:r>
            <a:r>
              <a:rPr lang="en-US" dirty="0" err="1" smtClean="0"/>
              <a:t>Permethrin</a:t>
            </a:r>
            <a:r>
              <a:rPr lang="en-US" dirty="0" smtClean="0"/>
              <a:t> should </a:t>
            </a:r>
            <a:r>
              <a:rPr lang="en-US" u="sng" dirty="0" smtClean="0"/>
              <a:t>not</a:t>
            </a:r>
            <a:r>
              <a:rPr lang="en-US" dirty="0" smtClean="0"/>
              <a:t> be used on skin.  Ticks usually access the feet initially; therefore, treating shoes and socks will repel most ticks. </a:t>
            </a:r>
          </a:p>
          <a:p>
            <a:pPr marL="216233" indent="-216233" eaLnBrk="1" hangingPunct="1">
              <a:defRPr/>
            </a:pPr>
            <a:endParaRPr lang="en-US" dirty="0" smtClean="0"/>
          </a:p>
          <a:p>
            <a:pPr marL="216233" indent="-216233" eaLnBrk="1" hangingPunct="1">
              <a:defRPr/>
            </a:pPr>
            <a:r>
              <a:rPr lang="en-US" dirty="0" smtClean="0"/>
              <a:t>It is important to follow label instructions on any repellent package, and exercise particular care when applying repellents to children. Repellents should not be applied to skin under clothing.</a:t>
            </a:r>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p:txBody>
      </p:sp>
    </p:spTree>
    <p:extLst>
      <p:ext uri="{BB962C8B-B14F-4D97-AF65-F5344CB8AC3E}">
        <p14:creationId xmlns:p14="http://schemas.microsoft.com/office/powerpoint/2010/main" val="36203598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032E0F3-4275-4B9A-A9AC-35CA11D3192D}" type="slidenum">
              <a:rPr lang="en-US" smtClean="0"/>
              <a:pPr/>
              <a:t>82</a:t>
            </a:fld>
            <a:endParaRPr lang="en-US" smtClean="0"/>
          </a:p>
        </p:txBody>
      </p:sp>
      <p:sp>
        <p:nvSpPr>
          <p:cNvPr id="46083" name="Rectangle 4"/>
          <p:cNvSpPr>
            <a:spLocks noGrp="1" noRot="1" noChangeAspect="1" noChangeArrowheads="1" noTextEdit="1"/>
          </p:cNvSpPr>
          <p:nvPr>
            <p:ph type="sldImg"/>
          </p:nvPr>
        </p:nvSpPr>
        <p:spPr>
          <a:ln/>
        </p:spPr>
      </p:sp>
      <p:sp>
        <p:nvSpPr>
          <p:cNvPr id="46084" name="Rectangle 5"/>
          <p:cNvSpPr>
            <a:spLocks noGrp="1" noChangeArrowheads="1"/>
          </p:cNvSpPr>
          <p:nvPr>
            <p:ph type="body" idx="1"/>
          </p:nvPr>
        </p:nvSpPr>
        <p:spPr>
          <a:noFill/>
          <a:ln/>
        </p:spPr>
        <p:txBody>
          <a:bodyPr/>
          <a:lstStyle/>
          <a:p>
            <a:pPr marL="216233" indent="-216233" eaLnBrk="1" hangingPunct="1"/>
            <a:r>
              <a:rPr lang="en-US" dirty="0" smtClean="0"/>
              <a:t>On returning from potential tick habitats it is important to promptly take a bath or shower and wash with soap and hot water.  Request assistance from a spouse or friend to check self for ticks, or use a full length mirror and/or a hand mirror.</a:t>
            </a:r>
          </a:p>
          <a:p>
            <a:pPr marL="216233" indent="-216233" eaLnBrk="1" hangingPunct="1"/>
            <a:endParaRPr lang="en-US" dirty="0" smtClean="0"/>
          </a:p>
          <a:p>
            <a:pPr marL="216233" indent="-216233" eaLnBrk="1" hangingPunct="1"/>
            <a:r>
              <a:rPr lang="en-US" dirty="0" smtClean="0"/>
              <a:t>It is important to thoroughly examine children after they have been in tick habitats. The sooner ticks are found and removed, the less likely they are to transmit disease.  Blacklegged ticks require a minimum of 36 hours attachment before Lyme disease transmission may occur. </a:t>
            </a:r>
          </a:p>
        </p:txBody>
      </p:sp>
    </p:spTree>
    <p:extLst>
      <p:ext uri="{BB962C8B-B14F-4D97-AF65-F5344CB8AC3E}">
        <p14:creationId xmlns:p14="http://schemas.microsoft.com/office/powerpoint/2010/main" val="41440235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2EFCBFD-3D30-41C3-A1FB-0571F3DED55C}" type="slidenum">
              <a:rPr lang="en-US" smtClean="0"/>
              <a:pPr/>
              <a:t>83</a:t>
            </a:fld>
            <a:endParaRPr lang="en-US" smtClean="0"/>
          </a:p>
        </p:txBody>
      </p:sp>
      <p:sp>
        <p:nvSpPr>
          <p:cNvPr id="47107" name="Rectangle 4"/>
          <p:cNvSpPr>
            <a:spLocks noGrp="1" noRot="1" noChangeAspect="1" noChangeArrowheads="1" noTextEdit="1"/>
          </p:cNvSpPr>
          <p:nvPr>
            <p:ph type="sldImg"/>
          </p:nvPr>
        </p:nvSpPr>
        <p:spPr>
          <a:ln/>
        </p:spPr>
      </p:sp>
      <p:sp>
        <p:nvSpPr>
          <p:cNvPr id="47108" name="Rectangle 5"/>
          <p:cNvSpPr>
            <a:spLocks noGrp="1" noChangeArrowheads="1"/>
          </p:cNvSpPr>
          <p:nvPr>
            <p:ph type="body" idx="1"/>
          </p:nvPr>
        </p:nvSpPr>
        <p:spPr>
          <a:noFill/>
          <a:ln/>
        </p:spPr>
        <p:txBody>
          <a:bodyPr/>
          <a:lstStyle/>
          <a:p>
            <a:pPr marL="216233" indent="-216233" eaLnBrk="1" hangingPunct="1"/>
            <a:r>
              <a:rPr lang="en-US" dirty="0" smtClean="0"/>
              <a:t>It is important to remove ticks promptly.  Careful tick removal reduces the chance of disease transmission.  </a:t>
            </a:r>
          </a:p>
          <a:p>
            <a:pPr marL="216233" indent="-216233" eaLnBrk="1" hangingPunct="1"/>
            <a:endParaRPr lang="en-US" dirty="0" smtClean="0"/>
          </a:p>
          <a:p>
            <a:pPr marL="216233" indent="-216233" eaLnBrk="1" hangingPunct="1"/>
            <a:r>
              <a:rPr lang="en-US" dirty="0" smtClean="0"/>
              <a:t>Use pointed tweezers to grasp the tick by the head.  Do not squeeze the tick’s body.  Removal must be done carefully to prevent tick from regurgitating into the wound.  Pull slowly and steadily until the tick releases.  Do not jerk or twist the tick out as this may cause tick mouthparts to break off and remain in the wound.  </a:t>
            </a:r>
          </a:p>
          <a:p>
            <a:pPr marL="216233" indent="-216233" eaLnBrk="1" hangingPunct="1"/>
            <a:endParaRPr lang="en-US" dirty="0" smtClean="0"/>
          </a:p>
          <a:p>
            <a:pPr marL="216233" indent="-216233" eaLnBrk="1" hangingPunct="1"/>
            <a:r>
              <a:rPr lang="en-US" dirty="0" smtClean="0"/>
              <a:t>We recommend saving the tick in a jar of alcohol so it can be properly identified.  VDH central office in Richmond can assist with identifying the tick if needed. A “Tick Identification Chart” can also be obtained on the VDH website to help identify the tick species.</a:t>
            </a:r>
          </a:p>
        </p:txBody>
      </p:sp>
    </p:spTree>
    <p:extLst>
      <p:ext uri="{BB962C8B-B14F-4D97-AF65-F5344CB8AC3E}">
        <p14:creationId xmlns:p14="http://schemas.microsoft.com/office/powerpoint/2010/main" val="973578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 for additional information about </a:t>
            </a:r>
            <a:r>
              <a:rPr lang="en-US" dirty="0" err="1" smtClean="0"/>
              <a:t>vectorborne</a:t>
            </a:r>
            <a:r>
              <a:rPr lang="en-US" dirty="0" smtClean="0"/>
              <a:t> diseases can be found at these websites.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84</a:t>
            </a:fld>
            <a:endParaRPr lang="en-US"/>
          </a:p>
        </p:txBody>
      </p:sp>
    </p:spTree>
    <p:extLst>
      <p:ext uri="{BB962C8B-B14F-4D97-AF65-F5344CB8AC3E}">
        <p14:creationId xmlns:p14="http://schemas.microsoft.com/office/powerpoint/2010/main" val="3515967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information about </a:t>
            </a:r>
            <a:r>
              <a:rPr lang="en-US" dirty="0" err="1" smtClean="0"/>
              <a:t>zoonotic</a:t>
            </a:r>
            <a:r>
              <a:rPr lang="en-US" dirty="0" smtClean="0"/>
              <a:t> diseases can be found via these websites.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85</a:t>
            </a:fld>
            <a:endParaRPr lang="en-US"/>
          </a:p>
        </p:txBody>
      </p:sp>
    </p:spTree>
    <p:extLst>
      <p:ext uri="{BB962C8B-B14F-4D97-AF65-F5344CB8AC3E}">
        <p14:creationId xmlns:p14="http://schemas.microsoft.com/office/powerpoint/2010/main" val="2260449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information about </a:t>
            </a:r>
            <a:r>
              <a:rPr lang="en-US" dirty="0" err="1" smtClean="0"/>
              <a:t>zoonotic</a:t>
            </a:r>
            <a:r>
              <a:rPr lang="en-US" dirty="0" smtClean="0"/>
              <a:t> diseases can be found via these resources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86</a:t>
            </a:fld>
            <a:endParaRPr lang="en-US"/>
          </a:p>
        </p:txBody>
      </p:sp>
    </p:spTree>
    <p:extLst>
      <p:ext uri="{BB962C8B-B14F-4D97-AF65-F5344CB8AC3E}">
        <p14:creationId xmlns:p14="http://schemas.microsoft.com/office/powerpoint/2010/main" val="1815735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information about </a:t>
            </a:r>
            <a:r>
              <a:rPr lang="en-US" dirty="0" err="1" smtClean="0"/>
              <a:t>zoonotic</a:t>
            </a:r>
            <a:r>
              <a:rPr lang="en-US" dirty="0" smtClean="0"/>
              <a:t> diseases can be found via these resources.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87</a:t>
            </a:fld>
            <a:endParaRPr lang="en-US"/>
          </a:p>
        </p:txBody>
      </p:sp>
    </p:spTree>
    <p:extLst>
      <p:ext uri="{BB962C8B-B14F-4D97-AF65-F5344CB8AC3E}">
        <p14:creationId xmlns:p14="http://schemas.microsoft.com/office/powerpoint/2010/main" val="42411476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 information about </a:t>
            </a:r>
            <a:r>
              <a:rPr lang="en-US" dirty="0" err="1" smtClean="0"/>
              <a:t>zoonotic</a:t>
            </a:r>
            <a:r>
              <a:rPr lang="en-US" dirty="0" smtClean="0"/>
              <a:t> diseases can be found via these websites.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88</a:t>
            </a:fld>
            <a:endParaRPr lang="en-US"/>
          </a:p>
        </p:txBody>
      </p:sp>
    </p:spTree>
    <p:extLst>
      <p:ext uri="{BB962C8B-B14F-4D97-AF65-F5344CB8AC3E}">
        <p14:creationId xmlns:p14="http://schemas.microsoft.com/office/powerpoint/2010/main" val="265454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E2781-0EB5-435E-A7E6-721B9640AFCB}" type="slidenum">
              <a:rPr lang="en-US"/>
              <a:pPr/>
              <a:t>9</a:t>
            </a:fld>
            <a:endParaRPr lang="en-US"/>
          </a:p>
        </p:txBody>
      </p:sp>
      <p:sp>
        <p:nvSpPr>
          <p:cNvPr id="34818" name="Rectangle 1026"/>
          <p:cNvSpPr>
            <a:spLocks noGrp="1" noRot="1" noChangeAspect="1" noChangeArrowheads="1" noTextEdit="1"/>
          </p:cNvSpPr>
          <p:nvPr>
            <p:ph type="sldImg"/>
          </p:nvPr>
        </p:nvSpPr>
        <p:spPr>
          <a:ln/>
        </p:spPr>
      </p:sp>
      <p:sp>
        <p:nvSpPr>
          <p:cNvPr id="34819" name="Rectangle 1027"/>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person becomes infected if he consumes food contaminated with fecal material containing </a:t>
            </a:r>
            <a:r>
              <a:rPr lang="en-US" altLang="en-US" i="1" dirty="0" smtClean="0"/>
              <a:t>Salmonella</a:t>
            </a:r>
            <a:r>
              <a:rPr lang="en-US" altLang="en-US" dirty="0" smtClean="0"/>
              <a:t> or the</a:t>
            </a:r>
            <a:r>
              <a:rPr lang="en-US" altLang="en-US" baseline="0" dirty="0" smtClean="0"/>
              <a:t> bacteria is introduced into his mouth in some other way.  This bacteria is mainly spread through what is called the “fecal-oral” route. </a:t>
            </a:r>
            <a:r>
              <a:rPr lang="en-US" altLang="en-US" dirty="0" smtClean="0"/>
              <a:t>Its infective dose is rather low and it only takes 15-20 bacteria to cause illness.  </a:t>
            </a:r>
            <a:r>
              <a:rPr lang="en-US" sz="1200" kern="1200" dirty="0" smtClean="0">
                <a:solidFill>
                  <a:schemeClr val="tx1"/>
                </a:solidFill>
                <a:latin typeface="+mn-lt"/>
                <a:ea typeface="+mn-ea"/>
                <a:cs typeface="+mn-cs"/>
              </a:rPr>
              <a:t>Most persons infected with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develop diarrhea, fever, and abdominal cramps 12 to 72 hours after infection. The illness usually lasts 4 to 7 days, and most persons recover without treatment. However, in some persons, the diarrhea may be so severe that the patient needs to be hospitalized. In these patients, the </a:t>
            </a:r>
            <a:r>
              <a:rPr lang="en-US" sz="1200" i="1" kern="1200" dirty="0" smtClean="0">
                <a:solidFill>
                  <a:schemeClr val="tx1"/>
                </a:solidFill>
                <a:latin typeface="+mn-lt"/>
                <a:ea typeface="+mn-ea"/>
                <a:cs typeface="+mn-cs"/>
              </a:rPr>
              <a:t>Salmonella</a:t>
            </a:r>
            <a:r>
              <a:rPr lang="en-US" sz="1200" kern="1200" dirty="0" smtClean="0">
                <a:solidFill>
                  <a:schemeClr val="tx1"/>
                </a:solidFill>
                <a:latin typeface="+mn-lt"/>
                <a:ea typeface="+mn-ea"/>
                <a:cs typeface="+mn-cs"/>
              </a:rPr>
              <a:t> infection may spread from the intestines to the blood stream, and then to other body sites and can cause death unless the person is treated promptly with antibiotics. The elderly, infants, and those with impaired immune systems are more likely to have a severe illness,</a:t>
            </a:r>
            <a:r>
              <a:rPr lang="en-US" sz="1200" kern="1200" baseline="0" dirty="0" smtClean="0">
                <a:solidFill>
                  <a:schemeClr val="tx1"/>
                </a:solidFill>
                <a:latin typeface="+mn-lt"/>
                <a:ea typeface="+mn-ea"/>
                <a:cs typeface="+mn-cs"/>
              </a:rPr>
              <a:t> but most </a:t>
            </a:r>
            <a:r>
              <a:rPr lang="en-US" altLang="en-US" i="1" dirty="0" smtClean="0"/>
              <a:t>Salmonella</a:t>
            </a:r>
            <a:r>
              <a:rPr lang="en-US" altLang="en-US" dirty="0" smtClean="0"/>
              <a:t> </a:t>
            </a:r>
            <a:r>
              <a:rPr lang="en-US" altLang="en-US" dirty="0"/>
              <a:t>infections are self limiting, so most people recover on their own without any professional, medical intervention</a:t>
            </a:r>
            <a:r>
              <a:rPr lang="en-US" altLang="en-US" dirty="0" smtClean="0"/>
              <a:t>.</a:t>
            </a:r>
            <a:r>
              <a:rPr lang="en-US" altLang="en-US" baseline="0" dirty="0" smtClean="0"/>
              <a:t>  As with many illnesses, the very young, elderly and </a:t>
            </a:r>
            <a:r>
              <a:rPr lang="en-US" altLang="en-US" baseline="0" dirty="0" err="1" smtClean="0"/>
              <a:t>immunocompromised</a:t>
            </a:r>
            <a:r>
              <a:rPr lang="en-US" altLang="en-US" baseline="0" dirty="0" smtClean="0"/>
              <a:t> are more likely to be severely affected by infection.  </a:t>
            </a:r>
            <a:endParaRPr lang="en-US" altLang="en-US" dirty="0"/>
          </a:p>
          <a:p>
            <a:endParaRPr lang="en-US" dirty="0"/>
          </a:p>
        </p:txBody>
      </p:sp>
    </p:spTree>
    <p:extLst>
      <p:ext uri="{BB962C8B-B14F-4D97-AF65-F5344CB8AC3E}">
        <p14:creationId xmlns:p14="http://schemas.microsoft.com/office/powerpoint/2010/main" val="260703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w="9525">
            <a:noFill/>
            <a:round/>
            <a:headEnd/>
            <a:tailEnd/>
          </a:ln>
          <a:effectLst/>
        </p:spPr>
        <p:txBody>
          <a:bodyPr wrap="none" anchor="ctr"/>
          <a:lstStyle/>
          <a:p>
            <a:pPr algn="ctr" eaLnBrk="1" hangingPunct="1">
              <a:defRPr/>
            </a:pPr>
            <a:endParaRPr lang="en-US" sz="2400"/>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w="9525">
            <a:noFill/>
            <a:round/>
            <a:headEnd/>
            <a:tailEnd/>
          </a:ln>
          <a:effectLst/>
        </p:spPr>
        <p:txBody>
          <a:bodyPr wrap="none" anchor="ctr"/>
          <a:lstStyle/>
          <a:p>
            <a:pPr algn="ctr" eaLnBrk="1" hangingPunct="1">
              <a:defRPr/>
            </a:pPr>
            <a:endParaRPr lang="en-US" sz="2400"/>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p:spPr>
        <p:txBody>
          <a:bodyPr wrap="none" anchor="ctr"/>
          <a:lstStyle/>
          <a:p>
            <a:pPr algn="ctr" eaLnBrk="1" hangingPunct="1">
              <a:defRPr/>
            </a:pPr>
            <a:endParaRPr lang="en-US">
              <a:latin typeface="Arial" charset="0"/>
            </a:endParaRPr>
          </a:p>
        </p:txBody>
      </p:sp>
      <p:sp>
        <p:nvSpPr>
          <p:cNvPr id="9216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92166"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D4B139D5-AA2E-4A7C-B1CC-66FC7C86462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6E390-A499-450A-9A21-7B6F7E02FC0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103837-B871-4FF5-A2BD-245C0A9FFF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E065E52-26A4-45CE-93CD-4FB7AACBF0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D45316-0839-4153-891D-A3D4A3A5DD1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ABA17-8D94-4354-AAD5-39ED00FA2FD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D3191-0C35-4C0E-A914-D5FEB6F3E2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CA6BE-EDE5-4BE9-A4B4-5804843476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A2BCC0-3311-4A02-A054-2FB72C3595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59D7D6-2329-43DD-AB5A-7DB484A81F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875670-B8EE-4F5B-9871-1D77841819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4CD097-BABD-4983-9D3C-5E4F49079A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9EC865-94FB-4335-B78F-375F396B021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140"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1"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2"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fld id="{3C97B77B-BC13-4D4C-9115-282951E5C7E4}" type="slidenum">
              <a:rPr lang="en-US"/>
              <a:pPr>
                <a:defRPr/>
              </a:pPr>
              <a:t>‹#›</a:t>
            </a:fld>
            <a:endParaRPr lang="en-US"/>
          </a:p>
        </p:txBody>
      </p:sp>
      <p:grpSp>
        <p:nvGrpSpPr>
          <p:cNvPr id="1031" name="Group 7"/>
          <p:cNvGrpSpPr>
            <a:grpSpLocks/>
          </p:cNvGrpSpPr>
          <p:nvPr/>
        </p:nvGrpSpPr>
        <p:grpSpPr bwMode="auto">
          <a:xfrm>
            <a:off x="168275" y="228600"/>
            <a:ext cx="8823325" cy="6096000"/>
            <a:chOff x="106" y="144"/>
            <a:chExt cx="5558" cy="3840"/>
          </a:xfrm>
        </p:grpSpPr>
        <p:sp>
          <p:nvSpPr>
            <p:cNvPr id="91144"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p:spPr>
          <p:txBody>
            <a:bodyPr wrap="none" anchor="ctr"/>
            <a:lstStyle/>
            <a:p>
              <a:pPr algn="ctr" eaLnBrk="1" hangingPunct="1">
                <a:defRPr/>
              </a:pPr>
              <a:endParaRPr lang="en-US" sz="2400"/>
            </a:p>
          </p:txBody>
        </p:sp>
        <p:sp>
          <p:nvSpPr>
            <p:cNvPr id="91145" name="Line 9"/>
            <p:cNvSpPr>
              <a:spLocks noChangeShapeType="1"/>
            </p:cNvSpPr>
            <p:nvPr/>
          </p:nvSpPr>
          <p:spPr bwMode="auto">
            <a:xfrm>
              <a:off x="480" y="1077"/>
              <a:ext cx="4848" cy="0"/>
            </a:xfrm>
            <a:prstGeom prst="line">
              <a:avLst/>
            </a:prstGeom>
            <a:noFill/>
            <a:ln w="38100">
              <a:solidFill>
                <a:schemeClr val="folHlink"/>
              </a:solidFill>
              <a:round/>
              <a:headEnd/>
              <a:tailEn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04"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6" r:id="rId12"/>
    <p:sldLayoutId id="2147483807"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82.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9.png"/><Relationship Id="rId4" Type="http://schemas.openxmlformats.org/officeDocument/2006/relationships/oleObject" Target="../embeddings/oleObject3.bin"/><Relationship Id="rId9" Type="http://schemas.openxmlformats.org/officeDocument/2006/relationships/image" Target="../media/image6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4400" b="1" dirty="0" err="1" smtClean="0">
                <a:latin typeface="Calibri" pitchFamily="34" charset="0"/>
              </a:rPr>
              <a:t>Zoonoses</a:t>
            </a:r>
            <a:r>
              <a:rPr lang="en-US" sz="4400" b="1" dirty="0" smtClean="0">
                <a:latin typeface="Calibri" pitchFamily="34" charset="0"/>
              </a:rPr>
              <a:t> and Public Health</a:t>
            </a:r>
          </a:p>
        </p:txBody>
      </p:sp>
      <p:sp>
        <p:nvSpPr>
          <p:cNvPr id="3075" name="Rectangle 3"/>
          <p:cNvSpPr>
            <a:spLocks noGrp="1" noChangeArrowheads="1"/>
          </p:cNvSpPr>
          <p:nvPr>
            <p:ph type="subTitle" idx="1"/>
          </p:nvPr>
        </p:nvSpPr>
        <p:spPr/>
        <p:txBody>
          <a:bodyPr/>
          <a:lstStyle/>
          <a:p>
            <a:pPr eaLnBrk="1" hangingPunct="1">
              <a:lnSpc>
                <a:spcPct val="80000"/>
              </a:lnSpc>
            </a:pPr>
            <a:r>
              <a:rPr lang="en-US" sz="2500" b="1" dirty="0" smtClean="0">
                <a:latin typeface="Calibri" pitchFamily="34" charset="0"/>
              </a:rPr>
              <a:t>Julia Murphy, DVM, MS, DACVPM </a:t>
            </a:r>
          </a:p>
          <a:p>
            <a:pPr eaLnBrk="1" hangingPunct="1">
              <a:lnSpc>
                <a:spcPct val="80000"/>
              </a:lnSpc>
            </a:pPr>
            <a:r>
              <a:rPr lang="en-US" sz="2500" b="1" dirty="0" smtClean="0">
                <a:latin typeface="Calibri" pitchFamily="34" charset="0"/>
              </a:rPr>
              <a:t>State Public Health Veterinarian </a:t>
            </a:r>
          </a:p>
          <a:p>
            <a:pPr eaLnBrk="1" hangingPunct="1">
              <a:lnSpc>
                <a:spcPct val="80000"/>
              </a:lnSpc>
            </a:pPr>
            <a:r>
              <a:rPr lang="en-US" sz="2500" b="1" dirty="0" smtClean="0">
                <a:latin typeface="Calibri" pitchFamily="34" charset="0"/>
              </a:rPr>
              <a:t>Division of Environmental Epidemiology</a:t>
            </a:r>
          </a:p>
          <a:p>
            <a:pPr eaLnBrk="1" hangingPunct="1">
              <a:lnSpc>
                <a:spcPct val="80000"/>
              </a:lnSpc>
            </a:pPr>
            <a:r>
              <a:rPr lang="en-US" sz="2500" b="1" dirty="0" smtClean="0">
                <a:latin typeface="Calibri" pitchFamily="34" charset="0"/>
              </a:rPr>
              <a:t>Office of Epidemiology</a:t>
            </a:r>
          </a:p>
        </p:txBody>
      </p:sp>
      <p:pic>
        <p:nvPicPr>
          <p:cNvPr id="3076" name="Picture 4" descr="vdh logo 600dpi"/>
          <p:cNvPicPr>
            <a:picLocks noChangeAspect="1" noChangeArrowheads="1"/>
          </p:cNvPicPr>
          <p:nvPr/>
        </p:nvPicPr>
        <p:blipFill>
          <a:blip r:embed="rId3" cstate="print"/>
          <a:srcRect/>
          <a:stretch>
            <a:fillRect/>
          </a:stretch>
        </p:blipFill>
        <p:spPr bwMode="auto">
          <a:xfrm>
            <a:off x="6781800" y="6029325"/>
            <a:ext cx="2362200"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z="4400" i="1" dirty="0">
                <a:latin typeface="Calibri" pitchFamily="34" charset="0"/>
              </a:rPr>
              <a:t>Salmonella</a:t>
            </a:r>
            <a:r>
              <a:rPr lang="en-US" sz="4400" dirty="0">
                <a:latin typeface="Calibri" pitchFamily="34" charset="0"/>
              </a:rPr>
              <a:t> </a:t>
            </a:r>
            <a:r>
              <a:rPr lang="en-US" sz="4400" dirty="0" smtClean="0">
                <a:latin typeface="Calibri" pitchFamily="34" charset="0"/>
              </a:rPr>
              <a:t>Outbreaks: Human</a:t>
            </a:r>
            <a:endParaRPr lang="en-US" sz="4400" dirty="0">
              <a:latin typeface="Calibri" pitchFamily="34" charset="0"/>
            </a:endParaRPr>
          </a:p>
        </p:txBody>
      </p:sp>
      <p:sp>
        <p:nvSpPr>
          <p:cNvPr id="143363" name="Rectangle 3"/>
          <p:cNvSpPr>
            <a:spLocks noGrp="1" noChangeArrowheads="1"/>
          </p:cNvSpPr>
          <p:nvPr>
            <p:ph type="body" idx="1"/>
          </p:nvPr>
        </p:nvSpPr>
        <p:spPr/>
        <p:txBody>
          <a:bodyPr/>
          <a:lstStyle/>
          <a:p>
            <a:r>
              <a:rPr lang="en-US" sz="3900" dirty="0" smtClean="0">
                <a:latin typeface="Calibri" pitchFamily="34" charset="0"/>
              </a:rPr>
              <a:t>2000-09 </a:t>
            </a:r>
            <a:r>
              <a:rPr lang="en-US" sz="3900" dirty="0">
                <a:latin typeface="Calibri" pitchFamily="34" charset="0"/>
              </a:rPr>
              <a:t>in Virginia</a:t>
            </a:r>
          </a:p>
          <a:p>
            <a:pPr lvl="1"/>
            <a:r>
              <a:rPr lang="en-US" sz="3500" dirty="0">
                <a:latin typeface="Calibri" pitchFamily="34" charset="0"/>
              </a:rPr>
              <a:t>Range </a:t>
            </a:r>
            <a:r>
              <a:rPr lang="en-US" sz="3500" dirty="0" smtClean="0">
                <a:latin typeface="Calibri" pitchFamily="34" charset="0"/>
              </a:rPr>
              <a:t>3-11/year</a:t>
            </a:r>
            <a:endParaRPr lang="en-US" sz="3500" dirty="0">
              <a:latin typeface="Calibri" pitchFamily="34" charset="0"/>
            </a:endParaRPr>
          </a:p>
          <a:p>
            <a:pPr lvl="1"/>
            <a:r>
              <a:rPr lang="en-US" sz="3500" dirty="0">
                <a:latin typeface="Calibri" pitchFamily="34" charset="0"/>
              </a:rPr>
              <a:t>Some multistate</a:t>
            </a:r>
          </a:p>
          <a:p>
            <a:pPr lvl="1"/>
            <a:r>
              <a:rPr lang="en-US" sz="3500" dirty="0">
                <a:latin typeface="Calibri" pitchFamily="34" charset="0"/>
              </a:rPr>
              <a:t>Common serotypes:  </a:t>
            </a:r>
            <a:r>
              <a:rPr lang="en-US" sz="3500" i="1" dirty="0" err="1">
                <a:latin typeface="Calibri" pitchFamily="34" charset="0"/>
              </a:rPr>
              <a:t>enteritidis</a:t>
            </a:r>
            <a:r>
              <a:rPr lang="en-US" sz="3500" i="1" dirty="0">
                <a:latin typeface="Calibri" pitchFamily="34" charset="0"/>
              </a:rPr>
              <a:t>, </a:t>
            </a:r>
            <a:r>
              <a:rPr lang="en-US" sz="3500" i="1" dirty="0" err="1">
                <a:latin typeface="Calibri" pitchFamily="34" charset="0"/>
              </a:rPr>
              <a:t>typhimurium</a:t>
            </a:r>
            <a:r>
              <a:rPr lang="en-US" sz="3500" i="1" dirty="0">
                <a:latin typeface="Calibri" pitchFamily="34" charset="0"/>
              </a:rPr>
              <a:t>, </a:t>
            </a:r>
            <a:r>
              <a:rPr lang="en-US" sz="3500" i="1" dirty="0" err="1">
                <a:latin typeface="Calibri" pitchFamily="34" charset="0"/>
              </a:rPr>
              <a:t>newport</a:t>
            </a:r>
            <a:endParaRPr lang="en-US" sz="3500" i="1" dirty="0">
              <a:latin typeface="Calibri" pitchFamily="34" charset="0"/>
            </a:endParaRPr>
          </a:p>
          <a:p>
            <a:pPr lvl="1"/>
            <a:r>
              <a:rPr lang="en-US" sz="3500" dirty="0" smtClean="0">
                <a:latin typeface="Calibri" pitchFamily="34" charset="0"/>
              </a:rPr>
              <a:t>Various foods associated with illness</a:t>
            </a:r>
            <a:endParaRPr lang="en-US" sz="3500" dirty="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r>
              <a:rPr lang="en-US" sz="4400" i="1" dirty="0">
                <a:latin typeface="Calibri" pitchFamily="34" charset="0"/>
              </a:rPr>
              <a:t>Salmonella</a:t>
            </a:r>
            <a:r>
              <a:rPr lang="en-US" sz="4400" dirty="0">
                <a:latin typeface="Calibri" pitchFamily="34" charset="0"/>
              </a:rPr>
              <a:t> </a:t>
            </a:r>
            <a:r>
              <a:rPr lang="en-US" sz="4400" dirty="0" smtClean="0">
                <a:latin typeface="Calibri" pitchFamily="34" charset="0"/>
              </a:rPr>
              <a:t>Outbreaks: Human</a:t>
            </a:r>
            <a:endParaRPr lang="en-US" sz="4400" dirty="0">
              <a:latin typeface="Calibri" pitchFamily="34" charset="0"/>
            </a:endParaRPr>
          </a:p>
        </p:txBody>
      </p:sp>
      <p:sp>
        <p:nvSpPr>
          <p:cNvPr id="143363" name="Rectangle 3"/>
          <p:cNvSpPr>
            <a:spLocks noGrp="1" noChangeArrowheads="1"/>
          </p:cNvSpPr>
          <p:nvPr>
            <p:ph type="body" idx="1"/>
          </p:nvPr>
        </p:nvSpPr>
        <p:spPr/>
        <p:txBody>
          <a:bodyPr>
            <a:normAutofit lnSpcReduction="10000"/>
          </a:bodyPr>
          <a:lstStyle/>
          <a:p>
            <a:r>
              <a:rPr lang="en-US" sz="3600" dirty="0" smtClean="0">
                <a:latin typeface="Calibri" pitchFamily="34" charset="0"/>
              </a:rPr>
              <a:t>Typically, CDC often investigates multiple multistate outbreaks per year</a:t>
            </a:r>
            <a:endParaRPr lang="en-US" sz="3200" dirty="0">
              <a:solidFill>
                <a:schemeClr val="tx1"/>
              </a:solidFill>
              <a:latin typeface="Calibri" pitchFamily="34" charset="0"/>
            </a:endParaRPr>
          </a:p>
          <a:p>
            <a:pPr lvl="1"/>
            <a:r>
              <a:rPr lang="en-US" sz="3200" dirty="0" smtClean="0">
                <a:solidFill>
                  <a:schemeClr val="tx1"/>
                </a:solidFill>
                <a:latin typeface="Calibri" pitchFamily="34" charset="0"/>
              </a:rPr>
              <a:t>Foods involved have included:  </a:t>
            </a:r>
            <a:r>
              <a:rPr lang="en-US" sz="3200" dirty="0">
                <a:solidFill>
                  <a:schemeClr val="tx1"/>
                </a:solidFill>
                <a:latin typeface="Calibri" pitchFamily="34" charset="0"/>
              </a:rPr>
              <a:t>eggs, tomatoes, </a:t>
            </a:r>
            <a:r>
              <a:rPr lang="en-US" sz="3200" dirty="0" smtClean="0">
                <a:solidFill>
                  <a:schemeClr val="tx1"/>
                </a:solidFill>
                <a:latin typeface="Calibri" pitchFamily="34" charset="0"/>
              </a:rPr>
              <a:t>beef, chicken, peppers, cantaloupe, peanut butter</a:t>
            </a:r>
          </a:p>
          <a:p>
            <a:pPr lvl="1"/>
            <a:r>
              <a:rPr lang="en-US" sz="3200" dirty="0" smtClean="0">
                <a:latin typeface="Calibri" pitchFamily="34" charset="0"/>
              </a:rPr>
              <a:t>Animals as risk factors for illness have included chicks, ducklings and small turtles</a:t>
            </a:r>
            <a:endParaRPr lang="en-US" sz="3200" dirty="0" smtClean="0">
              <a:solidFill>
                <a:schemeClr val="tx1"/>
              </a:solidFill>
              <a:latin typeface="Calibri" pitchFamily="34" charset="0"/>
            </a:endParaRPr>
          </a:p>
          <a:p>
            <a:pPr lvl="1"/>
            <a:endParaRPr lang="en-US" sz="3200" b="1" dirty="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alibri" pitchFamily="34" charset="0"/>
                <a:cs typeface="Times New Roman" pitchFamily="18" charset="0"/>
              </a:rPr>
              <a:t>Human</a:t>
            </a:r>
            <a:r>
              <a:rPr lang="en-US" sz="3600" i="1" dirty="0" smtClean="0">
                <a:latin typeface="Calibri" pitchFamily="34" charset="0"/>
                <a:cs typeface="Times New Roman" pitchFamily="18" charset="0"/>
              </a:rPr>
              <a:t> Salmonella</a:t>
            </a:r>
            <a:r>
              <a:rPr lang="en-US" sz="3600" dirty="0" smtClean="0">
                <a:latin typeface="Calibri" pitchFamily="34" charset="0"/>
                <a:cs typeface="Times New Roman" pitchFamily="18" charset="0"/>
              </a:rPr>
              <a:t> outbreaks, US</a:t>
            </a:r>
            <a:endParaRPr lang="en-US" dirty="0"/>
          </a:p>
        </p:txBody>
      </p:sp>
      <p:sp>
        <p:nvSpPr>
          <p:cNvPr id="3" name="Content Placeholder 2"/>
          <p:cNvSpPr>
            <a:spLocks noGrp="1"/>
          </p:cNvSpPr>
          <p:nvPr>
            <p:ph idx="1"/>
          </p:nvPr>
        </p:nvSpPr>
        <p:spPr>
          <a:xfrm>
            <a:off x="609600" y="1828800"/>
            <a:ext cx="7848600" cy="4114800"/>
          </a:xfrm>
        </p:spPr>
        <p:txBody>
          <a:bodyPr/>
          <a:lstStyle/>
          <a:p>
            <a:pPr algn="ctr">
              <a:buNone/>
            </a:pPr>
            <a:r>
              <a:rPr lang="en-US" sz="2000" b="1" dirty="0" smtClean="0">
                <a:latin typeface="Calibri" pitchFamily="34" charset="0"/>
              </a:rPr>
              <a:t>Multistate Outbreak of </a:t>
            </a:r>
            <a:r>
              <a:rPr lang="en-US" sz="2000" b="1" i="1" dirty="0" smtClean="0">
                <a:latin typeface="Calibri" pitchFamily="34" charset="0"/>
              </a:rPr>
              <a:t>Salmonella</a:t>
            </a:r>
            <a:r>
              <a:rPr lang="en-US" sz="2000" b="1" dirty="0" smtClean="0">
                <a:latin typeface="Calibri" pitchFamily="34" charset="0"/>
              </a:rPr>
              <a:t> </a:t>
            </a:r>
            <a:r>
              <a:rPr lang="en-US" sz="2000" b="1" dirty="0" err="1" smtClean="0">
                <a:latin typeface="Calibri" pitchFamily="34" charset="0"/>
              </a:rPr>
              <a:t>Typhimurium</a:t>
            </a:r>
            <a:r>
              <a:rPr lang="en-US" sz="2000" b="1" dirty="0" smtClean="0">
                <a:latin typeface="Calibri" pitchFamily="34" charset="0"/>
              </a:rPr>
              <a:t> and </a:t>
            </a:r>
            <a:r>
              <a:rPr lang="en-US" sz="2000" b="1" i="1" dirty="0" smtClean="0">
                <a:latin typeface="Calibri" pitchFamily="34" charset="0"/>
              </a:rPr>
              <a:t>Salmonella</a:t>
            </a:r>
            <a:r>
              <a:rPr lang="en-US" sz="2000" b="1" dirty="0" smtClean="0">
                <a:latin typeface="Calibri" pitchFamily="34" charset="0"/>
              </a:rPr>
              <a:t> Newport Infections Linked to Cantaloupe, 2012</a:t>
            </a:r>
            <a:endParaRPr lang="en-US" sz="2000" b="1" dirty="0">
              <a:latin typeface="Calibri" pitchFamily="34" charset="0"/>
            </a:endParaRPr>
          </a:p>
        </p:txBody>
      </p:sp>
      <p:pic>
        <p:nvPicPr>
          <p:cNvPr id="4" name="Picture 3" descr="sal cantaloupe 2012 cdc.jpg"/>
          <p:cNvPicPr>
            <a:picLocks noChangeAspect="1"/>
          </p:cNvPicPr>
          <p:nvPr/>
        </p:nvPicPr>
        <p:blipFill>
          <a:blip r:embed="rId3" cstate="print"/>
          <a:stretch>
            <a:fillRect/>
          </a:stretch>
        </p:blipFill>
        <p:spPr>
          <a:xfrm>
            <a:off x="381000" y="2667000"/>
            <a:ext cx="4495800" cy="2910586"/>
          </a:xfrm>
          <a:prstGeom prst="rect">
            <a:avLst/>
          </a:prstGeom>
        </p:spPr>
      </p:pic>
      <p:pic>
        <p:nvPicPr>
          <p:cNvPr id="5" name="Picture 4" descr="sal cantaloupe epi curve.jpg"/>
          <p:cNvPicPr>
            <a:picLocks noChangeAspect="1"/>
          </p:cNvPicPr>
          <p:nvPr/>
        </p:nvPicPr>
        <p:blipFill>
          <a:blip r:embed="rId4" cstate="print"/>
          <a:stretch>
            <a:fillRect/>
          </a:stretch>
        </p:blipFill>
        <p:spPr>
          <a:xfrm>
            <a:off x="4953000" y="2667000"/>
            <a:ext cx="3962400" cy="2895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Times New Roman" pitchFamily="18" charset="0"/>
              </a:rPr>
              <a:t>Human</a:t>
            </a:r>
            <a:r>
              <a:rPr lang="en-US" sz="4000" i="1" dirty="0" smtClean="0">
                <a:latin typeface="Calibri" pitchFamily="34" charset="0"/>
                <a:cs typeface="Times New Roman" pitchFamily="18" charset="0"/>
              </a:rPr>
              <a:t> Salmonella</a:t>
            </a:r>
            <a:r>
              <a:rPr lang="en-US" sz="4000" dirty="0" smtClean="0">
                <a:latin typeface="Calibri" pitchFamily="34" charset="0"/>
                <a:cs typeface="Times New Roman" pitchFamily="18" charset="0"/>
              </a:rPr>
              <a:t> outbreaks, US</a:t>
            </a:r>
            <a:endParaRPr lang="en-US" sz="4000" dirty="0">
              <a:latin typeface="Calibri" pitchFamily="34" charset="0"/>
              <a:cs typeface="Times New Roman" pitchFamily="18" charset="0"/>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6302743" y="3200400"/>
            <a:ext cx="2841257" cy="3657600"/>
          </a:xfrm>
          <a:prstGeom prst="rect">
            <a:avLst/>
          </a:prstGeom>
          <a:noFill/>
          <a:ln w="9525">
            <a:noFill/>
            <a:miter lim="800000"/>
            <a:headEnd/>
            <a:tailEnd/>
          </a:ln>
        </p:spPr>
      </p:pic>
      <p:sp>
        <p:nvSpPr>
          <p:cNvPr id="6" name="Rectangle 5"/>
          <p:cNvSpPr/>
          <p:nvPr/>
        </p:nvSpPr>
        <p:spPr>
          <a:xfrm>
            <a:off x="685800" y="1828800"/>
            <a:ext cx="8001000" cy="830997"/>
          </a:xfrm>
          <a:prstGeom prst="rect">
            <a:avLst/>
          </a:prstGeom>
        </p:spPr>
        <p:txBody>
          <a:bodyPr wrap="square">
            <a:spAutoFit/>
          </a:bodyPr>
          <a:lstStyle/>
          <a:p>
            <a:r>
              <a:rPr lang="en-US" sz="2400" b="1" dirty="0" smtClean="0">
                <a:latin typeface="Calibri" pitchFamily="34" charset="0"/>
              </a:rPr>
              <a:t>Multistate Outbreak of Human </a:t>
            </a:r>
            <a:r>
              <a:rPr lang="en-US" sz="2400" b="1" i="1" dirty="0" smtClean="0">
                <a:latin typeface="Calibri" pitchFamily="34" charset="0"/>
              </a:rPr>
              <a:t>Salmonella</a:t>
            </a:r>
            <a:r>
              <a:rPr lang="en-US" sz="2400" b="1" dirty="0" smtClean="0">
                <a:latin typeface="Calibri" pitchFamily="34" charset="0"/>
              </a:rPr>
              <a:t> </a:t>
            </a:r>
            <a:r>
              <a:rPr lang="en-US" sz="2400" b="1" dirty="0" err="1" smtClean="0">
                <a:latin typeface="Calibri" pitchFamily="34" charset="0"/>
              </a:rPr>
              <a:t>Typhimurium</a:t>
            </a:r>
            <a:r>
              <a:rPr lang="en-US" sz="2400" b="1" dirty="0" smtClean="0">
                <a:latin typeface="Calibri" pitchFamily="34" charset="0"/>
              </a:rPr>
              <a:t> Infections Linked to Live Poultry in Backyard Flocks, 2013</a:t>
            </a:r>
          </a:p>
        </p:txBody>
      </p:sp>
      <p:pic>
        <p:nvPicPr>
          <p:cNvPr id="8" name="Picture 7" descr="sal typhimurium cdc 2013 live poultry.jpg"/>
          <p:cNvPicPr>
            <a:picLocks noChangeAspect="1"/>
          </p:cNvPicPr>
          <p:nvPr/>
        </p:nvPicPr>
        <p:blipFill>
          <a:blip r:embed="rId4" cstate="print"/>
          <a:stretch>
            <a:fillRect/>
          </a:stretch>
        </p:blipFill>
        <p:spPr>
          <a:xfrm>
            <a:off x="609600" y="2667000"/>
            <a:ext cx="5587195" cy="35052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09600" y="533400"/>
            <a:ext cx="8001000" cy="1143000"/>
          </a:xfrm>
        </p:spPr>
        <p:txBody>
          <a:bodyPr/>
          <a:lstStyle/>
          <a:p>
            <a:r>
              <a:rPr lang="en-US" sz="4400" dirty="0" smtClean="0">
                <a:latin typeface="Calibri" pitchFamily="34" charset="0"/>
              </a:rPr>
              <a:t>Human</a:t>
            </a:r>
            <a:r>
              <a:rPr lang="en-US" sz="4400" i="1" dirty="0" smtClean="0">
                <a:latin typeface="Calibri" pitchFamily="34" charset="0"/>
              </a:rPr>
              <a:t> Salmonella</a:t>
            </a:r>
            <a:r>
              <a:rPr lang="en-US" sz="4400" dirty="0" smtClean="0">
                <a:latin typeface="Calibri" pitchFamily="34" charset="0"/>
              </a:rPr>
              <a:t> </a:t>
            </a:r>
            <a:r>
              <a:rPr lang="en-US" sz="4400" dirty="0">
                <a:latin typeface="Calibri" pitchFamily="34" charset="0"/>
              </a:rPr>
              <a:t>Outbreaks, US</a:t>
            </a:r>
          </a:p>
        </p:txBody>
      </p:sp>
      <p:sp>
        <p:nvSpPr>
          <p:cNvPr id="203779" name="Rectangle 3"/>
          <p:cNvSpPr>
            <a:spLocks noGrp="1" noChangeArrowheads="1"/>
          </p:cNvSpPr>
          <p:nvPr>
            <p:ph type="body" idx="1"/>
          </p:nvPr>
        </p:nvSpPr>
        <p:spPr/>
        <p:txBody>
          <a:bodyPr/>
          <a:lstStyle/>
          <a:p>
            <a:r>
              <a:rPr lang="en-US" dirty="0" smtClean="0">
                <a:latin typeface="Calibri" pitchFamily="34" charset="0"/>
              </a:rPr>
              <a:t>Human </a:t>
            </a:r>
            <a:r>
              <a:rPr lang="en-US" i="1" dirty="0" smtClean="0">
                <a:latin typeface="Calibri" pitchFamily="34" charset="0"/>
              </a:rPr>
              <a:t>Salmonella</a:t>
            </a:r>
            <a:r>
              <a:rPr lang="en-US" dirty="0" smtClean="0">
                <a:latin typeface="Calibri" pitchFamily="34" charset="0"/>
              </a:rPr>
              <a:t> Infections Linked to Small Turtles, 2012</a:t>
            </a:r>
            <a:endParaRPr lang="en-US" dirty="0">
              <a:latin typeface="Calibri" pitchFamily="34" charset="0"/>
            </a:endParaRPr>
          </a:p>
        </p:txBody>
      </p:sp>
      <p:pic>
        <p:nvPicPr>
          <p:cNvPr id="5" name="Picture 4" descr="map of sal inf due to small turtles 2012.jpg"/>
          <p:cNvPicPr>
            <a:picLocks noChangeAspect="1"/>
          </p:cNvPicPr>
          <p:nvPr/>
        </p:nvPicPr>
        <p:blipFill>
          <a:blip r:embed="rId4" cstate="print"/>
          <a:stretch>
            <a:fillRect/>
          </a:stretch>
        </p:blipFill>
        <p:spPr>
          <a:xfrm>
            <a:off x="0" y="2971800"/>
            <a:ext cx="5181600" cy="3506216"/>
          </a:xfrm>
          <a:prstGeom prst="rect">
            <a:avLst/>
          </a:prstGeom>
        </p:spPr>
      </p:pic>
      <p:graphicFrame>
        <p:nvGraphicFramePr>
          <p:cNvPr id="261121" name="Object 1"/>
          <p:cNvGraphicFramePr>
            <a:graphicFrameLocks noChangeAspect="1"/>
          </p:cNvGraphicFramePr>
          <p:nvPr/>
        </p:nvGraphicFramePr>
        <p:xfrm>
          <a:off x="5791200" y="2666999"/>
          <a:ext cx="2819400" cy="3434257"/>
        </p:xfrm>
        <a:graphic>
          <a:graphicData uri="http://schemas.openxmlformats.org/presentationml/2006/ole">
            <mc:AlternateContent xmlns:mc="http://schemas.openxmlformats.org/markup-compatibility/2006">
              <mc:Choice xmlns:v="urn:schemas-microsoft-com:vml" Requires="v">
                <p:oleObj spid="_x0000_s261124" name="Acrobat Document" r:id="rId5" imgW="5800320" imgH="7517520" progId="AcroExch.Document.11">
                  <p:embed/>
                </p:oleObj>
              </mc:Choice>
              <mc:Fallback>
                <p:oleObj name="Acrobat Document" r:id="rId5" imgW="5800320" imgH="7517520" progId="AcroExch.Document.11">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666999"/>
                        <a:ext cx="2819400" cy="343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smtClean="0">
                <a:latin typeface="+mn-lt"/>
                <a:cs typeface="Times New Roman" pitchFamily="18" charset="0"/>
              </a:rPr>
              <a:t>Salmonella</a:t>
            </a:r>
            <a:r>
              <a:rPr lang="en-US" sz="4000" dirty="0" smtClean="0">
                <a:latin typeface="+mn-lt"/>
                <a:cs typeface="Times New Roman" pitchFamily="18" charset="0"/>
              </a:rPr>
              <a:t>:  Animals</a:t>
            </a:r>
            <a:endParaRPr lang="en-US" sz="4000" dirty="0">
              <a:latin typeface="+mn-lt"/>
              <a:cs typeface="Times New Roman" pitchFamily="18" charset="0"/>
            </a:endParaRPr>
          </a:p>
        </p:txBody>
      </p:sp>
      <p:sp>
        <p:nvSpPr>
          <p:cNvPr id="3" name="Content Placeholder 2"/>
          <p:cNvSpPr>
            <a:spLocks noGrp="1"/>
          </p:cNvSpPr>
          <p:nvPr>
            <p:ph sz="quarter" idx="1"/>
          </p:nvPr>
        </p:nvSpPr>
        <p:spPr/>
        <p:txBody>
          <a:bodyPr>
            <a:normAutofit fontScale="85000" lnSpcReduction="20000"/>
          </a:bodyPr>
          <a:lstStyle/>
          <a:p>
            <a:r>
              <a:rPr lang="en-US" dirty="0" smtClean="0">
                <a:cs typeface="Times New Roman" pitchFamily="18" charset="0"/>
              </a:rPr>
              <a:t>Has been described as normal flora and clinical disease</a:t>
            </a:r>
          </a:p>
          <a:p>
            <a:r>
              <a:rPr lang="en-US" dirty="0" smtClean="0">
                <a:cs typeface="Times New Roman" pitchFamily="18" charset="0"/>
              </a:rPr>
              <a:t>Cattle, sheep, pigs and horses may have mild or severe disease including diarrhea, fever, abdominal pain, abortion</a:t>
            </a:r>
          </a:p>
          <a:p>
            <a:r>
              <a:rPr lang="en-US" dirty="0" smtClean="0">
                <a:cs typeface="Times New Roman" pitchFamily="18" charset="0"/>
              </a:rPr>
              <a:t>Disease in dogs and cats is often subclinical, but diarrhea, fever, septicemia can occur</a:t>
            </a:r>
          </a:p>
          <a:p>
            <a:r>
              <a:rPr lang="en-US" dirty="0" smtClean="0">
                <a:cs typeface="Times New Roman" pitchFamily="18" charset="0"/>
              </a:rPr>
              <a:t>Pet reptiles and amphibians should be considered carriers</a:t>
            </a:r>
          </a:p>
          <a:p>
            <a:r>
              <a:rPr lang="en-US" dirty="0" smtClean="0">
                <a:cs typeface="Times New Roman" pitchFamily="18" charset="0"/>
              </a:rPr>
              <a:t>Chicks and ducklings should be considered carriers</a:t>
            </a:r>
            <a:r>
              <a:rPr lang="en-US"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4400" i="1" dirty="0" smtClean="0">
                <a:latin typeface="Calibri" pitchFamily="34" charset="0"/>
              </a:rPr>
              <a:t>Salmonella-</a:t>
            </a:r>
            <a:r>
              <a:rPr lang="en-US" sz="4400" dirty="0" smtClean="0">
                <a:latin typeface="Calibri" pitchFamily="34" charset="0"/>
              </a:rPr>
              <a:t>Prevention:  Foods</a:t>
            </a:r>
            <a:endParaRPr lang="en-US" sz="4400" dirty="0">
              <a:latin typeface="Calibri" pitchFamily="34" charset="0"/>
            </a:endParaRPr>
          </a:p>
        </p:txBody>
      </p:sp>
      <p:sp>
        <p:nvSpPr>
          <p:cNvPr id="35843" name="Rectangle 3"/>
          <p:cNvSpPr>
            <a:spLocks noGrp="1" noChangeArrowheads="1"/>
          </p:cNvSpPr>
          <p:nvPr>
            <p:ph type="body" idx="1"/>
          </p:nvPr>
        </p:nvSpPr>
        <p:spPr/>
        <p:txBody>
          <a:bodyPr/>
          <a:lstStyle/>
          <a:p>
            <a:r>
              <a:rPr lang="en-US" altLang="en-US" sz="3600" dirty="0" smtClean="0"/>
              <a:t>Avoid temperature abuse and cross contamination</a:t>
            </a:r>
          </a:p>
          <a:p>
            <a:r>
              <a:rPr lang="en-US" altLang="en-US" sz="3600" dirty="0" smtClean="0"/>
              <a:t>Avoid consumption of raw meats and raw dairy</a:t>
            </a:r>
          </a:p>
          <a:p>
            <a:r>
              <a:rPr lang="en-US" altLang="en-US" sz="3600" dirty="0" smtClean="0"/>
              <a:t>Wash </a:t>
            </a:r>
            <a:r>
              <a:rPr lang="en-US" altLang="en-US" sz="3600" dirty="0"/>
              <a:t>produce thoroughly</a:t>
            </a:r>
          </a:p>
          <a:p>
            <a:r>
              <a:rPr lang="en-US" sz="3600" dirty="0"/>
              <a:t>Hand washing</a:t>
            </a:r>
          </a:p>
        </p:txBody>
      </p:sp>
      <p:pic>
        <p:nvPicPr>
          <p:cNvPr id="4" name="Picture 3" descr="no dirty hands.jpg"/>
          <p:cNvPicPr>
            <a:picLocks noChangeAspect="1"/>
          </p:cNvPicPr>
          <p:nvPr/>
        </p:nvPicPr>
        <p:blipFill>
          <a:blip r:embed="rId3" cstate="print"/>
          <a:stretch>
            <a:fillRect/>
          </a:stretch>
        </p:blipFill>
        <p:spPr>
          <a:xfrm>
            <a:off x="6350972" y="4876800"/>
            <a:ext cx="2793028" cy="198119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i="1" dirty="0" smtClean="0">
                <a:latin typeface="Calibri" pitchFamily="34" charset="0"/>
              </a:rPr>
              <a:t>Salmonella </a:t>
            </a:r>
            <a:r>
              <a:rPr lang="en-US" sz="4000" dirty="0" smtClean="0">
                <a:latin typeface="Calibri" pitchFamily="34" charset="0"/>
              </a:rPr>
              <a:t>Prevention:  </a:t>
            </a:r>
            <a:r>
              <a:rPr lang="en-US" sz="4000" dirty="0" smtClean="0">
                <a:latin typeface="Calibri" pitchFamily="34" charset="0"/>
                <a:cs typeface="Times New Roman" pitchFamily="18" charset="0"/>
              </a:rPr>
              <a:t>Animal contact</a:t>
            </a:r>
            <a:endParaRPr lang="en-US" sz="4000" dirty="0">
              <a:latin typeface="Calibri" pitchFamily="34" charset="0"/>
              <a:cs typeface="Times New Roman" pitchFamily="18" charset="0"/>
            </a:endParaRPr>
          </a:p>
        </p:txBody>
      </p:sp>
      <p:sp>
        <p:nvSpPr>
          <p:cNvPr id="3" name="Content Placeholder 2"/>
          <p:cNvSpPr>
            <a:spLocks noGrp="1"/>
          </p:cNvSpPr>
          <p:nvPr>
            <p:ph sz="quarter" idx="1"/>
          </p:nvPr>
        </p:nvSpPr>
        <p:spPr/>
        <p:txBody>
          <a:bodyPr>
            <a:normAutofit/>
          </a:bodyPr>
          <a:lstStyle/>
          <a:p>
            <a:r>
              <a:rPr lang="en-US" sz="3200" dirty="0" smtClean="0">
                <a:cs typeface="Times New Roman" pitchFamily="18" charset="0"/>
              </a:rPr>
              <a:t>Pet reptiles and amphibians and their environments</a:t>
            </a:r>
          </a:p>
          <a:p>
            <a:r>
              <a:rPr lang="en-US" sz="3200" dirty="0" smtClean="0">
                <a:cs typeface="Times New Roman" pitchFamily="18" charset="0"/>
              </a:rPr>
              <a:t>Chicks and ducklings and their environments</a:t>
            </a:r>
          </a:p>
          <a:p>
            <a:r>
              <a:rPr lang="en-US" sz="3200" dirty="0" smtClean="0">
                <a:cs typeface="Times New Roman" pitchFamily="18" charset="0"/>
              </a:rPr>
              <a:t>Pets fed a raw meat diet</a:t>
            </a:r>
          </a:p>
          <a:p>
            <a:r>
              <a:rPr lang="en-US" sz="3200" dirty="0" smtClean="0">
                <a:cs typeface="Times New Roman" pitchFamily="18" charset="0"/>
              </a:rPr>
              <a:t>Animals clinically ill with </a:t>
            </a:r>
            <a:r>
              <a:rPr lang="en-US" sz="3200" i="1" dirty="0" smtClean="0">
                <a:cs typeface="Times New Roman" pitchFamily="18" charset="0"/>
              </a:rPr>
              <a:t>Salmonella</a:t>
            </a:r>
          </a:p>
        </p:txBody>
      </p:sp>
      <p:pic>
        <p:nvPicPr>
          <p:cNvPr id="4" name="Picture 2"/>
          <p:cNvPicPr>
            <a:picLocks noChangeAspect="1" noChangeArrowheads="1"/>
          </p:cNvPicPr>
          <p:nvPr/>
        </p:nvPicPr>
        <p:blipFill>
          <a:blip r:embed="rId4" cstate="print"/>
          <a:srcRect/>
          <a:stretch>
            <a:fillRect/>
          </a:stretch>
        </p:blipFill>
        <p:spPr bwMode="auto">
          <a:xfrm>
            <a:off x="7696200" y="5229226"/>
            <a:ext cx="1447799" cy="1628774"/>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1" y="5181600"/>
          <a:ext cx="1600200" cy="1676400"/>
        </p:xfrm>
        <a:graphic>
          <a:graphicData uri="http://schemas.openxmlformats.org/presentationml/2006/ole">
            <mc:AlternateContent xmlns:mc="http://schemas.openxmlformats.org/markup-compatibility/2006">
              <mc:Choice xmlns:v="urn:schemas-microsoft-com:vml" Requires="v">
                <p:oleObj spid="_x0000_s124933" name="Acrobat Document" r:id="rId5" imgW="5800320" imgH="7517520" progId="AcroExch.Document.11">
                  <p:embed/>
                </p:oleObj>
              </mc:Choice>
              <mc:Fallback>
                <p:oleObj name="Acrobat Document" r:id="rId5" imgW="5800320" imgH="7517520" progId="AcroExch.Document.11">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5181600"/>
                        <a:ext cx="16002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smtClean="0">
                <a:latin typeface="Calibri" pitchFamily="34" charset="0"/>
                <a:cs typeface="Times New Roman" pitchFamily="18" charset="0"/>
              </a:rPr>
              <a:t>Salmonella </a:t>
            </a:r>
            <a:r>
              <a:rPr lang="en-US" sz="4000" dirty="0" smtClean="0">
                <a:latin typeface="Calibri" pitchFamily="34" charset="0"/>
                <a:cs typeface="Times New Roman" pitchFamily="18" charset="0"/>
              </a:rPr>
              <a:t>Prevention</a:t>
            </a:r>
            <a:endParaRPr lang="en-US" sz="4000" dirty="0">
              <a:latin typeface="Calibri" pitchFamily="34" charset="0"/>
            </a:endParaRPr>
          </a:p>
        </p:txBody>
      </p:sp>
      <p:sp>
        <p:nvSpPr>
          <p:cNvPr id="3" name="Content Placeholder 2"/>
          <p:cNvSpPr>
            <a:spLocks noGrp="1"/>
          </p:cNvSpPr>
          <p:nvPr>
            <p:ph sz="quarter" idx="1"/>
          </p:nvPr>
        </p:nvSpPr>
        <p:spPr/>
        <p:txBody>
          <a:bodyPr>
            <a:normAutofit fontScale="85000" lnSpcReduction="20000"/>
          </a:bodyPr>
          <a:lstStyle/>
          <a:p>
            <a:r>
              <a:rPr lang="en-US" dirty="0" smtClean="0">
                <a:cs typeface="Times New Roman" pitchFamily="18" charset="0"/>
              </a:rPr>
              <a:t>People at increased risk of infection should avoid contact with reptiles and amphibians and associated items</a:t>
            </a:r>
          </a:p>
          <a:p>
            <a:r>
              <a:rPr lang="en-US" dirty="0" smtClean="0">
                <a:cs typeface="Times New Roman" pitchFamily="18" charset="0"/>
              </a:rPr>
              <a:t>Reptiles and amphibians should not be allowed in households with children &lt;5 years old or </a:t>
            </a:r>
            <a:r>
              <a:rPr lang="en-US" dirty="0" err="1" smtClean="0">
                <a:cs typeface="Times New Roman" pitchFamily="18" charset="0"/>
              </a:rPr>
              <a:t>immunocompromised</a:t>
            </a:r>
            <a:r>
              <a:rPr lang="en-US" dirty="0" smtClean="0">
                <a:cs typeface="Times New Roman" pitchFamily="18" charset="0"/>
              </a:rPr>
              <a:t> people</a:t>
            </a:r>
          </a:p>
          <a:p>
            <a:r>
              <a:rPr lang="en-US" dirty="0" smtClean="0">
                <a:cs typeface="Times New Roman" pitchFamily="18" charset="0"/>
              </a:rPr>
              <a:t>Do not let children &lt;5 years old, elderly persons or </a:t>
            </a:r>
            <a:r>
              <a:rPr lang="en-US" dirty="0" err="1" smtClean="0">
                <a:cs typeface="Times New Roman" pitchFamily="18" charset="0"/>
              </a:rPr>
              <a:t>immunocompromised</a:t>
            </a:r>
            <a:r>
              <a:rPr lang="en-US" dirty="0" smtClean="0">
                <a:cs typeface="Times New Roman" pitchFamily="18" charset="0"/>
              </a:rPr>
              <a:t> people touch chicks, ducklings or other live poultry</a:t>
            </a:r>
          </a:p>
          <a:p>
            <a:r>
              <a:rPr lang="en-US" dirty="0" smtClean="0">
                <a:cs typeface="Times New Roman" pitchFamily="18" charset="0"/>
              </a:rPr>
              <a:t>Good hand and equipment hygiene</a:t>
            </a:r>
          </a:p>
          <a:p>
            <a:r>
              <a:rPr lang="en-US" dirty="0" smtClean="0">
                <a:cs typeface="Times New Roman" pitchFamily="18" charset="0"/>
              </a:rPr>
              <a:t>Good hygiene around animals with diarrhea</a:t>
            </a:r>
            <a:endParaRPr lang="en-US" dirty="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smtClean="0">
                <a:latin typeface="Calibri" pitchFamily="34" charset="0"/>
              </a:rPr>
              <a:t>Salmonella</a:t>
            </a:r>
            <a:r>
              <a:rPr lang="en-US" sz="4000" dirty="0" smtClean="0">
                <a:latin typeface="Calibri" pitchFamily="34" charset="0"/>
              </a:rPr>
              <a:t> resources</a:t>
            </a:r>
            <a:endParaRPr lang="en-US" sz="4000" dirty="0">
              <a:latin typeface="Calibri" pitchFamily="34" charset="0"/>
            </a:endParaRPr>
          </a:p>
        </p:txBody>
      </p:sp>
      <p:pic>
        <p:nvPicPr>
          <p:cNvPr id="4" name="Picture 3" descr="875 - VFSTF Poster final.jpg"/>
          <p:cNvPicPr>
            <a:picLocks noChangeAspect="1"/>
          </p:cNvPicPr>
          <p:nvPr/>
        </p:nvPicPr>
        <p:blipFill>
          <a:blip r:embed="rId3" cstate="print"/>
          <a:stretch>
            <a:fillRect/>
          </a:stretch>
        </p:blipFill>
        <p:spPr>
          <a:xfrm>
            <a:off x="7467600" y="4343400"/>
            <a:ext cx="1193011" cy="1842991"/>
          </a:xfrm>
          <a:prstGeom prst="rect">
            <a:avLst/>
          </a:prstGeom>
        </p:spPr>
      </p:pic>
      <p:sp>
        <p:nvSpPr>
          <p:cNvPr id="5" name="TextBox 4"/>
          <p:cNvSpPr txBox="1"/>
          <p:nvPr/>
        </p:nvSpPr>
        <p:spPr>
          <a:xfrm>
            <a:off x="304800" y="3962400"/>
            <a:ext cx="8534400" cy="461665"/>
          </a:xfrm>
          <a:prstGeom prst="rect">
            <a:avLst/>
          </a:prstGeom>
          <a:noFill/>
        </p:spPr>
        <p:txBody>
          <a:bodyPr wrap="square" rtlCol="0">
            <a:spAutoFit/>
          </a:bodyPr>
          <a:lstStyle/>
          <a:p>
            <a:r>
              <a:rPr lang="en-US" sz="2400" b="1" dirty="0" smtClean="0">
                <a:latin typeface="Calibri" pitchFamily="34" charset="0"/>
              </a:rPr>
              <a:t>www.fsis.usda.gov/wps/portal/fsis/topics/food-safety-education</a:t>
            </a:r>
            <a:endParaRPr lang="en-US" sz="2400" b="1" dirty="0">
              <a:latin typeface="Calibri" pitchFamily="34" charset="0"/>
            </a:endParaRPr>
          </a:p>
        </p:txBody>
      </p:sp>
      <p:sp>
        <p:nvSpPr>
          <p:cNvPr id="6" name="TextBox 5"/>
          <p:cNvSpPr txBox="1"/>
          <p:nvPr/>
        </p:nvSpPr>
        <p:spPr>
          <a:xfrm>
            <a:off x="304800" y="2743200"/>
            <a:ext cx="8458200" cy="461665"/>
          </a:xfrm>
          <a:prstGeom prst="rect">
            <a:avLst/>
          </a:prstGeom>
          <a:noFill/>
        </p:spPr>
        <p:txBody>
          <a:bodyPr wrap="square" rtlCol="0">
            <a:spAutoFit/>
          </a:bodyPr>
          <a:lstStyle/>
          <a:p>
            <a:r>
              <a:rPr lang="en-US" sz="2400" b="1" dirty="0" smtClean="0">
                <a:latin typeface="Calibri" pitchFamily="34" charset="0"/>
              </a:rPr>
              <a:t>www.fda.gov/Food/FoodborneIllnessContaminants/default.htm</a:t>
            </a:r>
          </a:p>
        </p:txBody>
      </p:sp>
      <p:sp>
        <p:nvSpPr>
          <p:cNvPr id="7" name="Rectangle 6"/>
          <p:cNvSpPr/>
          <p:nvPr/>
        </p:nvSpPr>
        <p:spPr>
          <a:xfrm>
            <a:off x="1752600" y="3200400"/>
            <a:ext cx="4622099" cy="461665"/>
          </a:xfrm>
          <a:prstGeom prst="rect">
            <a:avLst/>
          </a:prstGeom>
        </p:spPr>
        <p:txBody>
          <a:bodyPr wrap="square">
            <a:spAutoFit/>
          </a:bodyPr>
          <a:lstStyle/>
          <a:p>
            <a:pPr lvl="1"/>
            <a:r>
              <a:rPr lang="en-US" sz="2400" b="1" dirty="0" smtClean="0">
                <a:latin typeface="Calibri" pitchFamily="34" charset="0"/>
              </a:rPr>
              <a:t>Links to FDA’s “Bad Bug Book”</a:t>
            </a:r>
          </a:p>
        </p:txBody>
      </p:sp>
      <p:sp>
        <p:nvSpPr>
          <p:cNvPr id="8" name="TextBox 7"/>
          <p:cNvSpPr txBox="1"/>
          <p:nvPr/>
        </p:nvSpPr>
        <p:spPr>
          <a:xfrm>
            <a:off x="304800" y="1981200"/>
            <a:ext cx="4648200" cy="461665"/>
          </a:xfrm>
          <a:prstGeom prst="rect">
            <a:avLst/>
          </a:prstGeom>
          <a:noFill/>
        </p:spPr>
        <p:txBody>
          <a:bodyPr wrap="square" rtlCol="0">
            <a:spAutoFit/>
          </a:bodyPr>
          <a:lstStyle/>
          <a:p>
            <a:pPr>
              <a:buNone/>
            </a:pPr>
            <a:r>
              <a:rPr lang="en-US" sz="2400" b="1" dirty="0" smtClean="0">
                <a:latin typeface="Calibri" pitchFamily="34" charset="0"/>
              </a:rPr>
              <a:t>www.cdc.gov/salmonella/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5400" dirty="0" err="1">
                <a:latin typeface="Calibri" pitchFamily="34" charset="0"/>
              </a:rPr>
              <a:t>Zoonosis</a:t>
            </a:r>
            <a:endParaRPr lang="en-US" sz="5400" dirty="0">
              <a:latin typeface="Calibri" pitchFamily="34" charset="0"/>
            </a:endParaRPr>
          </a:p>
        </p:txBody>
      </p:sp>
      <p:sp>
        <p:nvSpPr>
          <p:cNvPr id="28675" name="Rectangle 3"/>
          <p:cNvSpPr>
            <a:spLocks noGrp="1" noChangeArrowheads="1"/>
          </p:cNvSpPr>
          <p:nvPr>
            <p:ph type="body" idx="1"/>
          </p:nvPr>
        </p:nvSpPr>
        <p:spPr/>
        <p:txBody>
          <a:bodyPr/>
          <a:lstStyle/>
          <a:p>
            <a:r>
              <a:rPr lang="en-US" sz="3900" dirty="0">
                <a:latin typeface="Calibri" pitchFamily="34" charset="0"/>
              </a:rPr>
              <a:t>An infection or infestation shared in nature by humans and other animals</a:t>
            </a:r>
          </a:p>
          <a:p>
            <a:pPr lvl="1"/>
            <a:r>
              <a:rPr lang="en-US" sz="3500" dirty="0">
                <a:latin typeface="Calibri" pitchFamily="34" charset="0"/>
              </a:rPr>
              <a:t>Stedman’s Medical Dictionary, </a:t>
            </a:r>
          </a:p>
          <a:p>
            <a:pPr lvl="1">
              <a:buFontTx/>
              <a:buNone/>
            </a:pPr>
            <a:r>
              <a:rPr lang="en-US" sz="3500" dirty="0">
                <a:latin typeface="Calibri" pitchFamily="34" charset="0"/>
              </a:rPr>
              <a:t>	27</a:t>
            </a:r>
            <a:r>
              <a:rPr lang="en-US" sz="3500" baseline="30000" dirty="0">
                <a:latin typeface="Calibri" pitchFamily="34" charset="0"/>
              </a:rPr>
              <a:t>th</a:t>
            </a:r>
            <a:r>
              <a:rPr lang="en-US" sz="3500" dirty="0">
                <a:latin typeface="Calibri" pitchFamily="34" charset="0"/>
              </a:rPr>
              <a:t> Edition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dirty="0" smtClean="0">
                <a:latin typeface="Calibri" pitchFamily="34" charset="0"/>
              </a:rPr>
              <a:t>Shiga toxin producing </a:t>
            </a:r>
            <a:r>
              <a:rPr lang="en-US" sz="4000" i="1" dirty="0" smtClean="0">
                <a:latin typeface="Calibri" pitchFamily="34" charset="0"/>
              </a:rPr>
              <a:t>E. coli </a:t>
            </a:r>
            <a:r>
              <a:rPr lang="en-US" sz="4000" dirty="0" smtClean="0">
                <a:latin typeface="Calibri" pitchFamily="34" charset="0"/>
              </a:rPr>
              <a:t>(STEC)</a:t>
            </a:r>
            <a:endParaRPr lang="en-US" sz="4000" dirty="0">
              <a:latin typeface="Calibri" pitchFamily="34" charset="0"/>
            </a:endParaRPr>
          </a:p>
        </p:txBody>
      </p:sp>
      <p:sp>
        <p:nvSpPr>
          <p:cNvPr id="41987" name="Rectangle 3"/>
          <p:cNvSpPr>
            <a:spLocks noGrp="1" noChangeArrowheads="1"/>
          </p:cNvSpPr>
          <p:nvPr>
            <p:ph type="body" idx="1"/>
          </p:nvPr>
        </p:nvSpPr>
        <p:spPr/>
        <p:txBody>
          <a:bodyPr/>
          <a:lstStyle/>
          <a:p>
            <a:r>
              <a:rPr lang="en-US" altLang="en-US" sz="3200" i="1" dirty="0">
                <a:latin typeface="Calibri" pitchFamily="34" charset="0"/>
              </a:rPr>
              <a:t>E. coli</a:t>
            </a:r>
            <a:r>
              <a:rPr lang="en-US" altLang="en-US" sz="3200" dirty="0">
                <a:latin typeface="Calibri" pitchFamily="34" charset="0"/>
              </a:rPr>
              <a:t> </a:t>
            </a:r>
            <a:r>
              <a:rPr lang="en-US" altLang="en-US" sz="3200" dirty="0" smtClean="0">
                <a:latin typeface="Calibri" pitchFamily="34" charset="0"/>
              </a:rPr>
              <a:t>bacteria area found </a:t>
            </a:r>
            <a:r>
              <a:rPr lang="en-US" altLang="en-US" sz="3200" dirty="0">
                <a:latin typeface="Calibri" pitchFamily="34" charset="0"/>
              </a:rPr>
              <a:t>in intestines of all animals and </a:t>
            </a:r>
            <a:r>
              <a:rPr lang="en-US" altLang="en-US" sz="3200" dirty="0" smtClean="0">
                <a:latin typeface="Calibri" pitchFamily="34" charset="0"/>
              </a:rPr>
              <a:t>humans</a:t>
            </a:r>
          </a:p>
          <a:p>
            <a:r>
              <a:rPr lang="en-US" altLang="en-US" sz="3200" dirty="0" smtClean="0">
                <a:latin typeface="Calibri" pitchFamily="34" charset="0"/>
              </a:rPr>
              <a:t>E. coli O157:H7 is an STEC that is more likely than others to cause severe illness</a:t>
            </a:r>
            <a:endParaRPr lang="en-US" altLang="en-US" sz="3200" dirty="0">
              <a:latin typeface="Calibri" pitchFamily="34" charset="0"/>
            </a:endParaRPr>
          </a:p>
          <a:p>
            <a:r>
              <a:rPr lang="en-US" altLang="en-US" sz="3200" dirty="0" smtClean="0">
                <a:latin typeface="Calibri" pitchFamily="34" charset="0"/>
              </a:rPr>
              <a:t>Cattle recognized as the most important source of O157:H7 and it has been isolated from deer</a:t>
            </a:r>
          </a:p>
          <a:p>
            <a:endParaRPr lang="en-US" altLang="en-US" sz="2800" dirty="0" smtClean="0">
              <a:latin typeface="Calibri" pitchFamily="34" charset="0"/>
            </a:endParaRPr>
          </a:p>
          <a:p>
            <a:pPr>
              <a:buNone/>
            </a:pPr>
            <a:endParaRPr lang="en-US" dirty="0">
              <a:latin typeface="Times New Roman" pitchFamily="18" charset="0"/>
            </a:endParaRPr>
          </a:p>
        </p:txBody>
      </p:sp>
      <p:pic>
        <p:nvPicPr>
          <p:cNvPr id="41989" name="Picture 5" descr="2deer"/>
          <p:cNvPicPr>
            <a:picLocks noChangeAspect="1" noChangeArrowheads="1"/>
          </p:cNvPicPr>
          <p:nvPr/>
        </p:nvPicPr>
        <p:blipFill>
          <a:blip r:embed="rId3" cstate="print"/>
          <a:srcRect/>
          <a:stretch>
            <a:fillRect/>
          </a:stretch>
        </p:blipFill>
        <p:spPr bwMode="auto">
          <a:xfrm>
            <a:off x="0" y="5562600"/>
            <a:ext cx="2520778" cy="1295400"/>
          </a:xfrm>
          <a:prstGeom prst="rect">
            <a:avLst/>
          </a:prstGeom>
          <a:noFill/>
        </p:spPr>
      </p:pic>
      <p:pic>
        <p:nvPicPr>
          <p:cNvPr id="6" name="Picture 5" descr="dairycattle.jpg"/>
          <p:cNvPicPr>
            <a:picLocks noChangeAspect="1"/>
          </p:cNvPicPr>
          <p:nvPr/>
        </p:nvPicPr>
        <p:blipFill>
          <a:blip r:embed="rId4" cstate="print"/>
          <a:stretch>
            <a:fillRect/>
          </a:stretch>
        </p:blipFill>
        <p:spPr>
          <a:xfrm>
            <a:off x="6477000" y="5083864"/>
            <a:ext cx="2667000" cy="177413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400" dirty="0" smtClean="0">
                <a:latin typeface="Calibri" pitchFamily="34" charset="0"/>
              </a:rPr>
              <a:t>STEC: Human</a:t>
            </a:r>
            <a:endParaRPr lang="en-US" sz="4400" dirty="0">
              <a:latin typeface="Calibri" pitchFamily="34" charset="0"/>
            </a:endParaRPr>
          </a:p>
        </p:txBody>
      </p:sp>
      <p:sp>
        <p:nvSpPr>
          <p:cNvPr id="27651" name="Rectangle 3"/>
          <p:cNvSpPr>
            <a:spLocks noGrp="1" noChangeArrowheads="1"/>
          </p:cNvSpPr>
          <p:nvPr>
            <p:ph type="body" idx="1"/>
          </p:nvPr>
        </p:nvSpPr>
        <p:spPr/>
        <p:txBody>
          <a:bodyPr/>
          <a:lstStyle/>
          <a:p>
            <a:r>
              <a:rPr lang="en-US" altLang="en-US" sz="3600" dirty="0">
                <a:latin typeface="Calibri" pitchFamily="34" charset="0"/>
              </a:rPr>
              <a:t>Reportable in VA since 1999</a:t>
            </a:r>
          </a:p>
          <a:p>
            <a:r>
              <a:rPr lang="en-US" altLang="en-US" sz="3600" dirty="0" smtClean="0">
                <a:latin typeface="Calibri" pitchFamily="34" charset="0"/>
              </a:rPr>
              <a:t>~150 </a:t>
            </a:r>
            <a:r>
              <a:rPr lang="en-US" altLang="en-US" sz="3600" dirty="0">
                <a:latin typeface="Calibri" pitchFamily="34" charset="0"/>
              </a:rPr>
              <a:t>cases reported/year in VA</a:t>
            </a:r>
          </a:p>
          <a:p>
            <a:r>
              <a:rPr lang="en-US" altLang="en-US" sz="3600" dirty="0">
                <a:latin typeface="Calibri" pitchFamily="34" charset="0"/>
              </a:rPr>
              <a:t>CDC estimates </a:t>
            </a:r>
            <a:r>
              <a:rPr lang="en-US" altLang="en-US" sz="3600" dirty="0" smtClean="0">
                <a:latin typeface="Calibri" pitchFamily="34" charset="0"/>
              </a:rPr>
              <a:t>265,000 </a:t>
            </a:r>
            <a:r>
              <a:rPr lang="en-US" altLang="en-US" sz="3600" dirty="0">
                <a:latin typeface="Calibri" pitchFamily="34" charset="0"/>
              </a:rPr>
              <a:t>cases/year</a:t>
            </a:r>
            <a:endParaRPr lang="en-US" sz="3600" dirty="0">
              <a:latin typeface="Calibri" pitchFamily="34" charset="0"/>
            </a:endParaRPr>
          </a:p>
        </p:txBody>
      </p:sp>
      <p:pic>
        <p:nvPicPr>
          <p:cNvPr id="27652" name="Picture 4" descr="e"/>
          <p:cNvPicPr>
            <a:picLocks noChangeAspect="1" noChangeArrowheads="1"/>
          </p:cNvPicPr>
          <p:nvPr/>
        </p:nvPicPr>
        <p:blipFill>
          <a:blip r:embed="rId3" cstate="print"/>
          <a:srcRect/>
          <a:stretch>
            <a:fillRect/>
          </a:stretch>
        </p:blipFill>
        <p:spPr bwMode="auto">
          <a:xfrm>
            <a:off x="3733800" y="4114800"/>
            <a:ext cx="1714500" cy="17145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4400" dirty="0" smtClean="0">
                <a:latin typeface="Calibri" pitchFamily="34" charset="0"/>
              </a:rPr>
              <a:t>STEC: Human</a:t>
            </a:r>
            <a:endParaRPr lang="en-US" sz="4400" dirty="0">
              <a:latin typeface="Calibri" pitchFamily="34" charset="0"/>
            </a:endParaRPr>
          </a:p>
        </p:txBody>
      </p:sp>
      <p:sp>
        <p:nvSpPr>
          <p:cNvPr id="44035" name="Rectangle 3"/>
          <p:cNvSpPr>
            <a:spLocks noGrp="1" noChangeArrowheads="1"/>
          </p:cNvSpPr>
          <p:nvPr>
            <p:ph type="body" idx="1"/>
          </p:nvPr>
        </p:nvSpPr>
        <p:spPr/>
        <p:txBody>
          <a:bodyPr/>
          <a:lstStyle/>
          <a:p>
            <a:r>
              <a:rPr lang="en-US" altLang="en-US" sz="3600" dirty="0" smtClean="0">
                <a:latin typeface="Calibri" pitchFamily="34" charset="0"/>
              </a:rPr>
              <a:t>Incubation </a:t>
            </a:r>
            <a:r>
              <a:rPr lang="en-US" altLang="en-US" sz="3600" dirty="0">
                <a:latin typeface="Calibri" pitchFamily="34" charset="0"/>
              </a:rPr>
              <a:t>3-4 days</a:t>
            </a:r>
          </a:p>
          <a:p>
            <a:r>
              <a:rPr lang="en-US" altLang="en-US" sz="3600" dirty="0" smtClean="0">
                <a:latin typeface="Calibri" pitchFamily="34" charset="0"/>
              </a:rPr>
              <a:t>Diarrhea </a:t>
            </a:r>
          </a:p>
          <a:p>
            <a:r>
              <a:rPr lang="en-US" altLang="en-US" sz="3600" dirty="0" smtClean="0">
                <a:latin typeface="Calibri" pitchFamily="34" charset="0"/>
              </a:rPr>
              <a:t>Severe stomach </a:t>
            </a:r>
            <a:r>
              <a:rPr lang="en-US" altLang="en-US" sz="3600" dirty="0">
                <a:latin typeface="Calibri" pitchFamily="34" charset="0"/>
              </a:rPr>
              <a:t>cramps</a:t>
            </a:r>
          </a:p>
          <a:p>
            <a:r>
              <a:rPr lang="en-US" altLang="en-US" sz="3600" dirty="0">
                <a:latin typeface="Calibri" pitchFamily="34" charset="0"/>
              </a:rPr>
              <a:t>Potential kidney </a:t>
            </a:r>
            <a:r>
              <a:rPr lang="en-US" altLang="en-US" sz="3600" dirty="0" smtClean="0">
                <a:latin typeface="Calibri" pitchFamily="34" charset="0"/>
              </a:rPr>
              <a:t>failure</a:t>
            </a:r>
          </a:p>
          <a:p>
            <a:pPr lvl="1"/>
            <a:r>
              <a:rPr lang="en-US" altLang="en-US" dirty="0" smtClean="0">
                <a:latin typeface="Calibri" pitchFamily="34" charset="0"/>
              </a:rPr>
              <a:t>Hemolytic uremic syndrome</a:t>
            </a:r>
            <a:endParaRPr lang="en-US" altLang="en-US" dirty="0">
              <a:latin typeface="Calibri" pitchFamily="34" charset="0"/>
            </a:endParaRPr>
          </a:p>
          <a:p>
            <a:pPr lvl="1">
              <a:buFont typeface="Wingdings" pitchFamily="2" charset="2"/>
              <a:buNone/>
            </a:pPr>
            <a:endParaRPr lang="en-US" altLang="en-US" b="1" dirty="0">
              <a:latin typeface="Tahoma" pitchFamily="34" charset="0"/>
            </a:endParaRP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z="3600" i="1" dirty="0" smtClean="0">
                <a:latin typeface="Calibri" pitchFamily="34" charset="0"/>
              </a:rPr>
              <a:t>STEC </a:t>
            </a:r>
            <a:r>
              <a:rPr lang="en-US" sz="3600" dirty="0" smtClean="0">
                <a:latin typeface="Calibri" pitchFamily="34" charset="0"/>
              </a:rPr>
              <a:t>Outbreaks </a:t>
            </a:r>
            <a:r>
              <a:rPr lang="en-US" sz="3600" dirty="0">
                <a:latin typeface="Calibri" pitchFamily="34" charset="0"/>
              </a:rPr>
              <a:t>in </a:t>
            </a:r>
            <a:r>
              <a:rPr lang="en-US" sz="3600" dirty="0" smtClean="0">
                <a:latin typeface="Calibri" pitchFamily="34" charset="0"/>
              </a:rPr>
              <a:t>Virginia: Human</a:t>
            </a:r>
            <a:endParaRPr lang="en-US" sz="3600" dirty="0">
              <a:latin typeface="Calibri" pitchFamily="34" charset="0"/>
            </a:endParaRPr>
          </a:p>
        </p:txBody>
      </p:sp>
      <p:sp>
        <p:nvSpPr>
          <p:cNvPr id="145411" name="Rectangle 3"/>
          <p:cNvSpPr>
            <a:spLocks noGrp="1" noChangeArrowheads="1"/>
          </p:cNvSpPr>
          <p:nvPr>
            <p:ph type="body" idx="1"/>
          </p:nvPr>
        </p:nvSpPr>
        <p:spPr/>
        <p:txBody>
          <a:bodyPr/>
          <a:lstStyle/>
          <a:p>
            <a:r>
              <a:rPr lang="en-US" sz="3200" dirty="0" smtClean="0">
                <a:latin typeface="Calibri" pitchFamily="34" charset="0"/>
              </a:rPr>
              <a:t>Occasional outbreaks</a:t>
            </a:r>
          </a:p>
          <a:p>
            <a:r>
              <a:rPr lang="en-US" sz="3200" dirty="0" smtClean="0">
                <a:latin typeface="Calibri" pitchFamily="34" charset="0"/>
              </a:rPr>
              <a:t>Improperly cooked ground beef often associated with illness</a:t>
            </a:r>
          </a:p>
          <a:p>
            <a:endParaRPr lang="en-US" sz="3200" b="1" dirty="0">
              <a:latin typeface="Times New Roman" pitchFamily="18" charset="0"/>
            </a:endParaRPr>
          </a:p>
        </p:txBody>
      </p:sp>
      <p:pic>
        <p:nvPicPr>
          <p:cNvPr id="145412" name="Picture 4" descr="hamburger"/>
          <p:cNvPicPr>
            <a:picLocks noChangeAspect="1" noChangeArrowheads="1"/>
          </p:cNvPicPr>
          <p:nvPr/>
        </p:nvPicPr>
        <p:blipFill>
          <a:blip r:embed="rId3" cstate="print"/>
          <a:srcRect/>
          <a:stretch>
            <a:fillRect/>
          </a:stretch>
        </p:blipFill>
        <p:spPr bwMode="auto">
          <a:xfrm>
            <a:off x="6629400" y="5018088"/>
            <a:ext cx="1981200" cy="145573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4000" i="1" dirty="0">
                <a:latin typeface="Calibri" pitchFamily="34" charset="0"/>
              </a:rPr>
              <a:t>E. Coli</a:t>
            </a:r>
            <a:r>
              <a:rPr lang="en-US" sz="4000" dirty="0">
                <a:latin typeface="Calibri" pitchFamily="34" charset="0"/>
              </a:rPr>
              <a:t> O157:H7 in the </a:t>
            </a:r>
            <a:r>
              <a:rPr lang="en-US" sz="4000" dirty="0" smtClean="0">
                <a:latin typeface="Calibri" pitchFamily="34" charset="0"/>
              </a:rPr>
              <a:t>news, 2007</a:t>
            </a:r>
            <a:endParaRPr lang="en-US" sz="4000" dirty="0">
              <a:latin typeface="Calibri" pitchFamily="34" charset="0"/>
            </a:endParaRPr>
          </a:p>
        </p:txBody>
      </p:sp>
      <p:sp>
        <p:nvSpPr>
          <p:cNvPr id="129027" name="Rectangle 3"/>
          <p:cNvSpPr>
            <a:spLocks noGrp="1" noChangeArrowheads="1"/>
          </p:cNvSpPr>
          <p:nvPr>
            <p:ph type="body" idx="1"/>
          </p:nvPr>
        </p:nvSpPr>
        <p:spPr>
          <a:xfrm>
            <a:off x="1066800" y="2667000"/>
            <a:ext cx="7239000" cy="3276600"/>
          </a:xfrm>
        </p:spPr>
        <p:txBody>
          <a:bodyPr/>
          <a:lstStyle/>
          <a:p>
            <a:pPr>
              <a:lnSpc>
                <a:spcPct val="80000"/>
              </a:lnSpc>
            </a:pPr>
            <a:r>
              <a:rPr lang="en-US" sz="2400" dirty="0">
                <a:latin typeface="Calibri" pitchFamily="34" charset="0"/>
              </a:rPr>
              <a:t>WASHINGTON (Reuters) - U.S. food safety inspectors said Tuesday they will expand tests and recall infected meat more rapidly to combat E. coli contamination of meat products after the largest American manufacturer of hamburger patties went out of business this month.  The U.S. Agriculture Department's Food Safety and Inspection Service said in a briefing the number of E. coli recalls climbed to 15 so far in 2007 compared to the five cases reported in all of 2005.</a:t>
            </a:r>
          </a:p>
        </p:txBody>
      </p:sp>
      <p:pic>
        <p:nvPicPr>
          <p:cNvPr id="129030" name="Picture 6" descr="7-10-01-ToppsLogo"/>
          <p:cNvPicPr>
            <a:picLocks noChangeAspect="1" noChangeArrowheads="1"/>
          </p:cNvPicPr>
          <p:nvPr/>
        </p:nvPicPr>
        <p:blipFill>
          <a:blip r:embed="rId3" cstate="print"/>
          <a:srcRect/>
          <a:stretch>
            <a:fillRect/>
          </a:stretch>
        </p:blipFill>
        <p:spPr bwMode="auto">
          <a:xfrm>
            <a:off x="7924800" y="5394960"/>
            <a:ext cx="1219200" cy="1463040"/>
          </a:xfrm>
          <a:prstGeom prst="rect">
            <a:avLst/>
          </a:prstGeom>
          <a:noFill/>
        </p:spPr>
      </p:pic>
      <p:pic>
        <p:nvPicPr>
          <p:cNvPr id="129031" name="Picture 7"/>
          <p:cNvPicPr>
            <a:picLocks noChangeAspect="1" noChangeArrowheads="1"/>
          </p:cNvPicPr>
          <p:nvPr/>
        </p:nvPicPr>
        <p:blipFill>
          <a:blip r:embed="rId4" cstate="print"/>
          <a:srcRect/>
          <a:stretch>
            <a:fillRect/>
          </a:stretch>
        </p:blipFill>
        <p:spPr bwMode="auto">
          <a:xfrm>
            <a:off x="457200" y="1828800"/>
            <a:ext cx="2057400" cy="71437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lstStyle/>
          <a:p>
            <a:r>
              <a:rPr lang="en-US" sz="4000" dirty="0" smtClean="0">
                <a:latin typeface="Calibri" pitchFamily="34" charset="0"/>
              </a:rPr>
              <a:t>Human</a:t>
            </a:r>
            <a:r>
              <a:rPr lang="en-US" sz="4000" i="1" dirty="0" smtClean="0">
                <a:latin typeface="Calibri" pitchFamily="34" charset="0"/>
              </a:rPr>
              <a:t> </a:t>
            </a:r>
            <a:r>
              <a:rPr lang="en-US" sz="4000" dirty="0" smtClean="0">
                <a:latin typeface="Calibri" pitchFamily="34" charset="0"/>
              </a:rPr>
              <a:t>STEC</a:t>
            </a:r>
            <a:r>
              <a:rPr lang="en-US" sz="4000" i="1" dirty="0" smtClean="0">
                <a:latin typeface="Calibri" pitchFamily="34" charset="0"/>
              </a:rPr>
              <a:t> </a:t>
            </a:r>
            <a:r>
              <a:rPr lang="en-US" sz="4000" dirty="0" smtClean="0">
                <a:latin typeface="Calibri" pitchFamily="34" charset="0"/>
              </a:rPr>
              <a:t>outbreaks, US</a:t>
            </a:r>
            <a:endParaRPr lang="en-US" sz="4000" dirty="0">
              <a:latin typeface="Calibri" pitchFamily="34" charset="0"/>
            </a:endParaRPr>
          </a:p>
        </p:txBody>
      </p:sp>
      <p:sp>
        <p:nvSpPr>
          <p:cNvPr id="3" name="Content Placeholder 2"/>
          <p:cNvSpPr>
            <a:spLocks noGrp="1"/>
          </p:cNvSpPr>
          <p:nvPr>
            <p:ph idx="1"/>
          </p:nvPr>
        </p:nvSpPr>
        <p:spPr/>
        <p:txBody>
          <a:bodyPr/>
          <a:lstStyle/>
          <a:p>
            <a:r>
              <a:rPr lang="en-US" sz="3600" dirty="0" smtClean="0">
                <a:latin typeface="Calibri" pitchFamily="34" charset="0"/>
                <a:cs typeface="Times New Roman" pitchFamily="18" charset="0"/>
              </a:rPr>
              <a:t>Lebanon Bologna, 2011</a:t>
            </a:r>
          </a:p>
          <a:p>
            <a:r>
              <a:rPr lang="en-US" sz="3600" dirty="0" smtClean="0">
                <a:latin typeface="Calibri" pitchFamily="34" charset="0"/>
                <a:cs typeface="Times New Roman" pitchFamily="18" charset="0"/>
              </a:rPr>
              <a:t>Hazelnuts, 2011</a:t>
            </a:r>
          </a:p>
          <a:p>
            <a:r>
              <a:rPr lang="en-US" sz="3600" dirty="0" smtClean="0">
                <a:latin typeface="Calibri" pitchFamily="34" charset="0"/>
                <a:cs typeface="Times New Roman" pitchFamily="18" charset="0"/>
              </a:rPr>
              <a:t>Romaine Lettuce, 2011</a:t>
            </a:r>
          </a:p>
          <a:p>
            <a:r>
              <a:rPr lang="en-US" sz="3600" dirty="0" smtClean="0">
                <a:latin typeface="Calibri" pitchFamily="34" charset="0"/>
                <a:cs typeface="Times New Roman" pitchFamily="18" charset="0"/>
              </a:rPr>
              <a:t>Cheese, 2010 </a:t>
            </a:r>
          </a:p>
          <a:p>
            <a:r>
              <a:rPr lang="en-US" sz="3600" dirty="0" smtClean="0">
                <a:latin typeface="Calibri" pitchFamily="34" charset="0"/>
                <a:cs typeface="Times New Roman" pitchFamily="18" charset="0"/>
              </a:rPr>
              <a:t>Raw Cookie Dough, 2009</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STEC: Animals</a:t>
            </a:r>
            <a:endParaRPr lang="en-US" sz="40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rPr>
              <a:t>Cattle are probably the most important source of </a:t>
            </a:r>
            <a:r>
              <a:rPr lang="en-US" i="1" dirty="0" smtClean="0">
                <a:latin typeface="Calibri" pitchFamily="34" charset="0"/>
              </a:rPr>
              <a:t>E. coli </a:t>
            </a:r>
            <a:r>
              <a:rPr lang="en-US" dirty="0" smtClean="0">
                <a:latin typeface="Calibri" pitchFamily="34" charset="0"/>
              </a:rPr>
              <a:t>O157:H7</a:t>
            </a:r>
          </a:p>
          <a:p>
            <a:pPr lvl="1"/>
            <a:r>
              <a:rPr lang="en-US" dirty="0" smtClean="0">
                <a:latin typeface="Calibri" pitchFamily="34" charset="0"/>
              </a:rPr>
              <a:t>Often </a:t>
            </a:r>
            <a:r>
              <a:rPr lang="en-US" dirty="0" err="1" smtClean="0">
                <a:latin typeface="Calibri" pitchFamily="34" charset="0"/>
              </a:rPr>
              <a:t>commensal</a:t>
            </a:r>
            <a:r>
              <a:rPr lang="en-US" dirty="0" smtClean="0">
                <a:latin typeface="Calibri" pitchFamily="34" charset="0"/>
              </a:rPr>
              <a:t> in adult cattle</a:t>
            </a:r>
          </a:p>
          <a:p>
            <a:pPr lvl="1"/>
            <a:r>
              <a:rPr lang="en-US" dirty="0" smtClean="0">
                <a:latin typeface="Calibri" pitchFamily="34" charset="0"/>
              </a:rPr>
              <a:t>Young calves can become clinically ill</a:t>
            </a:r>
          </a:p>
          <a:p>
            <a:r>
              <a:rPr lang="en-US" dirty="0" smtClean="0">
                <a:latin typeface="Calibri" pitchFamily="34" charset="0"/>
              </a:rPr>
              <a:t>Illness in other animals has also been reported</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400" i="1" dirty="0">
                <a:latin typeface="Calibri" pitchFamily="34" charset="0"/>
              </a:rPr>
              <a:t>E.</a:t>
            </a:r>
            <a:r>
              <a:rPr lang="en-US" sz="4400" dirty="0">
                <a:latin typeface="Calibri" pitchFamily="34" charset="0"/>
              </a:rPr>
              <a:t> </a:t>
            </a:r>
            <a:r>
              <a:rPr lang="en-US" sz="4400" i="1" dirty="0">
                <a:latin typeface="Calibri" pitchFamily="34" charset="0"/>
              </a:rPr>
              <a:t>Coli</a:t>
            </a:r>
            <a:r>
              <a:rPr lang="en-US" sz="4400" dirty="0">
                <a:latin typeface="Calibri" pitchFamily="34" charset="0"/>
              </a:rPr>
              <a:t>-Prevention</a:t>
            </a:r>
          </a:p>
        </p:txBody>
      </p:sp>
      <p:sp>
        <p:nvSpPr>
          <p:cNvPr id="46083" name="Rectangle 3"/>
          <p:cNvSpPr>
            <a:spLocks noGrp="1" noChangeArrowheads="1"/>
          </p:cNvSpPr>
          <p:nvPr>
            <p:ph type="body" idx="1"/>
          </p:nvPr>
        </p:nvSpPr>
        <p:spPr/>
        <p:txBody>
          <a:bodyPr/>
          <a:lstStyle/>
          <a:p>
            <a:r>
              <a:rPr lang="en-US" altLang="en-US" sz="3600" dirty="0">
                <a:latin typeface="Calibri" pitchFamily="34" charset="0"/>
              </a:rPr>
              <a:t>Avoid cross contamination</a:t>
            </a:r>
          </a:p>
          <a:p>
            <a:r>
              <a:rPr lang="en-US" altLang="en-US" sz="3600" dirty="0">
                <a:latin typeface="Calibri" pitchFamily="34" charset="0"/>
              </a:rPr>
              <a:t>Thoroughly cooking all foods</a:t>
            </a:r>
          </a:p>
          <a:p>
            <a:r>
              <a:rPr lang="en-US" altLang="en-US" sz="3600" dirty="0">
                <a:latin typeface="Calibri" pitchFamily="34" charset="0"/>
              </a:rPr>
              <a:t>Avoid consumption of raw meats and raw dairy</a:t>
            </a:r>
          </a:p>
          <a:p>
            <a:r>
              <a:rPr lang="en-US" altLang="en-US" sz="3600" dirty="0">
                <a:latin typeface="Calibri" pitchFamily="34" charset="0"/>
              </a:rPr>
              <a:t>Wash produce thoroughly</a:t>
            </a:r>
          </a:p>
          <a:p>
            <a:r>
              <a:rPr lang="en-US" sz="3600" dirty="0">
                <a:latin typeface="Calibri" pitchFamily="34" charset="0"/>
              </a:rPr>
              <a:t>Hand washing</a:t>
            </a:r>
          </a:p>
        </p:txBody>
      </p:sp>
      <p:pic>
        <p:nvPicPr>
          <p:cNvPr id="46084" name="Picture 4" descr="no dirty hands"/>
          <p:cNvPicPr>
            <a:picLocks noChangeAspect="1" noChangeArrowheads="1"/>
          </p:cNvPicPr>
          <p:nvPr/>
        </p:nvPicPr>
        <p:blipFill>
          <a:blip r:embed="rId3" cstate="print"/>
          <a:srcRect/>
          <a:stretch>
            <a:fillRect/>
          </a:stretch>
        </p:blipFill>
        <p:spPr bwMode="auto">
          <a:xfrm>
            <a:off x="6172200" y="4953000"/>
            <a:ext cx="2590800" cy="17526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smtClean="0">
                <a:latin typeface="Calibri" pitchFamily="34" charset="0"/>
              </a:rPr>
              <a:t>E. Coli</a:t>
            </a:r>
            <a:r>
              <a:rPr lang="en-US" sz="4000" dirty="0" smtClean="0">
                <a:latin typeface="Calibri" pitchFamily="34" charset="0"/>
              </a:rPr>
              <a:t> resources</a:t>
            </a:r>
            <a:endParaRPr lang="en-US" sz="4000" dirty="0">
              <a:latin typeface="Calibri" pitchFamily="34" charset="0"/>
            </a:endParaRPr>
          </a:p>
        </p:txBody>
      </p:sp>
      <p:sp>
        <p:nvSpPr>
          <p:cNvPr id="3" name="Content Placeholder 2"/>
          <p:cNvSpPr>
            <a:spLocks noGrp="1"/>
          </p:cNvSpPr>
          <p:nvPr>
            <p:ph idx="1"/>
          </p:nvPr>
        </p:nvSpPr>
        <p:spPr>
          <a:xfrm>
            <a:off x="457200" y="1905000"/>
            <a:ext cx="8305800" cy="4038600"/>
          </a:xfrm>
        </p:spPr>
        <p:txBody>
          <a:bodyPr/>
          <a:lstStyle/>
          <a:p>
            <a:r>
              <a:rPr lang="en-US" dirty="0" smtClean="0"/>
              <a:t>www.cdc.gov/Features/EcoliInfection/</a:t>
            </a:r>
          </a:p>
          <a:p>
            <a:r>
              <a:rPr lang="en-US" dirty="0" smtClean="0"/>
              <a:t>www.foodsafety.gov/</a:t>
            </a:r>
          </a:p>
          <a:p>
            <a:r>
              <a:rPr lang="en-US" dirty="0" smtClean="0"/>
              <a:t>www.vdh.virginia.gov/Epidemiology/</a:t>
            </a:r>
          </a:p>
          <a:p>
            <a:pPr>
              <a:buNone/>
            </a:pPr>
            <a:r>
              <a:rPr lang="en-US" dirty="0" smtClean="0"/>
              <a:t>	Surveillance/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400" dirty="0">
                <a:latin typeface="Calibri" pitchFamily="34" charset="0"/>
              </a:rPr>
              <a:t>Inhalation Transmission</a:t>
            </a:r>
          </a:p>
        </p:txBody>
      </p:sp>
      <p:sp>
        <p:nvSpPr>
          <p:cNvPr id="51203" name="Rectangle 3"/>
          <p:cNvSpPr>
            <a:spLocks noGrp="1" noChangeArrowheads="1"/>
          </p:cNvSpPr>
          <p:nvPr>
            <p:ph type="body" idx="1"/>
          </p:nvPr>
        </p:nvSpPr>
        <p:spPr/>
        <p:txBody>
          <a:bodyPr/>
          <a:lstStyle/>
          <a:p>
            <a:r>
              <a:rPr lang="en-US" sz="3600" dirty="0">
                <a:latin typeface="Calibri" pitchFamily="34" charset="0"/>
              </a:rPr>
              <a:t>Psittacosis</a:t>
            </a:r>
          </a:p>
          <a:p>
            <a:r>
              <a:rPr lang="en-US" sz="3600" dirty="0" err="1">
                <a:latin typeface="Calibri" pitchFamily="34" charset="0"/>
              </a:rPr>
              <a:t>Histoplasmosis</a:t>
            </a:r>
            <a:endParaRPr lang="en-US" sz="3600" dirty="0">
              <a:latin typeface="Calibri" pitchFamily="34" charset="0"/>
            </a:endParaRPr>
          </a:p>
          <a:p>
            <a:r>
              <a:rPr lang="en-US" sz="3600" dirty="0">
                <a:latin typeface="Calibri" pitchFamily="34" charset="0"/>
              </a:rPr>
              <a:t>Hantavirus</a:t>
            </a:r>
          </a:p>
          <a:p>
            <a:r>
              <a:rPr lang="en-US" sz="3600" i="1" dirty="0" err="1">
                <a:latin typeface="Calibri" pitchFamily="34" charset="0"/>
              </a:rPr>
              <a:t>Coxiella</a:t>
            </a:r>
            <a:r>
              <a:rPr lang="en-US" sz="3600" i="1" dirty="0">
                <a:latin typeface="Calibri" pitchFamily="34" charset="0"/>
              </a:rPr>
              <a:t> </a:t>
            </a:r>
            <a:r>
              <a:rPr lang="en-US" sz="3600" i="1" dirty="0" err="1">
                <a:latin typeface="Calibri" pitchFamily="34" charset="0"/>
              </a:rPr>
              <a:t>burnetii</a:t>
            </a:r>
            <a:r>
              <a:rPr lang="en-US" sz="3600" i="1" dirty="0">
                <a:latin typeface="Calibri" pitchFamily="34" charset="0"/>
              </a:rPr>
              <a:t> </a:t>
            </a:r>
            <a:r>
              <a:rPr lang="en-US" sz="3600" dirty="0">
                <a:latin typeface="Calibri" pitchFamily="34" charset="0"/>
              </a:rPr>
              <a:t>(Q Fever)</a:t>
            </a:r>
          </a:p>
          <a:p>
            <a:r>
              <a:rPr lang="en-US" sz="3600" dirty="0">
                <a:latin typeface="Calibri" pitchFamily="34" charset="0"/>
              </a:rPr>
              <a:t>Tuberculosis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533400"/>
            <a:ext cx="7313613" cy="1143000"/>
          </a:xfrm>
        </p:spPr>
        <p:txBody>
          <a:bodyPr/>
          <a:lstStyle/>
          <a:p>
            <a:r>
              <a:rPr lang="en-US" sz="5400" dirty="0" err="1">
                <a:latin typeface="Calibri" pitchFamily="34" charset="0"/>
              </a:rPr>
              <a:t>Zoonotic</a:t>
            </a:r>
            <a:r>
              <a:rPr lang="en-US" sz="5400" dirty="0">
                <a:latin typeface="Calibri" pitchFamily="34" charset="0"/>
              </a:rPr>
              <a:t> Skew</a:t>
            </a:r>
          </a:p>
        </p:txBody>
      </p:sp>
      <p:sp>
        <p:nvSpPr>
          <p:cNvPr id="52227" name="Rectangle 3"/>
          <p:cNvSpPr>
            <a:spLocks noGrp="1" noChangeArrowheads="1"/>
          </p:cNvSpPr>
          <p:nvPr>
            <p:ph type="body" idx="1"/>
          </p:nvPr>
        </p:nvSpPr>
        <p:spPr/>
        <p:txBody>
          <a:bodyPr/>
          <a:lstStyle/>
          <a:p>
            <a:r>
              <a:rPr lang="en-US" sz="3900" dirty="0" smtClean="0">
                <a:latin typeface="Calibri" pitchFamily="34" charset="0"/>
              </a:rPr>
              <a:t>~60% of the 1709 known human pathogens are </a:t>
            </a:r>
            <a:r>
              <a:rPr lang="en-US" sz="3900" dirty="0" err="1" smtClean="0">
                <a:latin typeface="Calibri" pitchFamily="34" charset="0"/>
              </a:rPr>
              <a:t>zoonotic</a:t>
            </a:r>
            <a:endParaRPr lang="en-US" sz="3900" dirty="0">
              <a:latin typeface="Calibri" pitchFamily="34" charset="0"/>
            </a:endParaRPr>
          </a:p>
          <a:p>
            <a:r>
              <a:rPr lang="en-US" sz="3900" dirty="0" smtClean="0">
                <a:latin typeface="Calibri" pitchFamily="34" charset="0"/>
              </a:rPr>
              <a:t>~75% of 156 </a:t>
            </a:r>
            <a:r>
              <a:rPr lang="en-US" sz="3900" dirty="0">
                <a:latin typeface="Calibri" pitchFamily="34" charset="0"/>
              </a:rPr>
              <a:t>emerging human pathogens </a:t>
            </a:r>
            <a:r>
              <a:rPr lang="en-US" sz="3900" dirty="0" err="1" smtClean="0">
                <a:latin typeface="Calibri" pitchFamily="34" charset="0"/>
              </a:rPr>
              <a:t>zoonotic</a:t>
            </a:r>
            <a:endParaRPr lang="en-US" sz="3900" dirty="0">
              <a:latin typeface="Calibri" pitchFamily="34" charset="0"/>
            </a:endParaRPr>
          </a:p>
          <a:p>
            <a:r>
              <a:rPr lang="en-US" sz="3900" dirty="0">
                <a:latin typeface="Calibri" pitchFamily="34" charset="0"/>
              </a:rPr>
              <a:t>Emerging pathogens 3 times more likely to be </a:t>
            </a:r>
            <a:r>
              <a:rPr lang="en-US" sz="3900" dirty="0" err="1">
                <a:latin typeface="Calibri" pitchFamily="34" charset="0"/>
              </a:rPr>
              <a:t>zoonotic</a:t>
            </a:r>
            <a:r>
              <a:rPr lang="en-US" sz="3900" dirty="0">
                <a:latin typeface="Calibri" pitchFamily="34" charset="0"/>
              </a:rPr>
              <a:t>. </a:t>
            </a:r>
          </a:p>
          <a:p>
            <a:pPr lvl="1"/>
            <a:r>
              <a:rPr lang="en-US" sz="2800" dirty="0">
                <a:latin typeface="Calibri" pitchFamily="34" charset="0"/>
              </a:rPr>
              <a:t>Taylor &amp; Woodhouse, ICEID 2000</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762000" y="533400"/>
            <a:ext cx="7313612" cy="1143000"/>
          </a:xfrm>
        </p:spPr>
        <p:txBody>
          <a:bodyPr/>
          <a:lstStyle/>
          <a:p>
            <a:r>
              <a:rPr lang="en-US" sz="4400" dirty="0" smtClean="0">
                <a:latin typeface="Calibri" pitchFamily="34" charset="0"/>
              </a:rPr>
              <a:t>Psittacosis:  Human</a:t>
            </a:r>
            <a:endParaRPr lang="en-US" sz="4400" dirty="0">
              <a:latin typeface="Calibri" pitchFamily="34" charset="0"/>
            </a:endParaRPr>
          </a:p>
        </p:txBody>
      </p:sp>
      <p:sp>
        <p:nvSpPr>
          <p:cNvPr id="80901" name="Rectangle 5"/>
          <p:cNvSpPr>
            <a:spLocks noGrp="1" noChangeArrowheads="1"/>
          </p:cNvSpPr>
          <p:nvPr>
            <p:ph type="body" sz="half" idx="1"/>
          </p:nvPr>
        </p:nvSpPr>
        <p:spPr>
          <a:xfrm>
            <a:off x="457200" y="1827213"/>
            <a:ext cx="5867400" cy="4114800"/>
          </a:xfrm>
        </p:spPr>
        <p:txBody>
          <a:bodyPr/>
          <a:lstStyle/>
          <a:p>
            <a:pPr>
              <a:lnSpc>
                <a:spcPct val="90000"/>
              </a:lnSpc>
            </a:pPr>
            <a:r>
              <a:rPr lang="en-US" sz="3600" dirty="0" smtClean="0">
                <a:latin typeface="Calibri" pitchFamily="34" charset="0"/>
              </a:rPr>
              <a:t>Caused by</a:t>
            </a:r>
            <a:r>
              <a:rPr lang="en-US" sz="3600" i="1" dirty="0" smtClean="0">
                <a:latin typeface="Calibri" pitchFamily="34" charset="0"/>
              </a:rPr>
              <a:t> </a:t>
            </a:r>
            <a:r>
              <a:rPr lang="en-US" sz="3600" i="1" dirty="0" err="1" smtClean="0">
                <a:latin typeface="Calibri" pitchFamily="34" charset="0"/>
              </a:rPr>
              <a:t>Chlamydophila</a:t>
            </a:r>
            <a:r>
              <a:rPr lang="en-US" sz="3600" i="1" dirty="0" smtClean="0">
                <a:latin typeface="Calibri" pitchFamily="34" charset="0"/>
              </a:rPr>
              <a:t> </a:t>
            </a:r>
            <a:r>
              <a:rPr lang="en-US" sz="3600" i="1" dirty="0" err="1" smtClean="0">
                <a:latin typeface="Calibri" pitchFamily="34" charset="0"/>
              </a:rPr>
              <a:t>psittaci</a:t>
            </a:r>
            <a:endParaRPr lang="en-US" sz="3600" i="1" dirty="0" smtClean="0">
              <a:latin typeface="Calibri" pitchFamily="34" charset="0"/>
            </a:endParaRPr>
          </a:p>
          <a:p>
            <a:pPr>
              <a:lnSpc>
                <a:spcPct val="90000"/>
              </a:lnSpc>
            </a:pPr>
            <a:r>
              <a:rPr lang="en-US" sz="3600" dirty="0" smtClean="0">
                <a:latin typeface="Calibri" pitchFamily="34" charset="0"/>
              </a:rPr>
              <a:t>Exposure to pet birds</a:t>
            </a:r>
          </a:p>
          <a:p>
            <a:pPr>
              <a:lnSpc>
                <a:spcPct val="90000"/>
              </a:lnSpc>
            </a:pPr>
            <a:r>
              <a:rPr lang="en-US" sz="3600" dirty="0" smtClean="0">
                <a:latin typeface="Calibri" pitchFamily="34" charset="0"/>
              </a:rPr>
              <a:t>Rarely </a:t>
            </a:r>
            <a:r>
              <a:rPr lang="en-US" sz="3600" dirty="0">
                <a:latin typeface="Calibri" pitchFamily="34" charset="0"/>
              </a:rPr>
              <a:t>reported in VA</a:t>
            </a:r>
          </a:p>
          <a:p>
            <a:pPr>
              <a:lnSpc>
                <a:spcPct val="90000"/>
              </a:lnSpc>
            </a:pPr>
            <a:r>
              <a:rPr lang="en-US" sz="3600" dirty="0">
                <a:latin typeface="Calibri" pitchFamily="34" charset="0"/>
              </a:rPr>
              <a:t>&lt;50 cases reported/year in </a:t>
            </a:r>
            <a:r>
              <a:rPr lang="en-US" sz="3600" dirty="0" smtClean="0">
                <a:latin typeface="Calibri" pitchFamily="34" charset="0"/>
              </a:rPr>
              <a:t>US</a:t>
            </a:r>
          </a:p>
          <a:p>
            <a:pPr>
              <a:lnSpc>
                <a:spcPct val="90000"/>
              </a:lnSpc>
            </a:pPr>
            <a:endParaRPr lang="en-US" sz="3600" b="1" dirty="0">
              <a:latin typeface="Times New Roman" pitchFamily="18" charset="0"/>
            </a:endParaRPr>
          </a:p>
          <a:p>
            <a:pPr>
              <a:lnSpc>
                <a:spcPct val="90000"/>
              </a:lnSpc>
            </a:pPr>
            <a:endParaRPr lang="en-US" sz="3600" dirty="0"/>
          </a:p>
        </p:txBody>
      </p:sp>
      <p:pic>
        <p:nvPicPr>
          <p:cNvPr id="80903" name="Picture 7" descr="scarlet macaw"/>
          <p:cNvPicPr>
            <a:picLocks noGrp="1" noChangeAspect="1" noChangeArrowheads="1"/>
          </p:cNvPicPr>
          <p:nvPr>
            <p:ph sz="half" idx="2"/>
          </p:nvPr>
        </p:nvPicPr>
        <p:blipFill>
          <a:blip r:embed="rId3" cstate="print"/>
          <a:srcRect/>
          <a:stretch>
            <a:fillRect/>
          </a:stretch>
        </p:blipFill>
        <p:spPr>
          <a:xfrm>
            <a:off x="6781800" y="3200400"/>
            <a:ext cx="1880738" cy="2847975"/>
          </a:xfrm>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z="4400" dirty="0" smtClean="0">
                <a:latin typeface="Calibri" pitchFamily="34" charset="0"/>
              </a:rPr>
              <a:t>Psittacosis: Human</a:t>
            </a:r>
            <a:endParaRPr lang="en-US" sz="4400" dirty="0">
              <a:latin typeface="Calibri" pitchFamily="34" charset="0"/>
            </a:endParaRPr>
          </a:p>
        </p:txBody>
      </p:sp>
      <p:sp>
        <p:nvSpPr>
          <p:cNvPr id="83971" name="Rectangle 3"/>
          <p:cNvSpPr>
            <a:spLocks noGrp="1" noChangeArrowheads="1"/>
          </p:cNvSpPr>
          <p:nvPr>
            <p:ph type="body" idx="1"/>
          </p:nvPr>
        </p:nvSpPr>
        <p:spPr/>
        <p:txBody>
          <a:bodyPr/>
          <a:lstStyle/>
          <a:p>
            <a:pPr>
              <a:lnSpc>
                <a:spcPct val="90000"/>
              </a:lnSpc>
            </a:pPr>
            <a:r>
              <a:rPr lang="en-US" sz="3600" dirty="0">
                <a:latin typeface="Calibri" pitchFamily="34" charset="0"/>
              </a:rPr>
              <a:t>Inhaled from desiccated droppings/secretions, dust from feathers</a:t>
            </a:r>
          </a:p>
          <a:p>
            <a:pPr>
              <a:lnSpc>
                <a:spcPct val="90000"/>
              </a:lnSpc>
            </a:pPr>
            <a:r>
              <a:rPr lang="en-US" sz="3600" dirty="0">
                <a:latin typeface="Calibri" pitchFamily="34" charset="0"/>
              </a:rPr>
              <a:t>Incubation </a:t>
            </a:r>
            <a:r>
              <a:rPr lang="en-US" sz="3600" dirty="0" smtClean="0">
                <a:latin typeface="Calibri" pitchFamily="34" charset="0"/>
              </a:rPr>
              <a:t>1-2 </a:t>
            </a:r>
            <a:r>
              <a:rPr lang="en-US" sz="3600" dirty="0">
                <a:latin typeface="Calibri" pitchFamily="34" charset="0"/>
              </a:rPr>
              <a:t>weeks</a:t>
            </a:r>
          </a:p>
          <a:p>
            <a:pPr>
              <a:lnSpc>
                <a:spcPct val="90000"/>
              </a:lnSpc>
            </a:pPr>
            <a:r>
              <a:rPr lang="en-US" sz="3600" dirty="0">
                <a:latin typeface="Calibri" pitchFamily="34" charset="0"/>
              </a:rPr>
              <a:t>Fever, headache, rash, chills</a:t>
            </a:r>
          </a:p>
          <a:p>
            <a:pPr>
              <a:lnSpc>
                <a:spcPct val="90000"/>
              </a:lnSpc>
            </a:pPr>
            <a:r>
              <a:rPr lang="en-US" sz="3600" dirty="0" smtClean="0">
                <a:latin typeface="Calibri" pitchFamily="34" charset="0"/>
              </a:rPr>
              <a:t>Person </a:t>
            </a:r>
            <a:r>
              <a:rPr lang="en-US" sz="3600" dirty="0">
                <a:latin typeface="Calibri" pitchFamily="34" charset="0"/>
              </a:rPr>
              <a:t>to person </a:t>
            </a:r>
            <a:r>
              <a:rPr lang="en-US" sz="3600" dirty="0" smtClean="0">
                <a:latin typeface="Calibri" pitchFamily="34" charset="0"/>
              </a:rPr>
              <a:t>spread not proven</a:t>
            </a:r>
            <a:endParaRPr lang="en-US" sz="3600" dirty="0">
              <a:latin typeface="Calibri" pitchFamily="34" charset="0"/>
            </a:endParaRPr>
          </a:p>
          <a:p>
            <a:pPr>
              <a:lnSpc>
                <a:spcPct val="90000"/>
              </a:lnSpc>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4400" dirty="0">
                <a:latin typeface="Calibri" pitchFamily="34" charset="0"/>
              </a:rPr>
              <a:t>Psittacosis Investigation</a:t>
            </a:r>
          </a:p>
        </p:txBody>
      </p:sp>
      <p:sp>
        <p:nvSpPr>
          <p:cNvPr id="131075" name="Rectangle 3"/>
          <p:cNvSpPr>
            <a:spLocks noGrp="1" noChangeArrowheads="1"/>
          </p:cNvSpPr>
          <p:nvPr>
            <p:ph type="body" idx="1"/>
          </p:nvPr>
        </p:nvSpPr>
        <p:spPr/>
        <p:txBody>
          <a:bodyPr/>
          <a:lstStyle/>
          <a:p>
            <a:r>
              <a:rPr lang="en-US" sz="3600" dirty="0" smtClean="0">
                <a:latin typeface="Calibri" pitchFamily="34" charset="0"/>
              </a:rPr>
              <a:t>Infection in people is uncommon</a:t>
            </a:r>
          </a:p>
          <a:p>
            <a:r>
              <a:rPr lang="en-US" sz="3600" dirty="0" smtClean="0">
                <a:latin typeface="Calibri" pitchFamily="34" charset="0"/>
              </a:rPr>
              <a:t>Infection in birds is much more common</a:t>
            </a:r>
          </a:p>
          <a:p>
            <a:r>
              <a:rPr lang="en-US" sz="3600" dirty="0" smtClean="0">
                <a:latin typeface="Calibri" pitchFamily="34" charset="0"/>
              </a:rPr>
              <a:t>Often report in a bird prompts public health follow up with bird owners or aviaries</a:t>
            </a:r>
            <a:r>
              <a:rPr lang="en-US" dirty="0" smtClean="0">
                <a:latin typeface="Calibri" pitchFamily="34" charset="0"/>
              </a:rPr>
              <a:t> </a:t>
            </a:r>
            <a:endParaRPr lang="en-US" dirty="0">
              <a:latin typeface="Calibri" pitchFamily="34" charset="0"/>
            </a:endParaRPr>
          </a:p>
        </p:txBody>
      </p:sp>
      <p:pic>
        <p:nvPicPr>
          <p:cNvPr id="131076" name="Picture 4" descr="cockatiel"/>
          <p:cNvPicPr>
            <a:picLocks noChangeAspect="1" noChangeArrowheads="1"/>
          </p:cNvPicPr>
          <p:nvPr/>
        </p:nvPicPr>
        <p:blipFill>
          <a:blip r:embed="rId3" cstate="print"/>
          <a:srcRect/>
          <a:stretch>
            <a:fillRect/>
          </a:stretch>
        </p:blipFill>
        <p:spPr bwMode="auto">
          <a:xfrm>
            <a:off x="7467600" y="4960806"/>
            <a:ext cx="1676400" cy="189719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400" dirty="0" smtClean="0">
                <a:latin typeface="Calibri" pitchFamily="34" charset="0"/>
              </a:rPr>
              <a:t>Psittacosis: Animals</a:t>
            </a:r>
            <a:endParaRPr lang="en-US" sz="4400" dirty="0">
              <a:latin typeface="Calibri" pitchFamily="34" charset="0"/>
            </a:endParaRPr>
          </a:p>
        </p:txBody>
      </p:sp>
      <p:sp>
        <p:nvSpPr>
          <p:cNvPr id="78851" name="Rectangle 3"/>
          <p:cNvSpPr>
            <a:spLocks noGrp="1" noChangeArrowheads="1"/>
          </p:cNvSpPr>
          <p:nvPr>
            <p:ph type="body" idx="1"/>
          </p:nvPr>
        </p:nvSpPr>
        <p:spPr/>
        <p:txBody>
          <a:bodyPr/>
          <a:lstStyle/>
          <a:p>
            <a:pPr marL="552450" indent="-552450"/>
            <a:r>
              <a:rPr lang="en-US" sz="3600" dirty="0">
                <a:latin typeface="Calibri" pitchFamily="34" charset="0"/>
              </a:rPr>
              <a:t>Birds shed intermittently in feces and respiratory secretions</a:t>
            </a:r>
          </a:p>
          <a:p>
            <a:pPr marL="552450" indent="-552450"/>
            <a:r>
              <a:rPr lang="en-US" sz="3600" dirty="0">
                <a:latin typeface="Calibri" pitchFamily="34" charset="0"/>
              </a:rPr>
              <a:t>Often no signs in </a:t>
            </a:r>
          </a:p>
          <a:p>
            <a:pPr marL="552450" indent="-552450">
              <a:buFont typeface="Wingdings" pitchFamily="2" charset="2"/>
              <a:buNone/>
            </a:pPr>
            <a:r>
              <a:rPr lang="en-US" sz="3600" dirty="0">
                <a:latin typeface="Calibri" pitchFamily="34" charset="0"/>
              </a:rPr>
              <a:t>	infected birds</a:t>
            </a:r>
          </a:p>
          <a:p>
            <a:pPr marL="552450" indent="-552450"/>
            <a:r>
              <a:rPr lang="en-US" sz="3600" dirty="0">
                <a:latin typeface="Calibri" pitchFamily="34" charset="0"/>
              </a:rPr>
              <a:t>Stress initiates </a:t>
            </a:r>
          </a:p>
          <a:p>
            <a:pPr marL="552450" indent="-552450">
              <a:buFont typeface="Wingdings" pitchFamily="2" charset="2"/>
              <a:buNone/>
            </a:pPr>
            <a:r>
              <a:rPr lang="en-US" sz="3600" dirty="0">
                <a:latin typeface="Calibri" pitchFamily="34" charset="0"/>
              </a:rPr>
              <a:t>	shedding/illness </a:t>
            </a:r>
          </a:p>
        </p:txBody>
      </p:sp>
      <p:pic>
        <p:nvPicPr>
          <p:cNvPr id="78853" name="Picture 5" descr="pirate w parrot"/>
          <p:cNvPicPr>
            <a:picLocks noChangeAspect="1" noChangeArrowheads="1"/>
          </p:cNvPicPr>
          <p:nvPr/>
        </p:nvPicPr>
        <p:blipFill>
          <a:blip r:embed="rId3" cstate="print"/>
          <a:srcRect/>
          <a:stretch>
            <a:fillRect/>
          </a:stretch>
        </p:blipFill>
        <p:spPr bwMode="auto">
          <a:xfrm>
            <a:off x="6553200" y="3124200"/>
            <a:ext cx="2108200" cy="3429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400" dirty="0">
                <a:latin typeface="Calibri" pitchFamily="34" charset="0"/>
              </a:rPr>
              <a:t>Psittacosis-Prevention</a:t>
            </a:r>
          </a:p>
        </p:txBody>
      </p:sp>
      <p:sp>
        <p:nvSpPr>
          <p:cNvPr id="84995" name="Rectangle 3"/>
          <p:cNvSpPr>
            <a:spLocks noGrp="1" noChangeArrowheads="1"/>
          </p:cNvSpPr>
          <p:nvPr>
            <p:ph type="body" idx="1"/>
          </p:nvPr>
        </p:nvSpPr>
        <p:spPr/>
        <p:txBody>
          <a:bodyPr/>
          <a:lstStyle/>
          <a:p>
            <a:r>
              <a:rPr lang="en-US" sz="3600" dirty="0">
                <a:latin typeface="Calibri" pitchFamily="34" charset="0"/>
              </a:rPr>
              <a:t>Diagnose and treat sick birds</a:t>
            </a:r>
          </a:p>
          <a:p>
            <a:r>
              <a:rPr lang="en-US" sz="3600" dirty="0">
                <a:latin typeface="Calibri" pitchFamily="34" charset="0"/>
              </a:rPr>
              <a:t>Clean bird cages regularly</a:t>
            </a:r>
          </a:p>
          <a:p>
            <a:r>
              <a:rPr lang="en-US" sz="3600" dirty="0">
                <a:latin typeface="Calibri" pitchFamily="34" charset="0"/>
              </a:rPr>
              <a:t>Use of protective clothing and equipment when working with birds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Psittacosis resources</a:t>
            </a:r>
            <a:endParaRPr lang="en-US" sz="40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rPr>
              <a:t>Compendium of Measures To Control </a:t>
            </a:r>
            <a:r>
              <a:rPr lang="en-US" i="1" dirty="0" err="1" smtClean="0">
                <a:latin typeface="Calibri" pitchFamily="34" charset="0"/>
              </a:rPr>
              <a:t>Chlamydophila</a:t>
            </a:r>
            <a:r>
              <a:rPr lang="en-US" i="1" dirty="0" smtClean="0">
                <a:latin typeface="Calibri" pitchFamily="34" charset="0"/>
              </a:rPr>
              <a:t> </a:t>
            </a:r>
            <a:r>
              <a:rPr lang="en-US" i="1" dirty="0" err="1" smtClean="0">
                <a:latin typeface="Calibri" pitchFamily="34" charset="0"/>
              </a:rPr>
              <a:t>psittaci</a:t>
            </a:r>
            <a:r>
              <a:rPr lang="en-US" i="1" dirty="0" smtClean="0">
                <a:latin typeface="Calibri" pitchFamily="34" charset="0"/>
              </a:rPr>
              <a:t> Infection Among Humans (Psittacosis) and Pet Birds (Avian </a:t>
            </a:r>
            <a:r>
              <a:rPr lang="en-US" i="1" dirty="0" err="1" smtClean="0">
                <a:latin typeface="Calibri" pitchFamily="34" charset="0"/>
              </a:rPr>
              <a:t>Chlamydiosis</a:t>
            </a:r>
            <a:r>
              <a:rPr lang="en-US" i="1" dirty="0" smtClean="0">
                <a:latin typeface="Calibri" pitchFamily="34" charset="0"/>
              </a:rPr>
              <a:t>), 2010</a:t>
            </a:r>
          </a:p>
          <a:p>
            <a:pPr lvl="1"/>
            <a:r>
              <a:rPr lang="en-US" sz="2800" dirty="0" smtClean="0">
                <a:latin typeface="Calibri" pitchFamily="34" charset="0"/>
              </a:rPr>
              <a:t>available at www.nasphv.org</a:t>
            </a:r>
          </a:p>
          <a:p>
            <a:r>
              <a:rPr lang="en-US" sz="3300" dirty="0" smtClean="0">
                <a:latin typeface="Calibri" pitchFamily="34" charset="0"/>
              </a:rPr>
              <a:t>www.cdc.gov/ncidod/dbmd/diseaseinfo/psittacosis_t.htm</a:t>
            </a:r>
            <a:endParaRPr lang="en-US" sz="3300"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000" dirty="0" smtClean="0">
                <a:latin typeface="Calibri" pitchFamily="34" charset="0"/>
                <a:cs typeface="Times New Roman" pitchFamily="18" charset="0"/>
              </a:rPr>
              <a:t>Q Fever</a:t>
            </a:r>
          </a:p>
        </p:txBody>
      </p:sp>
      <p:sp>
        <p:nvSpPr>
          <p:cNvPr id="30723" name="Content Placeholder 2"/>
          <p:cNvSpPr>
            <a:spLocks noGrp="1"/>
          </p:cNvSpPr>
          <p:nvPr>
            <p:ph idx="1"/>
          </p:nvPr>
        </p:nvSpPr>
        <p:spPr/>
        <p:txBody>
          <a:bodyPr/>
          <a:lstStyle/>
          <a:p>
            <a:r>
              <a:rPr lang="en-US" dirty="0" smtClean="0">
                <a:latin typeface="Calibri" pitchFamily="34" charset="0"/>
                <a:cs typeface="Times New Roman" pitchFamily="18" charset="0"/>
              </a:rPr>
              <a:t>Caused by </a:t>
            </a:r>
            <a:r>
              <a:rPr lang="en-US" i="1" dirty="0" err="1" smtClean="0">
                <a:latin typeface="Calibri" pitchFamily="34" charset="0"/>
                <a:cs typeface="Times New Roman" pitchFamily="18" charset="0"/>
              </a:rPr>
              <a:t>Coxiella</a:t>
            </a:r>
            <a:r>
              <a:rPr lang="en-US" i="1" dirty="0" smtClean="0">
                <a:latin typeface="Calibri" pitchFamily="34" charset="0"/>
                <a:cs typeface="Times New Roman" pitchFamily="18" charset="0"/>
              </a:rPr>
              <a:t> </a:t>
            </a:r>
            <a:r>
              <a:rPr lang="en-US" i="1" dirty="0" err="1" smtClean="0">
                <a:latin typeface="Calibri" pitchFamily="34" charset="0"/>
                <a:cs typeface="Times New Roman" pitchFamily="18" charset="0"/>
              </a:rPr>
              <a:t>burnetii</a:t>
            </a:r>
            <a:endParaRPr lang="en-US" i="1" dirty="0" smtClean="0">
              <a:latin typeface="Calibri" pitchFamily="34" charset="0"/>
              <a:cs typeface="Times New Roman" pitchFamily="18" charset="0"/>
            </a:endParaRPr>
          </a:p>
          <a:p>
            <a:r>
              <a:rPr lang="en-US" dirty="0" smtClean="0">
                <a:latin typeface="Calibri" pitchFamily="34" charset="0"/>
                <a:cs typeface="Times New Roman" pitchFamily="18" charset="0"/>
              </a:rPr>
              <a:t>Primary reservoirs are cattle, sheep and goats</a:t>
            </a:r>
          </a:p>
          <a:p>
            <a:r>
              <a:rPr lang="en-US" dirty="0" smtClean="0">
                <a:latin typeface="Calibri" pitchFamily="34" charset="0"/>
                <a:cs typeface="Times New Roman" pitchFamily="18" charset="0"/>
              </a:rPr>
              <a:t>Very hardy in the environment</a:t>
            </a:r>
          </a:p>
          <a:p>
            <a:r>
              <a:rPr lang="en-US" dirty="0" smtClean="0">
                <a:latin typeface="Calibri" pitchFamily="34" charset="0"/>
                <a:cs typeface="Times New Roman" pitchFamily="18" charset="0"/>
              </a:rPr>
              <a:t>Animal reservoirs typically remain well and shed the bacteria in birthing fluids, placenta, milk, urine and feces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Q Fever:  Human</a:t>
            </a:r>
            <a:endParaRPr lang="en-US" sz="4000" dirty="0">
              <a:latin typeface="Calibri" pitchFamily="34" charset="0"/>
            </a:endParaRPr>
          </a:p>
        </p:txBody>
      </p:sp>
      <p:sp>
        <p:nvSpPr>
          <p:cNvPr id="3" name="Content Placeholder 2"/>
          <p:cNvSpPr>
            <a:spLocks noGrp="1"/>
          </p:cNvSpPr>
          <p:nvPr>
            <p:ph sz="half" idx="1"/>
          </p:nvPr>
        </p:nvSpPr>
        <p:spPr/>
        <p:txBody>
          <a:bodyPr/>
          <a:lstStyle/>
          <a:p>
            <a:r>
              <a:rPr lang="en-US" dirty="0" smtClean="0">
                <a:latin typeface="Calibri" pitchFamily="34" charset="0"/>
              </a:rPr>
              <a:t>~2 cases are reported/year in Virginia</a:t>
            </a:r>
          </a:p>
          <a:p>
            <a:r>
              <a:rPr lang="en-US" dirty="0" smtClean="0">
                <a:latin typeface="Calibri" pitchFamily="34" charset="0"/>
              </a:rPr>
              <a:t>Cases are more commonly reported from western states and the CDC reports between 150-200 human cases/year</a:t>
            </a:r>
          </a:p>
          <a:p>
            <a:endParaRPr lang="en-US" dirty="0"/>
          </a:p>
        </p:txBody>
      </p:sp>
      <p:sp>
        <p:nvSpPr>
          <p:cNvPr id="6" name="Rectangle 5"/>
          <p:cNvSpPr/>
          <p:nvPr/>
        </p:nvSpPr>
        <p:spPr>
          <a:xfrm>
            <a:off x="4267200" y="1828800"/>
            <a:ext cx="4572000" cy="923330"/>
          </a:xfrm>
          <a:prstGeom prst="rect">
            <a:avLst/>
          </a:prstGeom>
        </p:spPr>
        <p:txBody>
          <a:bodyPr>
            <a:spAutoFit/>
          </a:bodyPr>
          <a:lstStyle/>
          <a:p>
            <a:r>
              <a:rPr lang="en-US" b="1" dirty="0" smtClean="0"/>
              <a:t>Annual reported incidence (per million population) for Q Fever in the United States for 2010, CDC</a:t>
            </a:r>
            <a:endParaRPr lang="en-US" dirty="0"/>
          </a:p>
        </p:txBody>
      </p:sp>
      <p:pic>
        <p:nvPicPr>
          <p:cNvPr id="401409" name="Picture 1"/>
          <p:cNvPicPr>
            <a:picLocks noGrp="1" noChangeAspect="1" noChangeArrowheads="1"/>
          </p:cNvPicPr>
          <p:nvPr>
            <p:ph sz="half" idx="2"/>
          </p:nvPr>
        </p:nvPicPr>
        <p:blipFill>
          <a:blip r:embed="rId3" cstate="print"/>
          <a:srcRect/>
          <a:stretch>
            <a:fillRect/>
          </a:stretch>
        </p:blipFill>
        <p:spPr bwMode="auto">
          <a:xfrm>
            <a:off x="4366712" y="2743200"/>
            <a:ext cx="4243888" cy="34465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4000" dirty="0" smtClean="0">
                <a:latin typeface="Calibri" pitchFamily="34" charset="0"/>
                <a:cs typeface="Times New Roman" pitchFamily="18" charset="0"/>
              </a:rPr>
              <a:t>Q Fever:  Human</a:t>
            </a:r>
          </a:p>
        </p:txBody>
      </p:sp>
      <p:sp>
        <p:nvSpPr>
          <p:cNvPr id="31747" name="Content Placeholder 2"/>
          <p:cNvSpPr>
            <a:spLocks noGrp="1"/>
          </p:cNvSpPr>
          <p:nvPr>
            <p:ph idx="1"/>
          </p:nvPr>
        </p:nvSpPr>
        <p:spPr/>
        <p:txBody>
          <a:bodyPr/>
          <a:lstStyle/>
          <a:p>
            <a:r>
              <a:rPr lang="en-US" dirty="0" smtClean="0">
                <a:latin typeface="Calibri" pitchFamily="34" charset="0"/>
                <a:cs typeface="Times New Roman" pitchFamily="18" charset="0"/>
              </a:rPr>
              <a:t>Incubation 2-3 weeks</a:t>
            </a:r>
          </a:p>
          <a:p>
            <a:r>
              <a:rPr lang="en-US" dirty="0" smtClean="0">
                <a:latin typeface="Calibri" pitchFamily="34" charset="0"/>
                <a:cs typeface="Times New Roman" pitchFamily="18" charset="0"/>
              </a:rPr>
              <a:t>Typical exposure is occupational</a:t>
            </a:r>
          </a:p>
          <a:p>
            <a:pPr lvl="1"/>
            <a:r>
              <a:rPr lang="en-US" dirty="0" smtClean="0">
                <a:latin typeface="Calibri" pitchFamily="34" charset="0"/>
                <a:cs typeface="Times New Roman" pitchFamily="18" charset="0"/>
              </a:rPr>
              <a:t>birth assistance, exposure to birth materials</a:t>
            </a:r>
          </a:p>
          <a:p>
            <a:r>
              <a:rPr lang="en-US" dirty="0" smtClean="0">
                <a:latin typeface="Calibri" pitchFamily="34" charset="0"/>
                <a:cs typeface="Times New Roman" pitchFamily="18" charset="0"/>
              </a:rPr>
              <a:t>Flu-like symptoms most common</a:t>
            </a:r>
          </a:p>
          <a:p>
            <a:r>
              <a:rPr lang="en-US" dirty="0" smtClean="0">
                <a:latin typeface="Calibri" pitchFamily="34" charset="0"/>
                <a:cs typeface="Times New Roman" pitchFamily="18" charset="0"/>
              </a:rPr>
              <a:t>Complications like pneumonia and chronic illness may occur</a:t>
            </a:r>
          </a:p>
          <a:p>
            <a:endParaRPr lang="en-US"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alibri" pitchFamily="34" charset="0"/>
              </a:rPr>
              <a:t>Q Fever Outbreaks:  Human</a:t>
            </a:r>
            <a:endParaRPr lang="en-US" sz="36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cs typeface="Times New Roman" pitchFamily="18" charset="0"/>
              </a:rPr>
              <a:t>Q Fever outbreak in the Netherlands</a:t>
            </a:r>
          </a:p>
          <a:p>
            <a:pPr lvl="1"/>
            <a:r>
              <a:rPr lang="en-US" sz="2800" dirty="0" smtClean="0">
                <a:latin typeface="Calibri" pitchFamily="34" charset="0"/>
                <a:cs typeface="Times New Roman" pitchFamily="18" charset="0"/>
              </a:rPr>
              <a:t>Ongoing since 2007</a:t>
            </a:r>
          </a:p>
          <a:p>
            <a:pPr lvl="1"/>
            <a:r>
              <a:rPr lang="en-US" sz="2800" dirty="0" smtClean="0">
                <a:latin typeface="Calibri" pitchFamily="34" charset="0"/>
                <a:cs typeface="Times New Roman" pitchFamily="18" charset="0"/>
              </a:rPr>
              <a:t>Over 3500 human cases </a:t>
            </a:r>
          </a:p>
          <a:p>
            <a:pPr lvl="1"/>
            <a:r>
              <a:rPr lang="en-US" sz="2800" dirty="0" smtClean="0">
                <a:latin typeface="Calibri" pitchFamily="34" charset="0"/>
                <a:cs typeface="Times New Roman" pitchFamily="18" charset="0"/>
              </a:rPr>
              <a:t>Mass vaccination of goats and sheep</a:t>
            </a:r>
          </a:p>
          <a:p>
            <a:pPr lvl="1"/>
            <a:r>
              <a:rPr lang="en-US" sz="2800" dirty="0" smtClean="0">
                <a:latin typeface="Calibri" pitchFamily="34" charset="0"/>
                <a:cs typeface="Times New Roman" pitchFamily="18" charset="0"/>
              </a:rPr>
              <a:t>Culling of goat herds</a:t>
            </a:r>
          </a:p>
          <a:p>
            <a:r>
              <a:rPr lang="en-US" sz="3300" dirty="0" smtClean="0">
                <a:latin typeface="Calibri" pitchFamily="34" charset="0"/>
                <a:cs typeface="Times New Roman" pitchFamily="18" charset="0"/>
              </a:rPr>
              <a:t>The large numbers of human cases thought to be due to proximity to aborting small ruminants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r>
              <a:rPr lang="en-US" sz="4800" dirty="0" err="1">
                <a:latin typeface="Calibri" pitchFamily="34" charset="0"/>
              </a:rPr>
              <a:t>Zoonotic</a:t>
            </a:r>
            <a:r>
              <a:rPr lang="en-US" sz="4800" dirty="0">
                <a:latin typeface="Calibri" pitchFamily="34" charset="0"/>
              </a:rPr>
              <a:t> Agents of Concern</a:t>
            </a:r>
          </a:p>
        </p:txBody>
      </p:sp>
      <p:sp>
        <p:nvSpPr>
          <p:cNvPr id="54275" name="Rectangle 1027"/>
          <p:cNvSpPr>
            <a:spLocks noGrp="1" noChangeArrowheads="1"/>
          </p:cNvSpPr>
          <p:nvPr>
            <p:ph type="body" idx="1"/>
          </p:nvPr>
        </p:nvSpPr>
        <p:spPr/>
        <p:txBody>
          <a:bodyPr/>
          <a:lstStyle/>
          <a:p>
            <a:pPr>
              <a:lnSpc>
                <a:spcPct val="90000"/>
              </a:lnSpc>
            </a:pPr>
            <a:r>
              <a:rPr lang="en-US" sz="3900" dirty="0">
                <a:latin typeface="Calibri" pitchFamily="34" charset="0"/>
              </a:rPr>
              <a:t>CDC has categorized biological agents of concern</a:t>
            </a:r>
          </a:p>
          <a:p>
            <a:pPr>
              <a:lnSpc>
                <a:spcPct val="90000"/>
              </a:lnSpc>
            </a:pPr>
            <a:r>
              <a:rPr lang="en-US" sz="3900" dirty="0">
                <a:latin typeface="Calibri" pitchFamily="34" charset="0"/>
              </a:rPr>
              <a:t>All but one </a:t>
            </a:r>
            <a:r>
              <a:rPr lang="en-US" sz="3900" dirty="0" smtClean="0">
                <a:latin typeface="Calibri" pitchFamily="34" charset="0"/>
              </a:rPr>
              <a:t>Category </a:t>
            </a:r>
            <a:r>
              <a:rPr lang="en-US" sz="3900" dirty="0">
                <a:latin typeface="Calibri" pitchFamily="34" charset="0"/>
              </a:rPr>
              <a:t>A agent is </a:t>
            </a:r>
            <a:r>
              <a:rPr lang="en-US" sz="3900" dirty="0" err="1">
                <a:latin typeface="Calibri" pitchFamily="34" charset="0"/>
              </a:rPr>
              <a:t>zoonotic</a:t>
            </a:r>
            <a:r>
              <a:rPr lang="en-US" sz="3900" dirty="0">
                <a:latin typeface="Calibri" pitchFamily="34" charset="0"/>
              </a:rPr>
              <a:t>:	</a:t>
            </a:r>
            <a:r>
              <a:rPr lang="en-US" sz="3500" dirty="0">
                <a:latin typeface="Calibri" pitchFamily="34" charset="0"/>
              </a:rPr>
              <a:t>	</a:t>
            </a:r>
          </a:p>
          <a:p>
            <a:pPr lvl="1">
              <a:lnSpc>
                <a:spcPct val="90000"/>
              </a:lnSpc>
            </a:pPr>
            <a:r>
              <a:rPr lang="en-US" sz="3500" dirty="0">
                <a:latin typeface="Calibri" pitchFamily="34" charset="0"/>
              </a:rPr>
              <a:t>Viral Hemorrhagic Fevers		</a:t>
            </a:r>
          </a:p>
          <a:p>
            <a:pPr lvl="1">
              <a:lnSpc>
                <a:spcPct val="90000"/>
              </a:lnSpc>
            </a:pPr>
            <a:r>
              <a:rPr lang="en-US" sz="3500" dirty="0">
                <a:latin typeface="Calibri" pitchFamily="34" charset="0"/>
              </a:rPr>
              <a:t>Plague	Tularemia	</a:t>
            </a:r>
            <a:r>
              <a:rPr lang="en-US" sz="3500" dirty="0" smtClean="0">
                <a:latin typeface="Calibri" pitchFamily="34" charset="0"/>
              </a:rPr>
              <a:t>	Anthrax</a:t>
            </a:r>
            <a:endParaRPr lang="en-US" sz="3500" dirty="0">
              <a:latin typeface="Calibri" pitchFamily="34" charset="0"/>
            </a:endParaRPr>
          </a:p>
          <a:p>
            <a:pPr lvl="1">
              <a:lnSpc>
                <a:spcPct val="90000"/>
              </a:lnSpc>
            </a:pPr>
            <a:r>
              <a:rPr lang="en-US" sz="3500" dirty="0">
                <a:latin typeface="Calibri" pitchFamily="34" charset="0"/>
              </a:rPr>
              <a:t>Smallpox		 Botulism</a:t>
            </a:r>
          </a:p>
          <a:p>
            <a:pPr lvl="1">
              <a:lnSpc>
                <a:spcPct val="90000"/>
              </a:lnSpc>
            </a:pPr>
            <a:endParaRPr lang="en-US" sz="31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Q Fever:  Animals</a:t>
            </a:r>
            <a:endParaRPr lang="en-US" sz="40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cs typeface="Times New Roman" pitchFamily="18" charset="0"/>
              </a:rPr>
              <a:t>Primary reservoirs (cattle, sheep and goats) are typically asymptomatic</a:t>
            </a:r>
          </a:p>
          <a:p>
            <a:r>
              <a:rPr lang="en-US" dirty="0" smtClean="0">
                <a:latin typeface="Calibri" pitchFamily="34" charset="0"/>
                <a:cs typeface="Times New Roman" pitchFamily="18" charset="0"/>
              </a:rPr>
              <a:t>When clinical illness is seen, abortion is the typical manifestation in these species</a:t>
            </a:r>
          </a:p>
          <a:p>
            <a:r>
              <a:rPr lang="en-US" dirty="0" smtClean="0">
                <a:latin typeface="Calibri" pitchFamily="34" charset="0"/>
                <a:cs typeface="Times New Roman" pitchFamily="18" charset="0"/>
              </a:rPr>
              <a:t>Studies in cats would indicate adverse reproductive events in this species as well</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000" dirty="0" smtClean="0">
                <a:latin typeface="Calibri" pitchFamily="34" charset="0"/>
                <a:cs typeface="Times New Roman" pitchFamily="18" charset="0"/>
              </a:rPr>
              <a:t>Q Fever:  Prevention</a:t>
            </a:r>
          </a:p>
        </p:txBody>
      </p:sp>
      <p:sp>
        <p:nvSpPr>
          <p:cNvPr id="32771" name="Content Placeholder 2"/>
          <p:cNvSpPr>
            <a:spLocks noGrp="1"/>
          </p:cNvSpPr>
          <p:nvPr>
            <p:ph idx="1"/>
          </p:nvPr>
        </p:nvSpPr>
        <p:spPr/>
        <p:txBody>
          <a:bodyPr/>
          <a:lstStyle/>
          <a:p>
            <a:r>
              <a:rPr lang="en-US" dirty="0" smtClean="0">
                <a:latin typeface="Calibri" pitchFamily="34" charset="0"/>
                <a:cs typeface="Times New Roman" pitchFamily="18" charset="0"/>
              </a:rPr>
              <a:t>Prevention methods include barrier precautions during birth assistance to avoid contamination broken skin or mucous membranes</a:t>
            </a:r>
          </a:p>
          <a:p>
            <a:r>
              <a:rPr lang="en-US" dirty="0" smtClean="0">
                <a:latin typeface="Calibri" pitchFamily="34" charset="0"/>
                <a:cs typeface="Times New Roman" pitchFamily="18" charset="0"/>
              </a:rPr>
              <a:t>Proper cleaning of stalls, removal of bedding, removal of birthing materials</a:t>
            </a:r>
          </a:p>
          <a:p>
            <a:r>
              <a:rPr lang="en-US" dirty="0" smtClean="0">
                <a:latin typeface="Calibri" pitchFamily="34" charset="0"/>
                <a:cs typeface="Times New Roman" pitchFamily="18" charset="0"/>
              </a:rPr>
              <a:t>Proper handling of laboratory samples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Q Fever resources</a:t>
            </a:r>
            <a:endParaRPr lang="en-US" sz="4000" dirty="0">
              <a:latin typeface="Calibri" pitchFamily="34" charset="0"/>
            </a:endParaRPr>
          </a:p>
        </p:txBody>
      </p:sp>
      <p:sp>
        <p:nvSpPr>
          <p:cNvPr id="3" name="Content Placeholder 2"/>
          <p:cNvSpPr>
            <a:spLocks noGrp="1"/>
          </p:cNvSpPr>
          <p:nvPr>
            <p:ph idx="1"/>
          </p:nvPr>
        </p:nvSpPr>
        <p:spPr/>
        <p:txBody>
          <a:bodyPr/>
          <a:lstStyle/>
          <a:p>
            <a:r>
              <a:rPr lang="en-US" sz="2400" dirty="0" smtClean="0">
                <a:latin typeface="Calibri" pitchFamily="34" charset="0"/>
              </a:rPr>
              <a:t>www.cdc.gov/qfever/</a:t>
            </a:r>
          </a:p>
          <a:p>
            <a:r>
              <a:rPr lang="en-US" sz="2400" dirty="0" smtClean="0">
                <a:latin typeface="Calibri" pitchFamily="34" charset="0"/>
              </a:rPr>
              <a:t>Diagnosis and Management of Q Fever:  US, 2013</a:t>
            </a:r>
          </a:p>
          <a:p>
            <a:pPr lvl="1"/>
            <a:r>
              <a:rPr lang="en-US" sz="2000" dirty="0" smtClean="0">
                <a:latin typeface="Calibri" pitchFamily="34" charset="0"/>
              </a:rPr>
              <a:t>www.cdc.gov/mmwr/preview/mmwrhtml/rr6203a1.htm</a:t>
            </a:r>
            <a:endParaRPr lang="en-US" sz="2300" dirty="0" smtClean="0">
              <a:latin typeface="Calibri" pitchFamily="34" charset="0"/>
            </a:endParaRPr>
          </a:p>
          <a:p>
            <a:r>
              <a:rPr lang="en-US" sz="2400" dirty="0" err="1" smtClean="0">
                <a:latin typeface="Calibri" pitchFamily="34" charset="0"/>
              </a:rPr>
              <a:t>Roest</a:t>
            </a:r>
            <a:r>
              <a:rPr lang="en-US" sz="2400" dirty="0" smtClean="0">
                <a:latin typeface="Calibri" pitchFamily="34" charset="0"/>
              </a:rPr>
              <a:t>, et al.  The Q fever epidemic in The Netherlands : history, onset, response and reflection.  </a:t>
            </a:r>
            <a:r>
              <a:rPr lang="en-US" sz="2400" i="1" dirty="0" err="1" smtClean="0">
                <a:latin typeface="Calibri" pitchFamily="34" charset="0"/>
              </a:rPr>
              <a:t>Epidemiol</a:t>
            </a:r>
            <a:r>
              <a:rPr lang="en-US" sz="2400" i="1" dirty="0" smtClean="0">
                <a:latin typeface="Calibri" pitchFamily="34" charset="0"/>
              </a:rPr>
              <a:t>. Infect. </a:t>
            </a:r>
            <a:r>
              <a:rPr lang="en-US" sz="2400" dirty="0" smtClean="0">
                <a:latin typeface="Calibri" pitchFamily="34" charset="0"/>
              </a:rPr>
              <a:t>(2011), 139, 1-12.</a:t>
            </a:r>
          </a:p>
          <a:p>
            <a:r>
              <a:rPr lang="en-US" sz="2400" dirty="0" smtClean="0">
                <a:latin typeface="Calibri" pitchFamily="34" charset="0"/>
              </a:rPr>
              <a:t>Prevention and Control of </a:t>
            </a:r>
            <a:r>
              <a:rPr lang="en-US" sz="2400" i="1" dirty="0" err="1" smtClean="0">
                <a:latin typeface="Calibri" pitchFamily="34" charset="0"/>
              </a:rPr>
              <a:t>Coxiella</a:t>
            </a:r>
            <a:r>
              <a:rPr lang="en-US" sz="2400" i="1" dirty="0" smtClean="0">
                <a:latin typeface="Calibri" pitchFamily="34" charset="0"/>
              </a:rPr>
              <a:t> </a:t>
            </a:r>
            <a:r>
              <a:rPr lang="en-US" sz="2400" i="1" dirty="0" err="1" smtClean="0">
                <a:latin typeface="Calibri" pitchFamily="34" charset="0"/>
              </a:rPr>
              <a:t>burnetii</a:t>
            </a:r>
            <a:r>
              <a:rPr lang="en-US" sz="2400" i="1" dirty="0" smtClean="0">
                <a:latin typeface="Calibri" pitchFamily="34" charset="0"/>
              </a:rPr>
              <a:t> </a:t>
            </a:r>
            <a:r>
              <a:rPr lang="en-US" sz="2400" dirty="0" smtClean="0">
                <a:latin typeface="Calibri" pitchFamily="34" charset="0"/>
              </a:rPr>
              <a:t>Infection among Humans and Animals: Guidance for a Coordinated Public Health and Animal Health Response, 2013</a:t>
            </a:r>
          </a:p>
          <a:p>
            <a:pPr lvl="1"/>
            <a:r>
              <a:rPr lang="en-US" sz="2300" dirty="0" smtClean="0">
                <a:latin typeface="Calibri" pitchFamily="34" charset="0"/>
              </a:rPr>
              <a:t>Available at www.nasphv.org</a:t>
            </a:r>
            <a:endParaRPr lang="en-US" sz="2300" dirty="0">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400" dirty="0">
                <a:latin typeface="Calibri" pitchFamily="34" charset="0"/>
              </a:rPr>
              <a:t>Direct Contact Transmission</a:t>
            </a:r>
          </a:p>
        </p:txBody>
      </p:sp>
      <p:sp>
        <p:nvSpPr>
          <p:cNvPr id="61443" name="Rectangle 3"/>
          <p:cNvSpPr>
            <a:spLocks noGrp="1" noChangeArrowheads="1"/>
          </p:cNvSpPr>
          <p:nvPr>
            <p:ph type="body" idx="1"/>
          </p:nvPr>
        </p:nvSpPr>
        <p:spPr/>
        <p:txBody>
          <a:bodyPr/>
          <a:lstStyle/>
          <a:p>
            <a:r>
              <a:rPr lang="en-US" sz="3600" dirty="0" err="1">
                <a:latin typeface="Calibri" pitchFamily="34" charset="0"/>
              </a:rPr>
              <a:t>Leptospirosis</a:t>
            </a:r>
            <a:endParaRPr lang="en-US" sz="3600" dirty="0">
              <a:latin typeface="Calibri" pitchFamily="34" charset="0"/>
            </a:endParaRPr>
          </a:p>
          <a:p>
            <a:r>
              <a:rPr lang="en-US" sz="3600" dirty="0">
                <a:latin typeface="Calibri" pitchFamily="34" charset="0"/>
              </a:rPr>
              <a:t>Tularemia</a:t>
            </a:r>
          </a:p>
          <a:p>
            <a:r>
              <a:rPr lang="en-US" sz="3600" dirty="0">
                <a:latin typeface="Calibri" pitchFamily="34" charset="0"/>
              </a:rPr>
              <a:t>Brucellosis</a:t>
            </a:r>
          </a:p>
          <a:p>
            <a:r>
              <a:rPr lang="en-US" sz="3600" dirty="0" err="1" smtClean="0">
                <a:latin typeface="Calibri" pitchFamily="34" charset="0"/>
              </a:rPr>
              <a:t>Monkeypox</a:t>
            </a:r>
            <a:endParaRPr lang="en-US" sz="3600" dirty="0" smtClean="0">
              <a:latin typeface="Calibri" pitchFamily="34" charset="0"/>
            </a:endParaRPr>
          </a:p>
          <a:p>
            <a:r>
              <a:rPr lang="en-US" sz="3600" dirty="0" err="1" smtClean="0">
                <a:latin typeface="Calibri" pitchFamily="34" charset="0"/>
              </a:rPr>
              <a:t>Methicillin</a:t>
            </a:r>
            <a:r>
              <a:rPr lang="en-US" sz="3600" dirty="0" smtClean="0">
                <a:latin typeface="Calibri" pitchFamily="34" charset="0"/>
              </a:rPr>
              <a:t>-resistant </a:t>
            </a:r>
            <a:r>
              <a:rPr lang="en-US" sz="3600" i="1" dirty="0" smtClean="0">
                <a:latin typeface="Calibri" pitchFamily="34" charset="0"/>
              </a:rPr>
              <a:t>Staphylococcus </a:t>
            </a:r>
            <a:r>
              <a:rPr lang="en-US" sz="3600" i="1" dirty="0" err="1" smtClean="0">
                <a:latin typeface="Calibri" pitchFamily="34" charset="0"/>
              </a:rPr>
              <a:t>Aureus</a:t>
            </a:r>
            <a:r>
              <a:rPr lang="en-US" sz="3600" dirty="0" smtClean="0">
                <a:latin typeface="Calibri" pitchFamily="34" charset="0"/>
              </a:rPr>
              <a:t> (MRSA)</a:t>
            </a:r>
            <a:endParaRPr lang="en-US" sz="3600" dirty="0">
              <a:latin typeface="Calibri" pitchFamily="34" charset="0"/>
            </a:endParaRP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pig"/>
          <p:cNvPicPr>
            <a:picLocks noChangeAspect="1" noChangeArrowheads="1"/>
          </p:cNvPicPr>
          <p:nvPr/>
        </p:nvPicPr>
        <p:blipFill>
          <a:blip r:embed="rId3" cstate="print"/>
          <a:srcRect/>
          <a:stretch>
            <a:fillRect/>
          </a:stretch>
        </p:blipFill>
        <p:spPr bwMode="auto">
          <a:xfrm>
            <a:off x="5410200" y="4572000"/>
            <a:ext cx="1695450" cy="1447800"/>
          </a:xfrm>
          <a:prstGeom prst="rect">
            <a:avLst/>
          </a:prstGeom>
          <a:noFill/>
          <a:ln w="9525">
            <a:noFill/>
            <a:miter lim="800000"/>
            <a:headEnd/>
            <a:tailEnd/>
          </a:ln>
        </p:spPr>
      </p:pic>
      <p:sp>
        <p:nvSpPr>
          <p:cNvPr id="8195"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endParaRPr lang="en-US" sz="4000" dirty="0" smtClean="0">
              <a:latin typeface="Calibri" pitchFamily="34" charset="0"/>
            </a:endParaRPr>
          </a:p>
        </p:txBody>
      </p:sp>
      <p:sp>
        <p:nvSpPr>
          <p:cNvPr id="8196" name="Rectangle 3"/>
          <p:cNvSpPr>
            <a:spLocks noGrp="1" noChangeArrowheads="1"/>
          </p:cNvSpPr>
          <p:nvPr>
            <p:ph type="body" idx="1"/>
          </p:nvPr>
        </p:nvSpPr>
        <p:spPr/>
        <p:txBody>
          <a:bodyPr/>
          <a:lstStyle/>
          <a:p>
            <a:pPr eaLnBrk="1" hangingPunct="1"/>
            <a:r>
              <a:rPr lang="en-US" sz="2800" dirty="0" smtClean="0">
                <a:latin typeface="Calibri" pitchFamily="34" charset="0"/>
              </a:rPr>
              <a:t>Caused by spiral shaped bacteria (</a:t>
            </a:r>
            <a:r>
              <a:rPr lang="en-US" sz="2800" dirty="0" err="1" smtClean="0">
                <a:latin typeface="Calibri" pitchFamily="34" charset="0"/>
              </a:rPr>
              <a:t>leptospires</a:t>
            </a:r>
            <a:r>
              <a:rPr lang="en-US" sz="2800" dirty="0" smtClean="0">
                <a:latin typeface="Calibri" pitchFamily="34" charset="0"/>
              </a:rPr>
              <a:t>)</a:t>
            </a:r>
          </a:p>
          <a:p>
            <a:pPr eaLnBrk="1" hangingPunct="1"/>
            <a:r>
              <a:rPr lang="en-US" sz="2800" dirty="0" smtClean="0">
                <a:latin typeface="Calibri" pitchFamily="34" charset="0"/>
              </a:rPr>
              <a:t>Over 200 </a:t>
            </a:r>
            <a:r>
              <a:rPr lang="en-US" sz="2800" dirty="0" err="1" smtClean="0">
                <a:latin typeface="Calibri" pitchFamily="34" charset="0"/>
              </a:rPr>
              <a:t>serovars</a:t>
            </a:r>
            <a:r>
              <a:rPr lang="en-US" sz="2800" dirty="0" smtClean="0">
                <a:latin typeface="Calibri" pitchFamily="34" charset="0"/>
              </a:rPr>
              <a:t> have been described </a:t>
            </a:r>
          </a:p>
          <a:p>
            <a:pPr eaLnBrk="1" hangingPunct="1"/>
            <a:r>
              <a:rPr lang="en-US" sz="2800" dirty="0" smtClean="0">
                <a:latin typeface="Calibri" pitchFamily="34" charset="0"/>
              </a:rPr>
              <a:t>Wild and domestic animals are reservoirs; </a:t>
            </a:r>
            <a:r>
              <a:rPr lang="en-US" sz="2800" dirty="0" err="1" smtClean="0">
                <a:latin typeface="Calibri" pitchFamily="34" charset="0"/>
              </a:rPr>
              <a:t>serovars</a:t>
            </a:r>
            <a:r>
              <a:rPr lang="en-US" sz="2800" dirty="0" smtClean="0">
                <a:latin typeface="Calibri" pitchFamily="34" charset="0"/>
              </a:rPr>
              <a:t> vary with species of animal</a:t>
            </a:r>
          </a:p>
          <a:p>
            <a:pPr eaLnBrk="1" hangingPunct="1"/>
            <a:endParaRPr lang="en-US" sz="2800" dirty="0" smtClean="0"/>
          </a:p>
        </p:txBody>
      </p:sp>
      <p:pic>
        <p:nvPicPr>
          <p:cNvPr id="8197" name="Picture 5" descr="pepe"/>
          <p:cNvPicPr>
            <a:picLocks noChangeAspect="1" noChangeArrowheads="1"/>
          </p:cNvPicPr>
          <p:nvPr/>
        </p:nvPicPr>
        <p:blipFill>
          <a:blip r:embed="rId4" cstate="print"/>
          <a:srcRect/>
          <a:stretch>
            <a:fillRect/>
          </a:stretch>
        </p:blipFill>
        <p:spPr bwMode="auto">
          <a:xfrm>
            <a:off x="7010400" y="4552950"/>
            <a:ext cx="1681163" cy="1541463"/>
          </a:xfrm>
          <a:prstGeom prst="rect">
            <a:avLst/>
          </a:prstGeom>
          <a:noFill/>
          <a:ln w="9525">
            <a:noFill/>
            <a:miter lim="800000"/>
            <a:headEnd/>
            <a:tailEnd/>
          </a:ln>
        </p:spPr>
      </p:pic>
      <p:pic>
        <p:nvPicPr>
          <p:cNvPr id="8198" name="Picture 4" descr="raccoon head shot"/>
          <p:cNvPicPr>
            <a:picLocks noChangeAspect="1" noChangeArrowheads="1"/>
          </p:cNvPicPr>
          <p:nvPr/>
        </p:nvPicPr>
        <p:blipFill>
          <a:blip r:embed="rId5" cstate="print"/>
          <a:srcRect/>
          <a:stretch>
            <a:fillRect/>
          </a:stretch>
        </p:blipFill>
        <p:spPr bwMode="auto">
          <a:xfrm>
            <a:off x="6781800" y="4191000"/>
            <a:ext cx="1143000" cy="1143000"/>
          </a:xfrm>
          <a:prstGeom prst="rect">
            <a:avLst/>
          </a:prstGeom>
          <a:noFill/>
          <a:ln w="9525">
            <a:noFill/>
            <a:miter lim="800000"/>
            <a:headEnd/>
            <a:tailEnd/>
          </a:ln>
        </p:spPr>
      </p:pic>
      <p:pic>
        <p:nvPicPr>
          <p:cNvPr id="8199" name="Picture 7" descr="tullando"/>
          <p:cNvPicPr>
            <a:picLocks noChangeAspect="1" noChangeArrowheads="1"/>
          </p:cNvPicPr>
          <p:nvPr/>
        </p:nvPicPr>
        <p:blipFill>
          <a:blip r:embed="rId6" cstate="print"/>
          <a:srcRect/>
          <a:stretch>
            <a:fillRect/>
          </a:stretch>
        </p:blipFill>
        <p:spPr bwMode="auto">
          <a:xfrm>
            <a:off x="457200" y="4394200"/>
            <a:ext cx="2438400" cy="1625600"/>
          </a:xfrm>
          <a:prstGeom prst="rect">
            <a:avLst/>
          </a:prstGeom>
          <a:noFill/>
          <a:ln w="9525">
            <a:noFill/>
            <a:miter lim="800000"/>
            <a:headEnd/>
            <a:tailEnd/>
          </a:ln>
        </p:spPr>
      </p:pic>
      <p:pic>
        <p:nvPicPr>
          <p:cNvPr id="8200" name="Picture 8" descr="rat"/>
          <p:cNvPicPr>
            <a:picLocks noChangeAspect="1" noChangeArrowheads="1"/>
          </p:cNvPicPr>
          <p:nvPr/>
        </p:nvPicPr>
        <p:blipFill>
          <a:blip r:embed="rId7" cstate="print"/>
          <a:srcRect/>
          <a:stretch>
            <a:fillRect/>
          </a:stretch>
        </p:blipFill>
        <p:spPr bwMode="auto">
          <a:xfrm>
            <a:off x="2514600" y="4191000"/>
            <a:ext cx="1270000" cy="863600"/>
          </a:xfrm>
          <a:prstGeom prst="rect">
            <a:avLst/>
          </a:prstGeom>
          <a:noFill/>
          <a:ln w="9525">
            <a:noFill/>
            <a:miter lim="800000"/>
            <a:headEnd/>
            <a:tailEnd/>
          </a:ln>
        </p:spPr>
      </p:pic>
      <p:pic>
        <p:nvPicPr>
          <p:cNvPr id="8201" name="Picture 9" descr="opossum"/>
          <p:cNvPicPr>
            <a:picLocks noChangeAspect="1" noChangeArrowheads="1"/>
          </p:cNvPicPr>
          <p:nvPr/>
        </p:nvPicPr>
        <p:blipFill>
          <a:blip r:embed="rId8" cstate="print"/>
          <a:srcRect/>
          <a:stretch>
            <a:fillRect/>
          </a:stretch>
        </p:blipFill>
        <p:spPr bwMode="auto">
          <a:xfrm>
            <a:off x="3200400" y="5105400"/>
            <a:ext cx="1676400" cy="1103313"/>
          </a:xfrm>
          <a:prstGeom prst="rect">
            <a:avLst/>
          </a:prstGeom>
          <a:noFill/>
          <a:ln w="9525">
            <a:noFill/>
            <a:miter lim="800000"/>
            <a:headEnd/>
            <a:tailEnd/>
          </a:ln>
        </p:spPr>
      </p:pic>
      <p:pic>
        <p:nvPicPr>
          <p:cNvPr id="8202" name="Picture 10" descr="IMG_0168"/>
          <p:cNvPicPr>
            <a:picLocks noChangeAspect="1" noChangeArrowheads="1"/>
          </p:cNvPicPr>
          <p:nvPr/>
        </p:nvPicPr>
        <p:blipFill>
          <a:blip r:embed="rId9" cstate="print"/>
          <a:srcRect/>
          <a:stretch>
            <a:fillRect/>
          </a:stretch>
        </p:blipFill>
        <p:spPr bwMode="auto">
          <a:xfrm>
            <a:off x="4114800" y="4038600"/>
            <a:ext cx="1635125" cy="122713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Calibri" pitchFamily="34" charset="0"/>
              </a:rPr>
              <a:t>Leptospirosis</a:t>
            </a:r>
            <a:r>
              <a:rPr lang="en-US" sz="4000" dirty="0" smtClean="0">
                <a:latin typeface="Calibri" pitchFamily="34" charset="0"/>
              </a:rPr>
              <a:t>:  Human</a:t>
            </a:r>
            <a:endParaRPr lang="en-US" sz="40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rPr>
              <a:t>Not a reportable disease in Virginia</a:t>
            </a:r>
          </a:p>
          <a:p>
            <a:r>
              <a:rPr lang="en-US" dirty="0" smtClean="0">
                <a:latin typeface="Calibri" pitchFamily="34" charset="0"/>
              </a:rPr>
              <a:t>100-200 cases identified each year in the US</a:t>
            </a:r>
          </a:p>
          <a:p>
            <a:r>
              <a:rPr lang="en-US" dirty="0" smtClean="0">
                <a:latin typeface="Calibri" pitchFamily="34" charset="0"/>
              </a:rPr>
              <a:t>Considered to be the most widespread </a:t>
            </a:r>
            <a:r>
              <a:rPr lang="en-US" dirty="0" err="1" smtClean="0">
                <a:latin typeface="Calibri" pitchFamily="34" charset="0"/>
              </a:rPr>
              <a:t>zoonotic</a:t>
            </a:r>
            <a:r>
              <a:rPr lang="en-US" dirty="0" smtClean="0">
                <a:latin typeface="Calibri" pitchFamily="34" charset="0"/>
              </a:rPr>
              <a:t> disease in the world</a:t>
            </a:r>
            <a:endParaRPr lang="en-US" dirty="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endParaRPr lang="en-US" sz="4000" dirty="0" smtClean="0">
              <a:latin typeface="Calibri" pitchFamily="34" charset="0"/>
            </a:endParaRPr>
          </a:p>
        </p:txBody>
      </p:sp>
      <p:sp>
        <p:nvSpPr>
          <p:cNvPr id="9219" name="Rectangle 3"/>
          <p:cNvSpPr>
            <a:spLocks noGrp="1" noChangeArrowheads="1"/>
          </p:cNvSpPr>
          <p:nvPr>
            <p:ph type="body" idx="1"/>
          </p:nvPr>
        </p:nvSpPr>
        <p:spPr/>
        <p:txBody>
          <a:bodyPr/>
          <a:lstStyle/>
          <a:p>
            <a:pPr eaLnBrk="1" hangingPunct="1">
              <a:lnSpc>
                <a:spcPct val="90000"/>
              </a:lnSpc>
            </a:pPr>
            <a:r>
              <a:rPr lang="en-US" sz="3600" dirty="0" smtClean="0">
                <a:latin typeface="Calibri" pitchFamily="34" charset="0"/>
              </a:rPr>
              <a:t>Direct and indirect</a:t>
            </a:r>
          </a:p>
          <a:p>
            <a:pPr lvl="1" eaLnBrk="1" hangingPunct="1">
              <a:lnSpc>
                <a:spcPct val="90000"/>
              </a:lnSpc>
            </a:pPr>
            <a:r>
              <a:rPr lang="en-US" sz="2800" dirty="0" smtClean="0">
                <a:latin typeface="Calibri" pitchFamily="34" charset="0"/>
              </a:rPr>
              <a:t>Contact with urine, infected tissues, bite wounds  </a:t>
            </a:r>
          </a:p>
          <a:p>
            <a:pPr lvl="1" eaLnBrk="1" hangingPunct="1">
              <a:lnSpc>
                <a:spcPct val="90000"/>
              </a:lnSpc>
            </a:pPr>
            <a:r>
              <a:rPr lang="en-US" sz="2800" dirty="0" smtClean="0">
                <a:latin typeface="Calibri" pitchFamily="34" charset="0"/>
              </a:rPr>
              <a:t>Contact with contaminated water sources, food, bedding</a:t>
            </a:r>
            <a:r>
              <a:rPr lang="en-US" sz="2300" dirty="0" smtClean="0">
                <a:latin typeface="Calibri" pitchFamily="34" charset="0"/>
              </a:rPr>
              <a:t> </a:t>
            </a:r>
          </a:p>
          <a:p>
            <a:pPr eaLnBrk="1" hangingPunct="1">
              <a:lnSpc>
                <a:spcPct val="90000"/>
              </a:lnSpc>
            </a:pPr>
            <a:r>
              <a:rPr lang="en-US" sz="3600" dirty="0" smtClean="0">
                <a:latin typeface="Calibri" pitchFamily="34" charset="0"/>
              </a:rPr>
              <a:t>Contact with mucous membranes and/or abraded/scratched/water-softened skin</a:t>
            </a:r>
            <a:r>
              <a:rPr lang="en-US" sz="2800" dirty="0" smtClean="0">
                <a:latin typeface="Calibri" pitchFamily="34" charset="0"/>
              </a:rPr>
              <a:t> </a:t>
            </a:r>
          </a:p>
          <a:p>
            <a:pPr eaLnBrk="1" hangingPunct="1">
              <a:lnSpc>
                <a:spcPct val="90000"/>
              </a:lnSpc>
            </a:pPr>
            <a:endParaRPr lang="en-US"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r>
              <a:rPr lang="en-US" sz="4000" dirty="0" smtClean="0">
                <a:latin typeface="Calibri" pitchFamily="34" charset="0"/>
              </a:rPr>
              <a:t>:  Human</a:t>
            </a:r>
          </a:p>
        </p:txBody>
      </p:sp>
      <p:sp>
        <p:nvSpPr>
          <p:cNvPr id="11267" name="Rectangle 3"/>
          <p:cNvSpPr>
            <a:spLocks noGrp="1" noChangeArrowheads="1"/>
          </p:cNvSpPr>
          <p:nvPr>
            <p:ph type="body" idx="1"/>
          </p:nvPr>
        </p:nvSpPr>
        <p:spPr/>
        <p:txBody>
          <a:bodyPr/>
          <a:lstStyle/>
          <a:p>
            <a:pPr eaLnBrk="1" hangingPunct="1"/>
            <a:r>
              <a:rPr lang="en-US" dirty="0" smtClean="0">
                <a:latin typeface="Calibri" pitchFamily="34" charset="0"/>
              </a:rPr>
              <a:t>Severity of illness can vary</a:t>
            </a:r>
          </a:p>
          <a:p>
            <a:pPr eaLnBrk="1" hangingPunct="1"/>
            <a:r>
              <a:rPr lang="en-US" dirty="0" smtClean="0">
                <a:latin typeface="Calibri" pitchFamily="34" charset="0"/>
              </a:rPr>
              <a:t>Initial symptoms often flu-like and usually begin 10 days after exposure (range 2-30)</a:t>
            </a:r>
          </a:p>
          <a:p>
            <a:pPr eaLnBrk="1" hangingPunct="1"/>
            <a:r>
              <a:rPr lang="en-US" dirty="0" smtClean="0">
                <a:latin typeface="Calibri" pitchFamily="34" charset="0"/>
              </a:rPr>
              <a:t>Can cause renal disease and </a:t>
            </a:r>
            <a:r>
              <a:rPr lang="en-US" dirty="0" err="1" smtClean="0">
                <a:latin typeface="Calibri" pitchFamily="34" charset="0"/>
              </a:rPr>
              <a:t>coagulopathy</a:t>
            </a:r>
            <a:endParaRPr lang="en-US" dirty="0" smtClean="0">
              <a:latin typeface="Calibri" pitchFamily="34" charset="0"/>
            </a:endParaRPr>
          </a:p>
          <a:p>
            <a:pPr eaLnBrk="1" hangingPunct="1"/>
            <a:r>
              <a:rPr lang="en-US" dirty="0" smtClean="0">
                <a:latin typeface="Calibri" pitchFamily="34" charset="0"/>
              </a:rPr>
              <a:t>Person to person transmission rare</a:t>
            </a:r>
          </a:p>
          <a:p>
            <a:pPr eaLnBrk="1" hangingPunct="1"/>
            <a:r>
              <a:rPr lang="en-US" dirty="0" smtClean="0">
                <a:latin typeface="Calibri" pitchFamily="34" charset="0"/>
              </a:rPr>
              <a:t>Antibiotic prophylaxis typically not recommended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Calibri" pitchFamily="34" charset="0"/>
              </a:rPr>
              <a:t>Leptospirosis</a:t>
            </a:r>
            <a:r>
              <a:rPr lang="en-US" sz="4000" dirty="0" smtClean="0">
                <a:latin typeface="Calibri" pitchFamily="34" charset="0"/>
              </a:rPr>
              <a:t> outbreaks:  Human</a:t>
            </a:r>
            <a:endParaRPr lang="en-US" sz="4000" dirty="0">
              <a:latin typeface="Calibri" pitchFamily="34" charset="0"/>
            </a:endParaRPr>
          </a:p>
        </p:txBody>
      </p:sp>
      <p:sp>
        <p:nvSpPr>
          <p:cNvPr id="3" name="Content Placeholder 2"/>
          <p:cNvSpPr>
            <a:spLocks noGrp="1"/>
          </p:cNvSpPr>
          <p:nvPr>
            <p:ph idx="1"/>
          </p:nvPr>
        </p:nvSpPr>
        <p:spPr/>
        <p:txBody>
          <a:bodyPr/>
          <a:lstStyle/>
          <a:p>
            <a:r>
              <a:rPr lang="en-US" dirty="0" smtClean="0">
                <a:latin typeface="Calibri" pitchFamily="34" charset="0"/>
              </a:rPr>
              <a:t>Largest outbreak in the US occurred in 1998</a:t>
            </a:r>
          </a:p>
          <a:p>
            <a:pPr lvl="1"/>
            <a:r>
              <a:rPr lang="en-US" dirty="0" smtClean="0">
                <a:latin typeface="Calibri" pitchFamily="34" charset="0"/>
              </a:rPr>
              <a:t>Outbreak among </a:t>
            </a:r>
            <a:r>
              <a:rPr lang="en-US" dirty="0" err="1" smtClean="0">
                <a:latin typeface="Calibri" pitchFamily="34" charset="0"/>
              </a:rPr>
              <a:t>triathletes</a:t>
            </a:r>
            <a:r>
              <a:rPr lang="en-US" dirty="0" smtClean="0">
                <a:latin typeface="Calibri" pitchFamily="34" charset="0"/>
              </a:rPr>
              <a:t> in IL and WS</a:t>
            </a:r>
          </a:p>
          <a:p>
            <a:pPr lvl="1"/>
            <a:r>
              <a:rPr lang="en-US" dirty="0" smtClean="0">
                <a:latin typeface="Calibri" pitchFamily="34" charset="0"/>
              </a:rPr>
              <a:t>775 people exposed and 90 people were either confirmed with or suspected of having illness</a:t>
            </a:r>
          </a:p>
          <a:p>
            <a:r>
              <a:rPr lang="en-US" dirty="0" smtClean="0">
                <a:latin typeface="Calibri" pitchFamily="34" charset="0"/>
              </a:rPr>
              <a:t>Outbreaks in the US have also been documented in association with infected dogs</a:t>
            </a:r>
            <a:endParaRPr lang="en-US" dirty="0">
              <a:latin typeface="Calibri"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r>
              <a:rPr lang="en-US" sz="4000" dirty="0" smtClean="0">
                <a:latin typeface="Calibri" pitchFamily="34" charset="0"/>
              </a:rPr>
              <a:t>:  Animals</a:t>
            </a:r>
          </a:p>
        </p:txBody>
      </p:sp>
      <p:sp>
        <p:nvSpPr>
          <p:cNvPr id="10243" name="Rectangle 3"/>
          <p:cNvSpPr>
            <a:spLocks noGrp="1" noChangeArrowheads="1"/>
          </p:cNvSpPr>
          <p:nvPr>
            <p:ph type="body" idx="1"/>
          </p:nvPr>
        </p:nvSpPr>
        <p:spPr/>
        <p:txBody>
          <a:bodyPr/>
          <a:lstStyle/>
          <a:p>
            <a:pPr eaLnBrk="1" hangingPunct="1">
              <a:lnSpc>
                <a:spcPct val="90000"/>
              </a:lnSpc>
            </a:pPr>
            <a:r>
              <a:rPr lang="en-US" sz="3200" dirty="0" smtClean="0">
                <a:latin typeface="Calibri" pitchFamily="34" charset="0"/>
              </a:rPr>
              <a:t>Wide variety of clinical signs or asymptomatic</a:t>
            </a:r>
          </a:p>
          <a:p>
            <a:pPr eaLnBrk="1" hangingPunct="1">
              <a:lnSpc>
                <a:spcPct val="90000"/>
              </a:lnSpc>
            </a:pPr>
            <a:r>
              <a:rPr lang="en-US" sz="3200" dirty="0" smtClean="0">
                <a:latin typeface="Calibri" pitchFamily="34" charset="0"/>
              </a:rPr>
              <a:t>Depends on species, immunity, age, stage of gestation, </a:t>
            </a:r>
            <a:r>
              <a:rPr lang="en-US" sz="3200" dirty="0" err="1" smtClean="0">
                <a:latin typeface="Calibri" pitchFamily="34" charset="0"/>
              </a:rPr>
              <a:t>serovar</a:t>
            </a:r>
            <a:endParaRPr lang="en-US" sz="3200" dirty="0" smtClean="0">
              <a:latin typeface="Calibri" pitchFamily="34" charset="0"/>
            </a:endParaRPr>
          </a:p>
          <a:p>
            <a:pPr lvl="1" eaLnBrk="1" hangingPunct="1">
              <a:lnSpc>
                <a:spcPct val="90000"/>
              </a:lnSpc>
            </a:pPr>
            <a:r>
              <a:rPr lang="en-US" sz="2400" dirty="0" smtClean="0">
                <a:latin typeface="Calibri" pitchFamily="34" charset="0"/>
              </a:rPr>
              <a:t>Renal disease</a:t>
            </a:r>
          </a:p>
          <a:p>
            <a:pPr lvl="1" eaLnBrk="1" hangingPunct="1">
              <a:lnSpc>
                <a:spcPct val="90000"/>
              </a:lnSpc>
            </a:pPr>
            <a:r>
              <a:rPr lang="en-US" sz="2400" dirty="0" smtClean="0">
                <a:latin typeface="Calibri" pitchFamily="34" charset="0"/>
              </a:rPr>
              <a:t>Liver disease</a:t>
            </a:r>
          </a:p>
          <a:p>
            <a:pPr lvl="1" eaLnBrk="1" hangingPunct="1">
              <a:lnSpc>
                <a:spcPct val="90000"/>
              </a:lnSpc>
            </a:pPr>
            <a:r>
              <a:rPr lang="en-US" sz="2400" dirty="0" err="1" smtClean="0">
                <a:latin typeface="Calibri" pitchFamily="34" charset="0"/>
              </a:rPr>
              <a:t>Coagulopathy</a:t>
            </a:r>
            <a:endParaRPr lang="en-US" sz="2400" dirty="0" smtClean="0">
              <a:latin typeface="Calibri" pitchFamily="34" charset="0"/>
            </a:endParaRPr>
          </a:p>
          <a:p>
            <a:pPr lvl="1" eaLnBrk="1" hangingPunct="1">
              <a:lnSpc>
                <a:spcPct val="90000"/>
              </a:lnSpc>
            </a:pPr>
            <a:r>
              <a:rPr lang="en-US" sz="2400" dirty="0" smtClean="0">
                <a:latin typeface="Calibri" pitchFamily="34" charset="0"/>
              </a:rPr>
              <a:t>Abortion/infertility</a:t>
            </a:r>
          </a:p>
          <a:p>
            <a:pPr lvl="1" eaLnBrk="1" hangingPunct="1">
              <a:lnSpc>
                <a:spcPct val="90000"/>
              </a:lnSpc>
            </a:pPr>
            <a:r>
              <a:rPr lang="en-US" sz="2400" dirty="0" smtClean="0">
                <a:latin typeface="Calibri" pitchFamily="34" charset="0"/>
              </a:rPr>
              <a:t>Decreased milk production</a:t>
            </a:r>
          </a:p>
          <a:p>
            <a:pPr lvl="1" eaLnBrk="1" hangingPunct="1">
              <a:lnSpc>
                <a:spcPct val="90000"/>
              </a:lnSpc>
              <a:buFontTx/>
              <a:buNone/>
            </a:pPr>
            <a:endParaRPr lang="en-US" sz="2300" b="1" dirty="0" smtClean="0">
              <a:latin typeface="Times New Roman" pitchFamily="18" charset="0"/>
            </a:endParaRPr>
          </a:p>
          <a:p>
            <a:pPr lvl="1" eaLnBrk="1" hangingPunct="1">
              <a:lnSpc>
                <a:spcPct val="90000"/>
              </a:lnSpc>
            </a:pPr>
            <a:endParaRPr lang="en-US" sz="2300" b="1" dirty="0" smtClean="0">
              <a:latin typeface="Times New Roman" pitchFamily="18" charset="0"/>
            </a:endParaRPr>
          </a:p>
          <a:p>
            <a:pPr eaLnBrk="1" hangingPunct="1">
              <a:lnSpc>
                <a:spcPct val="90000"/>
              </a:lnSpc>
            </a:pPr>
            <a:endParaRPr lang="en-US" b="1" dirty="0" smtClean="0">
              <a:latin typeface="Times New Roman" pitchFamily="18" charset="0"/>
            </a:endParaRPr>
          </a:p>
        </p:txBody>
      </p:sp>
      <p:pic>
        <p:nvPicPr>
          <p:cNvPr id="10244" name="Picture 5" descr="1346"/>
          <p:cNvPicPr>
            <a:picLocks noChangeAspect="1" noChangeArrowheads="1"/>
          </p:cNvPicPr>
          <p:nvPr/>
        </p:nvPicPr>
        <p:blipFill>
          <a:blip r:embed="rId3" cstate="print"/>
          <a:srcRect/>
          <a:stretch>
            <a:fillRect/>
          </a:stretch>
        </p:blipFill>
        <p:spPr bwMode="auto">
          <a:xfrm>
            <a:off x="5638800" y="4114800"/>
            <a:ext cx="2971800" cy="19621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533400"/>
            <a:ext cx="7696200" cy="1143000"/>
          </a:xfrm>
        </p:spPr>
        <p:txBody>
          <a:bodyPr/>
          <a:lstStyle/>
          <a:p>
            <a:r>
              <a:rPr lang="en-US" sz="5400" dirty="0" err="1">
                <a:latin typeface="Calibri" pitchFamily="34" charset="0"/>
              </a:rPr>
              <a:t>Zoonotic</a:t>
            </a:r>
            <a:r>
              <a:rPr lang="en-US" sz="5400" dirty="0">
                <a:latin typeface="Calibri" pitchFamily="34" charset="0"/>
              </a:rPr>
              <a:t> transmission</a:t>
            </a:r>
          </a:p>
        </p:txBody>
      </p:sp>
      <p:sp>
        <p:nvSpPr>
          <p:cNvPr id="29699" name="Rectangle 3"/>
          <p:cNvSpPr>
            <a:spLocks noGrp="1" noChangeArrowheads="1"/>
          </p:cNvSpPr>
          <p:nvPr>
            <p:ph type="body" idx="1"/>
          </p:nvPr>
        </p:nvSpPr>
        <p:spPr/>
        <p:txBody>
          <a:bodyPr/>
          <a:lstStyle/>
          <a:p>
            <a:r>
              <a:rPr lang="en-US" sz="3900" dirty="0">
                <a:latin typeface="Calibri" pitchFamily="34" charset="0"/>
              </a:rPr>
              <a:t>Possible routes:</a:t>
            </a:r>
            <a:r>
              <a:rPr lang="en-US" sz="3500" dirty="0">
                <a:latin typeface="Calibri" pitchFamily="34" charset="0"/>
              </a:rPr>
              <a:t> </a:t>
            </a:r>
          </a:p>
          <a:p>
            <a:pPr lvl="1"/>
            <a:r>
              <a:rPr lang="en-US" sz="3500" dirty="0" smtClean="0">
                <a:latin typeface="Calibri" pitchFamily="34" charset="0"/>
              </a:rPr>
              <a:t>Fecal-Oral</a:t>
            </a:r>
            <a:endParaRPr lang="en-US" sz="3500" dirty="0">
              <a:latin typeface="Calibri" pitchFamily="34" charset="0"/>
            </a:endParaRPr>
          </a:p>
          <a:p>
            <a:pPr lvl="1"/>
            <a:r>
              <a:rPr lang="en-US" sz="3500" dirty="0">
                <a:latin typeface="Calibri" pitchFamily="34" charset="0"/>
              </a:rPr>
              <a:t>Inhalation</a:t>
            </a:r>
          </a:p>
          <a:p>
            <a:pPr lvl="1"/>
            <a:r>
              <a:rPr lang="en-US" sz="3500" dirty="0">
                <a:latin typeface="Calibri" pitchFamily="34" charset="0"/>
              </a:rPr>
              <a:t>Direct Contact</a:t>
            </a:r>
          </a:p>
          <a:p>
            <a:pPr lvl="1"/>
            <a:r>
              <a:rPr lang="en-US" sz="3500" dirty="0" smtClean="0">
                <a:latin typeface="Calibri" pitchFamily="34" charset="0"/>
              </a:rPr>
              <a:t>Vector-borne</a:t>
            </a:r>
            <a:endParaRPr lang="en-US" sz="3500" dirty="0">
              <a:latin typeface="Calibri" pitchFamily="34" charset="0"/>
            </a:endParaRPr>
          </a:p>
          <a:p>
            <a:endParaRPr lang="en-US" sz="3500" b="1" dirty="0">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r>
              <a:rPr lang="en-US" sz="4000" dirty="0" smtClean="0">
                <a:latin typeface="Calibri" pitchFamily="34" charset="0"/>
              </a:rPr>
              <a:t>:  Human</a:t>
            </a:r>
          </a:p>
        </p:txBody>
      </p:sp>
      <p:sp>
        <p:nvSpPr>
          <p:cNvPr id="12291" name="Rectangle 3"/>
          <p:cNvSpPr>
            <a:spLocks noGrp="1" noChangeArrowheads="1"/>
          </p:cNvSpPr>
          <p:nvPr>
            <p:ph type="body" idx="1"/>
          </p:nvPr>
        </p:nvSpPr>
        <p:spPr/>
        <p:txBody>
          <a:bodyPr/>
          <a:lstStyle/>
          <a:p>
            <a:pPr eaLnBrk="1" hangingPunct="1"/>
            <a:r>
              <a:rPr lang="en-US" sz="3200" dirty="0" smtClean="0">
                <a:latin typeface="Calibri" pitchFamily="34" charset="0"/>
              </a:rPr>
              <a:t>Most human illness caused by occupational or recreational exposures</a:t>
            </a:r>
          </a:p>
          <a:p>
            <a:pPr lvl="1" eaLnBrk="1" hangingPunct="1"/>
            <a:r>
              <a:rPr lang="en-US" dirty="0" smtClean="0">
                <a:latin typeface="Calibri" pitchFamily="34" charset="0"/>
              </a:rPr>
              <a:t>Infected wildlife</a:t>
            </a:r>
          </a:p>
          <a:p>
            <a:pPr lvl="1" eaLnBrk="1" hangingPunct="1"/>
            <a:r>
              <a:rPr lang="en-US" dirty="0" smtClean="0">
                <a:latin typeface="Calibri" pitchFamily="34" charset="0"/>
              </a:rPr>
              <a:t>Infected domestic animals</a:t>
            </a:r>
          </a:p>
          <a:p>
            <a:pPr lvl="1" eaLnBrk="1" hangingPunct="1"/>
            <a:r>
              <a:rPr lang="en-US" dirty="0" smtClean="0">
                <a:latin typeface="Calibri" pitchFamily="34" charset="0"/>
              </a:rPr>
              <a:t>Contaminated recreational water</a:t>
            </a:r>
          </a:p>
          <a:p>
            <a:pPr lvl="1" eaLnBrk="1" hangingPunct="1"/>
            <a:endParaRPr lang="en-US" dirty="0" smtClean="0"/>
          </a:p>
        </p:txBody>
      </p:sp>
      <p:pic>
        <p:nvPicPr>
          <p:cNvPr id="5" name="Picture 4" descr="LeptoSign.jpg"/>
          <p:cNvPicPr>
            <a:picLocks noChangeAspect="1"/>
          </p:cNvPicPr>
          <p:nvPr/>
        </p:nvPicPr>
        <p:blipFill>
          <a:blip r:embed="rId3" cstate="print"/>
          <a:stretch>
            <a:fillRect/>
          </a:stretch>
        </p:blipFill>
        <p:spPr>
          <a:xfrm>
            <a:off x="6324600" y="4267200"/>
            <a:ext cx="2286000" cy="23241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dirty="0" err="1" smtClean="0">
                <a:latin typeface="Calibri" pitchFamily="34" charset="0"/>
              </a:rPr>
              <a:t>Leptospirosis</a:t>
            </a:r>
            <a:r>
              <a:rPr lang="en-US" sz="4000" dirty="0" smtClean="0">
                <a:latin typeface="Calibri" pitchFamily="34" charset="0"/>
              </a:rPr>
              <a:t>:  Prevention</a:t>
            </a:r>
          </a:p>
        </p:txBody>
      </p:sp>
      <p:sp>
        <p:nvSpPr>
          <p:cNvPr id="13315" name="Rectangle 3"/>
          <p:cNvSpPr>
            <a:spLocks noGrp="1" noChangeArrowheads="1"/>
          </p:cNvSpPr>
          <p:nvPr>
            <p:ph type="body" idx="1"/>
          </p:nvPr>
        </p:nvSpPr>
        <p:spPr/>
        <p:txBody>
          <a:bodyPr/>
          <a:lstStyle/>
          <a:p>
            <a:pPr eaLnBrk="1" hangingPunct="1">
              <a:lnSpc>
                <a:spcPct val="90000"/>
              </a:lnSpc>
            </a:pPr>
            <a:r>
              <a:rPr lang="en-US" dirty="0" smtClean="0">
                <a:latin typeface="Calibri" pitchFamily="34" charset="0"/>
              </a:rPr>
              <a:t>Avoid contact with urine, other fluids of sick animals </a:t>
            </a:r>
          </a:p>
          <a:p>
            <a:pPr lvl="1" eaLnBrk="1" hangingPunct="1">
              <a:lnSpc>
                <a:spcPct val="90000"/>
              </a:lnSpc>
            </a:pPr>
            <a:r>
              <a:rPr lang="en-US" dirty="0" smtClean="0">
                <a:latin typeface="Calibri" pitchFamily="34" charset="0"/>
              </a:rPr>
              <a:t>Good barrier precautions:  gloves, face protection, hand washing</a:t>
            </a:r>
          </a:p>
          <a:p>
            <a:pPr eaLnBrk="1" hangingPunct="1">
              <a:lnSpc>
                <a:spcPct val="90000"/>
              </a:lnSpc>
            </a:pPr>
            <a:r>
              <a:rPr lang="en-US" dirty="0" smtClean="0">
                <a:latin typeface="Calibri" pitchFamily="34" charset="0"/>
              </a:rPr>
              <a:t>Isolate infected animals if possible</a:t>
            </a:r>
          </a:p>
          <a:p>
            <a:pPr eaLnBrk="1" hangingPunct="1">
              <a:lnSpc>
                <a:spcPct val="90000"/>
              </a:lnSpc>
            </a:pPr>
            <a:r>
              <a:rPr lang="en-US" dirty="0" smtClean="0">
                <a:latin typeface="Calibri" pitchFamily="34" charset="0"/>
              </a:rPr>
              <a:t>Vaccinate livestock and pets </a:t>
            </a:r>
          </a:p>
          <a:p>
            <a:pPr eaLnBrk="1" hangingPunct="1">
              <a:lnSpc>
                <a:spcPct val="90000"/>
              </a:lnSpc>
            </a:pPr>
            <a:r>
              <a:rPr lang="en-US" dirty="0" smtClean="0">
                <a:latin typeface="Calibri" pitchFamily="34" charset="0"/>
              </a:rPr>
              <a:t>Avoid water with potential contamination</a:t>
            </a:r>
          </a:p>
          <a:p>
            <a:pPr eaLnBrk="1" hangingPunct="1">
              <a:lnSpc>
                <a:spcPct val="90000"/>
              </a:lnSpc>
            </a:pPr>
            <a:r>
              <a:rPr lang="en-US" dirty="0" smtClean="0">
                <a:latin typeface="Calibri" pitchFamily="34" charset="0"/>
              </a:rPr>
              <a:t>Control rodents</a:t>
            </a:r>
          </a:p>
          <a:p>
            <a:pPr eaLnBrk="1" hangingPunct="1">
              <a:lnSpc>
                <a:spcPct val="90000"/>
              </a:lnSpc>
            </a:pPr>
            <a:endParaRPr lang="en-US" b="1" dirty="0" smtClean="0">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latin typeface="Calibri" pitchFamily="34" charset="0"/>
              </a:rPr>
              <a:t>Leptospirosis</a:t>
            </a:r>
            <a:r>
              <a:rPr lang="en-US" sz="4000" dirty="0" smtClean="0">
                <a:latin typeface="Calibri" pitchFamily="34" charset="0"/>
              </a:rPr>
              <a:t> resources</a:t>
            </a:r>
            <a:endParaRPr lang="en-US" sz="4000" dirty="0">
              <a:latin typeface="Calibri" pitchFamily="34" charset="0"/>
            </a:endParaRPr>
          </a:p>
        </p:txBody>
      </p:sp>
      <p:sp>
        <p:nvSpPr>
          <p:cNvPr id="3" name="Content Placeholder 2"/>
          <p:cNvSpPr>
            <a:spLocks noGrp="1"/>
          </p:cNvSpPr>
          <p:nvPr>
            <p:ph idx="1"/>
          </p:nvPr>
        </p:nvSpPr>
        <p:spPr/>
        <p:txBody>
          <a:bodyPr/>
          <a:lstStyle/>
          <a:p>
            <a:r>
              <a:rPr lang="en-US" sz="3200" dirty="0" smtClean="0">
                <a:latin typeface="Calibri" pitchFamily="34" charset="0"/>
              </a:rPr>
              <a:t>www.cdc.gov/leptospirosis/</a:t>
            </a:r>
          </a:p>
          <a:p>
            <a:r>
              <a:rPr lang="en-US" sz="3200" dirty="0" err="1" smtClean="0">
                <a:latin typeface="Calibri" pitchFamily="34" charset="0"/>
              </a:rPr>
              <a:t>Levett</a:t>
            </a:r>
            <a:r>
              <a:rPr lang="en-US" sz="3200" dirty="0" smtClean="0">
                <a:latin typeface="Calibri" pitchFamily="34" charset="0"/>
              </a:rPr>
              <a:t>, P.  </a:t>
            </a:r>
            <a:r>
              <a:rPr lang="en-US" sz="3200" dirty="0" err="1" smtClean="0">
                <a:latin typeface="Calibri" pitchFamily="34" charset="0"/>
              </a:rPr>
              <a:t>Leptospirosis</a:t>
            </a:r>
            <a:r>
              <a:rPr lang="en-US" sz="3200" dirty="0" smtClean="0">
                <a:latin typeface="Calibri" pitchFamily="34" charset="0"/>
              </a:rPr>
              <a:t>. </a:t>
            </a:r>
            <a:r>
              <a:rPr lang="en-US" sz="3200" i="1" dirty="0" err="1" smtClean="0">
                <a:latin typeface="Calibri" pitchFamily="34" charset="0"/>
              </a:rPr>
              <a:t>Clin</a:t>
            </a:r>
            <a:r>
              <a:rPr lang="en-US" sz="3200" i="1" dirty="0" smtClean="0">
                <a:latin typeface="Calibri" pitchFamily="34" charset="0"/>
              </a:rPr>
              <a:t>. </a:t>
            </a:r>
            <a:r>
              <a:rPr lang="en-US" sz="3200" i="1" dirty="0" err="1" smtClean="0">
                <a:latin typeface="Calibri" pitchFamily="34" charset="0"/>
              </a:rPr>
              <a:t>Microbiol</a:t>
            </a:r>
            <a:r>
              <a:rPr lang="en-US" sz="3200" i="1" dirty="0" smtClean="0">
                <a:latin typeface="Calibri" pitchFamily="34" charset="0"/>
              </a:rPr>
              <a:t>. Rev. </a:t>
            </a:r>
            <a:r>
              <a:rPr lang="en-US" sz="3200" dirty="0" smtClean="0">
                <a:latin typeface="Calibri" pitchFamily="34" charset="0"/>
              </a:rPr>
              <a:t>2001, 14(2):296.</a:t>
            </a:r>
            <a:endParaRPr lang="en-US" sz="3200"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3600" dirty="0" err="1" smtClean="0">
                <a:latin typeface="Calibri" pitchFamily="34" charset="0"/>
              </a:rPr>
              <a:t>Methicillin</a:t>
            </a:r>
            <a:r>
              <a:rPr lang="en-US" sz="3600" dirty="0" smtClean="0">
                <a:latin typeface="Calibri" pitchFamily="34" charset="0"/>
              </a:rPr>
              <a:t>-resistant </a:t>
            </a:r>
            <a:r>
              <a:rPr lang="en-US" sz="3600" i="1" dirty="0" smtClean="0">
                <a:latin typeface="Calibri" pitchFamily="34" charset="0"/>
              </a:rPr>
              <a:t>Staphylococcus </a:t>
            </a:r>
            <a:r>
              <a:rPr lang="en-US" sz="3600" i="1" dirty="0" err="1" smtClean="0">
                <a:latin typeface="Calibri" pitchFamily="34" charset="0"/>
              </a:rPr>
              <a:t>Aureus</a:t>
            </a:r>
            <a:r>
              <a:rPr lang="en-US" sz="3600" dirty="0" smtClean="0">
                <a:latin typeface="Calibri" pitchFamily="34" charset="0"/>
              </a:rPr>
              <a:t> (MRSA)</a:t>
            </a:r>
          </a:p>
        </p:txBody>
      </p:sp>
      <p:sp>
        <p:nvSpPr>
          <p:cNvPr id="15363" name="Rectangle 3"/>
          <p:cNvSpPr>
            <a:spLocks noGrp="1" noChangeArrowheads="1"/>
          </p:cNvSpPr>
          <p:nvPr>
            <p:ph type="body" idx="1"/>
          </p:nvPr>
        </p:nvSpPr>
        <p:spPr/>
        <p:txBody>
          <a:bodyPr/>
          <a:lstStyle/>
          <a:p>
            <a:pPr eaLnBrk="1" hangingPunct="1">
              <a:lnSpc>
                <a:spcPct val="90000"/>
              </a:lnSpc>
            </a:pPr>
            <a:r>
              <a:rPr lang="en-US" i="1" dirty="0" smtClean="0">
                <a:latin typeface="Calibri" pitchFamily="34" charset="0"/>
              </a:rPr>
              <a:t>Staph. </a:t>
            </a:r>
            <a:r>
              <a:rPr lang="en-US" i="1" dirty="0" err="1" smtClean="0">
                <a:latin typeface="Calibri" pitchFamily="34" charset="0"/>
              </a:rPr>
              <a:t>aureus</a:t>
            </a:r>
            <a:r>
              <a:rPr lang="en-US" dirty="0" smtClean="0">
                <a:latin typeface="Calibri" pitchFamily="34" charset="0"/>
              </a:rPr>
              <a:t> very common in people </a:t>
            </a:r>
          </a:p>
          <a:p>
            <a:pPr lvl="1" eaLnBrk="1" hangingPunct="1">
              <a:lnSpc>
                <a:spcPct val="90000"/>
              </a:lnSpc>
            </a:pPr>
            <a:r>
              <a:rPr lang="en-US" dirty="0" smtClean="0">
                <a:latin typeface="Calibri" pitchFamily="34" charset="0"/>
              </a:rPr>
              <a:t>30% of people colonized at any time; transient</a:t>
            </a:r>
          </a:p>
          <a:p>
            <a:pPr eaLnBrk="1" hangingPunct="1">
              <a:lnSpc>
                <a:spcPct val="90000"/>
              </a:lnSpc>
            </a:pPr>
            <a:r>
              <a:rPr lang="en-US" dirty="0" smtClean="0">
                <a:latin typeface="Calibri" pitchFamily="34" charset="0"/>
              </a:rPr>
              <a:t>MRSA first described in 1968 and increasingly important cause of human healthcare associated infections since then</a:t>
            </a:r>
          </a:p>
          <a:p>
            <a:pPr eaLnBrk="1" hangingPunct="1">
              <a:lnSpc>
                <a:spcPct val="90000"/>
              </a:lnSpc>
            </a:pPr>
            <a:r>
              <a:rPr lang="en-US" dirty="0" smtClean="0">
                <a:latin typeface="Calibri" pitchFamily="34" charset="0"/>
              </a:rPr>
              <a:t>Emergence of community associated MRSA (CA-MRSA) in 1990s</a:t>
            </a:r>
          </a:p>
          <a:p>
            <a:pPr lvl="1" eaLnBrk="1" hangingPunct="1">
              <a:lnSpc>
                <a:spcPct val="90000"/>
              </a:lnSpc>
            </a:pPr>
            <a:r>
              <a:rPr lang="en-US" dirty="0" smtClean="0">
                <a:latin typeface="Calibri" pitchFamily="34" charset="0"/>
              </a:rPr>
              <a:t>&lt;2% of general public colonized with MRSA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US" sz="4000" dirty="0" smtClean="0">
                <a:latin typeface="Calibri" pitchFamily="34" charset="0"/>
              </a:rPr>
              <a:t>MRSA:  Human </a:t>
            </a:r>
          </a:p>
        </p:txBody>
      </p:sp>
      <p:sp>
        <p:nvSpPr>
          <p:cNvPr id="16387" name="Rectangle 1027"/>
          <p:cNvSpPr>
            <a:spLocks noGrp="1" noChangeArrowheads="1"/>
          </p:cNvSpPr>
          <p:nvPr>
            <p:ph type="body" idx="1"/>
          </p:nvPr>
        </p:nvSpPr>
        <p:spPr/>
        <p:txBody>
          <a:bodyPr/>
          <a:lstStyle/>
          <a:p>
            <a:pPr eaLnBrk="1" hangingPunct="1"/>
            <a:r>
              <a:rPr lang="en-US" sz="3200" dirty="0" smtClean="0">
                <a:latin typeface="Calibri" pitchFamily="34" charset="0"/>
              </a:rPr>
              <a:t>Transmission by direct contact</a:t>
            </a:r>
          </a:p>
          <a:p>
            <a:pPr eaLnBrk="1" hangingPunct="1"/>
            <a:r>
              <a:rPr lang="en-US" sz="3200" dirty="0" smtClean="0">
                <a:latin typeface="Calibri" pitchFamily="34" charset="0"/>
              </a:rPr>
              <a:t>Skin and Soft Tissue Infections predominate (especially in CA-MRSA)</a:t>
            </a:r>
          </a:p>
          <a:p>
            <a:pPr eaLnBrk="1" hangingPunct="1"/>
            <a:r>
              <a:rPr lang="en-US" sz="3200" dirty="0" smtClean="0">
                <a:latin typeface="Calibri" pitchFamily="34" charset="0"/>
              </a:rPr>
              <a:t>Other documented infections include UTIs, sinusitis, pneumonia and surgical site infections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alibri" pitchFamily="34" charset="0"/>
              </a:rPr>
              <a:t>MRSA:  Human </a:t>
            </a:r>
            <a:endParaRPr lang="en-US" dirty="0"/>
          </a:p>
        </p:txBody>
      </p:sp>
      <p:sp>
        <p:nvSpPr>
          <p:cNvPr id="3" name="Content Placeholder 2"/>
          <p:cNvSpPr>
            <a:spLocks noGrp="1"/>
          </p:cNvSpPr>
          <p:nvPr>
            <p:ph idx="1"/>
          </p:nvPr>
        </p:nvSpPr>
        <p:spPr/>
        <p:txBody>
          <a:bodyPr/>
          <a:lstStyle/>
          <a:p>
            <a:r>
              <a:rPr lang="en-US" dirty="0" smtClean="0"/>
              <a:t>Invasive cases have been reportable in Virginia since 2007</a:t>
            </a:r>
          </a:p>
          <a:p>
            <a:pPr lvl="1"/>
            <a:r>
              <a:rPr lang="en-US" dirty="0" smtClean="0"/>
              <a:t>1000-1500 cases/yr reported</a:t>
            </a:r>
          </a:p>
          <a:p>
            <a:r>
              <a:rPr lang="en-US" dirty="0" smtClean="0"/>
              <a:t>Estimated that ~90,000 invasive MRSA cases occur per year in US</a:t>
            </a:r>
            <a:endParaRPr lang="en-US" dirty="0"/>
          </a:p>
        </p:txBody>
      </p:sp>
      <p:pic>
        <p:nvPicPr>
          <p:cNvPr id="4" name="Picture 3" descr="staph.jpg"/>
          <p:cNvPicPr>
            <a:picLocks noChangeAspect="1"/>
          </p:cNvPicPr>
          <p:nvPr/>
        </p:nvPicPr>
        <p:blipFill>
          <a:blip r:embed="rId3" cstate="print"/>
          <a:stretch>
            <a:fillRect/>
          </a:stretch>
        </p:blipFill>
        <p:spPr>
          <a:xfrm>
            <a:off x="6400800" y="4419600"/>
            <a:ext cx="2118360" cy="162407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MRSA outbreaks:  Human</a:t>
            </a:r>
            <a:endParaRPr lang="en-US" sz="4000" dirty="0">
              <a:latin typeface="Calibri" pitchFamily="34" charset="0"/>
            </a:endParaRPr>
          </a:p>
        </p:txBody>
      </p:sp>
      <p:sp>
        <p:nvSpPr>
          <p:cNvPr id="3" name="Content Placeholder 2"/>
          <p:cNvSpPr>
            <a:spLocks noGrp="1"/>
          </p:cNvSpPr>
          <p:nvPr>
            <p:ph idx="1"/>
          </p:nvPr>
        </p:nvSpPr>
        <p:spPr>
          <a:xfrm>
            <a:off x="838200" y="1828800"/>
            <a:ext cx="7696200" cy="4800600"/>
          </a:xfrm>
        </p:spPr>
        <p:txBody>
          <a:bodyPr/>
          <a:lstStyle/>
          <a:p>
            <a:r>
              <a:rPr lang="en-US" sz="2800" dirty="0" smtClean="0">
                <a:latin typeface="Calibri" pitchFamily="34" charset="0"/>
              </a:rPr>
              <a:t>MRSA among players on a high school football team, 2007, Morbidity and Mortality Weekly Report (MMWR) </a:t>
            </a:r>
          </a:p>
          <a:p>
            <a:r>
              <a:rPr lang="en-US" sz="2800" dirty="0" smtClean="0">
                <a:latin typeface="Calibri" pitchFamily="34" charset="0"/>
              </a:rPr>
              <a:t>MRSA Skin Infections from an Elephant Calf, 2008 MMWR</a:t>
            </a:r>
          </a:p>
          <a:p>
            <a:r>
              <a:rPr lang="en-US" sz="2800" dirty="0" smtClean="0">
                <a:latin typeface="Calibri" pitchFamily="34" charset="0"/>
              </a:rPr>
              <a:t>Severe MRSA Community-Acquired Pneumonia Associated with Influenza, December 2006--January 2007, MMWR</a:t>
            </a:r>
          </a:p>
          <a:p>
            <a:r>
              <a:rPr lang="en-US" sz="2800" dirty="0" smtClean="0">
                <a:latin typeface="Calibri" pitchFamily="34" charset="0"/>
              </a:rPr>
              <a:t>Reports accessed via www.cdc.gov/mmwr/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4000" dirty="0" smtClean="0">
                <a:latin typeface="Calibri" pitchFamily="34" charset="0"/>
              </a:rPr>
              <a:t>MRSA:  Animals</a:t>
            </a:r>
          </a:p>
        </p:txBody>
      </p:sp>
      <p:sp>
        <p:nvSpPr>
          <p:cNvPr id="17411" name="Rectangle 3"/>
          <p:cNvSpPr>
            <a:spLocks noGrp="1" noChangeArrowheads="1"/>
          </p:cNvSpPr>
          <p:nvPr>
            <p:ph type="body" idx="1"/>
          </p:nvPr>
        </p:nvSpPr>
        <p:spPr/>
        <p:txBody>
          <a:bodyPr/>
          <a:lstStyle/>
          <a:p>
            <a:pPr eaLnBrk="1" hangingPunct="1"/>
            <a:r>
              <a:rPr lang="en-US" sz="3600" dirty="0" smtClean="0">
                <a:latin typeface="Calibri" pitchFamily="34" charset="0"/>
              </a:rPr>
              <a:t>First described in 1972 (bovine)</a:t>
            </a:r>
          </a:p>
          <a:p>
            <a:pPr eaLnBrk="1" hangingPunct="1"/>
            <a:r>
              <a:rPr lang="en-US" sz="3600" dirty="0" smtClean="0">
                <a:latin typeface="Calibri" pitchFamily="34" charset="0"/>
              </a:rPr>
              <a:t>Has been reported in many animals</a:t>
            </a:r>
          </a:p>
          <a:p>
            <a:pPr lvl="1" eaLnBrk="1" hangingPunct="1"/>
            <a:r>
              <a:rPr lang="en-US" sz="3100" dirty="0" smtClean="0">
                <a:latin typeface="Calibri" pitchFamily="34" charset="0"/>
              </a:rPr>
              <a:t>Dogs, cats, horses, pigs and others</a:t>
            </a:r>
          </a:p>
          <a:p>
            <a:pPr eaLnBrk="1" hangingPunct="1"/>
            <a:r>
              <a:rPr lang="en-US" sz="3600" dirty="0" smtClean="0">
                <a:latin typeface="Calibri" pitchFamily="34" charset="0"/>
              </a:rPr>
              <a:t>Sporadic reports in 1990s</a:t>
            </a:r>
          </a:p>
        </p:txBody>
      </p:sp>
      <p:pic>
        <p:nvPicPr>
          <p:cNvPr id="17412" name="Picture 2051" descr="cows"/>
          <p:cNvPicPr>
            <a:picLocks noChangeAspect="1" noChangeArrowheads="1"/>
          </p:cNvPicPr>
          <p:nvPr/>
        </p:nvPicPr>
        <p:blipFill>
          <a:blip r:embed="rId3" cstate="print"/>
          <a:srcRect/>
          <a:stretch>
            <a:fillRect/>
          </a:stretch>
        </p:blipFill>
        <p:spPr bwMode="auto">
          <a:xfrm>
            <a:off x="6324600" y="4419600"/>
            <a:ext cx="2286000" cy="17145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pPr eaLnBrk="1" hangingPunct="1"/>
            <a:r>
              <a:rPr lang="en-US" sz="4000" dirty="0" smtClean="0">
                <a:latin typeface="Calibri" pitchFamily="34" charset="0"/>
              </a:rPr>
              <a:t>MRSA:  Animals</a:t>
            </a:r>
          </a:p>
        </p:txBody>
      </p:sp>
      <p:sp>
        <p:nvSpPr>
          <p:cNvPr id="18435" name="Rectangle 1027"/>
          <p:cNvSpPr>
            <a:spLocks noGrp="1" noChangeArrowheads="1"/>
          </p:cNvSpPr>
          <p:nvPr>
            <p:ph type="body" idx="1"/>
          </p:nvPr>
        </p:nvSpPr>
        <p:spPr/>
        <p:txBody>
          <a:bodyPr/>
          <a:lstStyle/>
          <a:p>
            <a:pPr eaLnBrk="1" hangingPunct="1"/>
            <a:r>
              <a:rPr lang="en-US" sz="3200" dirty="0" smtClean="0">
                <a:latin typeface="Calibri" pitchFamily="34" charset="0"/>
              </a:rPr>
              <a:t>Later reports of larger numbers of infections and suggestions of interspecies transmission</a:t>
            </a:r>
          </a:p>
          <a:p>
            <a:pPr eaLnBrk="1" hangingPunct="1"/>
            <a:r>
              <a:rPr lang="en-US" sz="3200" dirty="0" smtClean="0">
                <a:latin typeface="Calibri" pitchFamily="34" charset="0"/>
              </a:rPr>
              <a:t>Types of infections similar to humans</a:t>
            </a:r>
          </a:p>
          <a:p>
            <a:pPr lvl="1" eaLnBrk="1" hangingPunct="1"/>
            <a:r>
              <a:rPr lang="en-US" sz="2700" dirty="0" smtClean="0">
                <a:latin typeface="Calibri" pitchFamily="34" charset="0"/>
              </a:rPr>
              <a:t>Skin and soft tissue, surgical site</a:t>
            </a:r>
          </a:p>
          <a:p>
            <a:pPr eaLnBrk="1" hangingPunct="1"/>
            <a:r>
              <a:rPr lang="en-US" sz="3200" dirty="0" smtClean="0">
                <a:latin typeface="Calibri" pitchFamily="34" charset="0"/>
              </a:rPr>
              <a:t>Transmission by direct contact</a:t>
            </a:r>
          </a:p>
          <a:p>
            <a:pPr lvl="1" eaLnBrk="1" hangingPunct="1"/>
            <a:r>
              <a:rPr lang="en-US" sz="2700" dirty="0" smtClean="0">
                <a:latin typeface="Calibri" pitchFamily="34" charset="0"/>
              </a:rPr>
              <a:t>Direction unclear</a:t>
            </a:r>
          </a:p>
        </p:txBody>
      </p:sp>
      <p:pic>
        <p:nvPicPr>
          <p:cNvPr id="18436" name="Picture 1028" descr="snoop_lucy_apple"/>
          <p:cNvPicPr>
            <a:picLocks noChangeAspect="1" noChangeArrowheads="1"/>
          </p:cNvPicPr>
          <p:nvPr/>
        </p:nvPicPr>
        <p:blipFill>
          <a:blip r:embed="rId3" cstate="print"/>
          <a:srcRect/>
          <a:stretch>
            <a:fillRect/>
          </a:stretch>
        </p:blipFill>
        <p:spPr bwMode="auto">
          <a:xfrm>
            <a:off x="6553200" y="5032375"/>
            <a:ext cx="2590800" cy="18256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dirty="0" smtClean="0">
                <a:latin typeface="Calibri" pitchFamily="34" charset="0"/>
              </a:rPr>
              <a:t>MRSA:  Animals</a:t>
            </a:r>
          </a:p>
        </p:txBody>
      </p:sp>
      <p:sp>
        <p:nvSpPr>
          <p:cNvPr id="19459" name="Rectangle 3"/>
          <p:cNvSpPr>
            <a:spLocks noGrp="1" noChangeArrowheads="1"/>
          </p:cNvSpPr>
          <p:nvPr>
            <p:ph type="body" idx="1"/>
          </p:nvPr>
        </p:nvSpPr>
        <p:spPr/>
        <p:txBody>
          <a:bodyPr/>
          <a:lstStyle/>
          <a:p>
            <a:pPr eaLnBrk="1" hangingPunct="1"/>
            <a:r>
              <a:rPr lang="en-US" sz="3600" dirty="0" smtClean="0">
                <a:latin typeface="Calibri" pitchFamily="34" charset="0"/>
              </a:rPr>
              <a:t>Colonization rate can vary with species</a:t>
            </a:r>
          </a:p>
          <a:p>
            <a:pPr lvl="1" eaLnBrk="1" hangingPunct="1"/>
            <a:r>
              <a:rPr lang="en-US" dirty="0" smtClean="0">
                <a:latin typeface="Calibri" pitchFamily="34" charset="0"/>
              </a:rPr>
              <a:t>Canine and felines studies report 0-4% with some reporting slightly higher</a:t>
            </a:r>
          </a:p>
          <a:p>
            <a:pPr lvl="1" eaLnBrk="1" hangingPunct="1"/>
            <a:r>
              <a:rPr lang="en-US" dirty="0" smtClean="0">
                <a:latin typeface="Calibri" pitchFamily="34" charset="0"/>
              </a:rPr>
              <a:t>Equine studies report 0-11%</a:t>
            </a:r>
          </a:p>
          <a:p>
            <a:pPr lvl="1" eaLnBrk="1" hangingPunct="1"/>
            <a:r>
              <a:rPr lang="en-US" dirty="0" smtClean="0">
                <a:latin typeface="Calibri" pitchFamily="34" charset="0"/>
              </a:rPr>
              <a:t>Adult bovine studies, &lt;1%</a:t>
            </a:r>
          </a:p>
          <a:p>
            <a:pPr lvl="1" eaLnBrk="1" hangingPunct="1"/>
            <a:r>
              <a:rPr lang="en-US" dirty="0" smtClean="0">
                <a:latin typeface="Calibri" pitchFamily="34" charset="0"/>
              </a:rPr>
              <a:t>Swine studies, 0-100%</a:t>
            </a:r>
          </a:p>
          <a:p>
            <a:pPr eaLnBrk="1" hangingPunct="1"/>
            <a:r>
              <a:rPr lang="en-US" dirty="0" smtClean="0">
                <a:latin typeface="Calibri" pitchFamily="34" charset="0"/>
              </a:rPr>
              <a:t>Colonization often transient</a:t>
            </a:r>
          </a:p>
          <a:p>
            <a:pPr eaLnBrk="1" hangingPunct="1"/>
            <a:endParaRPr lang="en-US" dirty="0" smtClean="0"/>
          </a:p>
        </p:txBody>
      </p:sp>
      <p:pic>
        <p:nvPicPr>
          <p:cNvPr id="6" name="Picture 5" descr="2 quarter horses.jpg"/>
          <p:cNvPicPr>
            <a:picLocks noChangeAspect="1"/>
          </p:cNvPicPr>
          <p:nvPr/>
        </p:nvPicPr>
        <p:blipFill>
          <a:blip r:embed="rId3" cstate="print"/>
          <a:stretch>
            <a:fillRect/>
          </a:stretch>
        </p:blipFill>
        <p:spPr>
          <a:xfrm>
            <a:off x="5791200" y="3810000"/>
            <a:ext cx="1435100" cy="2159000"/>
          </a:xfrm>
          <a:prstGeom prst="rect">
            <a:avLst/>
          </a:prstGeom>
        </p:spPr>
      </p:pic>
      <p:pic>
        <p:nvPicPr>
          <p:cNvPr id="5" name="Picture 4" descr="daffers.JPG"/>
          <p:cNvPicPr>
            <a:picLocks noChangeAspect="1"/>
          </p:cNvPicPr>
          <p:nvPr/>
        </p:nvPicPr>
        <p:blipFill>
          <a:blip r:embed="rId4" cstate="print"/>
          <a:stretch>
            <a:fillRect/>
          </a:stretch>
        </p:blipFill>
        <p:spPr>
          <a:xfrm>
            <a:off x="7010400" y="5257800"/>
            <a:ext cx="2133600" cy="1600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5400" dirty="0">
                <a:latin typeface="Calibri" pitchFamily="34" charset="0"/>
              </a:rPr>
              <a:t>Fecal-oral transmission</a:t>
            </a:r>
          </a:p>
        </p:txBody>
      </p:sp>
      <p:sp>
        <p:nvSpPr>
          <p:cNvPr id="30723" name="Rectangle 3"/>
          <p:cNvSpPr>
            <a:spLocks noGrp="1" noChangeArrowheads="1"/>
          </p:cNvSpPr>
          <p:nvPr>
            <p:ph type="body" idx="1"/>
          </p:nvPr>
        </p:nvSpPr>
        <p:spPr/>
        <p:txBody>
          <a:bodyPr/>
          <a:lstStyle/>
          <a:p>
            <a:r>
              <a:rPr lang="en-US" sz="3900" i="1" dirty="0">
                <a:latin typeface="Calibri" pitchFamily="34" charset="0"/>
              </a:rPr>
              <a:t>Salmonella		 	</a:t>
            </a:r>
            <a:r>
              <a:rPr lang="en-US" sz="3900" i="1" dirty="0" err="1">
                <a:latin typeface="Calibri" pitchFamily="34" charset="0"/>
              </a:rPr>
              <a:t>Ancylostoma</a:t>
            </a:r>
            <a:endParaRPr lang="en-US" sz="3900" i="1" dirty="0">
              <a:latin typeface="Calibri" pitchFamily="34" charset="0"/>
            </a:endParaRPr>
          </a:p>
          <a:p>
            <a:r>
              <a:rPr lang="en-US" sz="3900" i="1" dirty="0">
                <a:latin typeface="Calibri" pitchFamily="34" charset="0"/>
              </a:rPr>
              <a:t>Campylobacter		</a:t>
            </a:r>
            <a:r>
              <a:rPr lang="en-US" sz="3900" i="1" dirty="0" err="1">
                <a:latin typeface="Calibri" pitchFamily="34" charset="0"/>
              </a:rPr>
              <a:t>Toxoplasma</a:t>
            </a:r>
            <a:endParaRPr lang="en-US" sz="3900" i="1" dirty="0">
              <a:latin typeface="Calibri" pitchFamily="34" charset="0"/>
            </a:endParaRPr>
          </a:p>
          <a:p>
            <a:r>
              <a:rPr lang="en-US" sz="3900" i="1" dirty="0">
                <a:latin typeface="Calibri" pitchFamily="34" charset="0"/>
              </a:rPr>
              <a:t>E. coli</a:t>
            </a:r>
            <a:r>
              <a:rPr lang="en-US" sz="3900" dirty="0">
                <a:latin typeface="Calibri" pitchFamily="34" charset="0"/>
              </a:rPr>
              <a:t> </a:t>
            </a:r>
            <a:r>
              <a:rPr lang="en-US" sz="3900" i="1" dirty="0">
                <a:latin typeface="Calibri" pitchFamily="34" charset="0"/>
              </a:rPr>
              <a:t>O157:H7</a:t>
            </a:r>
            <a:r>
              <a:rPr lang="en-US" sz="3900" dirty="0">
                <a:latin typeface="Calibri" pitchFamily="34" charset="0"/>
              </a:rPr>
              <a:t>	</a:t>
            </a:r>
            <a:r>
              <a:rPr lang="en-US" sz="3900" dirty="0" smtClean="0">
                <a:latin typeface="Calibri" pitchFamily="34" charset="0"/>
              </a:rPr>
              <a:t>	</a:t>
            </a:r>
            <a:r>
              <a:rPr lang="en-US" sz="3900" i="1" dirty="0" err="1" smtClean="0">
                <a:latin typeface="Calibri" pitchFamily="34" charset="0"/>
              </a:rPr>
              <a:t>Listeria</a:t>
            </a:r>
            <a:endParaRPr lang="en-US" sz="3900" i="1" dirty="0">
              <a:latin typeface="Calibri" pitchFamily="34" charset="0"/>
            </a:endParaRPr>
          </a:p>
          <a:p>
            <a:r>
              <a:rPr lang="en-US" sz="3900" i="1" dirty="0" err="1">
                <a:latin typeface="Calibri" pitchFamily="34" charset="0"/>
              </a:rPr>
              <a:t>Giardia</a:t>
            </a:r>
            <a:r>
              <a:rPr lang="en-US" sz="3900" i="1" dirty="0">
                <a:latin typeface="Calibri" pitchFamily="34" charset="0"/>
              </a:rPr>
              <a:t>			</a:t>
            </a:r>
            <a:r>
              <a:rPr lang="en-US" sz="3900" i="1" dirty="0" smtClean="0">
                <a:latin typeface="Calibri" pitchFamily="34" charset="0"/>
              </a:rPr>
              <a:t>	</a:t>
            </a:r>
            <a:r>
              <a:rPr lang="en-US" sz="3900" i="1" dirty="0" err="1" smtClean="0">
                <a:latin typeface="Calibri" pitchFamily="34" charset="0"/>
              </a:rPr>
              <a:t>Trichinella</a:t>
            </a:r>
            <a:endParaRPr lang="en-US" sz="3900" i="1" dirty="0">
              <a:latin typeface="Calibri" pitchFamily="34" charset="0"/>
            </a:endParaRPr>
          </a:p>
          <a:p>
            <a:r>
              <a:rPr lang="en-US" sz="3900" i="1" dirty="0" err="1">
                <a:latin typeface="Calibri" pitchFamily="34" charset="0"/>
              </a:rPr>
              <a:t>Cryptosporidia</a:t>
            </a:r>
            <a:r>
              <a:rPr lang="en-US" sz="3900" i="1" dirty="0">
                <a:latin typeface="Calibri" pitchFamily="34" charset="0"/>
              </a:rPr>
              <a:t>		</a:t>
            </a:r>
            <a:r>
              <a:rPr lang="en-US" sz="3900" i="1" dirty="0" err="1" smtClean="0">
                <a:latin typeface="Calibri" pitchFamily="34" charset="0"/>
              </a:rPr>
              <a:t>Toxocara</a:t>
            </a:r>
            <a:endParaRPr lang="en-US" sz="3900" i="1" dirty="0" smtClean="0">
              <a:latin typeface="Calibri" pitchFamily="34" charset="0"/>
            </a:endParaRPr>
          </a:p>
          <a:p>
            <a:pPr lvl="1">
              <a:buNone/>
            </a:pPr>
            <a:r>
              <a:rPr lang="en-US" sz="2900" i="1" dirty="0" smtClean="0">
                <a:latin typeface="Calibri" pitchFamily="34" charset="0"/>
              </a:rPr>
              <a:t>Food safety threats = Category B Agents</a:t>
            </a:r>
            <a:r>
              <a:rPr lang="en-US" sz="2900" b="1" i="1" dirty="0">
                <a:latin typeface="Times New Roman" pitchFamily="18" charset="0"/>
              </a:rPr>
              <a:t>	</a:t>
            </a:r>
            <a:endParaRPr lang="en-US" sz="2900" b="1" dirty="0">
              <a:latin typeface="Times New Roman" pitchFamily="18" charset="0"/>
            </a:endParaRPr>
          </a:p>
          <a:p>
            <a:pPr>
              <a:buFont typeface="Wingdings" pitchFamily="2" charset="2"/>
              <a:buNone/>
            </a:pPr>
            <a:r>
              <a:rPr lang="en-US" dirty="0">
                <a:latin typeface="Times New Roman" pitchFamily="18" charset="0"/>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Calibri" pitchFamily="34" charset="0"/>
                <a:cs typeface="Times New Roman" pitchFamily="18" charset="0"/>
              </a:rPr>
              <a:t>MRSA:  Animals</a:t>
            </a:r>
            <a:endParaRPr lang="en-US" sz="4000" dirty="0">
              <a:latin typeface="Calibri" pitchFamily="34" charset="0"/>
              <a:cs typeface="Times New Roman" pitchFamily="18" charset="0"/>
            </a:endParaRPr>
          </a:p>
        </p:txBody>
      </p:sp>
      <p:sp>
        <p:nvSpPr>
          <p:cNvPr id="3" name="Content Placeholder 2"/>
          <p:cNvSpPr>
            <a:spLocks noGrp="1"/>
          </p:cNvSpPr>
          <p:nvPr>
            <p:ph sz="quarter" idx="1"/>
          </p:nvPr>
        </p:nvSpPr>
        <p:spPr/>
        <p:txBody>
          <a:bodyPr/>
          <a:lstStyle/>
          <a:p>
            <a:r>
              <a:rPr lang="en-US" dirty="0" smtClean="0">
                <a:latin typeface="Calibri" pitchFamily="34" charset="0"/>
                <a:cs typeface="Times New Roman" pitchFamily="18" charset="0"/>
              </a:rPr>
              <a:t>Sporadic reports of MRSA mastitis in cattle</a:t>
            </a:r>
          </a:p>
          <a:p>
            <a:r>
              <a:rPr lang="en-US" dirty="0" smtClean="0">
                <a:latin typeface="Calibri" pitchFamily="34" charset="0"/>
                <a:cs typeface="Times New Roman" pitchFamily="18" charset="0"/>
              </a:rPr>
              <a:t>Most reports related to colonized swine with clinical infections reported only rarely</a:t>
            </a:r>
            <a:endParaRPr lang="en-US" dirty="0">
              <a:latin typeface="Calibri" pitchFamily="34" charset="0"/>
              <a:cs typeface="Times New Roman" pitchFamily="18" charset="0"/>
            </a:endParaRPr>
          </a:p>
        </p:txBody>
      </p:sp>
      <p:pic>
        <p:nvPicPr>
          <p:cNvPr id="4" name="Picture 3" descr="pig nose.jpg"/>
          <p:cNvPicPr>
            <a:picLocks noChangeAspect="1"/>
          </p:cNvPicPr>
          <p:nvPr/>
        </p:nvPicPr>
        <p:blipFill>
          <a:blip r:embed="rId3" cstate="print"/>
          <a:stretch>
            <a:fillRect/>
          </a:stretch>
        </p:blipFill>
        <p:spPr>
          <a:xfrm>
            <a:off x="5943600" y="4191000"/>
            <a:ext cx="2692400" cy="20193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2900" b="1" dirty="0" smtClean="0"/>
              <a:t/>
            </a:r>
            <a:br>
              <a:rPr lang="en-US" sz="2900" b="1" dirty="0" smtClean="0"/>
            </a:br>
            <a:r>
              <a:rPr lang="en-US" sz="4000" dirty="0" smtClean="0">
                <a:latin typeface="Calibri" pitchFamily="34" charset="0"/>
              </a:rPr>
              <a:t>MRSA:  Prevention</a:t>
            </a:r>
          </a:p>
        </p:txBody>
      </p:sp>
      <p:sp>
        <p:nvSpPr>
          <p:cNvPr id="21507" name="Rectangle 3"/>
          <p:cNvSpPr>
            <a:spLocks noGrp="1" noChangeArrowheads="1"/>
          </p:cNvSpPr>
          <p:nvPr>
            <p:ph type="body" idx="1"/>
          </p:nvPr>
        </p:nvSpPr>
        <p:spPr/>
        <p:txBody>
          <a:bodyPr/>
          <a:lstStyle/>
          <a:p>
            <a:pPr eaLnBrk="1" hangingPunct="1">
              <a:lnSpc>
                <a:spcPct val="90000"/>
              </a:lnSpc>
            </a:pPr>
            <a:r>
              <a:rPr lang="en-US" sz="3200" dirty="0" smtClean="0">
                <a:latin typeface="Calibri" pitchFamily="34" charset="0"/>
              </a:rPr>
              <a:t>Keep cuts/scrapes clean and covered</a:t>
            </a:r>
          </a:p>
          <a:p>
            <a:pPr eaLnBrk="1" hangingPunct="1">
              <a:lnSpc>
                <a:spcPct val="90000"/>
              </a:lnSpc>
            </a:pPr>
            <a:r>
              <a:rPr lang="en-US" sz="3200" dirty="0" smtClean="0">
                <a:latin typeface="Calibri" pitchFamily="34" charset="0"/>
              </a:rPr>
              <a:t>Avoid contact with wound drainage</a:t>
            </a:r>
          </a:p>
          <a:p>
            <a:pPr eaLnBrk="1" hangingPunct="1">
              <a:lnSpc>
                <a:spcPct val="90000"/>
              </a:lnSpc>
            </a:pPr>
            <a:r>
              <a:rPr lang="en-US" sz="3200" dirty="0" smtClean="0">
                <a:latin typeface="Calibri" pitchFamily="34" charset="0"/>
              </a:rPr>
              <a:t>Injury prevention</a:t>
            </a:r>
          </a:p>
          <a:p>
            <a:pPr eaLnBrk="1" hangingPunct="1">
              <a:lnSpc>
                <a:spcPct val="90000"/>
              </a:lnSpc>
            </a:pPr>
            <a:r>
              <a:rPr lang="en-US" sz="3200" dirty="0" smtClean="0">
                <a:latin typeface="Calibri" pitchFamily="34" charset="0"/>
              </a:rPr>
              <a:t>Prompt attention to skin infections</a:t>
            </a:r>
          </a:p>
          <a:p>
            <a:pPr eaLnBrk="1" hangingPunct="1">
              <a:lnSpc>
                <a:spcPct val="90000"/>
              </a:lnSpc>
            </a:pPr>
            <a:r>
              <a:rPr lang="en-US" sz="3200" dirty="0" smtClean="0">
                <a:latin typeface="Calibri" pitchFamily="34" charset="0"/>
              </a:rPr>
              <a:t>Clean hands and shower regularly, particularly after skin to skin contact and contact with shared environmental surfaces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4000" dirty="0" smtClean="0">
                <a:latin typeface="Calibri" pitchFamily="34" charset="0"/>
              </a:rPr>
              <a:t>MRSA:  Prevention </a:t>
            </a:r>
          </a:p>
        </p:txBody>
      </p:sp>
      <p:sp>
        <p:nvSpPr>
          <p:cNvPr id="20483" name="Rectangle 3"/>
          <p:cNvSpPr>
            <a:spLocks noGrp="1" noChangeArrowheads="1"/>
          </p:cNvSpPr>
          <p:nvPr>
            <p:ph type="body" idx="1"/>
          </p:nvPr>
        </p:nvSpPr>
        <p:spPr/>
        <p:txBody>
          <a:bodyPr/>
          <a:lstStyle/>
          <a:p>
            <a:pPr eaLnBrk="1" hangingPunct="1"/>
            <a:r>
              <a:rPr lang="en-US" dirty="0" smtClean="0">
                <a:latin typeface="Calibri" pitchFamily="34" charset="0"/>
              </a:rPr>
              <a:t>Consider screening pets if infection is </a:t>
            </a:r>
            <a:r>
              <a:rPr lang="en-US" u="sng" dirty="0" smtClean="0">
                <a:latin typeface="Calibri" pitchFamily="34" charset="0"/>
              </a:rPr>
              <a:t>persistent</a:t>
            </a:r>
            <a:r>
              <a:rPr lang="en-US" dirty="0" smtClean="0">
                <a:latin typeface="Calibri" pitchFamily="34" charset="0"/>
              </a:rPr>
              <a:t> within a household</a:t>
            </a:r>
          </a:p>
          <a:p>
            <a:pPr eaLnBrk="1" hangingPunct="1"/>
            <a:r>
              <a:rPr lang="en-US" dirty="0" smtClean="0">
                <a:latin typeface="Calibri" pitchFamily="34" charset="0"/>
              </a:rPr>
              <a:t>No evidence that decolonization of animals is effective</a:t>
            </a:r>
          </a:p>
          <a:p>
            <a:pPr eaLnBrk="1" hangingPunct="1"/>
            <a:r>
              <a:rPr lang="en-US" dirty="0" smtClean="0">
                <a:latin typeface="Calibri" pitchFamily="34" charset="0"/>
              </a:rPr>
              <a:t>Treatment options for colonized pets not well defined and may not be necessary</a:t>
            </a:r>
          </a:p>
        </p:txBody>
      </p:sp>
      <p:pic>
        <p:nvPicPr>
          <p:cNvPr id="20484" name="Picture 7" descr="bassett and bread"/>
          <p:cNvPicPr>
            <a:picLocks noChangeAspect="1" noChangeArrowheads="1"/>
          </p:cNvPicPr>
          <p:nvPr/>
        </p:nvPicPr>
        <p:blipFill>
          <a:blip r:embed="rId3" cstate="print"/>
          <a:srcRect/>
          <a:stretch>
            <a:fillRect/>
          </a:stretch>
        </p:blipFill>
        <p:spPr bwMode="auto">
          <a:xfrm>
            <a:off x="6553200" y="5029200"/>
            <a:ext cx="2590800" cy="18288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MRSA resources</a:t>
            </a:r>
            <a:endParaRPr lang="en-US" sz="4000" dirty="0">
              <a:latin typeface="Calibri" pitchFamily="34" charset="0"/>
            </a:endParaRPr>
          </a:p>
        </p:txBody>
      </p:sp>
      <p:sp>
        <p:nvSpPr>
          <p:cNvPr id="3" name="Content Placeholder 2"/>
          <p:cNvSpPr>
            <a:spLocks noGrp="1"/>
          </p:cNvSpPr>
          <p:nvPr>
            <p:ph idx="1"/>
          </p:nvPr>
        </p:nvSpPr>
        <p:spPr/>
        <p:txBody>
          <a:bodyPr/>
          <a:lstStyle/>
          <a:p>
            <a:r>
              <a:rPr lang="en-US" sz="2800" dirty="0" smtClean="0">
                <a:latin typeface="Calibri" pitchFamily="34" charset="0"/>
              </a:rPr>
              <a:t>www.cdc.gov/mrsa/</a:t>
            </a:r>
          </a:p>
          <a:p>
            <a:r>
              <a:rPr lang="en-US" sz="2800" dirty="0" err="1" smtClean="0">
                <a:latin typeface="Calibri" pitchFamily="34" charset="0"/>
              </a:rPr>
              <a:t>Hadler</a:t>
            </a:r>
            <a:r>
              <a:rPr lang="en-US" sz="2800" dirty="0" smtClean="0">
                <a:latin typeface="Calibri" pitchFamily="34" charset="0"/>
              </a:rPr>
              <a:t> JL. Trends in Invasive MRSA, Connecticut, USA, 2001-2010.  </a:t>
            </a:r>
            <a:r>
              <a:rPr lang="en-US" sz="2800" dirty="0" err="1" smtClean="0">
                <a:latin typeface="Calibri" pitchFamily="34" charset="0"/>
              </a:rPr>
              <a:t>Emerg</a:t>
            </a:r>
            <a:r>
              <a:rPr lang="en-US" sz="2800" dirty="0" smtClean="0">
                <a:latin typeface="Calibri" pitchFamily="34" charset="0"/>
              </a:rPr>
              <a:t>. Inf. Dis., 2012 Jun;18(6):917-24.</a:t>
            </a:r>
          </a:p>
          <a:p>
            <a:r>
              <a:rPr lang="en-US" sz="2800" dirty="0" err="1" smtClean="0">
                <a:latin typeface="Calibri" pitchFamily="34" charset="0"/>
              </a:rPr>
              <a:t>Tattevin</a:t>
            </a:r>
            <a:r>
              <a:rPr lang="en-US" sz="2800" dirty="0" smtClean="0">
                <a:latin typeface="Calibri" pitchFamily="34" charset="0"/>
              </a:rPr>
              <a:t>, P. Concurrent Epidemics of Skin and Soft Tissue Infection and Bloodstream Infection due to MRSA.</a:t>
            </a:r>
            <a:r>
              <a:rPr lang="fr-FR" sz="2800" dirty="0" smtClean="0">
                <a:latin typeface="Calibri" pitchFamily="34" charset="0"/>
              </a:rPr>
              <a:t> Clin. Infect. Dis., 2012 Jun 5.</a:t>
            </a:r>
          </a:p>
          <a:p>
            <a:r>
              <a:rPr lang="en-US" sz="2800" dirty="0" smtClean="0">
                <a:latin typeface="Calibri" pitchFamily="34" charset="0"/>
              </a:rPr>
              <a:t>www.wormsandgermsblog.com/</a:t>
            </a:r>
          </a:p>
          <a:p>
            <a:endParaRPr lang="en-US" dirty="0">
              <a:latin typeface="Calibri"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4000" dirty="0" smtClean="0">
                <a:latin typeface="Calibri" pitchFamily="34" charset="0"/>
              </a:rPr>
              <a:t>Vector-Borne </a:t>
            </a:r>
            <a:r>
              <a:rPr lang="en-US" sz="4000" dirty="0">
                <a:latin typeface="Calibri" pitchFamily="34" charset="0"/>
              </a:rPr>
              <a:t>Transmission</a:t>
            </a:r>
          </a:p>
        </p:txBody>
      </p:sp>
      <p:sp>
        <p:nvSpPr>
          <p:cNvPr id="64515" name="Rectangle 3"/>
          <p:cNvSpPr>
            <a:spLocks noGrp="1" noChangeArrowheads="1"/>
          </p:cNvSpPr>
          <p:nvPr>
            <p:ph type="body" idx="1"/>
          </p:nvPr>
        </p:nvSpPr>
        <p:spPr/>
        <p:txBody>
          <a:bodyPr/>
          <a:lstStyle/>
          <a:p>
            <a:pPr>
              <a:lnSpc>
                <a:spcPct val="90000"/>
              </a:lnSpc>
            </a:pPr>
            <a:r>
              <a:rPr lang="en-US" sz="3600" dirty="0" err="1">
                <a:latin typeface="Calibri" pitchFamily="34" charset="0"/>
              </a:rPr>
              <a:t>Arboviral</a:t>
            </a:r>
            <a:r>
              <a:rPr lang="en-US" sz="3600" dirty="0">
                <a:latin typeface="Calibri" pitchFamily="34" charset="0"/>
              </a:rPr>
              <a:t> encephalitis</a:t>
            </a:r>
          </a:p>
          <a:p>
            <a:pPr lvl="1">
              <a:lnSpc>
                <a:spcPct val="90000"/>
              </a:lnSpc>
            </a:pPr>
            <a:r>
              <a:rPr lang="en-US" sz="3600" dirty="0">
                <a:latin typeface="Calibri" pitchFamily="34" charset="0"/>
              </a:rPr>
              <a:t>Examples:  West Nile virus (WNV) Eastern equine encephalitis (EEE)</a:t>
            </a:r>
          </a:p>
          <a:p>
            <a:pPr>
              <a:lnSpc>
                <a:spcPct val="90000"/>
              </a:lnSpc>
            </a:pPr>
            <a:r>
              <a:rPr lang="en-US" sz="3600" dirty="0">
                <a:latin typeface="Calibri" pitchFamily="34" charset="0"/>
              </a:rPr>
              <a:t>Rocky Mountain spotted fever</a:t>
            </a:r>
          </a:p>
          <a:p>
            <a:pPr>
              <a:lnSpc>
                <a:spcPct val="90000"/>
              </a:lnSpc>
            </a:pPr>
            <a:r>
              <a:rPr lang="en-US" sz="3600" dirty="0">
                <a:latin typeface="Calibri" pitchFamily="34" charset="0"/>
              </a:rPr>
              <a:t>Lyme disease</a:t>
            </a:r>
          </a:p>
          <a:p>
            <a:pPr>
              <a:lnSpc>
                <a:spcPct val="90000"/>
              </a:lnSpc>
            </a:pPr>
            <a:r>
              <a:rPr lang="en-US" sz="3600" dirty="0" err="1">
                <a:latin typeface="Calibri" pitchFamily="34" charset="0"/>
              </a:rPr>
              <a:t>Ehrlichiosis</a:t>
            </a:r>
            <a:endParaRPr lang="en-US" sz="3600" dirty="0">
              <a:latin typeface="Calibri" pitchFamily="34" charset="0"/>
            </a:endParaRPr>
          </a:p>
          <a:p>
            <a:pPr>
              <a:lnSpc>
                <a:spcPct val="90000"/>
              </a:lnSpc>
            </a:pPr>
            <a:endParaRPr lang="en-US" sz="2800" b="1" dirty="0">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400" dirty="0">
                <a:latin typeface="Calibri" pitchFamily="34" charset="0"/>
              </a:rPr>
              <a:t>West Nile Virus</a:t>
            </a:r>
          </a:p>
        </p:txBody>
      </p:sp>
      <p:sp>
        <p:nvSpPr>
          <p:cNvPr id="66563" name="Rectangle 3"/>
          <p:cNvSpPr>
            <a:spLocks noGrp="1" noChangeArrowheads="1"/>
          </p:cNvSpPr>
          <p:nvPr>
            <p:ph type="body" idx="1"/>
          </p:nvPr>
        </p:nvSpPr>
        <p:spPr/>
        <p:txBody>
          <a:bodyPr/>
          <a:lstStyle/>
          <a:p>
            <a:pPr>
              <a:lnSpc>
                <a:spcPct val="90000"/>
              </a:lnSpc>
            </a:pPr>
            <a:r>
              <a:rPr lang="en-US" sz="3600" dirty="0" smtClean="0">
                <a:latin typeface="Calibri" pitchFamily="34" charset="0"/>
              </a:rPr>
              <a:t>Mosquito-borne</a:t>
            </a:r>
            <a:endParaRPr lang="en-US" sz="3600" dirty="0">
              <a:latin typeface="Calibri" pitchFamily="34" charset="0"/>
            </a:endParaRPr>
          </a:p>
          <a:p>
            <a:pPr>
              <a:lnSpc>
                <a:spcPct val="90000"/>
              </a:lnSpc>
            </a:pPr>
            <a:r>
              <a:rPr lang="en-US" sz="3600" dirty="0">
                <a:latin typeface="Calibri" pitchFamily="34" charset="0"/>
              </a:rPr>
              <a:t>1999- First identified in US </a:t>
            </a:r>
          </a:p>
          <a:p>
            <a:pPr>
              <a:lnSpc>
                <a:spcPct val="90000"/>
              </a:lnSpc>
            </a:pPr>
            <a:r>
              <a:rPr lang="en-US" sz="3600" dirty="0">
                <a:latin typeface="Calibri" pitchFamily="34" charset="0"/>
              </a:rPr>
              <a:t>2002-  First identified in VA</a:t>
            </a:r>
          </a:p>
          <a:p>
            <a:pPr>
              <a:lnSpc>
                <a:spcPct val="90000"/>
              </a:lnSpc>
            </a:pPr>
            <a:r>
              <a:rPr lang="en-US" sz="3600" dirty="0" smtClean="0">
                <a:latin typeface="Calibri" pitchFamily="34" charset="0"/>
              </a:rPr>
              <a:t>Reported human cases </a:t>
            </a:r>
            <a:r>
              <a:rPr lang="en-US" sz="3600" dirty="0">
                <a:latin typeface="Calibri" pitchFamily="34" charset="0"/>
              </a:rPr>
              <a:t>in US have ranged from </a:t>
            </a:r>
            <a:r>
              <a:rPr lang="en-US" sz="3600" dirty="0" smtClean="0">
                <a:latin typeface="Calibri" pitchFamily="34" charset="0"/>
              </a:rPr>
              <a:t>712-</a:t>
            </a:r>
            <a:r>
              <a:rPr lang="en-US" sz="3600" dirty="0" smtClean="0">
                <a:latin typeface="Calibri" pitchFamily="34" charset="0"/>
                <a:cs typeface="Times New Roman" pitchFamily="18" charset="0"/>
              </a:rPr>
              <a:t>9862</a:t>
            </a:r>
            <a:r>
              <a:rPr lang="en-US" sz="3600" dirty="0" smtClean="0">
                <a:latin typeface="Calibri" pitchFamily="34" charset="0"/>
              </a:rPr>
              <a:t>/year since 2002</a:t>
            </a:r>
            <a:endParaRPr lang="en-US" sz="3600" dirty="0">
              <a:latin typeface="Calibri" pitchFamily="34" charset="0"/>
            </a:endParaRPr>
          </a:p>
          <a:p>
            <a:pPr>
              <a:lnSpc>
                <a:spcPct val="90000"/>
              </a:lnSpc>
            </a:pPr>
            <a:r>
              <a:rPr lang="en-US" sz="3600" dirty="0" smtClean="0">
                <a:latin typeface="Calibri" pitchFamily="34" charset="0"/>
              </a:rPr>
              <a:t>Reported human cases </a:t>
            </a:r>
            <a:r>
              <a:rPr lang="en-US" sz="3600" dirty="0">
                <a:latin typeface="Calibri" pitchFamily="34" charset="0"/>
              </a:rPr>
              <a:t>in VA have ranged from </a:t>
            </a:r>
            <a:r>
              <a:rPr lang="en-US" sz="3600" dirty="0" smtClean="0">
                <a:latin typeface="Calibri" pitchFamily="34" charset="0"/>
              </a:rPr>
              <a:t>0-29/year since 2002</a:t>
            </a:r>
            <a:endParaRPr lang="en-US" sz="3600" dirty="0">
              <a:latin typeface="Calibri" pitchFamily="34" charset="0"/>
            </a:endParaRPr>
          </a:p>
          <a:p>
            <a:pPr>
              <a:lnSpc>
                <a:spcPct val="90000"/>
              </a:lnSpc>
            </a:pPr>
            <a:endParaRPr lang="en-US" sz="3600" b="1" dirty="0">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2370" name="Picture 2"/>
          <p:cNvPicPr>
            <a:picLocks noGrp="1" noChangeAspect="1" noChangeArrowheads="1"/>
          </p:cNvPicPr>
          <p:nvPr>
            <p:ph idx="1"/>
          </p:nvPr>
        </p:nvPicPr>
        <p:blipFill>
          <a:blip r:embed="rId3" cstate="print"/>
          <a:srcRect/>
          <a:stretch>
            <a:fillRect/>
          </a:stretch>
        </p:blipFill>
        <p:spPr bwMode="auto">
          <a:xfrm>
            <a:off x="381000" y="457200"/>
            <a:ext cx="8381999" cy="5486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228600"/>
            <a:ext cx="7388225" cy="762000"/>
          </a:xfrm>
        </p:spPr>
        <p:txBody>
          <a:bodyPr/>
          <a:lstStyle/>
          <a:p>
            <a:r>
              <a:rPr lang="en-US" sz="4400" dirty="0">
                <a:latin typeface="Calibri" pitchFamily="34" charset="0"/>
              </a:rPr>
              <a:t>West Nile Virus “Iceberg”</a:t>
            </a:r>
          </a:p>
        </p:txBody>
      </p:sp>
      <p:sp>
        <p:nvSpPr>
          <p:cNvPr id="112645" name="AutoShape 5"/>
          <p:cNvSpPr>
            <a:spLocks noGrp="1" noChangeArrowheads="1"/>
          </p:cNvSpPr>
          <p:nvPr>
            <p:ph type="body" idx="1"/>
          </p:nvPr>
        </p:nvSpPr>
        <p:spPr>
          <a:xfrm>
            <a:off x="3657600" y="1219200"/>
            <a:ext cx="1752600" cy="1066800"/>
          </a:xfrm>
          <a:prstGeom prst="triangle">
            <a:avLst>
              <a:gd name="adj" fmla="val 48829"/>
            </a:avLst>
          </a:prstGeom>
          <a:solidFill>
            <a:srgbClr val="FF0000"/>
          </a:solidFill>
          <a:ln>
            <a:solidFill>
              <a:schemeClr val="tx1"/>
            </a:solidFill>
          </a:ln>
        </p:spPr>
        <p:txBody>
          <a:bodyPr/>
          <a:lstStyle/>
          <a:p>
            <a:pPr>
              <a:lnSpc>
                <a:spcPct val="80000"/>
              </a:lnSpc>
              <a:buFont typeface="Wingdings" pitchFamily="2" charset="2"/>
              <a:buNone/>
            </a:pPr>
            <a:r>
              <a:rPr lang="en-US" sz="1400" b="1" dirty="0">
                <a:latin typeface="Calibri" pitchFamily="34" charset="0"/>
              </a:rPr>
              <a:t>&lt;</a:t>
            </a:r>
            <a:r>
              <a:rPr lang="en-US" sz="1400" b="1" dirty="0" smtClean="0">
                <a:latin typeface="Calibri" pitchFamily="34" charset="0"/>
              </a:rPr>
              <a:t>1% C</a:t>
            </a:r>
            <a:r>
              <a:rPr lang="en-US" sz="1400" dirty="0" smtClean="0">
                <a:latin typeface="Calibri" pitchFamily="34" charset="0"/>
              </a:rPr>
              <a:t>NS</a:t>
            </a:r>
            <a:endParaRPr lang="en-US" sz="1400" dirty="0">
              <a:latin typeface="Calibri" pitchFamily="34" charset="0"/>
            </a:endParaRPr>
          </a:p>
          <a:p>
            <a:pPr>
              <a:lnSpc>
                <a:spcPct val="80000"/>
              </a:lnSpc>
              <a:buFont typeface="Wingdings" pitchFamily="2" charset="2"/>
              <a:buNone/>
            </a:pPr>
            <a:r>
              <a:rPr lang="en-US" sz="1400" b="1" dirty="0">
                <a:latin typeface="Calibri" pitchFamily="34" charset="0"/>
              </a:rPr>
              <a:t>Disease</a:t>
            </a:r>
          </a:p>
        </p:txBody>
      </p:sp>
      <p:sp>
        <p:nvSpPr>
          <p:cNvPr id="112646" name="AutoShape 6"/>
          <p:cNvSpPr>
            <a:spLocks noChangeArrowheads="1"/>
          </p:cNvSpPr>
          <p:nvPr/>
        </p:nvSpPr>
        <p:spPr bwMode="auto">
          <a:xfrm rot="10800000" flipH="1">
            <a:off x="2971800" y="2286000"/>
            <a:ext cx="3124200" cy="1219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a:effectLst/>
        </p:spPr>
        <p:txBody>
          <a:bodyPr rot="10800000" wrap="none" anchor="ctr"/>
          <a:lstStyle/>
          <a:p>
            <a:pPr algn="ctr"/>
            <a:r>
              <a:rPr lang="en-US" b="1" dirty="0">
                <a:solidFill>
                  <a:srgbClr val="000000"/>
                </a:solidFill>
                <a:latin typeface="Calibri" pitchFamily="34" charset="0"/>
              </a:rPr>
              <a:t>~20%</a:t>
            </a:r>
          </a:p>
          <a:p>
            <a:pPr algn="ctr"/>
            <a:r>
              <a:rPr lang="en-US" b="1" dirty="0">
                <a:solidFill>
                  <a:srgbClr val="000000"/>
                </a:solidFill>
                <a:latin typeface="Calibri" pitchFamily="34" charset="0"/>
              </a:rPr>
              <a:t>“West Nile Fever”</a:t>
            </a:r>
          </a:p>
        </p:txBody>
      </p:sp>
      <p:sp>
        <p:nvSpPr>
          <p:cNvPr id="112647" name="AutoShape 7"/>
          <p:cNvSpPr>
            <a:spLocks noChangeArrowheads="1"/>
          </p:cNvSpPr>
          <p:nvPr/>
        </p:nvSpPr>
        <p:spPr bwMode="auto">
          <a:xfrm rot="10800000" flipH="1">
            <a:off x="1447800" y="3505200"/>
            <a:ext cx="6172200" cy="2667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rot="10800000" wrap="none" anchor="ctr"/>
          <a:lstStyle/>
          <a:p>
            <a:pPr algn="ctr"/>
            <a:r>
              <a:rPr lang="en-US" sz="2400" b="1" dirty="0">
                <a:solidFill>
                  <a:srgbClr val="000000"/>
                </a:solidFill>
                <a:latin typeface="Calibri" pitchFamily="34" charset="0"/>
              </a:rPr>
              <a:t>~80%</a:t>
            </a:r>
          </a:p>
          <a:p>
            <a:pPr algn="ctr"/>
            <a:r>
              <a:rPr lang="en-US" sz="2400" b="1" dirty="0">
                <a:solidFill>
                  <a:srgbClr val="000000"/>
                </a:solidFill>
                <a:latin typeface="Calibri" pitchFamily="34" charset="0"/>
              </a:rPr>
              <a:t>Asymptomatic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West Nile Virus:  Animals </a:t>
            </a:r>
            <a:endParaRPr lang="en-US" sz="4000" dirty="0"/>
          </a:p>
        </p:txBody>
      </p:sp>
      <p:sp>
        <p:nvSpPr>
          <p:cNvPr id="3" name="Content Placeholder 2"/>
          <p:cNvSpPr>
            <a:spLocks noGrp="1"/>
          </p:cNvSpPr>
          <p:nvPr>
            <p:ph idx="1"/>
          </p:nvPr>
        </p:nvSpPr>
        <p:spPr/>
        <p:txBody>
          <a:bodyPr/>
          <a:lstStyle/>
          <a:p>
            <a:r>
              <a:rPr lang="en-US" dirty="0" smtClean="0">
                <a:latin typeface="Calibri" pitchFamily="34" charset="0"/>
              </a:rPr>
              <a:t>Most cases in incidental hosts been documented in horses</a:t>
            </a:r>
          </a:p>
          <a:p>
            <a:pPr lvl="1"/>
            <a:r>
              <a:rPr lang="en-US" dirty="0" smtClean="0">
                <a:latin typeface="Calibri" pitchFamily="34" charset="0"/>
              </a:rPr>
              <a:t>Encephalitis is the most common manifestation</a:t>
            </a:r>
          </a:p>
          <a:p>
            <a:r>
              <a:rPr lang="en-US" dirty="0" smtClean="0">
                <a:latin typeface="Calibri" pitchFamily="34" charset="0"/>
              </a:rPr>
              <a:t>Treatment is supportive care</a:t>
            </a:r>
          </a:p>
          <a:p>
            <a:r>
              <a:rPr lang="en-US" dirty="0" smtClean="0">
                <a:latin typeface="Calibri" pitchFamily="34" charset="0"/>
              </a:rPr>
              <a:t>Vaccine for horses is available</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4400" b="1" dirty="0">
                <a:latin typeface="Calibri" pitchFamily="34" charset="0"/>
              </a:rPr>
              <a:t>WNV-Prevention</a:t>
            </a:r>
          </a:p>
        </p:txBody>
      </p:sp>
      <p:sp>
        <p:nvSpPr>
          <p:cNvPr id="107523" name="Rectangle 3"/>
          <p:cNvSpPr>
            <a:spLocks noGrp="1" noChangeArrowheads="1"/>
          </p:cNvSpPr>
          <p:nvPr>
            <p:ph type="body" idx="1"/>
          </p:nvPr>
        </p:nvSpPr>
        <p:spPr/>
        <p:txBody>
          <a:bodyPr/>
          <a:lstStyle/>
          <a:p>
            <a:r>
              <a:rPr lang="en-US" sz="3600" dirty="0">
                <a:latin typeface="Calibri" pitchFamily="34" charset="0"/>
              </a:rPr>
              <a:t>Long, loose, light clothing</a:t>
            </a:r>
          </a:p>
          <a:p>
            <a:r>
              <a:rPr lang="en-US" sz="3600" dirty="0">
                <a:latin typeface="Calibri" pitchFamily="34" charset="0"/>
              </a:rPr>
              <a:t>Repellants </a:t>
            </a:r>
            <a:r>
              <a:rPr lang="en-US" sz="3600" dirty="0" smtClean="0">
                <a:latin typeface="Calibri" pitchFamily="34" charset="0"/>
              </a:rPr>
              <a:t>– e.g., DEET, </a:t>
            </a:r>
            <a:r>
              <a:rPr lang="en-US" sz="3600" dirty="0" err="1" smtClean="0">
                <a:latin typeface="Calibri" pitchFamily="34" charset="0"/>
              </a:rPr>
              <a:t>picaridin</a:t>
            </a:r>
            <a:r>
              <a:rPr lang="en-US" sz="3600" dirty="0" smtClean="0">
                <a:latin typeface="Calibri" pitchFamily="34" charset="0"/>
              </a:rPr>
              <a:t>, IR3535</a:t>
            </a:r>
            <a:endParaRPr lang="en-US" sz="3600" dirty="0">
              <a:latin typeface="Calibri" pitchFamily="34" charset="0"/>
            </a:endParaRPr>
          </a:p>
          <a:p>
            <a:r>
              <a:rPr lang="en-US" sz="3600" dirty="0">
                <a:latin typeface="Calibri" pitchFamily="34" charset="0"/>
              </a:rPr>
              <a:t>Screens on windows </a:t>
            </a:r>
          </a:p>
          <a:p>
            <a:r>
              <a:rPr lang="en-US" sz="3600" dirty="0">
                <a:latin typeface="Calibri" pitchFamily="34" charset="0"/>
              </a:rPr>
              <a:t>Avoid environments/times of day when mosquitoes biting</a:t>
            </a:r>
          </a:p>
          <a:p>
            <a:endParaRPr lang="en-US" sz="3600" b="1" dirty="0">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22531" name="Rectangle 3"/>
          <p:cNvSpPr>
            <a:spLocks noGrp="1" noChangeArrowheads="1"/>
          </p:cNvSpPr>
          <p:nvPr>
            <p:ph type="body" idx="1"/>
          </p:nvPr>
        </p:nvSpPr>
        <p:spPr/>
        <p:txBody>
          <a:bodyPr>
            <a:normAutofit/>
          </a:bodyPr>
          <a:lstStyle/>
          <a:p>
            <a:r>
              <a:rPr lang="en-US" sz="2800" dirty="0" smtClean="0">
                <a:latin typeface="Calibri" pitchFamily="34" charset="0"/>
              </a:rPr>
              <a:t>Frequently reported in Virginia (&gt;1000 cases/year)</a:t>
            </a:r>
            <a:endParaRPr lang="en-US" sz="2800" dirty="0">
              <a:latin typeface="Calibri" pitchFamily="34" charset="0"/>
            </a:endParaRPr>
          </a:p>
          <a:p>
            <a:r>
              <a:rPr lang="en-US" altLang="en-US" sz="2800" dirty="0" smtClean="0">
                <a:latin typeface="Calibri" pitchFamily="34" charset="0"/>
              </a:rPr>
              <a:t>~42,000 human cases reported </a:t>
            </a:r>
            <a:r>
              <a:rPr lang="en-US" altLang="en-US" sz="2800" dirty="0">
                <a:latin typeface="Calibri" pitchFamily="34" charset="0"/>
              </a:rPr>
              <a:t>to </a:t>
            </a:r>
            <a:r>
              <a:rPr lang="en-US" altLang="en-US" sz="2800" dirty="0" smtClean="0">
                <a:latin typeface="Calibri" pitchFamily="34" charset="0"/>
              </a:rPr>
              <a:t>CDC/yr</a:t>
            </a:r>
            <a:endParaRPr lang="en-US" altLang="en-US" sz="2800" dirty="0">
              <a:latin typeface="Calibri" pitchFamily="34" charset="0"/>
            </a:endParaRPr>
          </a:p>
          <a:p>
            <a:r>
              <a:rPr lang="en-US" altLang="en-US" sz="2800" dirty="0">
                <a:latin typeface="Calibri" pitchFamily="34" charset="0"/>
              </a:rPr>
              <a:t>Over 1 million </a:t>
            </a:r>
            <a:r>
              <a:rPr lang="en-US" altLang="en-US" sz="2800" dirty="0" smtClean="0">
                <a:latin typeface="Calibri" pitchFamily="34" charset="0"/>
              </a:rPr>
              <a:t>human cases suspected in US/yr</a:t>
            </a:r>
            <a:endParaRPr lang="en-US" altLang="en-US" sz="2800" dirty="0">
              <a:latin typeface="Calibri" pitchFamily="34" charset="0"/>
            </a:endParaRPr>
          </a:p>
          <a:p>
            <a:r>
              <a:rPr lang="en-US" altLang="en-US" sz="2800" dirty="0">
                <a:latin typeface="Calibri" pitchFamily="34" charset="0"/>
              </a:rPr>
              <a:t>~2000 serotypes cause </a:t>
            </a:r>
            <a:r>
              <a:rPr lang="en-US" altLang="en-US" sz="2800" dirty="0" smtClean="0">
                <a:latin typeface="Calibri" pitchFamily="34" charset="0"/>
              </a:rPr>
              <a:t>disease</a:t>
            </a:r>
          </a:p>
          <a:p>
            <a:r>
              <a:rPr lang="en-US" sz="2800" dirty="0" smtClean="0">
                <a:latin typeface="Calibri" pitchFamily="34" charset="0"/>
              </a:rPr>
              <a:t>Certain </a:t>
            </a:r>
            <a:r>
              <a:rPr lang="en-US" sz="2800" i="1" dirty="0" smtClean="0">
                <a:latin typeface="Calibri" pitchFamily="34" charset="0"/>
              </a:rPr>
              <a:t>Salmonella</a:t>
            </a:r>
            <a:r>
              <a:rPr lang="en-US" sz="2800" dirty="0" smtClean="0">
                <a:latin typeface="Calibri" pitchFamily="34" charset="0"/>
              </a:rPr>
              <a:t> bacteria are normal fecal flora in animals</a:t>
            </a:r>
            <a:endParaRPr lang="en-US" sz="2800" dirty="0">
              <a:latin typeface="Calibri"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4400" dirty="0">
                <a:latin typeface="Calibri" pitchFamily="34" charset="0"/>
              </a:rPr>
              <a:t>WNV-Prevention </a:t>
            </a:r>
          </a:p>
        </p:txBody>
      </p:sp>
      <p:sp>
        <p:nvSpPr>
          <p:cNvPr id="108547" name="Rectangle 3"/>
          <p:cNvSpPr>
            <a:spLocks noGrp="1" noChangeArrowheads="1"/>
          </p:cNvSpPr>
          <p:nvPr>
            <p:ph type="body" idx="1"/>
          </p:nvPr>
        </p:nvSpPr>
        <p:spPr/>
        <p:txBody>
          <a:bodyPr/>
          <a:lstStyle/>
          <a:p>
            <a:r>
              <a:rPr lang="en-US" sz="3600" dirty="0">
                <a:latin typeface="Calibri" pitchFamily="34" charset="0"/>
              </a:rPr>
              <a:t>Mosquito Control</a:t>
            </a:r>
          </a:p>
          <a:p>
            <a:pPr lvl="1"/>
            <a:r>
              <a:rPr lang="en-US" sz="2800" dirty="0">
                <a:latin typeface="Calibri" pitchFamily="34" charset="0"/>
              </a:rPr>
              <a:t>Eliminate breeding sites</a:t>
            </a:r>
          </a:p>
          <a:p>
            <a:pPr lvl="2"/>
            <a:r>
              <a:rPr lang="en-US" sz="2800" dirty="0">
                <a:latin typeface="Calibri" pitchFamily="34" charset="0"/>
              </a:rPr>
              <a:t>proper drainage</a:t>
            </a:r>
          </a:p>
          <a:p>
            <a:pPr lvl="2"/>
            <a:r>
              <a:rPr lang="en-US" sz="2800" dirty="0">
                <a:latin typeface="Calibri" pitchFamily="34" charset="0"/>
              </a:rPr>
              <a:t>remove or turn over water containers</a:t>
            </a:r>
          </a:p>
          <a:p>
            <a:pPr lvl="2"/>
            <a:r>
              <a:rPr lang="en-US" sz="2800" dirty="0">
                <a:latin typeface="Calibri" pitchFamily="34" charset="0"/>
              </a:rPr>
              <a:t>change bird baths weekly</a:t>
            </a:r>
          </a:p>
          <a:p>
            <a:pPr lvl="1"/>
            <a:r>
              <a:rPr lang="en-US" sz="2800" dirty="0" err="1">
                <a:latin typeface="Calibri" pitchFamily="34" charset="0"/>
              </a:rPr>
              <a:t>Larvicide</a:t>
            </a:r>
            <a:endParaRPr lang="en-US" sz="2800" dirty="0">
              <a:latin typeface="Calibri" pitchFamily="34" charset="0"/>
            </a:endParaRPr>
          </a:p>
          <a:p>
            <a:pPr lvl="1"/>
            <a:r>
              <a:rPr lang="en-US" sz="2800" dirty="0" err="1">
                <a:latin typeface="Calibri" pitchFamily="34" charset="0"/>
              </a:rPr>
              <a:t>Adulticide</a:t>
            </a:r>
            <a:r>
              <a:rPr lang="en-US" sz="2800" dirty="0">
                <a:latin typeface="Calibri" pitchFamily="34" charset="0"/>
              </a:rPr>
              <a:t> – aerial spraying after </a:t>
            </a:r>
            <a:r>
              <a:rPr lang="en-US" sz="2800" dirty="0" smtClean="0">
                <a:latin typeface="Calibri" pitchFamily="34" charset="0"/>
              </a:rPr>
              <a:t>hurricanes sometimes employed</a:t>
            </a:r>
            <a:endParaRPr lang="en-US" sz="2800" dirty="0">
              <a:latin typeface="Calibri" pitchFamily="34" charset="0"/>
            </a:endParaRPr>
          </a:p>
          <a:p>
            <a:pPr lvl="1"/>
            <a:endParaRPr lang="en-US" sz="2800" b="1" dirty="0">
              <a:latin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000" dirty="0" smtClean="0">
                <a:latin typeface="Calibri" pitchFamily="34" charset="0"/>
                <a:cs typeface="Times New Roman" pitchFamily="18" charset="0"/>
              </a:rPr>
              <a:t>Lyme Disease</a:t>
            </a:r>
          </a:p>
        </p:txBody>
      </p:sp>
      <p:grpSp>
        <p:nvGrpSpPr>
          <p:cNvPr id="34819" name="Group 2"/>
          <p:cNvGrpSpPr>
            <a:grpSpLocks/>
          </p:cNvGrpSpPr>
          <p:nvPr/>
        </p:nvGrpSpPr>
        <p:grpSpPr bwMode="auto">
          <a:xfrm>
            <a:off x="533400" y="3886200"/>
            <a:ext cx="8077200" cy="2362200"/>
            <a:chOff x="375" y="-268"/>
            <a:chExt cx="5184" cy="1824"/>
          </a:xfrm>
        </p:grpSpPr>
        <p:pic>
          <p:nvPicPr>
            <p:cNvPr id="34821" name="Picture 3"/>
            <p:cNvPicPr>
              <a:picLocks noChangeAspect="1" noChangeArrowheads="1"/>
            </p:cNvPicPr>
            <p:nvPr/>
          </p:nvPicPr>
          <p:blipFill>
            <a:blip r:embed="rId3" cstate="print"/>
            <a:srcRect t="25429" r="-667"/>
            <a:stretch>
              <a:fillRect/>
            </a:stretch>
          </p:blipFill>
          <p:spPr bwMode="auto">
            <a:xfrm>
              <a:off x="375" y="-268"/>
              <a:ext cx="5184" cy="1680"/>
            </a:xfrm>
            <a:prstGeom prst="rect">
              <a:avLst/>
            </a:prstGeom>
            <a:noFill/>
            <a:ln w="9525">
              <a:noFill/>
              <a:miter lim="800000"/>
              <a:headEnd/>
              <a:tailEnd/>
            </a:ln>
          </p:spPr>
        </p:pic>
        <p:sp>
          <p:nvSpPr>
            <p:cNvPr id="34822" name="Rectangle 4"/>
            <p:cNvSpPr>
              <a:spLocks noChangeArrowheads="1"/>
            </p:cNvSpPr>
            <p:nvPr/>
          </p:nvSpPr>
          <p:spPr bwMode="auto">
            <a:xfrm>
              <a:off x="375" y="1412"/>
              <a:ext cx="5148" cy="144"/>
            </a:xfrm>
            <a:prstGeom prst="rect">
              <a:avLst/>
            </a:prstGeom>
            <a:solidFill>
              <a:srgbClr val="E9B011"/>
            </a:solidFill>
            <a:ln w="9525">
              <a:noFill/>
              <a:miter lim="800000"/>
              <a:headEnd/>
              <a:tailEnd/>
            </a:ln>
          </p:spPr>
          <p:txBody>
            <a:bodyPr wrap="none" anchor="ctr"/>
            <a:lstStyle/>
            <a:p>
              <a:endParaRPr lang="en-US"/>
            </a:p>
          </p:txBody>
        </p:sp>
        <p:sp>
          <p:nvSpPr>
            <p:cNvPr id="34823" name="Text Box 5"/>
            <p:cNvSpPr txBox="1">
              <a:spLocks noChangeArrowheads="1"/>
            </p:cNvSpPr>
            <p:nvPr/>
          </p:nvSpPr>
          <p:spPr bwMode="auto">
            <a:xfrm>
              <a:off x="807" y="1364"/>
              <a:ext cx="882" cy="154"/>
            </a:xfrm>
            <a:prstGeom prst="rect">
              <a:avLst/>
            </a:prstGeom>
            <a:noFill/>
            <a:ln w="9525">
              <a:noFill/>
              <a:miter lim="800000"/>
              <a:headEnd/>
              <a:tailEnd/>
            </a:ln>
          </p:spPr>
          <p:txBody>
            <a:bodyPr wrap="none" lIns="0" tIns="0" rIns="0" bIns="0">
              <a:spAutoFit/>
            </a:bodyPr>
            <a:lstStyle/>
            <a:p>
              <a:r>
                <a:rPr lang="en-US" b="1">
                  <a:latin typeface="Arial" charset="0"/>
                </a:rPr>
                <a:t>Lone Star Tick</a:t>
              </a:r>
            </a:p>
          </p:txBody>
        </p:sp>
        <p:sp>
          <p:nvSpPr>
            <p:cNvPr id="34824" name="Text Box 6"/>
            <p:cNvSpPr txBox="1">
              <a:spLocks noChangeArrowheads="1"/>
            </p:cNvSpPr>
            <p:nvPr/>
          </p:nvSpPr>
          <p:spPr bwMode="auto">
            <a:xfrm>
              <a:off x="3975" y="1364"/>
              <a:ext cx="1159" cy="154"/>
            </a:xfrm>
            <a:prstGeom prst="rect">
              <a:avLst/>
            </a:prstGeom>
            <a:noFill/>
            <a:ln w="9525">
              <a:noFill/>
              <a:miter lim="800000"/>
              <a:headEnd/>
              <a:tailEnd/>
            </a:ln>
          </p:spPr>
          <p:txBody>
            <a:bodyPr wrap="none" lIns="0" tIns="0" rIns="0" bIns="0">
              <a:spAutoFit/>
            </a:bodyPr>
            <a:lstStyle/>
            <a:p>
              <a:r>
                <a:rPr lang="en-US" b="1">
                  <a:latin typeface="Arial" charset="0"/>
                </a:rPr>
                <a:t>American Dog Tick</a:t>
              </a:r>
            </a:p>
          </p:txBody>
        </p:sp>
        <p:sp>
          <p:nvSpPr>
            <p:cNvPr id="34825" name="Text Box 7"/>
            <p:cNvSpPr txBox="1">
              <a:spLocks noChangeArrowheads="1"/>
            </p:cNvSpPr>
            <p:nvPr/>
          </p:nvSpPr>
          <p:spPr bwMode="auto">
            <a:xfrm>
              <a:off x="2391" y="1364"/>
              <a:ext cx="1236" cy="174"/>
            </a:xfrm>
            <a:prstGeom prst="rect">
              <a:avLst/>
            </a:prstGeom>
            <a:noFill/>
            <a:ln w="9525">
              <a:noFill/>
              <a:miter lim="800000"/>
              <a:headEnd/>
              <a:tailEnd/>
            </a:ln>
          </p:spPr>
          <p:txBody>
            <a:bodyPr lIns="0" tIns="0" rIns="0" bIns="0">
              <a:spAutoFit/>
            </a:bodyPr>
            <a:lstStyle/>
            <a:p>
              <a:r>
                <a:rPr lang="en-US" b="1">
                  <a:latin typeface="Arial" charset="0"/>
                </a:rPr>
                <a:t>Blacklegged Tick</a:t>
              </a:r>
            </a:p>
          </p:txBody>
        </p:sp>
      </p:grpSp>
      <p:sp>
        <p:nvSpPr>
          <p:cNvPr id="34820" name="Content Placeholder 11"/>
          <p:cNvSpPr>
            <a:spLocks noGrp="1"/>
          </p:cNvSpPr>
          <p:nvPr>
            <p:ph idx="1"/>
          </p:nvPr>
        </p:nvSpPr>
        <p:spPr>
          <a:xfrm>
            <a:off x="533400" y="1905000"/>
            <a:ext cx="8001000" cy="2057400"/>
          </a:xfrm>
        </p:spPr>
        <p:txBody>
          <a:bodyPr/>
          <a:lstStyle/>
          <a:p>
            <a:r>
              <a:rPr lang="en-US" sz="3200" dirty="0" smtClean="0">
                <a:latin typeface="Calibri" pitchFamily="34" charset="0"/>
                <a:cs typeface="Times New Roman" pitchFamily="18" charset="0"/>
              </a:rPr>
              <a:t>Tick-borne diseases (TBD) are the most commonly reported vector-borne disease in people in Virginia and Lyme disease is the most commonly reported TBD </a:t>
            </a:r>
          </a:p>
        </p:txBody>
      </p:sp>
      <p:sp>
        <p:nvSpPr>
          <p:cNvPr id="10" name="Rectangle 8"/>
          <p:cNvSpPr>
            <a:spLocks noChangeArrowheads="1"/>
          </p:cNvSpPr>
          <p:nvPr/>
        </p:nvSpPr>
        <p:spPr bwMode="auto">
          <a:xfrm>
            <a:off x="3657600" y="3886200"/>
            <a:ext cx="1947863" cy="2438400"/>
          </a:xfrm>
          <a:prstGeom prst="rect">
            <a:avLst/>
          </a:prstGeom>
          <a:noFill/>
          <a:ln w="38100">
            <a:solidFill>
              <a:srgbClr val="FF3300"/>
            </a:solidFill>
            <a:miter lim="800000"/>
            <a:headEnd/>
            <a:tailEnd/>
          </a:ln>
        </p:spPr>
        <p:txBody>
          <a:bodyPr wrap="none" anchor="ctr"/>
          <a:lstStyle/>
          <a:p>
            <a:pPr algn="ctr"/>
            <a:endParaRPr lang="en-US"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676400"/>
          </a:xfrm>
        </p:spPr>
        <p:txBody>
          <a:bodyPr/>
          <a:lstStyle/>
          <a:p>
            <a:r>
              <a:rPr lang="en-US" sz="4000" dirty="0" smtClean="0">
                <a:latin typeface="Calibri" pitchFamily="34" charset="0"/>
                <a:cs typeface="Times New Roman" pitchFamily="18" charset="0"/>
              </a:rPr>
              <a:t>Lyme Disease Transmission – </a:t>
            </a:r>
            <a:br>
              <a:rPr lang="en-US" sz="4000" dirty="0" smtClean="0">
                <a:latin typeface="Calibri" pitchFamily="34" charset="0"/>
                <a:cs typeface="Times New Roman" pitchFamily="18" charset="0"/>
              </a:rPr>
            </a:br>
            <a:r>
              <a:rPr lang="en-US" sz="4000" dirty="0" smtClean="0">
                <a:latin typeface="Calibri" pitchFamily="34" charset="0"/>
                <a:cs typeface="Times New Roman" pitchFamily="18" charset="0"/>
              </a:rPr>
              <a:t>Two Year Cycle</a:t>
            </a:r>
            <a:r>
              <a:rPr lang="en-US" sz="3600" dirty="0" smtClean="0"/>
              <a:t/>
            </a:r>
            <a:br>
              <a:rPr lang="en-US" sz="3600" dirty="0" smtClean="0"/>
            </a:br>
            <a:endParaRPr lang="en-US" dirty="0"/>
          </a:p>
        </p:txBody>
      </p:sp>
      <p:pic>
        <p:nvPicPr>
          <p:cNvPr id="4" name="Content Placeholder 3" descr="TickLifeCycle_707"/>
          <p:cNvPicPr>
            <a:picLocks noGrp="1" noChangeAspect="1" noChangeArrowheads="1"/>
          </p:cNvPicPr>
          <p:nvPr>
            <p:ph idx="1"/>
          </p:nvPr>
        </p:nvPicPr>
        <p:blipFill>
          <a:blip r:embed="rId3" cstate="print"/>
          <a:srcRect/>
          <a:stretch>
            <a:fillRect/>
          </a:stretch>
        </p:blipFill>
        <p:spPr bwMode="auto">
          <a:xfrm>
            <a:off x="2286000" y="1905000"/>
            <a:ext cx="4191000" cy="4284133"/>
          </a:xfrm>
          <a:prstGeom prst="rect">
            <a:avLst/>
          </a:prstGeom>
          <a:noFill/>
          <a:ln w="28575">
            <a:solidFill>
              <a:schemeClr val="accent2"/>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Times New Roman" pitchFamily="18" charset="0"/>
              </a:rPr>
              <a:t>Blacklegged Ticks</a:t>
            </a:r>
            <a:endParaRPr lang="en-US" sz="4000" dirty="0">
              <a:latin typeface="Calibri" pitchFamily="34" charset="0"/>
              <a:cs typeface="Times New Roman" pitchFamily="18" charset="0"/>
            </a:endParaRPr>
          </a:p>
        </p:txBody>
      </p:sp>
      <p:grpSp>
        <p:nvGrpSpPr>
          <p:cNvPr id="15" name="Group 13"/>
          <p:cNvGrpSpPr>
            <a:grpSpLocks/>
          </p:cNvGrpSpPr>
          <p:nvPr/>
        </p:nvGrpSpPr>
        <p:grpSpPr bwMode="auto">
          <a:xfrm>
            <a:off x="533400" y="1905000"/>
            <a:ext cx="7848600" cy="3352800"/>
            <a:chOff x="685800" y="1600200"/>
            <a:chExt cx="7772400" cy="3657600"/>
          </a:xfrm>
        </p:grpSpPr>
        <p:pic>
          <p:nvPicPr>
            <p:cNvPr id="16" name="Picture 3"/>
            <p:cNvPicPr>
              <a:picLocks noChangeAspect="1" noChangeArrowheads="1"/>
            </p:cNvPicPr>
            <p:nvPr/>
          </p:nvPicPr>
          <p:blipFill>
            <a:blip r:embed="rId3" cstate="print"/>
            <a:srcRect b="55238"/>
            <a:stretch>
              <a:fillRect/>
            </a:stretch>
          </p:blipFill>
          <p:spPr bwMode="auto">
            <a:xfrm>
              <a:off x="685800" y="1600200"/>
              <a:ext cx="7772400" cy="3657600"/>
            </a:xfrm>
            <a:prstGeom prst="rect">
              <a:avLst/>
            </a:prstGeom>
            <a:noFill/>
            <a:ln w="22225">
              <a:solidFill>
                <a:schemeClr val="accent2"/>
              </a:solidFill>
              <a:miter lim="800000"/>
              <a:headEnd/>
              <a:tailEnd/>
            </a:ln>
          </p:spPr>
        </p:pic>
        <p:sp>
          <p:nvSpPr>
            <p:cNvPr id="17" name="Rectangle 4"/>
            <p:cNvSpPr>
              <a:spLocks noChangeArrowheads="1"/>
            </p:cNvSpPr>
            <p:nvPr/>
          </p:nvSpPr>
          <p:spPr bwMode="auto">
            <a:xfrm>
              <a:off x="4556125" y="2089150"/>
              <a:ext cx="830263" cy="2009775"/>
            </a:xfrm>
            <a:prstGeom prst="rect">
              <a:avLst/>
            </a:prstGeom>
            <a:noFill/>
            <a:ln w="57150">
              <a:solidFill>
                <a:srgbClr val="FF3300"/>
              </a:solidFill>
              <a:miter lim="800000"/>
              <a:headEnd/>
              <a:tailEnd/>
            </a:ln>
          </p:spPr>
          <p:txBody>
            <a:bodyPr wrap="none" anchor="ctr"/>
            <a:lstStyle/>
            <a:p>
              <a:pPr algn="ctr"/>
              <a:endParaRPr lang="en-US"/>
            </a:p>
          </p:txBody>
        </p:sp>
        <p:sp>
          <p:nvSpPr>
            <p:cNvPr id="18" name="Rectangle 5"/>
            <p:cNvSpPr>
              <a:spLocks noChangeArrowheads="1"/>
            </p:cNvSpPr>
            <p:nvPr/>
          </p:nvSpPr>
          <p:spPr bwMode="auto">
            <a:xfrm>
              <a:off x="2143125" y="2089150"/>
              <a:ext cx="1290638" cy="2009775"/>
            </a:xfrm>
            <a:prstGeom prst="rect">
              <a:avLst/>
            </a:prstGeom>
            <a:noFill/>
            <a:ln w="3175">
              <a:solidFill>
                <a:srgbClr val="FF3300"/>
              </a:solidFill>
              <a:miter lim="800000"/>
              <a:headEnd/>
              <a:tailEnd/>
            </a:ln>
          </p:spPr>
          <p:txBody>
            <a:bodyPr wrap="none" anchor="ctr"/>
            <a:lstStyle/>
            <a:p>
              <a:pPr algn="ctr"/>
              <a:endParaRPr lang="en-US"/>
            </a:p>
          </p:txBody>
        </p:sp>
        <p:pic>
          <p:nvPicPr>
            <p:cNvPr id="19" name="Picture 6"/>
            <p:cNvPicPr>
              <a:picLocks noChangeAspect="1" noChangeArrowheads="1"/>
            </p:cNvPicPr>
            <p:nvPr/>
          </p:nvPicPr>
          <p:blipFill>
            <a:blip r:embed="rId4" cstate="print"/>
            <a:srcRect t="70761" r="82484"/>
            <a:stretch>
              <a:fillRect/>
            </a:stretch>
          </p:blipFill>
          <p:spPr bwMode="auto">
            <a:xfrm>
              <a:off x="687388" y="2009775"/>
              <a:ext cx="1362075" cy="2390775"/>
            </a:xfrm>
            <a:prstGeom prst="rect">
              <a:avLst/>
            </a:prstGeom>
            <a:noFill/>
            <a:ln w="22225">
              <a:noFill/>
              <a:miter lim="800000"/>
              <a:headEnd/>
              <a:tailEnd/>
            </a:ln>
          </p:spPr>
        </p:pic>
        <p:pic>
          <p:nvPicPr>
            <p:cNvPr id="20" name="Picture 7"/>
            <p:cNvPicPr>
              <a:picLocks noChangeAspect="1" noChangeArrowheads="1"/>
            </p:cNvPicPr>
            <p:nvPr/>
          </p:nvPicPr>
          <p:blipFill>
            <a:blip r:embed="rId5" cstate="print"/>
            <a:srcRect t="70761" r="82484" b="25594"/>
            <a:stretch>
              <a:fillRect/>
            </a:stretch>
          </p:blipFill>
          <p:spPr bwMode="auto">
            <a:xfrm>
              <a:off x="685800" y="1633538"/>
              <a:ext cx="1362075" cy="296863"/>
            </a:xfrm>
            <a:prstGeom prst="rect">
              <a:avLst/>
            </a:prstGeom>
            <a:noFill/>
            <a:ln w="22225">
              <a:noFill/>
              <a:miter lim="800000"/>
              <a:headEnd/>
              <a:tailEnd/>
            </a:ln>
          </p:spPr>
        </p:pic>
        <p:pic>
          <p:nvPicPr>
            <p:cNvPr id="21" name="Picture 8"/>
            <p:cNvPicPr>
              <a:picLocks noChangeAspect="1" noChangeArrowheads="1"/>
            </p:cNvPicPr>
            <p:nvPr/>
          </p:nvPicPr>
          <p:blipFill>
            <a:blip r:embed="rId6" cstate="print"/>
            <a:srcRect t="70761" r="82484" b="25594"/>
            <a:stretch>
              <a:fillRect/>
            </a:stretch>
          </p:blipFill>
          <p:spPr bwMode="auto">
            <a:xfrm>
              <a:off x="685800" y="4367213"/>
              <a:ext cx="1362075" cy="885825"/>
            </a:xfrm>
            <a:prstGeom prst="rect">
              <a:avLst/>
            </a:prstGeom>
            <a:noFill/>
            <a:ln w="22225">
              <a:noFill/>
              <a:miter lim="800000"/>
              <a:headEnd/>
              <a:tailEnd/>
            </a:ln>
          </p:spPr>
        </p:pic>
        <p:pic>
          <p:nvPicPr>
            <p:cNvPr id="22" name="Picture 9"/>
            <p:cNvPicPr>
              <a:picLocks noChangeAspect="1" noChangeArrowheads="1"/>
            </p:cNvPicPr>
            <p:nvPr/>
          </p:nvPicPr>
          <p:blipFill>
            <a:blip r:embed="rId6" cstate="print"/>
            <a:srcRect t="70769" r="85957" b="27122"/>
            <a:stretch>
              <a:fillRect/>
            </a:stretch>
          </p:blipFill>
          <p:spPr bwMode="auto">
            <a:xfrm>
              <a:off x="685800" y="1720850"/>
              <a:ext cx="1093788" cy="514350"/>
            </a:xfrm>
            <a:prstGeom prst="rect">
              <a:avLst/>
            </a:prstGeom>
            <a:solidFill>
              <a:schemeClr val="bg1">
                <a:alpha val="0"/>
              </a:schemeClr>
            </a:solidFill>
            <a:ln w="22225">
              <a:noFill/>
              <a:miter lim="800000"/>
              <a:headEnd/>
              <a:tailEnd/>
            </a:ln>
          </p:spPr>
        </p:pic>
        <p:sp>
          <p:nvSpPr>
            <p:cNvPr id="23" name="Text Box 10"/>
            <p:cNvSpPr txBox="1">
              <a:spLocks noChangeArrowheads="1"/>
            </p:cNvSpPr>
            <p:nvPr/>
          </p:nvSpPr>
          <p:spPr bwMode="auto">
            <a:xfrm>
              <a:off x="711200" y="4398963"/>
              <a:ext cx="1325563" cy="641350"/>
            </a:xfrm>
            <a:prstGeom prst="rect">
              <a:avLst/>
            </a:prstGeom>
            <a:noFill/>
            <a:ln w="22225">
              <a:noFill/>
              <a:miter lim="800000"/>
              <a:headEnd/>
              <a:tailEnd/>
            </a:ln>
          </p:spPr>
          <p:txBody>
            <a:bodyPr>
              <a:spAutoFit/>
            </a:bodyPr>
            <a:lstStyle/>
            <a:p>
              <a:pPr algn="ctr"/>
              <a:r>
                <a:rPr lang="en-US" sz="1800">
                  <a:solidFill>
                    <a:srgbClr val="354265"/>
                  </a:solidFill>
                </a:rPr>
                <a:t>Inch   (fractions)</a:t>
              </a:r>
            </a:p>
          </p:txBody>
        </p:sp>
        <p:sp>
          <p:nvSpPr>
            <p:cNvPr id="24" name="Text Box 11"/>
            <p:cNvSpPr txBox="1">
              <a:spLocks noChangeArrowheads="1"/>
            </p:cNvSpPr>
            <p:nvPr/>
          </p:nvSpPr>
          <p:spPr bwMode="auto">
            <a:xfrm>
              <a:off x="1217613" y="3702050"/>
              <a:ext cx="579438" cy="336550"/>
            </a:xfrm>
            <a:prstGeom prst="rect">
              <a:avLst/>
            </a:prstGeom>
            <a:noFill/>
            <a:ln w="22225">
              <a:noFill/>
              <a:miter lim="800000"/>
              <a:headEnd/>
              <a:tailEnd/>
            </a:ln>
          </p:spPr>
          <p:txBody>
            <a:bodyPr wrap="none">
              <a:spAutoFit/>
            </a:bodyPr>
            <a:lstStyle/>
            <a:p>
              <a:r>
                <a:rPr lang="en-US" sz="1600">
                  <a:solidFill>
                    <a:srgbClr val="2F3B5B"/>
                  </a:solidFill>
                </a:rPr>
                <a:t>1/16</a:t>
              </a:r>
            </a:p>
          </p:txBody>
        </p:sp>
        <p:sp>
          <p:nvSpPr>
            <p:cNvPr id="25" name="Rectangle 12"/>
            <p:cNvSpPr>
              <a:spLocks noChangeArrowheads="1"/>
            </p:cNvSpPr>
            <p:nvPr/>
          </p:nvSpPr>
          <p:spPr bwMode="auto">
            <a:xfrm>
              <a:off x="2066925" y="4268788"/>
              <a:ext cx="4330700" cy="987425"/>
            </a:xfrm>
            <a:prstGeom prst="rect">
              <a:avLst/>
            </a:prstGeom>
            <a:solidFill>
              <a:schemeClr val="bg1"/>
            </a:solidFill>
            <a:ln w="22225">
              <a:noFill/>
              <a:miter lim="800000"/>
              <a:headEnd/>
              <a:tailEnd/>
            </a:ln>
          </p:spPr>
          <p:txBody>
            <a:bodyPr wrap="none" anchor="ctr"/>
            <a:lstStyle/>
            <a:p>
              <a:pPr algn="ctr"/>
              <a:endParaRPr lang="en-US"/>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Lyme Disease Incidence by state"/>
          <p:cNvPicPr>
            <a:picLocks noChangeAspect="1" noChangeArrowheads="1"/>
          </p:cNvPicPr>
          <p:nvPr/>
        </p:nvPicPr>
        <p:blipFill>
          <a:blip r:embed="rId3" cstate="print"/>
          <a:srcRect/>
          <a:stretch>
            <a:fillRect/>
          </a:stretch>
        </p:blipFill>
        <p:spPr bwMode="auto">
          <a:xfrm>
            <a:off x="457200" y="381000"/>
            <a:ext cx="8382000" cy="5715000"/>
          </a:xfrm>
          <a:prstGeom prst="rect">
            <a:avLst/>
          </a:prstGeom>
          <a:noFill/>
          <a:ln w="9525">
            <a:noFill/>
            <a:miter lim="800000"/>
            <a:headEnd/>
            <a:tailEnd/>
          </a:ln>
          <a:effectLst>
            <a:outerShdw blurRad="50800" dist="50800" dir="5400000" algn="ctr" rotWithShape="0">
              <a:srgbClr val="000000">
                <a:alpha val="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52400" y="1066800"/>
          <a:ext cx="86868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14400" y="228600"/>
            <a:ext cx="7620000" cy="1200329"/>
          </a:xfrm>
          <a:prstGeom prst="rect">
            <a:avLst/>
          </a:prstGeom>
        </p:spPr>
        <p:txBody>
          <a:bodyPr wrap="square">
            <a:spAutoFit/>
          </a:bodyPr>
          <a:lstStyle/>
          <a:p>
            <a:pPr algn="ctr">
              <a:defRPr/>
            </a:pPr>
            <a:r>
              <a:rPr lang="en-US" sz="3600" dirty="0" smtClean="0">
                <a:latin typeface="Calibri" pitchFamily="34" charset="0"/>
              </a:rPr>
              <a:t>Lyme Disease Incidence in Virginia, 1990 - 2010</a:t>
            </a:r>
            <a:endParaRPr lang="en-US" sz="3600" dirty="0">
              <a:effectLst>
                <a:outerShdw blurRad="38100" dist="38100" dir="2700000" algn="tl">
                  <a:srgbClr val="C0C0C0"/>
                </a:outerShdw>
              </a:effectLst>
              <a:latin typeface="Calibri"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71600" y="270827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7" name="Rectangle 3"/>
          <p:cNvSpPr>
            <a:spLocks noChangeArrowheads="1"/>
          </p:cNvSpPr>
          <p:nvPr/>
        </p:nvSpPr>
        <p:spPr bwMode="auto">
          <a:xfrm>
            <a:off x="1338263" y="5395913"/>
            <a:ext cx="6967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8" name="Rectangle 4"/>
          <p:cNvSpPr>
            <a:spLocks noChangeArrowheads="1"/>
          </p:cNvSpPr>
          <p:nvPr/>
        </p:nvSpPr>
        <p:spPr bwMode="auto">
          <a:xfrm>
            <a:off x="1343025" y="1203325"/>
            <a:ext cx="40671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9" name="Rectangle 5"/>
          <p:cNvSpPr>
            <a:spLocks noChangeArrowheads="1"/>
          </p:cNvSpPr>
          <p:nvPr/>
        </p:nvSpPr>
        <p:spPr bwMode="auto">
          <a:xfrm>
            <a:off x="1371600" y="360362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11" name="Rectangle 7"/>
          <p:cNvSpPr>
            <a:spLocks noChangeArrowheads="1"/>
          </p:cNvSpPr>
          <p:nvPr/>
        </p:nvSpPr>
        <p:spPr bwMode="auto">
          <a:xfrm>
            <a:off x="1338263" y="4498975"/>
            <a:ext cx="7043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2535" name="Rectangle 8"/>
          <p:cNvSpPr>
            <a:spLocks noGrp="1" noChangeArrowheads="1"/>
          </p:cNvSpPr>
          <p:nvPr>
            <p:ph type="title"/>
          </p:nvPr>
        </p:nvSpPr>
        <p:spPr>
          <a:xfrm>
            <a:off x="457200" y="152400"/>
            <a:ext cx="8229600" cy="1143000"/>
          </a:xfrm>
        </p:spPr>
        <p:txBody>
          <a:bodyPr/>
          <a:lstStyle/>
          <a:p>
            <a:pPr eaLnBrk="1" hangingPunct="1"/>
            <a:r>
              <a:rPr lang="en-US" sz="4000" dirty="0" smtClean="0">
                <a:latin typeface="Calibri" pitchFamily="34" charset="0"/>
                <a:cs typeface="Times New Roman" pitchFamily="18" charset="0"/>
              </a:rPr>
              <a:t>Lyme Disease:  Human</a:t>
            </a:r>
          </a:p>
        </p:txBody>
      </p:sp>
      <p:sp>
        <p:nvSpPr>
          <p:cNvPr id="22536" name="Rectangle 9"/>
          <p:cNvSpPr>
            <a:spLocks noGrp="1" noChangeArrowheads="1"/>
          </p:cNvSpPr>
          <p:nvPr>
            <p:ph type="body" sz="half" idx="2"/>
          </p:nvPr>
        </p:nvSpPr>
        <p:spPr>
          <a:xfrm>
            <a:off x="4800600" y="1676400"/>
            <a:ext cx="4033838" cy="2720975"/>
          </a:xfrm>
        </p:spPr>
        <p:txBody>
          <a:bodyPr/>
          <a:lstStyle/>
          <a:p>
            <a:pPr eaLnBrk="1" hangingPunct="1"/>
            <a:r>
              <a:rPr lang="en-US" sz="2400" b="1" dirty="0" smtClean="0">
                <a:latin typeface="Times New Roman" pitchFamily="18" charset="0"/>
                <a:cs typeface="Times New Roman" pitchFamily="18" charset="0"/>
              </a:rPr>
              <a:t>Bull’s Eye rash</a:t>
            </a:r>
          </a:p>
          <a:p>
            <a:pPr eaLnBrk="1" hangingPunct="1"/>
            <a:r>
              <a:rPr lang="en-US" sz="2400" b="1" dirty="0" smtClean="0">
                <a:latin typeface="Times New Roman" pitchFamily="18" charset="0"/>
                <a:cs typeface="Times New Roman" pitchFamily="18" charset="0"/>
              </a:rPr>
              <a:t>Fatigue</a:t>
            </a:r>
          </a:p>
          <a:p>
            <a:pPr eaLnBrk="1" hangingPunct="1"/>
            <a:r>
              <a:rPr lang="en-US" sz="2400" b="1" dirty="0" smtClean="0">
                <a:latin typeface="Times New Roman" pitchFamily="18" charset="0"/>
                <a:cs typeface="Times New Roman" pitchFamily="18" charset="0"/>
              </a:rPr>
              <a:t>Fever</a:t>
            </a:r>
          </a:p>
          <a:p>
            <a:pPr eaLnBrk="1" hangingPunct="1"/>
            <a:r>
              <a:rPr lang="en-US" sz="2400" b="1" dirty="0" smtClean="0">
                <a:latin typeface="Times New Roman" pitchFamily="18" charset="0"/>
                <a:cs typeface="Times New Roman" pitchFamily="18" charset="0"/>
              </a:rPr>
              <a:t>Joint or muscle aches</a:t>
            </a:r>
          </a:p>
          <a:p>
            <a:pPr eaLnBrk="1" hangingPunct="1"/>
            <a:r>
              <a:rPr lang="en-US" sz="2400" b="1" dirty="0" smtClean="0">
                <a:latin typeface="Times New Roman" pitchFamily="18" charset="0"/>
                <a:cs typeface="Times New Roman" pitchFamily="18" charset="0"/>
              </a:rPr>
              <a:t>Headache</a:t>
            </a:r>
          </a:p>
          <a:p>
            <a:pPr eaLnBrk="1" hangingPunct="1"/>
            <a:r>
              <a:rPr lang="en-US" sz="2400" b="1" dirty="0" smtClean="0">
                <a:latin typeface="Times New Roman" pitchFamily="18" charset="0"/>
                <a:cs typeface="Times New Roman" pitchFamily="18" charset="0"/>
              </a:rPr>
              <a:t>Swollen glands</a:t>
            </a:r>
          </a:p>
        </p:txBody>
      </p:sp>
      <p:pic>
        <p:nvPicPr>
          <p:cNvPr id="22537" name="Picture 12" descr="RASH 05.jpg"/>
          <p:cNvPicPr>
            <a:picLocks noChangeAspect="1"/>
          </p:cNvPicPr>
          <p:nvPr/>
        </p:nvPicPr>
        <p:blipFill>
          <a:blip r:embed="rId3" cstate="print"/>
          <a:srcRect l="7532" r="19028" b="7637"/>
          <a:stretch>
            <a:fillRect/>
          </a:stretch>
        </p:blipFill>
        <p:spPr bwMode="auto">
          <a:xfrm>
            <a:off x="381000" y="3810000"/>
            <a:ext cx="3200400" cy="2625725"/>
          </a:xfrm>
          <a:prstGeom prst="rect">
            <a:avLst/>
          </a:prstGeom>
          <a:solidFill>
            <a:schemeClr val="tx2"/>
          </a:solidFill>
          <a:ln w="12700">
            <a:solidFill>
              <a:schemeClr val="tx1"/>
            </a:solidFill>
            <a:miter lim="800000"/>
            <a:headEnd/>
            <a:tailEnd/>
          </a:ln>
        </p:spPr>
      </p:pic>
      <p:pic>
        <p:nvPicPr>
          <p:cNvPr id="22538" name="Picture 12" descr="http://lymecourse.idsociety.org/images/content/tick05.jpg"/>
          <p:cNvPicPr>
            <a:picLocks noChangeAspect="1" noChangeArrowheads="1"/>
          </p:cNvPicPr>
          <p:nvPr/>
        </p:nvPicPr>
        <p:blipFill>
          <a:blip r:embed="rId4" cstate="print"/>
          <a:srcRect/>
          <a:stretch>
            <a:fillRect/>
          </a:stretch>
        </p:blipFill>
        <p:spPr bwMode="auto">
          <a:xfrm>
            <a:off x="457200" y="1295400"/>
            <a:ext cx="3043238" cy="2247900"/>
          </a:xfrm>
          <a:prstGeom prst="rect">
            <a:avLst/>
          </a:prstGeom>
          <a:noFill/>
          <a:ln w="19050">
            <a:solidFill>
              <a:schemeClr val="tx1"/>
            </a:solidFill>
            <a:miter lim="800000"/>
            <a:headEnd/>
            <a:tailEnd/>
          </a:ln>
        </p:spPr>
      </p:pic>
      <p:pic>
        <p:nvPicPr>
          <p:cNvPr id="22539" name="Picture 6"/>
          <p:cNvPicPr>
            <a:picLocks noChangeAspect="1" noChangeArrowheads="1"/>
          </p:cNvPicPr>
          <p:nvPr/>
        </p:nvPicPr>
        <p:blipFill>
          <a:blip r:embed="rId5" cstate="print"/>
          <a:srcRect l="12268" r="20003" b="9840"/>
          <a:stretch>
            <a:fillRect/>
          </a:stretch>
        </p:blipFill>
        <p:spPr bwMode="auto">
          <a:xfrm>
            <a:off x="3810000" y="4495800"/>
            <a:ext cx="2365375" cy="2362200"/>
          </a:xfrm>
          <a:prstGeom prst="rect">
            <a:avLst/>
          </a:prstGeom>
          <a:noFill/>
          <a:ln w="22225">
            <a:solidFill>
              <a:schemeClr val="tx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alibri" pitchFamily="34" charset="0"/>
              </a:rPr>
              <a:t>Lyme Disease:  Animals</a:t>
            </a:r>
            <a:endParaRPr lang="en-US" b="1" dirty="0"/>
          </a:p>
        </p:txBody>
      </p:sp>
      <p:sp>
        <p:nvSpPr>
          <p:cNvPr id="3" name="Content Placeholder 2"/>
          <p:cNvSpPr>
            <a:spLocks noGrp="1"/>
          </p:cNvSpPr>
          <p:nvPr>
            <p:ph sz="quarter" idx="1"/>
          </p:nvPr>
        </p:nvSpPr>
        <p:spPr/>
        <p:txBody>
          <a:bodyPr>
            <a:normAutofit/>
          </a:bodyPr>
          <a:lstStyle/>
          <a:p>
            <a:r>
              <a:rPr lang="en-US" sz="3200" dirty="0" smtClean="0">
                <a:latin typeface="Calibri" pitchFamily="34" charset="0"/>
                <a:cs typeface="Times New Roman" pitchFamily="18" charset="0"/>
              </a:rPr>
              <a:t>Dogs may develop illness that includes lameness, fever, anorexia, </a:t>
            </a:r>
            <a:r>
              <a:rPr lang="en-US" sz="3200" dirty="0" err="1" smtClean="0">
                <a:latin typeface="Calibri" pitchFamily="34" charset="0"/>
                <a:cs typeface="Times New Roman" pitchFamily="18" charset="0"/>
              </a:rPr>
              <a:t>myalgia</a:t>
            </a:r>
            <a:r>
              <a:rPr lang="en-US" sz="3200" dirty="0" smtClean="0">
                <a:latin typeface="Calibri" pitchFamily="34" charset="0"/>
                <a:cs typeface="Times New Roman" pitchFamily="18" charset="0"/>
              </a:rPr>
              <a:t> and lethargy</a:t>
            </a:r>
          </a:p>
          <a:p>
            <a:r>
              <a:rPr lang="en-US" sz="3200" dirty="0" smtClean="0">
                <a:latin typeface="Calibri" pitchFamily="34" charset="0"/>
                <a:cs typeface="Times New Roman" pitchFamily="18" charset="0"/>
              </a:rPr>
              <a:t>Cats may develop arthritis (rare)</a:t>
            </a:r>
          </a:p>
          <a:p>
            <a:r>
              <a:rPr lang="en-US" sz="3200" dirty="0" smtClean="0">
                <a:latin typeface="Calibri" pitchFamily="34" charset="0"/>
                <a:cs typeface="Times New Roman" pitchFamily="18" charset="0"/>
              </a:rPr>
              <a:t>Horses may develop illness, but disease in this species is poorly understood at this time </a:t>
            </a:r>
            <a:endParaRPr lang="en-US" sz="32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_Pic14"/>
          <p:cNvPicPr>
            <a:picLocks noChangeAspect="1" noChangeArrowheads="1"/>
          </p:cNvPicPr>
          <p:nvPr/>
        </p:nvPicPr>
        <p:blipFill>
          <a:blip r:embed="rId3" cstate="print"/>
          <a:srcRect/>
          <a:stretch>
            <a:fillRect/>
          </a:stretch>
        </p:blipFill>
        <p:spPr bwMode="auto">
          <a:xfrm>
            <a:off x="6477000" y="1905000"/>
            <a:ext cx="2006600" cy="4343400"/>
          </a:xfrm>
          <a:prstGeom prst="rect">
            <a:avLst/>
          </a:prstGeom>
          <a:noFill/>
          <a:ln w="12700">
            <a:solidFill>
              <a:schemeClr val="tx1"/>
            </a:solidFill>
            <a:miter lim="800000"/>
            <a:headEnd/>
            <a:tailEnd/>
          </a:ln>
        </p:spPr>
      </p:pic>
      <p:sp>
        <p:nvSpPr>
          <p:cNvPr id="5" name="Rectangle 4"/>
          <p:cNvSpPr/>
          <p:nvPr/>
        </p:nvSpPr>
        <p:spPr>
          <a:xfrm>
            <a:off x="685800" y="2133600"/>
            <a:ext cx="3975768" cy="523220"/>
          </a:xfrm>
          <a:prstGeom prst="rect">
            <a:avLst/>
          </a:prstGeom>
        </p:spPr>
        <p:txBody>
          <a:bodyPr wrap="none">
            <a:spAutoFit/>
          </a:bodyPr>
          <a:lstStyle/>
          <a:p>
            <a:pPr marL="231775" indent="-231775">
              <a:buFont typeface="Wingdings" pitchFamily="2" charset="2"/>
              <a:buNone/>
              <a:defRPr/>
            </a:pPr>
            <a:r>
              <a:rPr lang="en-US" sz="2800" dirty="0" smtClean="0">
                <a:latin typeface="Calibri" pitchFamily="34" charset="0"/>
              </a:rPr>
              <a:t>1.  Recognize tick</a:t>
            </a:r>
            <a:r>
              <a:rPr lang="en-US" sz="2800" dirty="0" smtClean="0">
                <a:solidFill>
                  <a:srgbClr val="CCFFFF"/>
                </a:solidFill>
                <a:latin typeface="Calibri" pitchFamily="34" charset="0"/>
              </a:rPr>
              <a:t> </a:t>
            </a:r>
            <a:r>
              <a:rPr lang="en-US" sz="2800" dirty="0" smtClean="0">
                <a:latin typeface="Calibri" pitchFamily="34" charset="0"/>
              </a:rPr>
              <a:t>habitats</a:t>
            </a:r>
            <a:endParaRPr lang="en-US" sz="2800" dirty="0">
              <a:solidFill>
                <a:srgbClr val="CCFFFF"/>
              </a:solidFill>
              <a:effectLst>
                <a:outerShdw blurRad="38100" dist="38100" dir="2700000" algn="tl">
                  <a:srgbClr val="C0C0C0"/>
                </a:outerShdw>
              </a:effectLst>
              <a:latin typeface="Calibri" pitchFamily="34" charset="0"/>
            </a:endParaRPr>
          </a:p>
        </p:txBody>
      </p:sp>
      <p:sp>
        <p:nvSpPr>
          <p:cNvPr id="6" name="Rectangle 5"/>
          <p:cNvSpPr/>
          <p:nvPr/>
        </p:nvSpPr>
        <p:spPr>
          <a:xfrm>
            <a:off x="609600" y="2819400"/>
            <a:ext cx="3605589" cy="523220"/>
          </a:xfrm>
          <a:prstGeom prst="rect">
            <a:avLst/>
          </a:prstGeom>
        </p:spPr>
        <p:txBody>
          <a:bodyPr wrap="square">
            <a:spAutoFit/>
          </a:bodyPr>
          <a:lstStyle/>
          <a:p>
            <a:pPr marL="609600" indent="-609600" algn="ctr">
              <a:buFont typeface="Wingdings" pitchFamily="2" charset="2"/>
              <a:buNone/>
              <a:defRPr/>
            </a:pPr>
            <a:r>
              <a:rPr lang="en-US" sz="2800" dirty="0" smtClean="0">
                <a:latin typeface="Calibri" pitchFamily="34" charset="0"/>
              </a:rPr>
              <a:t>2.  Dress appropriately</a:t>
            </a:r>
            <a:endParaRPr lang="en-US" sz="2800" dirty="0">
              <a:effectLst>
                <a:outerShdw blurRad="38100" dist="38100" dir="2700000" algn="tl">
                  <a:srgbClr val="C0C0C0"/>
                </a:outerShdw>
              </a:effectLst>
              <a:latin typeface="Calibri" pitchFamily="34" charset="0"/>
            </a:endParaRPr>
          </a:p>
        </p:txBody>
      </p:sp>
      <p:sp>
        <p:nvSpPr>
          <p:cNvPr id="7" name="Rectangle 6"/>
          <p:cNvSpPr/>
          <p:nvPr/>
        </p:nvSpPr>
        <p:spPr>
          <a:xfrm>
            <a:off x="533400" y="3429000"/>
            <a:ext cx="2978930" cy="523220"/>
          </a:xfrm>
          <a:prstGeom prst="rect">
            <a:avLst/>
          </a:prstGeom>
        </p:spPr>
        <p:txBody>
          <a:bodyPr wrap="square">
            <a:spAutoFit/>
          </a:bodyPr>
          <a:lstStyle/>
          <a:p>
            <a:pPr marL="609600" indent="-609600" algn="ctr">
              <a:buFont typeface="Wingdings" pitchFamily="2" charset="2"/>
              <a:buNone/>
            </a:pPr>
            <a:r>
              <a:rPr lang="en-US" sz="2800" dirty="0" smtClean="0">
                <a:latin typeface="Calibri" pitchFamily="34" charset="0"/>
              </a:rPr>
              <a:t>3.  Use repellents</a:t>
            </a:r>
            <a:endParaRPr lang="en-US" sz="2800" dirty="0">
              <a:latin typeface="Calibri" pitchFamily="34" charset="0"/>
            </a:endParaRPr>
          </a:p>
        </p:txBody>
      </p:sp>
      <p:sp>
        <p:nvSpPr>
          <p:cNvPr id="8" name="Rectangle 7"/>
          <p:cNvSpPr/>
          <p:nvPr/>
        </p:nvSpPr>
        <p:spPr>
          <a:xfrm>
            <a:off x="685800" y="4038600"/>
            <a:ext cx="2992498" cy="523220"/>
          </a:xfrm>
          <a:prstGeom prst="rect">
            <a:avLst/>
          </a:prstGeom>
        </p:spPr>
        <p:txBody>
          <a:bodyPr wrap="square">
            <a:spAutoFit/>
          </a:bodyPr>
          <a:lstStyle/>
          <a:p>
            <a:pPr marL="465138" indent="-465138">
              <a:buFont typeface="Wingdings" pitchFamily="2" charset="2"/>
              <a:buNone/>
            </a:pPr>
            <a:r>
              <a:rPr lang="en-US" sz="2800" dirty="0" smtClean="0">
                <a:latin typeface="Calibri" pitchFamily="34" charset="0"/>
              </a:rPr>
              <a:t>4.  Do tick checks</a:t>
            </a:r>
            <a:endParaRPr lang="en-US" sz="2800" dirty="0">
              <a:latin typeface="Calibri" pitchFamily="34" charset="0"/>
            </a:endParaRPr>
          </a:p>
        </p:txBody>
      </p:sp>
      <p:sp>
        <p:nvSpPr>
          <p:cNvPr id="9" name="Rectangle 8"/>
          <p:cNvSpPr/>
          <p:nvPr/>
        </p:nvSpPr>
        <p:spPr>
          <a:xfrm>
            <a:off x="685800" y="4724400"/>
            <a:ext cx="2836148" cy="523220"/>
          </a:xfrm>
          <a:prstGeom prst="rect">
            <a:avLst/>
          </a:prstGeom>
        </p:spPr>
        <p:txBody>
          <a:bodyPr wrap="square">
            <a:spAutoFit/>
          </a:bodyPr>
          <a:lstStyle/>
          <a:p>
            <a:pPr marL="465138" indent="-465138">
              <a:buFont typeface="Wingdings" pitchFamily="2" charset="2"/>
              <a:buNone/>
            </a:pPr>
            <a:r>
              <a:rPr lang="en-US" sz="2800" dirty="0" smtClean="0">
                <a:latin typeface="Calibri" pitchFamily="34" charset="0"/>
              </a:rPr>
              <a:t>5.  Remove ticks</a:t>
            </a:r>
            <a:r>
              <a:rPr lang="en-US" sz="2800" dirty="0" smtClean="0">
                <a:solidFill>
                  <a:srgbClr val="CCFFFF"/>
                </a:solidFill>
                <a:latin typeface="Calibri" pitchFamily="34" charset="0"/>
              </a:rPr>
              <a:t> </a:t>
            </a:r>
            <a:endParaRPr lang="en-US" sz="2800" dirty="0">
              <a:solidFill>
                <a:srgbClr val="CCFFFF"/>
              </a:solidFill>
              <a:latin typeface="Calibri" pitchFamily="34" charset="0"/>
            </a:endParaRPr>
          </a:p>
        </p:txBody>
      </p:sp>
      <p:sp>
        <p:nvSpPr>
          <p:cNvPr id="11" name="Rectangle 10"/>
          <p:cNvSpPr/>
          <p:nvPr/>
        </p:nvSpPr>
        <p:spPr>
          <a:xfrm>
            <a:off x="838200" y="838200"/>
            <a:ext cx="7010400" cy="707886"/>
          </a:xfrm>
          <a:prstGeom prst="rect">
            <a:avLst/>
          </a:prstGeom>
        </p:spPr>
        <p:txBody>
          <a:bodyPr wrap="square">
            <a:spAutoFit/>
          </a:bodyPr>
          <a:lstStyle/>
          <a:p>
            <a:r>
              <a:rPr lang="en-US" sz="4000" dirty="0" smtClean="0">
                <a:solidFill>
                  <a:schemeClr val="tx2"/>
                </a:solidFill>
                <a:latin typeface="Calibri" pitchFamily="34" charset="0"/>
              </a:rPr>
              <a:t>Lyme Disease:  Prevention</a:t>
            </a:r>
            <a:endParaRPr lang="en-US" sz="4000" dirty="0">
              <a:solidFill>
                <a:schemeClr val="tx2"/>
              </a:solidFill>
              <a:latin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338263" y="1219200"/>
            <a:ext cx="6743700" cy="396875"/>
          </a:xfrm>
          <a:prstGeom prst="rect">
            <a:avLst/>
          </a:prstGeom>
          <a:noFill/>
          <a:ln w="9525">
            <a:noFill/>
            <a:miter lim="800000"/>
            <a:headEnd/>
            <a:tailEnd/>
          </a:ln>
          <a:effectLst/>
        </p:spPr>
        <p:txBody>
          <a:bodyPr anchor="ctr">
            <a:spAutoFit/>
          </a:bodyPr>
          <a:lstStyle/>
          <a:p>
            <a:pPr marL="465138" indent="-465138">
              <a:buFont typeface="Wingdings" pitchFamily="2" charset="2"/>
              <a:buNone/>
              <a:defRPr/>
            </a:pPr>
            <a:endParaRPr lang="en-US" sz="2000">
              <a:solidFill>
                <a:srgbClr val="CCFFFF"/>
              </a:solidFill>
              <a:effectLst>
                <a:outerShdw blurRad="38100" dist="38100" dir="2700000" algn="tl">
                  <a:srgbClr val="C0C0C0"/>
                </a:outerShdw>
              </a:effectLst>
            </a:endParaRPr>
          </a:p>
        </p:txBody>
      </p:sp>
      <p:sp>
        <p:nvSpPr>
          <p:cNvPr id="36867" name="Rectangle 3"/>
          <p:cNvSpPr>
            <a:spLocks noChangeArrowheads="1"/>
          </p:cNvSpPr>
          <p:nvPr/>
        </p:nvSpPr>
        <p:spPr bwMode="auto">
          <a:xfrm>
            <a:off x="1338263" y="1887538"/>
            <a:ext cx="649287" cy="396875"/>
          </a:xfrm>
          <a:prstGeom prst="rect">
            <a:avLst/>
          </a:prstGeom>
          <a:noFill/>
          <a:ln w="9525">
            <a:noFill/>
            <a:miter lim="800000"/>
            <a:headEnd/>
            <a:tailEnd/>
          </a:ln>
          <a:effectLst/>
        </p:spPr>
        <p:txBody>
          <a:bodyPr wrap="none">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8" name="Rectangle 4"/>
          <p:cNvSpPr>
            <a:spLocks noChangeArrowheads="1"/>
          </p:cNvSpPr>
          <p:nvPr/>
        </p:nvSpPr>
        <p:spPr bwMode="auto">
          <a:xfrm>
            <a:off x="1338263" y="2489200"/>
            <a:ext cx="62484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9" name="Rectangle 5"/>
          <p:cNvSpPr>
            <a:spLocks noChangeArrowheads="1"/>
          </p:cNvSpPr>
          <p:nvPr/>
        </p:nvSpPr>
        <p:spPr bwMode="auto">
          <a:xfrm>
            <a:off x="1338263" y="3395663"/>
            <a:ext cx="6586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0" name="Rectangle 6"/>
          <p:cNvSpPr>
            <a:spLocks noChangeArrowheads="1"/>
          </p:cNvSpPr>
          <p:nvPr/>
        </p:nvSpPr>
        <p:spPr bwMode="auto">
          <a:xfrm>
            <a:off x="1338263" y="4302125"/>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1" name="Rectangle 7"/>
          <p:cNvSpPr>
            <a:spLocks noChangeArrowheads="1"/>
          </p:cNvSpPr>
          <p:nvPr/>
        </p:nvSpPr>
        <p:spPr bwMode="auto">
          <a:xfrm>
            <a:off x="1343025" y="5208588"/>
            <a:ext cx="65817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8440" name="Picture 8" descr="wet_woodland"/>
          <p:cNvPicPr>
            <a:picLocks noChangeAspect="1" noChangeArrowheads="1"/>
          </p:cNvPicPr>
          <p:nvPr/>
        </p:nvPicPr>
        <p:blipFill>
          <a:blip r:embed="rId3" cstate="print"/>
          <a:srcRect/>
          <a:stretch>
            <a:fillRect/>
          </a:stretch>
        </p:blipFill>
        <p:spPr bwMode="auto">
          <a:xfrm>
            <a:off x="5105400" y="1371600"/>
            <a:ext cx="3321050" cy="4695825"/>
          </a:xfrm>
          <a:prstGeom prst="rect">
            <a:avLst/>
          </a:prstGeom>
          <a:noFill/>
          <a:ln w="9525">
            <a:solidFill>
              <a:schemeClr val="tx1"/>
            </a:solidFill>
            <a:miter lim="800000"/>
            <a:headEnd/>
            <a:tailEnd/>
          </a:ln>
        </p:spPr>
      </p:pic>
      <p:pic>
        <p:nvPicPr>
          <p:cNvPr id="18441" name="Picture 9" descr="7-3-06-path-open"/>
          <p:cNvPicPr>
            <a:picLocks noChangeAspect="1" noChangeArrowheads="1"/>
          </p:cNvPicPr>
          <p:nvPr/>
        </p:nvPicPr>
        <p:blipFill>
          <a:blip r:embed="rId4" cstate="print"/>
          <a:srcRect/>
          <a:stretch>
            <a:fillRect/>
          </a:stretch>
        </p:blipFill>
        <p:spPr bwMode="auto">
          <a:xfrm>
            <a:off x="1752600" y="1371600"/>
            <a:ext cx="4495800" cy="3371850"/>
          </a:xfrm>
          <a:prstGeom prst="rect">
            <a:avLst/>
          </a:prstGeom>
          <a:noFill/>
          <a:ln w="22225">
            <a:solidFill>
              <a:schemeClr val="tx1"/>
            </a:solidFill>
            <a:miter lim="800000"/>
            <a:headEnd/>
            <a:tailEnd/>
          </a:ln>
        </p:spPr>
      </p:pic>
      <p:pic>
        <p:nvPicPr>
          <p:cNvPr id="18442" name="Picture 10" descr="woods"/>
          <p:cNvPicPr>
            <a:picLocks noChangeAspect="1" noChangeArrowheads="1"/>
          </p:cNvPicPr>
          <p:nvPr/>
        </p:nvPicPr>
        <p:blipFill>
          <a:blip r:embed="rId5" cstate="print"/>
          <a:srcRect/>
          <a:stretch>
            <a:fillRect/>
          </a:stretch>
        </p:blipFill>
        <p:spPr bwMode="auto">
          <a:xfrm>
            <a:off x="533400" y="3810000"/>
            <a:ext cx="3429000" cy="2357438"/>
          </a:xfrm>
          <a:prstGeom prst="rect">
            <a:avLst/>
          </a:prstGeom>
          <a:noFill/>
          <a:ln w="22225">
            <a:solidFill>
              <a:schemeClr val="tx1"/>
            </a:solidFill>
            <a:miter lim="800000"/>
            <a:headEnd/>
            <a:tailEnd/>
          </a:ln>
        </p:spPr>
      </p:pic>
      <p:sp>
        <p:nvSpPr>
          <p:cNvPr id="18443" name="Rectangle 11"/>
          <p:cNvSpPr>
            <a:spLocks noGrp="1" noChangeArrowheads="1"/>
          </p:cNvSpPr>
          <p:nvPr>
            <p:ph type="title"/>
          </p:nvPr>
        </p:nvSpPr>
        <p:spPr>
          <a:xfrm>
            <a:off x="457200" y="152400"/>
            <a:ext cx="8229600" cy="1143000"/>
          </a:xfrm>
        </p:spPr>
        <p:txBody>
          <a:bodyPr/>
          <a:lstStyle/>
          <a:p>
            <a:pPr eaLnBrk="1" hangingPunct="1"/>
            <a:r>
              <a:rPr lang="en-US" sz="4000" dirty="0" smtClean="0">
                <a:latin typeface="Calibri" pitchFamily="34" charset="0"/>
                <a:cs typeface="Times New Roman" pitchFamily="18" charset="0"/>
              </a:rPr>
              <a:t>1. Recognize Tick Habitats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31747" name="Rectangle 3"/>
          <p:cNvSpPr>
            <a:spLocks noGrp="1" noChangeArrowheads="1"/>
          </p:cNvSpPr>
          <p:nvPr>
            <p:ph type="body" idx="1"/>
          </p:nvPr>
        </p:nvSpPr>
        <p:spPr>
          <a:xfrm>
            <a:off x="304800" y="1828800"/>
            <a:ext cx="8503920" cy="4343400"/>
          </a:xfrm>
        </p:spPr>
        <p:txBody>
          <a:bodyPr/>
          <a:lstStyle/>
          <a:p>
            <a:r>
              <a:rPr lang="en-US" altLang="en-US" sz="3600" dirty="0" smtClean="0">
                <a:latin typeface="Calibri" pitchFamily="34" charset="0"/>
              </a:rPr>
              <a:t>Most commonly transmitted to people via contaminated food</a:t>
            </a:r>
          </a:p>
          <a:p>
            <a:pPr lvl="1"/>
            <a:r>
              <a:rPr lang="en-US" altLang="en-US" sz="3100" dirty="0" smtClean="0">
                <a:latin typeface="Calibri" pitchFamily="34" charset="0"/>
              </a:rPr>
              <a:t>Common foods include meat</a:t>
            </a:r>
            <a:r>
              <a:rPr lang="en-US" altLang="en-US" sz="3100" dirty="0">
                <a:latin typeface="Calibri" pitchFamily="34" charset="0"/>
              </a:rPr>
              <a:t>, </a:t>
            </a:r>
            <a:r>
              <a:rPr lang="en-US" altLang="en-US" sz="3100" dirty="0" smtClean="0">
                <a:latin typeface="Calibri" pitchFamily="34" charset="0"/>
              </a:rPr>
              <a:t>poultry</a:t>
            </a:r>
            <a:r>
              <a:rPr lang="en-US" altLang="en-US" sz="3100" dirty="0">
                <a:latin typeface="Calibri" pitchFamily="34" charset="0"/>
              </a:rPr>
              <a:t>, and </a:t>
            </a:r>
            <a:r>
              <a:rPr lang="en-US" altLang="en-US" sz="3100" dirty="0" smtClean="0">
                <a:latin typeface="Calibri" pitchFamily="34" charset="0"/>
              </a:rPr>
              <a:t>dairy</a:t>
            </a:r>
          </a:p>
          <a:p>
            <a:r>
              <a:rPr lang="en-US" altLang="en-US" sz="3600" dirty="0" smtClean="0">
                <a:latin typeface="Calibri" pitchFamily="34" charset="0"/>
              </a:rPr>
              <a:t>Wide </a:t>
            </a:r>
            <a:r>
              <a:rPr lang="en-US" altLang="en-US" sz="3600" dirty="0">
                <a:latin typeface="Calibri" pitchFamily="34" charset="0"/>
              </a:rPr>
              <a:t>reservoir in animals and environment</a:t>
            </a:r>
          </a:p>
          <a:p>
            <a:endParaRPr lang="en-US" sz="3600" b="1" dirty="0">
              <a:solidFill>
                <a:schemeClr val="tx2"/>
              </a:solidFill>
              <a:latin typeface="Times New Roman" pitchFamily="18" charset="0"/>
            </a:endParaRPr>
          </a:p>
        </p:txBody>
      </p:sp>
      <p:pic>
        <p:nvPicPr>
          <p:cNvPr id="5" name="Picture 4" descr="eggs_turkey.jpg"/>
          <p:cNvPicPr>
            <a:picLocks noChangeAspect="1"/>
          </p:cNvPicPr>
          <p:nvPr/>
        </p:nvPicPr>
        <p:blipFill>
          <a:blip r:embed="rId3" cstate="print"/>
          <a:stretch>
            <a:fillRect/>
          </a:stretch>
        </p:blipFill>
        <p:spPr>
          <a:xfrm>
            <a:off x="0" y="5257800"/>
            <a:ext cx="1714500" cy="1600200"/>
          </a:xfrm>
          <a:prstGeom prst="rect">
            <a:avLst/>
          </a:prstGeom>
        </p:spPr>
      </p:pic>
      <p:pic>
        <p:nvPicPr>
          <p:cNvPr id="7" name="Picture 6" descr="Ruby and Ethel 002.jpg"/>
          <p:cNvPicPr>
            <a:picLocks noChangeAspect="1"/>
          </p:cNvPicPr>
          <p:nvPr/>
        </p:nvPicPr>
        <p:blipFill>
          <a:blip r:embed="rId4" cstate="print"/>
          <a:stretch>
            <a:fillRect/>
          </a:stretch>
        </p:blipFill>
        <p:spPr>
          <a:xfrm>
            <a:off x="5562600" y="5372100"/>
            <a:ext cx="1981200" cy="1485900"/>
          </a:xfrm>
          <a:prstGeom prst="rect">
            <a:avLst/>
          </a:prstGeom>
        </p:spPr>
      </p:pic>
      <p:pic>
        <p:nvPicPr>
          <p:cNvPr id="8" name="Picture 6" descr="milk"/>
          <p:cNvPicPr>
            <a:picLocks noChangeAspect="1" noChangeArrowheads="1"/>
          </p:cNvPicPr>
          <p:nvPr/>
        </p:nvPicPr>
        <p:blipFill>
          <a:blip r:embed="rId5" cstate="print"/>
          <a:srcRect/>
          <a:stretch>
            <a:fillRect/>
          </a:stretch>
        </p:blipFill>
        <p:spPr bwMode="auto">
          <a:xfrm>
            <a:off x="1905000" y="5562600"/>
            <a:ext cx="2133600" cy="1295400"/>
          </a:xfrm>
          <a:prstGeom prst="rect">
            <a:avLst/>
          </a:prstGeom>
          <a:noFill/>
        </p:spPr>
      </p:pic>
      <p:pic>
        <p:nvPicPr>
          <p:cNvPr id="9" name="Picture 8" descr="african dwarf frog.jpg"/>
          <p:cNvPicPr>
            <a:picLocks noChangeAspect="1"/>
          </p:cNvPicPr>
          <p:nvPr/>
        </p:nvPicPr>
        <p:blipFill>
          <a:blip r:embed="rId6" cstate="print"/>
          <a:stretch>
            <a:fillRect/>
          </a:stretch>
        </p:blipFill>
        <p:spPr>
          <a:xfrm>
            <a:off x="3733800" y="4648200"/>
            <a:ext cx="2160895" cy="1447800"/>
          </a:xfrm>
          <a:prstGeom prst="rect">
            <a:avLst/>
          </a:prstGeom>
        </p:spPr>
      </p:pic>
      <p:pic>
        <p:nvPicPr>
          <p:cNvPr id="1027" name="Picture 3" descr="C:\Documents and Settings\gcc02181\My Documents\My Pictures\tomatoes.jpg"/>
          <p:cNvPicPr>
            <a:picLocks noChangeAspect="1" noChangeArrowheads="1"/>
          </p:cNvPicPr>
          <p:nvPr/>
        </p:nvPicPr>
        <p:blipFill>
          <a:blip r:embed="rId7" cstate="print"/>
          <a:srcRect/>
          <a:stretch>
            <a:fillRect/>
          </a:stretch>
        </p:blipFill>
        <p:spPr bwMode="auto">
          <a:xfrm>
            <a:off x="7077730" y="4495800"/>
            <a:ext cx="2066270" cy="195262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338263" y="1447800"/>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5" name="Rectangle 3"/>
          <p:cNvSpPr>
            <a:spLocks noChangeArrowheads="1"/>
          </p:cNvSpPr>
          <p:nvPr/>
        </p:nvSpPr>
        <p:spPr bwMode="auto">
          <a:xfrm>
            <a:off x="1600200" y="2438400"/>
            <a:ext cx="38433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6" name="Rectangle 4"/>
          <p:cNvSpPr>
            <a:spLocks noChangeArrowheads="1"/>
          </p:cNvSpPr>
          <p:nvPr/>
        </p:nvSpPr>
        <p:spPr bwMode="auto">
          <a:xfrm>
            <a:off x="1338263" y="3660775"/>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9461" name="Picture 5"/>
          <p:cNvPicPr>
            <a:picLocks noChangeAspect="1" noChangeArrowheads="1"/>
          </p:cNvPicPr>
          <p:nvPr/>
        </p:nvPicPr>
        <p:blipFill>
          <a:blip r:embed="rId3" cstate="print"/>
          <a:srcRect/>
          <a:stretch>
            <a:fillRect/>
          </a:stretch>
        </p:blipFill>
        <p:spPr bwMode="auto">
          <a:xfrm>
            <a:off x="4918075" y="1893888"/>
            <a:ext cx="3082925" cy="3668712"/>
          </a:xfrm>
          <a:prstGeom prst="rect">
            <a:avLst/>
          </a:prstGeom>
          <a:noFill/>
          <a:ln w="22225">
            <a:solidFill>
              <a:schemeClr val="tx1"/>
            </a:solidFill>
            <a:miter lim="800000"/>
            <a:headEnd/>
            <a:tailEnd/>
          </a:ln>
        </p:spPr>
      </p:pic>
      <p:sp>
        <p:nvSpPr>
          <p:cNvPr id="38918" name="Rectangle 6"/>
          <p:cNvSpPr>
            <a:spLocks noChangeArrowheads="1"/>
          </p:cNvSpPr>
          <p:nvPr/>
        </p:nvSpPr>
        <p:spPr bwMode="auto">
          <a:xfrm>
            <a:off x="1338263" y="4602163"/>
            <a:ext cx="40719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9" name="Rectangle 7"/>
          <p:cNvSpPr>
            <a:spLocks noChangeArrowheads="1"/>
          </p:cNvSpPr>
          <p:nvPr/>
        </p:nvSpPr>
        <p:spPr bwMode="auto">
          <a:xfrm>
            <a:off x="1338263" y="3024188"/>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19464" name="Rectangle 8"/>
          <p:cNvSpPr>
            <a:spLocks noGrp="1" noChangeArrowheads="1"/>
          </p:cNvSpPr>
          <p:nvPr>
            <p:ph type="title"/>
          </p:nvPr>
        </p:nvSpPr>
        <p:spPr>
          <a:xfrm>
            <a:off x="533400" y="228600"/>
            <a:ext cx="7772400" cy="1143000"/>
          </a:xfrm>
        </p:spPr>
        <p:txBody>
          <a:bodyPr/>
          <a:lstStyle/>
          <a:p>
            <a:pPr eaLnBrk="1" hangingPunct="1"/>
            <a:r>
              <a:rPr lang="en-US" sz="4000" dirty="0" smtClean="0">
                <a:latin typeface="Calibri" pitchFamily="34" charset="0"/>
                <a:cs typeface="Times New Roman" pitchFamily="18" charset="0"/>
              </a:rPr>
              <a:t>2. Dress Appropriately</a:t>
            </a:r>
          </a:p>
        </p:txBody>
      </p:sp>
      <p:sp>
        <p:nvSpPr>
          <p:cNvPr id="19465" name="Rectangle 9"/>
          <p:cNvSpPr>
            <a:spLocks noGrp="1" noChangeArrowheads="1"/>
          </p:cNvSpPr>
          <p:nvPr>
            <p:ph type="body" sz="half" idx="1"/>
          </p:nvPr>
        </p:nvSpPr>
        <p:spPr>
          <a:xfrm>
            <a:off x="457200" y="1905000"/>
            <a:ext cx="4033838" cy="4221163"/>
          </a:xfrm>
        </p:spPr>
        <p:txBody>
          <a:bodyPr/>
          <a:lstStyle/>
          <a:p>
            <a:pPr eaLnBrk="1" hangingPunct="1"/>
            <a:r>
              <a:rPr lang="en-US" sz="2800" dirty="0" smtClean="0">
                <a:latin typeface="Calibri" pitchFamily="34" charset="0"/>
                <a:cs typeface="Times New Roman" pitchFamily="18" charset="0"/>
              </a:rPr>
              <a:t>Light colors</a:t>
            </a:r>
          </a:p>
          <a:p>
            <a:pPr eaLnBrk="1" hangingPunct="1"/>
            <a:r>
              <a:rPr lang="en-US" sz="2800" dirty="0" smtClean="0">
                <a:latin typeface="Calibri" pitchFamily="34" charset="0"/>
                <a:cs typeface="Times New Roman" pitchFamily="18" charset="0"/>
              </a:rPr>
              <a:t>Tucked and buttoned</a:t>
            </a:r>
          </a:p>
          <a:p>
            <a:pPr eaLnBrk="1" hangingPunct="1"/>
            <a:r>
              <a:rPr lang="en-US" sz="2800" dirty="0" smtClean="0">
                <a:latin typeface="Calibri" pitchFamily="34" charset="0"/>
                <a:cs typeface="Times New Roman" pitchFamily="18" charset="0"/>
              </a:rPr>
              <a:t>Prompt clothing removal</a:t>
            </a:r>
          </a:p>
          <a:p>
            <a:pPr eaLnBrk="1" hangingPunct="1"/>
            <a:r>
              <a:rPr lang="en-US" sz="2800" dirty="0" smtClean="0">
                <a:latin typeface="Calibri" pitchFamily="34" charset="0"/>
                <a:cs typeface="Times New Roman" pitchFamily="18" charset="0"/>
              </a:rPr>
              <a:t>Launder with hot water and high heat</a:t>
            </a:r>
          </a:p>
          <a:p>
            <a:pPr eaLnBrk="1" hangingPunct="1"/>
            <a:endParaRPr lang="en-US" sz="2800" dirty="0" smtClean="0">
              <a:solidFill>
                <a:srgbClr val="333399"/>
              </a:solidFill>
            </a:endParaRPr>
          </a:p>
          <a:p>
            <a:pPr eaLnBrk="1" hangingPunct="1"/>
            <a:endParaRPr lang="en-US" sz="2800" dirty="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338263" y="3908425"/>
            <a:ext cx="6662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3" name="Rectangle 3"/>
          <p:cNvSpPr>
            <a:spLocks noChangeArrowheads="1"/>
          </p:cNvSpPr>
          <p:nvPr/>
        </p:nvSpPr>
        <p:spPr bwMode="auto">
          <a:xfrm>
            <a:off x="1343025" y="4743450"/>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4" name="Rectangle 4"/>
          <p:cNvSpPr>
            <a:spLocks noChangeArrowheads="1"/>
          </p:cNvSpPr>
          <p:nvPr/>
        </p:nvSpPr>
        <p:spPr bwMode="auto">
          <a:xfrm>
            <a:off x="1847850" y="2768600"/>
            <a:ext cx="6553200" cy="396875"/>
          </a:xfrm>
          <a:prstGeom prst="rect">
            <a:avLst/>
          </a:prstGeom>
          <a:noFill/>
          <a:ln w="9525">
            <a:noFill/>
            <a:miter lim="800000"/>
            <a:headEnd/>
            <a:tailEnd/>
          </a:ln>
          <a:effectLst/>
        </p:spPr>
        <p:txBody>
          <a:bodyPr>
            <a:spAutoFit/>
          </a:bodyPr>
          <a:lstStyle/>
          <a:p>
            <a:pPr marL="231775" indent="-231775">
              <a:buFontTx/>
              <a:buChar char="•"/>
              <a:defRPr/>
            </a:pPr>
            <a:endParaRPr lang="en-US" sz="2000" b="0">
              <a:solidFill>
                <a:srgbClr val="CCFFFF"/>
              </a:solidFill>
              <a:effectLst>
                <a:outerShdw blurRad="38100" dist="38100" dir="2700000" algn="tl">
                  <a:srgbClr val="C0C0C0"/>
                </a:outerShdw>
              </a:effectLst>
            </a:endParaRPr>
          </a:p>
        </p:txBody>
      </p:sp>
      <p:sp>
        <p:nvSpPr>
          <p:cNvPr id="40965" name="Rectangle 5"/>
          <p:cNvSpPr>
            <a:spLocks noChangeArrowheads="1"/>
          </p:cNvSpPr>
          <p:nvPr/>
        </p:nvSpPr>
        <p:spPr bwMode="auto">
          <a:xfrm>
            <a:off x="1343025" y="1628775"/>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0486" name="Rectangle 6"/>
          <p:cNvSpPr>
            <a:spLocks noGrp="1" noChangeArrowheads="1"/>
          </p:cNvSpPr>
          <p:nvPr>
            <p:ph type="title"/>
          </p:nvPr>
        </p:nvSpPr>
        <p:spPr/>
        <p:txBody>
          <a:bodyPr/>
          <a:lstStyle/>
          <a:p>
            <a:pPr eaLnBrk="1" hangingPunct="1"/>
            <a:r>
              <a:rPr lang="en-US" sz="4000" dirty="0" smtClean="0">
                <a:latin typeface="Calibri" pitchFamily="34" charset="0"/>
                <a:cs typeface="Times New Roman" pitchFamily="18" charset="0"/>
              </a:rPr>
              <a:t>3. Use Insect Repellents</a:t>
            </a:r>
          </a:p>
        </p:txBody>
      </p:sp>
      <p:pic>
        <p:nvPicPr>
          <p:cNvPr id="20487" name="Picture 7" descr="getty_rm_photo_of_golfer_spraying_insect_repellent"/>
          <p:cNvPicPr>
            <a:picLocks noGrp="1" noChangeAspect="1" noChangeArrowheads="1"/>
          </p:cNvPicPr>
          <p:nvPr>
            <p:ph idx="1"/>
          </p:nvPr>
        </p:nvPicPr>
        <p:blipFill>
          <a:blip r:embed="rId3" cstate="print"/>
          <a:srcRect/>
          <a:stretch>
            <a:fillRect/>
          </a:stretch>
        </p:blipFill>
        <p:spPr>
          <a:xfrm>
            <a:off x="1600200" y="1828800"/>
            <a:ext cx="6096000" cy="4267200"/>
          </a:xfrm>
          <a:ln w="22225">
            <a:solidFill>
              <a:schemeClr val="tx1"/>
            </a:solid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338263" y="2357438"/>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1" name="Rectangle 3"/>
          <p:cNvSpPr>
            <a:spLocks noChangeArrowheads="1"/>
          </p:cNvSpPr>
          <p:nvPr/>
        </p:nvSpPr>
        <p:spPr bwMode="auto">
          <a:xfrm>
            <a:off x="1371600" y="3265488"/>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2" name="Rectangle 4"/>
          <p:cNvSpPr>
            <a:spLocks noChangeArrowheads="1"/>
          </p:cNvSpPr>
          <p:nvPr/>
        </p:nvSpPr>
        <p:spPr bwMode="auto">
          <a:xfrm>
            <a:off x="1338263" y="4479925"/>
            <a:ext cx="6510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3" name="Rectangle 5"/>
          <p:cNvSpPr>
            <a:spLocks noChangeArrowheads="1"/>
          </p:cNvSpPr>
          <p:nvPr/>
        </p:nvSpPr>
        <p:spPr bwMode="auto">
          <a:xfrm>
            <a:off x="1343025" y="1423988"/>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1510" name="Rectangle 6"/>
          <p:cNvSpPr>
            <a:spLocks noGrp="1" noChangeArrowheads="1"/>
          </p:cNvSpPr>
          <p:nvPr>
            <p:ph type="title"/>
          </p:nvPr>
        </p:nvSpPr>
        <p:spPr>
          <a:xfrm>
            <a:off x="457200" y="152400"/>
            <a:ext cx="8229600" cy="1143000"/>
          </a:xfrm>
        </p:spPr>
        <p:txBody>
          <a:bodyPr/>
          <a:lstStyle/>
          <a:p>
            <a:pPr eaLnBrk="1" hangingPunct="1"/>
            <a:r>
              <a:rPr lang="en-US" sz="4000" dirty="0" smtClean="0">
                <a:latin typeface="Calibri" pitchFamily="34" charset="0"/>
                <a:cs typeface="Times New Roman" pitchFamily="18" charset="0"/>
              </a:rPr>
              <a:t>4. Do a Tick Check</a:t>
            </a:r>
          </a:p>
        </p:txBody>
      </p:sp>
      <p:pic>
        <p:nvPicPr>
          <p:cNvPr id="21511" name="Picture 7" descr="dermnet_rf_photo_of_tick_bite"/>
          <p:cNvPicPr>
            <a:picLocks noGrp="1" noChangeAspect="1" noChangeArrowheads="1"/>
          </p:cNvPicPr>
          <p:nvPr>
            <p:ph idx="1"/>
          </p:nvPr>
        </p:nvPicPr>
        <p:blipFill>
          <a:blip r:embed="rId3" cstate="print"/>
          <a:srcRect/>
          <a:stretch>
            <a:fillRect/>
          </a:stretch>
        </p:blipFill>
        <p:spPr>
          <a:xfrm>
            <a:off x="4572000" y="1752600"/>
            <a:ext cx="4343400" cy="3603625"/>
          </a:xfrm>
          <a:ln w="22225">
            <a:solidFill>
              <a:schemeClr val="tx1"/>
            </a:solidFill>
          </a:ln>
        </p:spPr>
      </p:pic>
      <p:sp>
        <p:nvSpPr>
          <p:cNvPr id="8" name="Rectangle 9"/>
          <p:cNvSpPr txBox="1">
            <a:spLocks noChangeArrowheads="1"/>
          </p:cNvSpPr>
          <p:nvPr/>
        </p:nvSpPr>
        <p:spPr bwMode="auto">
          <a:xfrm>
            <a:off x="304800" y="1981200"/>
            <a:ext cx="4033838" cy="2819400"/>
          </a:xfrm>
          <a:prstGeom prst="rect">
            <a:avLst/>
          </a:prstGeom>
          <a:noFill/>
          <a:ln w="9525">
            <a:noFill/>
            <a:miter lim="800000"/>
            <a:headEnd/>
            <a:tailEnd/>
          </a:ln>
        </p:spPr>
        <p:txBody>
          <a:bodyPr/>
          <a:lstStyle/>
          <a:p>
            <a:pPr marL="342900" indent="-342900">
              <a:spcBef>
                <a:spcPct val="20000"/>
              </a:spcBef>
              <a:buFontTx/>
              <a:buChar char="•"/>
              <a:defRPr/>
            </a:pPr>
            <a:r>
              <a:rPr lang="en-US" sz="2800" kern="0" dirty="0">
                <a:latin typeface="Calibri" pitchFamily="34" charset="0"/>
              </a:rPr>
              <a:t>Take a bath or shower </a:t>
            </a:r>
          </a:p>
          <a:p>
            <a:pPr marL="342900" indent="-342900">
              <a:spcBef>
                <a:spcPct val="20000"/>
              </a:spcBef>
              <a:buFontTx/>
              <a:buChar char="•"/>
              <a:defRPr/>
            </a:pPr>
            <a:r>
              <a:rPr lang="en-US" sz="2800" kern="0" dirty="0">
                <a:latin typeface="Calibri" pitchFamily="34" charset="0"/>
              </a:rPr>
              <a:t>Use mirror if needed</a:t>
            </a:r>
          </a:p>
          <a:p>
            <a:pPr marL="342900" indent="-342900">
              <a:spcBef>
                <a:spcPct val="20000"/>
              </a:spcBef>
              <a:buFontTx/>
              <a:buChar char="•"/>
              <a:defRPr/>
            </a:pPr>
            <a:r>
              <a:rPr lang="en-US" sz="2800" kern="0" dirty="0">
                <a:latin typeface="Calibri" pitchFamily="34" charset="0"/>
              </a:rPr>
              <a:t>Pay special attention to children </a:t>
            </a:r>
          </a:p>
          <a:p>
            <a:pPr marL="342900" indent="-342900">
              <a:spcBef>
                <a:spcPct val="20000"/>
              </a:spcBef>
              <a:buFontTx/>
              <a:buChar char="•"/>
              <a:defRPr/>
            </a:pPr>
            <a:endParaRPr lang="en-US" sz="2800" b="0" kern="0" dirty="0">
              <a:solidFill>
                <a:schemeClr val="tx1"/>
              </a:solidFill>
              <a:latin typeface="+mn-l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flipV="1">
            <a:off x="533400" y="282575"/>
            <a:ext cx="5257800" cy="457200"/>
          </a:xfrm>
          <a:prstGeom prst="rect">
            <a:avLst/>
          </a:prstGeom>
          <a:noFill/>
          <a:ln w="9525">
            <a:noFill/>
            <a:miter lim="800000"/>
            <a:headEnd/>
            <a:tailEnd/>
          </a:ln>
          <a:effectLst/>
        </p:spPr>
        <p:txBody>
          <a:bodyPr rot="10800000" anchor="ctr">
            <a:spAutoFit/>
          </a:bodyPr>
          <a:lstStyle/>
          <a:p>
            <a:pPr marL="465138" indent="-465138">
              <a:buFont typeface="Wingdings" pitchFamily="2" charset="2"/>
              <a:buNone/>
              <a:defRPr/>
            </a:pPr>
            <a:endParaRPr lang="en-US">
              <a:solidFill>
                <a:srgbClr val="CCFFFF"/>
              </a:solidFill>
              <a:effectLst>
                <a:outerShdw blurRad="38100" dist="38100" dir="2700000" algn="tl">
                  <a:srgbClr val="C0C0C0"/>
                </a:outerShdw>
              </a:effectLst>
            </a:endParaRPr>
          </a:p>
        </p:txBody>
      </p:sp>
      <p:sp>
        <p:nvSpPr>
          <p:cNvPr id="45059" name="Rectangle 3"/>
          <p:cNvSpPr>
            <a:spLocks noChangeArrowheads="1"/>
          </p:cNvSpPr>
          <p:nvPr/>
        </p:nvSpPr>
        <p:spPr bwMode="auto">
          <a:xfrm>
            <a:off x="990600" y="1447800"/>
            <a:ext cx="66643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5060" name="Rectangle 4"/>
          <p:cNvSpPr>
            <a:spLocks noChangeArrowheads="1"/>
          </p:cNvSpPr>
          <p:nvPr/>
        </p:nvSpPr>
        <p:spPr bwMode="auto">
          <a:xfrm>
            <a:off x="1019175" y="2422525"/>
            <a:ext cx="43910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graphicFrame>
        <p:nvGraphicFramePr>
          <p:cNvPr id="1026" name="Object 5"/>
          <p:cNvGraphicFramePr>
            <a:graphicFrameLocks noGrp="1" noChangeAspect="1"/>
          </p:cNvGraphicFramePr>
          <p:nvPr>
            <p:ph idx="1"/>
          </p:nvPr>
        </p:nvGraphicFramePr>
        <p:xfrm>
          <a:off x="3454400" y="1295400"/>
          <a:ext cx="2489200" cy="1679575"/>
        </p:xfrm>
        <a:graphic>
          <a:graphicData uri="http://schemas.openxmlformats.org/presentationml/2006/ole">
            <mc:AlternateContent xmlns:mc="http://schemas.openxmlformats.org/markup-compatibility/2006">
              <mc:Choice xmlns:v="urn:schemas-microsoft-com:vml" Requires="v">
                <p:oleObj spid="_x0000_s1035" name="Photo Editor Photo" r:id="rId4" imgW="1905266" imgH="1286055" progId="">
                  <p:embed/>
                </p:oleObj>
              </mc:Choice>
              <mc:Fallback>
                <p:oleObj name="Photo Editor Photo" r:id="rId4" imgW="1905266" imgH="1286055"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8000" b="18069"/>
                      <a:stretch>
                        <a:fillRect/>
                      </a:stretch>
                    </p:blipFill>
                    <p:spPr bwMode="auto">
                      <a:xfrm>
                        <a:off x="3454400" y="1295400"/>
                        <a:ext cx="24892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Rectangle 6"/>
          <p:cNvSpPr>
            <a:spLocks noChangeArrowheads="1"/>
          </p:cNvSpPr>
          <p:nvPr/>
        </p:nvSpPr>
        <p:spPr bwMode="auto">
          <a:xfrm>
            <a:off x="914400" y="3127375"/>
            <a:ext cx="7467600" cy="2828925"/>
          </a:xfrm>
          <a:prstGeom prst="rect">
            <a:avLst/>
          </a:prstGeom>
          <a:solidFill>
            <a:srgbClr val="FFFFFF"/>
          </a:solidFill>
          <a:ln w="9525">
            <a:solidFill>
              <a:schemeClr val="tx1"/>
            </a:solidFill>
            <a:miter lim="800000"/>
            <a:headEnd/>
            <a:tailEnd/>
          </a:ln>
        </p:spPr>
        <p:txBody>
          <a:bodyPr wrap="none" anchor="ctr"/>
          <a:lstStyle/>
          <a:p>
            <a:pPr algn="ctr"/>
            <a:endParaRPr lang="en-US"/>
          </a:p>
        </p:txBody>
      </p:sp>
      <p:graphicFrame>
        <p:nvGraphicFramePr>
          <p:cNvPr id="1027" name="Object 7"/>
          <p:cNvGraphicFramePr>
            <a:graphicFrameLocks noChangeAspect="1"/>
          </p:cNvGraphicFramePr>
          <p:nvPr/>
        </p:nvGraphicFramePr>
        <p:xfrm>
          <a:off x="1371600" y="3360738"/>
          <a:ext cx="3048000" cy="1452562"/>
        </p:xfrm>
        <a:graphic>
          <a:graphicData uri="http://schemas.openxmlformats.org/presentationml/2006/ole">
            <mc:AlternateContent xmlns:mc="http://schemas.openxmlformats.org/markup-compatibility/2006">
              <mc:Choice xmlns:v="urn:schemas-microsoft-com:vml" Requires="v">
                <p:oleObj spid="_x0000_s1036" name="Photo Editor Photo" r:id="rId6" imgW="1666667" imgH="838095" progId="">
                  <p:embed/>
                </p:oleObj>
              </mc:Choice>
              <mc:Fallback>
                <p:oleObj name="Photo Editor Photo" r:id="rId6" imgW="1666667" imgH="838095"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b="5182"/>
                      <a:stretch>
                        <a:fillRect/>
                      </a:stretch>
                    </p:blipFill>
                    <p:spPr bwMode="auto">
                      <a:xfrm>
                        <a:off x="1371600" y="3360738"/>
                        <a:ext cx="3048000" cy="14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8"/>
          <p:cNvGraphicFramePr>
            <a:graphicFrameLocks noChangeAspect="1"/>
          </p:cNvGraphicFramePr>
          <p:nvPr/>
        </p:nvGraphicFramePr>
        <p:xfrm>
          <a:off x="4876800" y="3124200"/>
          <a:ext cx="3124200" cy="1752600"/>
        </p:xfrm>
        <a:graphic>
          <a:graphicData uri="http://schemas.openxmlformats.org/presentationml/2006/ole">
            <mc:AlternateContent xmlns:mc="http://schemas.openxmlformats.org/markup-compatibility/2006">
              <mc:Choice xmlns:v="urn:schemas-microsoft-com:vml" Requires="v">
                <p:oleObj spid="_x0000_s1037" name="Photo Editor Photo" r:id="rId8" imgW="1724266" imgH="1019048" progId="">
                  <p:embed/>
                </p:oleObj>
              </mc:Choice>
              <mc:Fallback>
                <p:oleObj name="Photo Editor Photo" r:id="rId8" imgW="1724266" imgH="1019048"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r="6818" b="11539"/>
                      <a:stretch>
                        <a:fillRect/>
                      </a:stretch>
                    </p:blipFill>
                    <p:spPr bwMode="auto">
                      <a:xfrm>
                        <a:off x="4876800" y="3124200"/>
                        <a:ext cx="3124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5" name="Rectangle 9"/>
          <p:cNvSpPr>
            <a:spLocks noChangeArrowheads="1"/>
          </p:cNvSpPr>
          <p:nvPr/>
        </p:nvSpPr>
        <p:spPr bwMode="auto">
          <a:xfrm>
            <a:off x="1295400" y="4960938"/>
            <a:ext cx="2997200" cy="823912"/>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Use pointed tweezers to grasp the tick by the head; do not squeeze its body!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45066" name="Rectangle 10"/>
          <p:cNvSpPr>
            <a:spLocks noChangeArrowheads="1"/>
          </p:cNvSpPr>
          <p:nvPr/>
        </p:nvSpPr>
        <p:spPr bwMode="auto">
          <a:xfrm>
            <a:off x="5029200" y="4953000"/>
            <a:ext cx="2989263" cy="823913"/>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Pull slowly and steadily until the tick releases; do not jerk or twist the tick.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1035" name="Rectangle 11"/>
          <p:cNvSpPr>
            <a:spLocks noGrp="1" noChangeArrowheads="1"/>
          </p:cNvSpPr>
          <p:nvPr>
            <p:ph type="title"/>
          </p:nvPr>
        </p:nvSpPr>
        <p:spPr>
          <a:xfrm>
            <a:off x="457200" y="152400"/>
            <a:ext cx="8229600" cy="1143000"/>
          </a:xfrm>
        </p:spPr>
        <p:txBody>
          <a:bodyPr/>
          <a:lstStyle/>
          <a:p>
            <a:pPr eaLnBrk="1" hangingPunct="1"/>
            <a:r>
              <a:rPr lang="en-US" sz="4000" dirty="0" smtClean="0">
                <a:latin typeface="Calibri" pitchFamily="34" charset="0"/>
                <a:cs typeface="Times New Roman" pitchFamily="18" charset="0"/>
              </a:rPr>
              <a:t>5. Remove Ticks Promptly</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rPr>
              <a:t>Vector-borne disease resources</a:t>
            </a:r>
            <a:endParaRPr lang="en-US" sz="4000" dirty="0">
              <a:latin typeface="Calibri" pitchFamily="34" charset="0"/>
            </a:endParaRPr>
          </a:p>
        </p:txBody>
      </p:sp>
      <p:sp>
        <p:nvSpPr>
          <p:cNvPr id="3" name="Content Placeholder 2"/>
          <p:cNvSpPr>
            <a:spLocks noGrp="1"/>
          </p:cNvSpPr>
          <p:nvPr>
            <p:ph idx="1"/>
          </p:nvPr>
        </p:nvSpPr>
        <p:spPr/>
        <p:txBody>
          <a:bodyPr/>
          <a:lstStyle/>
          <a:p>
            <a:r>
              <a:rPr lang="en-US" sz="3200" dirty="0" smtClean="0">
                <a:latin typeface="Calibri" pitchFamily="34" charset="0"/>
              </a:rPr>
              <a:t>www.cdc.gov/ncezid/dvbd/</a:t>
            </a:r>
          </a:p>
          <a:p>
            <a:r>
              <a:rPr lang="en-US" sz="3200" dirty="0" smtClean="0">
                <a:latin typeface="Calibri" pitchFamily="34" charset="0"/>
              </a:rPr>
              <a:t>www.cdc.gov/lyme/</a:t>
            </a:r>
          </a:p>
          <a:p>
            <a:r>
              <a:rPr lang="en-US" sz="3200" dirty="0" smtClean="0">
                <a:latin typeface="Calibri" pitchFamily="34" charset="0"/>
              </a:rPr>
              <a:t>www.vdh.virginia.gov/epidemiology/DEE/Vectorborne/</a:t>
            </a:r>
            <a:endParaRPr lang="en-US" sz="3200" dirty="0">
              <a:latin typeface="Calibri"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err="1" smtClean="0">
                <a:latin typeface="Calibri" pitchFamily="34" charset="0"/>
              </a:rPr>
              <a:t>Zoonotic</a:t>
            </a:r>
            <a:r>
              <a:rPr lang="en-US" sz="4000" dirty="0" smtClean="0">
                <a:latin typeface="Calibri" pitchFamily="34" charset="0"/>
              </a:rPr>
              <a:t> Disease References</a:t>
            </a:r>
            <a:r>
              <a:rPr lang="en-US" dirty="0" smtClean="0">
                <a:latin typeface="Calibri" pitchFamily="34" charset="0"/>
              </a:rPr>
              <a:t> </a:t>
            </a:r>
          </a:p>
        </p:txBody>
      </p:sp>
      <p:sp>
        <p:nvSpPr>
          <p:cNvPr id="46083" name="Rectangle 3"/>
          <p:cNvSpPr>
            <a:spLocks noGrp="1" noChangeArrowheads="1"/>
          </p:cNvSpPr>
          <p:nvPr>
            <p:ph type="body" idx="1"/>
          </p:nvPr>
        </p:nvSpPr>
        <p:spPr/>
        <p:txBody>
          <a:bodyPr/>
          <a:lstStyle/>
          <a:p>
            <a:pPr eaLnBrk="1" hangingPunct="1"/>
            <a:r>
              <a:rPr lang="en-US" sz="3600" dirty="0" smtClean="0">
                <a:latin typeface="Calibri" pitchFamily="34" charset="0"/>
              </a:rPr>
              <a:t>www.cdc.gov</a:t>
            </a:r>
          </a:p>
          <a:p>
            <a:pPr lvl="1" eaLnBrk="1" hangingPunct="1"/>
            <a:r>
              <a:rPr lang="en-US" sz="2800" dirty="0" smtClean="0">
                <a:latin typeface="Calibri" pitchFamily="34" charset="0"/>
              </a:rPr>
              <a:t>www.cdc.gov/healthypets/health_prof.htm</a:t>
            </a:r>
          </a:p>
          <a:p>
            <a:pPr lvl="1" eaLnBrk="1" hangingPunct="1"/>
            <a:r>
              <a:rPr lang="en-US" sz="2800" dirty="0" smtClean="0">
                <a:latin typeface="Calibri" pitchFamily="34" charset="0"/>
              </a:rPr>
              <a:t>www.cdc.gov/healthypets/extra_risk.htm</a:t>
            </a:r>
          </a:p>
          <a:p>
            <a:pPr eaLnBrk="1" hangingPunct="1"/>
            <a:r>
              <a:rPr lang="en-US" sz="3600" dirty="0" smtClean="0">
                <a:latin typeface="Calibri" pitchFamily="34" charset="0"/>
              </a:rPr>
              <a:t>www.vdh.virginia.gov</a:t>
            </a:r>
          </a:p>
          <a:p>
            <a:pPr lvl="1" eaLnBrk="1" hangingPunct="1"/>
            <a:r>
              <a:rPr lang="en-US" sz="2800" dirty="0" smtClean="0">
                <a:latin typeface="Calibri" pitchFamily="34" charset="0"/>
              </a:rPr>
              <a:t>www.vdh.virginia.gov/Epidemiology/DEE/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4000" dirty="0" err="1" smtClean="0">
                <a:latin typeface="Calibri" pitchFamily="34" charset="0"/>
              </a:rPr>
              <a:t>Zoonotic</a:t>
            </a:r>
            <a:r>
              <a:rPr lang="en-US" sz="4000" dirty="0" smtClean="0">
                <a:latin typeface="Calibri" pitchFamily="34" charset="0"/>
              </a:rPr>
              <a:t> Disease References</a:t>
            </a:r>
          </a:p>
        </p:txBody>
      </p:sp>
      <p:sp>
        <p:nvSpPr>
          <p:cNvPr id="47107" name="Rectangle 3"/>
          <p:cNvSpPr>
            <a:spLocks noGrp="1" noChangeArrowheads="1"/>
          </p:cNvSpPr>
          <p:nvPr>
            <p:ph type="body" idx="1"/>
          </p:nvPr>
        </p:nvSpPr>
        <p:spPr/>
        <p:txBody>
          <a:bodyPr/>
          <a:lstStyle/>
          <a:p>
            <a:pPr eaLnBrk="1" hangingPunct="1">
              <a:lnSpc>
                <a:spcPct val="90000"/>
              </a:lnSpc>
            </a:pPr>
            <a:r>
              <a:rPr lang="en-US" sz="3200" dirty="0" smtClean="0">
                <a:latin typeface="Calibri" pitchFamily="34" charset="0"/>
              </a:rPr>
              <a:t>Control of Communicable Diseases Manual</a:t>
            </a:r>
          </a:p>
          <a:p>
            <a:pPr lvl="1" eaLnBrk="1" hangingPunct="1">
              <a:lnSpc>
                <a:spcPct val="90000"/>
              </a:lnSpc>
            </a:pPr>
            <a:r>
              <a:rPr lang="en-US" sz="2800" dirty="0" smtClean="0">
                <a:latin typeface="Calibri" pitchFamily="34" charset="0"/>
              </a:rPr>
              <a:t>Available through the American Public Health Association (www.aphabookstore.org)</a:t>
            </a:r>
          </a:p>
          <a:p>
            <a:pPr eaLnBrk="1" hangingPunct="1">
              <a:lnSpc>
                <a:spcPct val="90000"/>
              </a:lnSpc>
            </a:pPr>
            <a:r>
              <a:rPr lang="en-US" sz="3200" dirty="0" err="1" smtClean="0">
                <a:latin typeface="Calibri" pitchFamily="34" charset="0"/>
              </a:rPr>
              <a:t>Zoonoses</a:t>
            </a:r>
            <a:r>
              <a:rPr lang="en-US" sz="3200" dirty="0" smtClean="0">
                <a:latin typeface="Calibri" pitchFamily="34" charset="0"/>
              </a:rPr>
              <a:t> and Communicable Diseases Common to Man and Animals, 3rd edition</a:t>
            </a:r>
            <a:r>
              <a:rPr lang="en-US" dirty="0" smtClean="0">
                <a:latin typeface="Calibri" pitchFamily="34" charset="0"/>
              </a:rPr>
              <a:t> </a:t>
            </a:r>
          </a:p>
          <a:p>
            <a:pPr lvl="1" eaLnBrk="1" hangingPunct="1">
              <a:lnSpc>
                <a:spcPct val="90000"/>
              </a:lnSpc>
            </a:pPr>
            <a:r>
              <a:rPr lang="en-US" sz="2800" dirty="0" smtClean="0">
                <a:latin typeface="Calibri" pitchFamily="34" charset="0"/>
              </a:rPr>
              <a:t>www.paho.org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dirty="0" err="1" smtClean="0">
                <a:latin typeface="Calibri" pitchFamily="34" charset="0"/>
              </a:rPr>
              <a:t>Zoonotic</a:t>
            </a:r>
            <a:r>
              <a:rPr lang="en-US" sz="4000" dirty="0" smtClean="0">
                <a:latin typeface="Calibri" pitchFamily="34" charset="0"/>
              </a:rPr>
              <a:t> Disease References</a:t>
            </a:r>
          </a:p>
        </p:txBody>
      </p:sp>
      <p:sp>
        <p:nvSpPr>
          <p:cNvPr id="48131" name="Rectangle 3"/>
          <p:cNvSpPr>
            <a:spLocks noGrp="1" noChangeArrowheads="1"/>
          </p:cNvSpPr>
          <p:nvPr>
            <p:ph type="body" idx="1"/>
          </p:nvPr>
        </p:nvSpPr>
        <p:spPr/>
        <p:txBody>
          <a:bodyPr/>
          <a:lstStyle/>
          <a:p>
            <a:pPr eaLnBrk="1" hangingPunct="1"/>
            <a:r>
              <a:rPr lang="en-US" sz="3200" dirty="0" smtClean="0">
                <a:latin typeface="Calibri" pitchFamily="34" charset="0"/>
              </a:rPr>
              <a:t>www.nasphv.org</a:t>
            </a:r>
          </a:p>
          <a:p>
            <a:pPr lvl="1" eaLnBrk="1" hangingPunct="1"/>
            <a:r>
              <a:rPr lang="en-US" sz="2800" dirty="0" smtClean="0">
                <a:latin typeface="Calibri" pitchFamily="34" charset="0"/>
              </a:rPr>
              <a:t>Animal Contact Compendia </a:t>
            </a:r>
          </a:p>
          <a:p>
            <a:pPr lvl="1" eaLnBrk="1" hangingPunct="1"/>
            <a:r>
              <a:rPr lang="en-US" sz="2800" dirty="0" smtClean="0">
                <a:latin typeface="Calibri" pitchFamily="34" charset="0"/>
              </a:rPr>
              <a:t>Animal Rabies Compendium </a:t>
            </a:r>
          </a:p>
          <a:p>
            <a:pPr lvl="1" eaLnBrk="1" hangingPunct="1"/>
            <a:r>
              <a:rPr lang="en-US" sz="2800" dirty="0" smtClean="0">
                <a:latin typeface="Calibri" pitchFamily="34" charset="0"/>
              </a:rPr>
              <a:t>Psittacosis Compendium </a:t>
            </a:r>
          </a:p>
          <a:p>
            <a:pPr lvl="1" eaLnBrk="1" hangingPunct="1"/>
            <a:r>
              <a:rPr lang="en-US" sz="2800" dirty="0" smtClean="0">
                <a:latin typeface="Calibri" pitchFamily="34" charset="0"/>
              </a:rPr>
              <a:t>Veterinary Standard Precautions Compendium </a:t>
            </a:r>
          </a:p>
          <a:p>
            <a:pPr lvl="2" eaLnBrk="1" hangingPunct="1"/>
            <a:r>
              <a:rPr lang="en-US" sz="2400" dirty="0" smtClean="0">
                <a:latin typeface="Calibri" pitchFamily="34" charset="0"/>
              </a:rPr>
              <a:t>Model Infection Control Plan for Veterinary Practices (MS Word)</a:t>
            </a:r>
          </a:p>
          <a:p>
            <a:pPr lvl="1" eaLnBrk="1" hangingPunct="1"/>
            <a:endParaRPr lang="en-US" sz="2800" b="1" dirty="0" smtClean="0">
              <a:latin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dirty="0" err="1" smtClean="0">
                <a:latin typeface="Calibri" pitchFamily="34" charset="0"/>
              </a:rPr>
              <a:t>Zoonotic</a:t>
            </a:r>
            <a:r>
              <a:rPr lang="en-US" sz="4000" dirty="0" smtClean="0">
                <a:latin typeface="Calibri" pitchFamily="34" charset="0"/>
              </a:rPr>
              <a:t> Disease References</a:t>
            </a:r>
          </a:p>
        </p:txBody>
      </p:sp>
      <p:sp>
        <p:nvSpPr>
          <p:cNvPr id="49155" name="Rectangle 3"/>
          <p:cNvSpPr>
            <a:spLocks noGrp="1" noChangeArrowheads="1"/>
          </p:cNvSpPr>
          <p:nvPr>
            <p:ph type="body" idx="1"/>
          </p:nvPr>
        </p:nvSpPr>
        <p:spPr/>
        <p:txBody>
          <a:bodyPr/>
          <a:lstStyle/>
          <a:p>
            <a:pPr eaLnBrk="1" hangingPunct="1"/>
            <a:r>
              <a:rPr lang="en-US" sz="3200" dirty="0" smtClean="0">
                <a:latin typeface="Calibri" pitchFamily="34" charset="0"/>
              </a:rPr>
              <a:t>www.cfsph.iastate.edu/</a:t>
            </a:r>
          </a:p>
          <a:p>
            <a:pPr lvl="1" eaLnBrk="1" hangingPunct="1"/>
            <a:r>
              <a:rPr lang="en-US" sz="2800" dirty="0" smtClean="0">
                <a:latin typeface="Calibri" pitchFamily="34" charset="0"/>
              </a:rPr>
              <a:t>Iowa State Center for Food Safety and Public Health</a:t>
            </a:r>
          </a:p>
          <a:p>
            <a:pPr eaLnBrk="1" hangingPunct="1"/>
            <a:r>
              <a:rPr lang="en-US" sz="3600" dirty="0" smtClean="0">
                <a:latin typeface="Calibri" pitchFamily="34" charset="0"/>
              </a:rPr>
              <a:t>www.avma.org</a:t>
            </a:r>
          </a:p>
          <a:p>
            <a:pPr lvl="1" eaLnBrk="1" hangingPunct="1"/>
            <a:r>
              <a:rPr lang="en-US" sz="2800" dirty="0" smtClean="0">
                <a:latin typeface="Calibri" pitchFamily="34" charset="0"/>
              </a:rPr>
              <a:t>Public Health section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7691001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685800" y="990600"/>
            <a:ext cx="3581400" cy="830997"/>
          </a:xfrm>
          <a:prstGeom prst="rect">
            <a:avLst/>
          </a:prstGeom>
        </p:spPr>
        <p:txBody>
          <a:bodyPr wrap="square">
            <a:spAutoFit/>
          </a:bodyPr>
          <a:lstStyle/>
          <a:p>
            <a:pPr lvl="1" eaLnBrk="1" hangingPunct="1"/>
            <a:r>
              <a:rPr lang="en-US" sz="4800" b="1" dirty="0" smtClean="0">
                <a:solidFill>
                  <a:schemeClr val="bg1"/>
                </a:solidFill>
              </a:rPr>
              <a:t>Questions?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sz="4400" i="1" dirty="0" smtClean="0">
                <a:latin typeface="Calibri" pitchFamily="34" charset="0"/>
              </a:rPr>
              <a:t>Salmonella:  </a:t>
            </a:r>
            <a:r>
              <a:rPr lang="en-US" sz="4400" dirty="0" smtClean="0">
                <a:latin typeface="Calibri" pitchFamily="34" charset="0"/>
              </a:rPr>
              <a:t>Human</a:t>
            </a:r>
            <a:endParaRPr lang="en-US" sz="4400" dirty="0">
              <a:latin typeface="Calibri" pitchFamily="34" charset="0"/>
            </a:endParaRPr>
          </a:p>
        </p:txBody>
      </p:sp>
      <p:sp>
        <p:nvSpPr>
          <p:cNvPr id="33795" name="Rectangle 3"/>
          <p:cNvSpPr>
            <a:spLocks noGrp="1" noChangeArrowheads="1"/>
          </p:cNvSpPr>
          <p:nvPr>
            <p:ph type="body" idx="1"/>
          </p:nvPr>
        </p:nvSpPr>
        <p:spPr/>
        <p:txBody>
          <a:bodyPr/>
          <a:lstStyle/>
          <a:p>
            <a:r>
              <a:rPr lang="en-US" altLang="en-US" sz="3200" dirty="0">
                <a:latin typeface="Calibri" pitchFamily="34" charset="0"/>
              </a:rPr>
              <a:t>Incubation </a:t>
            </a:r>
            <a:r>
              <a:rPr lang="en-US" altLang="en-US" sz="3200" dirty="0" smtClean="0">
                <a:latin typeface="Calibri" pitchFamily="34" charset="0"/>
              </a:rPr>
              <a:t>12-72 </a:t>
            </a:r>
            <a:r>
              <a:rPr lang="en-US" altLang="en-US" sz="3200" dirty="0">
                <a:latin typeface="Calibri" pitchFamily="34" charset="0"/>
              </a:rPr>
              <a:t>hours</a:t>
            </a:r>
          </a:p>
          <a:p>
            <a:r>
              <a:rPr lang="en-US" altLang="en-US" sz="3200" dirty="0">
                <a:latin typeface="Calibri" pitchFamily="34" charset="0"/>
              </a:rPr>
              <a:t>Vomiting, stomach cramps, diarrhea</a:t>
            </a:r>
          </a:p>
          <a:p>
            <a:r>
              <a:rPr lang="en-US" altLang="en-US" sz="3200" dirty="0">
                <a:latin typeface="Calibri" pitchFamily="34" charset="0"/>
              </a:rPr>
              <a:t>15-20 bacteria to infect</a:t>
            </a:r>
          </a:p>
          <a:p>
            <a:r>
              <a:rPr lang="en-US" altLang="en-US" sz="3200" dirty="0">
                <a:latin typeface="Calibri" pitchFamily="34" charset="0"/>
              </a:rPr>
              <a:t>Mostly self </a:t>
            </a:r>
            <a:r>
              <a:rPr lang="en-US" altLang="en-US" sz="3200" dirty="0" smtClean="0">
                <a:latin typeface="Calibri" pitchFamily="34" charset="0"/>
              </a:rPr>
              <a:t>limiting</a:t>
            </a:r>
          </a:p>
          <a:p>
            <a:r>
              <a:rPr lang="en-US" sz="3200" dirty="0" smtClean="0">
                <a:latin typeface="Calibri" pitchFamily="34" charset="0"/>
                <a:cs typeface="Times New Roman" pitchFamily="18" charset="0"/>
              </a:rPr>
              <a:t>Very young, elderly and </a:t>
            </a:r>
            <a:r>
              <a:rPr lang="en-US" sz="3200" dirty="0" err="1" smtClean="0">
                <a:latin typeface="Calibri" pitchFamily="34" charset="0"/>
                <a:cs typeface="Times New Roman" pitchFamily="18" charset="0"/>
              </a:rPr>
              <a:t>immunocompromised</a:t>
            </a:r>
            <a:r>
              <a:rPr lang="en-US" sz="3200" dirty="0" smtClean="0">
                <a:latin typeface="Calibri" pitchFamily="34" charset="0"/>
                <a:cs typeface="Times New Roman" pitchFamily="18" charset="0"/>
              </a:rPr>
              <a:t> people most likely to be more severely affected</a:t>
            </a:r>
          </a:p>
          <a:p>
            <a:endParaRPr lang="en-US" sz="3600" b="1" dirty="0">
              <a:latin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Studio</Template>
  <TotalTime>6194</TotalTime>
  <Words>11047</Words>
  <Application>Microsoft Office PowerPoint</Application>
  <PresentationFormat>On-screen Show (4:3)</PresentationFormat>
  <Paragraphs>716</Paragraphs>
  <Slides>89</Slides>
  <Notes>87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8" baseType="lpstr">
      <vt:lpstr>Arial</vt:lpstr>
      <vt:lpstr>Arial Black</vt:lpstr>
      <vt:lpstr>Calibri</vt:lpstr>
      <vt:lpstr>Tahoma</vt:lpstr>
      <vt:lpstr>Times New Roman</vt:lpstr>
      <vt:lpstr>Wingdings</vt:lpstr>
      <vt:lpstr>Studio</vt:lpstr>
      <vt:lpstr>Acrobat Document</vt:lpstr>
      <vt:lpstr>Photo Editor Photo</vt:lpstr>
      <vt:lpstr>Zoonoses and Public Health</vt:lpstr>
      <vt:lpstr>Zoonosis</vt:lpstr>
      <vt:lpstr>Zoonotic Skew</vt:lpstr>
      <vt:lpstr>Zoonotic Agents of Concern</vt:lpstr>
      <vt:lpstr>Zoonotic transmission</vt:lpstr>
      <vt:lpstr>Fecal-oral transmission</vt:lpstr>
      <vt:lpstr>Salmonella</vt:lpstr>
      <vt:lpstr>Salmonella</vt:lpstr>
      <vt:lpstr>Salmonella:  Human</vt:lpstr>
      <vt:lpstr>Salmonella Outbreaks: Human</vt:lpstr>
      <vt:lpstr>Salmonella Outbreaks: Human</vt:lpstr>
      <vt:lpstr>Human Salmonella outbreaks, US</vt:lpstr>
      <vt:lpstr>Human Salmonella outbreaks, US</vt:lpstr>
      <vt:lpstr>Human Salmonella Outbreaks, US</vt:lpstr>
      <vt:lpstr>Salmonella:  Animals</vt:lpstr>
      <vt:lpstr>Salmonella-Prevention:  Foods</vt:lpstr>
      <vt:lpstr>Salmonella Prevention:  Animal contact</vt:lpstr>
      <vt:lpstr>Salmonella Prevention</vt:lpstr>
      <vt:lpstr>Salmonella resources</vt:lpstr>
      <vt:lpstr>Shiga toxin producing E. coli (STEC)</vt:lpstr>
      <vt:lpstr>STEC: Human</vt:lpstr>
      <vt:lpstr>STEC: Human</vt:lpstr>
      <vt:lpstr>STEC Outbreaks in Virginia: Human</vt:lpstr>
      <vt:lpstr>E. Coli O157:H7 in the news, 2007</vt:lpstr>
      <vt:lpstr>Human STEC outbreaks, US</vt:lpstr>
      <vt:lpstr>STEC: Animals</vt:lpstr>
      <vt:lpstr>E. Coli-Prevention</vt:lpstr>
      <vt:lpstr>E. Coli resources</vt:lpstr>
      <vt:lpstr>Inhalation Transmission</vt:lpstr>
      <vt:lpstr>Psittacosis:  Human</vt:lpstr>
      <vt:lpstr>Psittacosis: Human</vt:lpstr>
      <vt:lpstr>Psittacosis Investigation</vt:lpstr>
      <vt:lpstr>Psittacosis: Animals</vt:lpstr>
      <vt:lpstr>Psittacosis-Prevention</vt:lpstr>
      <vt:lpstr>Psittacosis resources</vt:lpstr>
      <vt:lpstr>Q Fever</vt:lpstr>
      <vt:lpstr>Q Fever:  Human</vt:lpstr>
      <vt:lpstr>Q Fever:  Human</vt:lpstr>
      <vt:lpstr>Q Fever Outbreaks:  Human</vt:lpstr>
      <vt:lpstr>Q Fever:  Animals</vt:lpstr>
      <vt:lpstr>Q Fever:  Prevention</vt:lpstr>
      <vt:lpstr>Q Fever resources</vt:lpstr>
      <vt:lpstr>Direct Contact Transmission</vt:lpstr>
      <vt:lpstr>Leptospirosis</vt:lpstr>
      <vt:lpstr>Leptospirosis:  Human</vt:lpstr>
      <vt:lpstr>Leptospirosis</vt:lpstr>
      <vt:lpstr>Leptospirosis:  Human</vt:lpstr>
      <vt:lpstr>Leptospirosis outbreaks:  Human</vt:lpstr>
      <vt:lpstr>Leptospirosis:  Animals</vt:lpstr>
      <vt:lpstr>Leptospirosis:  Human</vt:lpstr>
      <vt:lpstr>Leptospirosis:  Prevention</vt:lpstr>
      <vt:lpstr>Leptospirosis resources</vt:lpstr>
      <vt:lpstr>Methicillin-resistant Staphylococcus Aureus (MRSA)</vt:lpstr>
      <vt:lpstr>MRSA:  Human </vt:lpstr>
      <vt:lpstr>MRSA:  Human </vt:lpstr>
      <vt:lpstr>MRSA outbreaks:  Human</vt:lpstr>
      <vt:lpstr>MRSA:  Animals</vt:lpstr>
      <vt:lpstr>MRSA:  Animals</vt:lpstr>
      <vt:lpstr>MRSA:  Animals</vt:lpstr>
      <vt:lpstr>MRSA:  Animals</vt:lpstr>
      <vt:lpstr> MRSA:  Prevention</vt:lpstr>
      <vt:lpstr>MRSA:  Prevention </vt:lpstr>
      <vt:lpstr>MRSA resources</vt:lpstr>
      <vt:lpstr>Vector-Borne Transmission</vt:lpstr>
      <vt:lpstr>West Nile Virus</vt:lpstr>
      <vt:lpstr>PowerPoint Presentation</vt:lpstr>
      <vt:lpstr>West Nile Virus “Iceberg”</vt:lpstr>
      <vt:lpstr>West Nile Virus:  Animals </vt:lpstr>
      <vt:lpstr>WNV-Prevention</vt:lpstr>
      <vt:lpstr>WNV-Prevention </vt:lpstr>
      <vt:lpstr>Lyme Disease</vt:lpstr>
      <vt:lpstr>Lyme Disease Transmission –  Two Year Cycle </vt:lpstr>
      <vt:lpstr>Blacklegged Ticks</vt:lpstr>
      <vt:lpstr>PowerPoint Presentation</vt:lpstr>
      <vt:lpstr>PowerPoint Presentation</vt:lpstr>
      <vt:lpstr>Lyme Disease:  Human</vt:lpstr>
      <vt:lpstr>Lyme Disease:  Animals</vt:lpstr>
      <vt:lpstr>PowerPoint Presentation</vt:lpstr>
      <vt:lpstr>1. Recognize Tick Habitats</vt:lpstr>
      <vt:lpstr>2. Dress Appropriately</vt:lpstr>
      <vt:lpstr>3. Use Insect Repellents</vt:lpstr>
      <vt:lpstr>4. Do a Tick Check</vt:lpstr>
      <vt:lpstr>5. Remove Ticks Promptly</vt:lpstr>
      <vt:lpstr>Vector-borne disease resources</vt:lpstr>
      <vt:lpstr>Zoonotic Disease References </vt:lpstr>
      <vt:lpstr>Zoonotic Disease References</vt:lpstr>
      <vt:lpstr>Zoonotic Disease References</vt:lpstr>
      <vt:lpstr>Zoonotic Disease References</vt:lpstr>
      <vt:lpstr>PowerPoint Presentation</vt:lpstr>
    </vt:vector>
  </TitlesOfParts>
  <Company>Northrop Grumman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Zoonoses in Veterinary Practice</dc:title>
  <dc:creator>jmurphy</dc:creator>
  <cp:lastModifiedBy>Christopher Buttery</cp:lastModifiedBy>
  <cp:revision>840</cp:revision>
  <dcterms:created xsi:type="dcterms:W3CDTF">2008-04-10T13:52:50Z</dcterms:created>
  <dcterms:modified xsi:type="dcterms:W3CDTF">2013-10-01T20:41:42Z</dcterms:modified>
</cp:coreProperties>
</file>