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80" r:id="rId3"/>
    <p:sldId id="284" r:id="rId4"/>
    <p:sldId id="285" r:id="rId5"/>
    <p:sldId id="269" r:id="rId6"/>
    <p:sldId id="266" r:id="rId7"/>
    <p:sldId id="270" r:id="rId8"/>
    <p:sldId id="283" r:id="rId9"/>
    <p:sldId id="276" r:id="rId10"/>
    <p:sldId id="274" r:id="rId11"/>
    <p:sldId id="257" r:id="rId12"/>
    <p:sldId id="258" r:id="rId13"/>
    <p:sldId id="272" r:id="rId14"/>
    <p:sldId id="273" r:id="rId15"/>
    <p:sldId id="277" r:id="rId16"/>
    <p:sldId id="286" r:id="rId17"/>
    <p:sldId id="287" r:id="rId18"/>
    <p:sldId id="279" r:id="rId19"/>
    <p:sldId id="263" r:id="rId20"/>
    <p:sldId id="259" r:id="rId21"/>
    <p:sldId id="261" r:id="rId22"/>
    <p:sldId id="26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9292"/>
    <a:srgbClr val="94283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670" autoAdjust="0"/>
    <p:restoredTop sz="89701" autoAdjust="0"/>
  </p:normalViewPr>
  <p:slideViewPr>
    <p:cSldViewPr>
      <p:cViewPr varScale="1">
        <p:scale>
          <a:sx n="67" d="100"/>
          <a:sy n="67" d="100"/>
        </p:scale>
        <p:origin x="-43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08367-91E4-430A-90CD-9BBA14475325}" type="datetimeFigureOut">
              <a:rPr lang="en-US" smtClean="0"/>
              <a:pPr/>
              <a:t>1/23/2012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D59258-BD09-4010-8743-838A5EC9A55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D59258-BD09-4010-8743-838A5EC9A55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D59258-BD09-4010-8743-838A5EC9A55A}"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D59258-BD09-4010-8743-838A5EC9A55A}"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Many basic scientists believe that translation research means taking new discoveries from the laboratory to develop applications (primarily drugs) for study in human clinical trials. Conversely, public health agencies tend to view translation research as focusing on building the evidence base for integration of applications into practice and demonstrating health impact at the population level. To distinguish these phases on the translation research spectrum, some investigators refer to them as “Type 1” (translation of basic research into clinical application) and “Type 2” (clinical application to evidence-based practice guidelines). Recently, Westfall et al. proposed that the evaluation of interventions in practice can be called “Type 3 translation research.” To adapt this framework to research translation in genomics, we prefer the use of the term “phase,” rather than “type,” and we have added a phase 4 to represent the population-level evaluation of health outcomes (p. 666).</a:t>
            </a:r>
            <a:endParaRPr lang="en-US" dirty="0"/>
          </a:p>
        </p:txBody>
      </p:sp>
      <p:sp>
        <p:nvSpPr>
          <p:cNvPr id="4" name="Slide Number Placeholder 3"/>
          <p:cNvSpPr>
            <a:spLocks noGrp="1"/>
          </p:cNvSpPr>
          <p:nvPr>
            <p:ph type="sldNum" sz="quarter" idx="10"/>
          </p:nvPr>
        </p:nvSpPr>
        <p:spPr/>
        <p:txBody>
          <a:bodyPr/>
          <a:lstStyle/>
          <a:p>
            <a:fld id="{E1D59258-BD09-4010-8743-838A5EC9A55A}"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1D59258-BD09-4010-8743-838A5EC9A55A}"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D59258-BD09-4010-8743-838A5EC9A55A}"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D59258-BD09-4010-8743-838A5EC9A55A}"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49A6A20-1C7F-441A-8408-6BEE349D698C}" type="datetimeFigureOut">
              <a:rPr lang="en-US" smtClean="0"/>
              <a:pPr/>
              <a:t>1/23/2012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1DB2BA2-A3B8-4751-8407-93FCB13AF13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9A6A20-1C7F-441A-8408-6BEE349D698C}"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2BA2-A3B8-4751-8407-93FCB13AF1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9A6A20-1C7F-441A-8408-6BEE349D698C}"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2BA2-A3B8-4751-8407-93FCB13AF1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9A6A20-1C7F-441A-8408-6BEE349D698C}"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2BA2-A3B8-4751-8407-93FCB13AF1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9A6A20-1C7F-441A-8408-6BEE349D698C}"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2BA2-A3B8-4751-8407-93FCB13AF13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9A6A20-1C7F-441A-8408-6BEE349D698C}"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B2BA2-A3B8-4751-8407-93FCB13AF1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49A6A20-1C7F-441A-8408-6BEE349D698C}" type="datetimeFigureOut">
              <a:rPr lang="en-US" smtClean="0"/>
              <a:pPr/>
              <a:t>1/23/2012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2BA2-A3B8-4751-8407-93FCB13AF1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49A6A20-1C7F-441A-8408-6BEE349D698C}" type="datetimeFigureOut">
              <a:rPr lang="en-US" smtClean="0"/>
              <a:pPr/>
              <a:t>1/23/2012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B2BA2-A3B8-4751-8407-93FCB13AF1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A6A20-1C7F-441A-8408-6BEE349D698C}" type="datetimeFigureOut">
              <a:rPr lang="en-US" smtClean="0"/>
              <a:pPr/>
              <a:t>1/23/2012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B2BA2-A3B8-4751-8407-93FCB13AF1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9A6A20-1C7F-441A-8408-6BEE349D698C}"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B2BA2-A3B8-4751-8407-93FCB13AF1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49A6A20-1C7F-441A-8408-6BEE349D698C}"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1DB2BA2-A3B8-4751-8407-93FCB13AF13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49A6A20-1C7F-441A-8408-6BEE349D698C}" type="datetimeFigureOut">
              <a:rPr lang="en-US" smtClean="0"/>
              <a:pPr/>
              <a:t>1/23/2012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1DB2BA2-A3B8-4751-8407-93FCB13AF13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tsacentral.org/ctsa-progress-report-2009-2011"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iths.or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iths.org/about/translationa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effectLst>
            <a:glow rad="63500">
              <a:schemeClr val="accent2">
                <a:satMod val="175000"/>
                <a:alpha val="40000"/>
              </a:schemeClr>
            </a:glow>
            <a:outerShdw blurRad="57150" dist="38100" dir="5400000" algn="ctr" rotWithShape="0">
              <a:schemeClr val="accent1">
                <a:shade val="9000"/>
                <a:satMod val="105000"/>
                <a:alpha val="48000"/>
              </a:schemeClr>
            </a:outerShdw>
          </a:effectLst>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dirty="0" smtClean="0">
                <a:solidFill>
                  <a:schemeClr val="accent1">
                    <a:lumMod val="75000"/>
                  </a:schemeClr>
                </a:solidFill>
              </a:rPr>
              <a:t>The Nature of </a:t>
            </a:r>
            <a:br>
              <a:rPr lang="en-US" dirty="0" smtClean="0">
                <a:solidFill>
                  <a:schemeClr val="accent1">
                    <a:lumMod val="75000"/>
                  </a:schemeClr>
                </a:solidFill>
              </a:rPr>
            </a:br>
            <a:r>
              <a:rPr lang="en-US" dirty="0" smtClean="0">
                <a:solidFill>
                  <a:schemeClr val="accent1">
                    <a:lumMod val="75000"/>
                  </a:schemeClr>
                </a:solidFill>
              </a:rPr>
              <a:t>Translational Science</a:t>
            </a:r>
            <a:endParaRPr lang="en-US" dirty="0">
              <a:solidFill>
                <a:schemeClr val="accent1">
                  <a:lumMod val="75000"/>
                </a:schemeClr>
              </a:solidFill>
            </a:endParaRPr>
          </a:p>
        </p:txBody>
      </p:sp>
      <p:sp>
        <p:nvSpPr>
          <p:cNvPr id="3" name="Subtitle 2"/>
          <p:cNvSpPr>
            <a:spLocks noGrp="1"/>
          </p:cNvSpPr>
          <p:nvPr>
            <p:ph type="subTitle" idx="1"/>
          </p:nvPr>
        </p:nvSpPr>
        <p:spPr>
          <a:xfrm>
            <a:off x="679704" y="3505200"/>
            <a:ext cx="7854696" cy="1752600"/>
          </a:xfrm>
          <a:effectLst>
            <a:glow rad="101600">
              <a:schemeClr val="accent3">
                <a:satMod val="175000"/>
                <a:alpha val="40000"/>
              </a:schemeClr>
            </a:glow>
          </a:effectLst>
        </p:spPr>
        <p:txBody>
          <a:bodyPr>
            <a:normAutofit/>
          </a:bodyPr>
          <a:lstStyle/>
          <a:p>
            <a:pPr algn="ctr"/>
            <a:r>
              <a:rPr lang="en-US" dirty="0" smtClean="0">
                <a:solidFill>
                  <a:schemeClr val="accent3">
                    <a:lumMod val="20000"/>
                    <a:lumOff val="80000"/>
                  </a:schemeClr>
                </a:solidFill>
                <a:latin typeface="+mj-lt"/>
              </a:rPr>
              <a:t>EPID 691, Spring 2012</a:t>
            </a:r>
          </a:p>
          <a:p>
            <a:pPr algn="ctr"/>
            <a:r>
              <a:rPr lang="en-US" b="1" dirty="0" smtClean="0">
                <a:solidFill>
                  <a:schemeClr val="accent3">
                    <a:lumMod val="20000"/>
                    <a:lumOff val="80000"/>
                  </a:schemeClr>
                </a:solidFill>
                <a:latin typeface="+mj-lt"/>
              </a:rPr>
              <a:t>Epidemiology of Chronic Disease</a:t>
            </a:r>
          </a:p>
          <a:p>
            <a:pPr algn="ctr"/>
            <a:r>
              <a:rPr lang="en-US" b="1" dirty="0" smtClean="0">
                <a:solidFill>
                  <a:schemeClr val="accent3">
                    <a:lumMod val="20000"/>
                    <a:lumOff val="80000"/>
                  </a:schemeClr>
                </a:solidFill>
                <a:latin typeface="+mj-lt"/>
              </a:rPr>
              <a:t>Nancy L. McCain, RN, DSN, FAAN</a:t>
            </a:r>
            <a:endParaRPr lang="en-US" dirty="0">
              <a:solidFill>
                <a:schemeClr val="accent3">
                  <a:lumMod val="20000"/>
                  <a:lumOff val="80000"/>
                </a:schemeClr>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5029200"/>
          </a:xfrm>
        </p:spPr>
        <p:txBody>
          <a:bodyPr>
            <a:normAutofit/>
          </a:bodyPr>
          <a:lstStyle/>
          <a:p>
            <a:r>
              <a:rPr lang="en-US" sz="2800" dirty="0" smtClean="0">
                <a:latin typeface="+mj-lt"/>
              </a:rPr>
              <a:t>“Renewed calls for enhancing the ‘translation’ research enterprise have recently emerged from the National Institutes of Health as part of the Roadmap initiative, as well as from the clinical, academic, and public health sectors. Nearly all of these proposals highlight the role of multidisciplinary research through enhanced collaboration among researchers in the basic sciences, clinical medicine, and public health”  (</a:t>
            </a:r>
            <a:r>
              <a:rPr lang="en-US" sz="2800" dirty="0" err="1" smtClean="0">
                <a:latin typeface="+mj-lt"/>
              </a:rPr>
              <a:t>Khoury</a:t>
            </a:r>
            <a:r>
              <a:rPr lang="en-US" sz="2800" dirty="0" smtClean="0">
                <a:latin typeface="+mj-lt"/>
              </a:rPr>
              <a:t> et al., 2007, p. 666).</a:t>
            </a:r>
          </a:p>
          <a:p>
            <a:endParaRPr lang="en-US" sz="2800" dirty="0" smtClean="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pPr algn="ctr"/>
            <a:r>
              <a:rPr lang="en-US" sz="2400" b="1" dirty="0" smtClean="0">
                <a:solidFill>
                  <a:schemeClr val="accent1"/>
                </a:solidFill>
              </a:rPr>
              <a:t>NCI, President’s Cancer Panel Annual Report, 2004-2005</a:t>
            </a:r>
            <a:endParaRPr lang="en-US" sz="2400" b="1" dirty="0">
              <a:solidFill>
                <a:schemeClr val="accent1"/>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1371600" y="1828800"/>
            <a:ext cx="6812958"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837" r="2879"/>
          <a:stretch>
            <a:fillRect/>
          </a:stretch>
        </p:blipFill>
        <p:spPr bwMode="auto">
          <a:xfrm>
            <a:off x="152400" y="609600"/>
            <a:ext cx="8763000" cy="55165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pPr>
              <a:buNone/>
            </a:pPr>
            <a:r>
              <a:rPr lang="en-US" sz="2800" dirty="0" smtClean="0">
                <a:latin typeface="+mj-lt"/>
              </a:rPr>
              <a:t>Francis Collins, describing the goals and functions of NCATS,</a:t>
            </a:r>
          </a:p>
          <a:p>
            <a:r>
              <a:rPr lang="en-US" sz="2800" dirty="0" smtClean="0">
                <a:latin typeface="+mj-lt"/>
              </a:rPr>
              <a:t>“the National Center for Advancing Translational Sciences (NCATS), a new entity [established Dec 2011] currently being shaped by the U.S. National Institutes of Health (NIH) to reengineer the process of developing diagnostics, devices, and therapeutics….</a:t>
            </a:r>
          </a:p>
          <a:p>
            <a:r>
              <a:rPr lang="en-US" sz="2800" dirty="0" smtClean="0">
                <a:latin typeface="+mj-lt"/>
              </a:rPr>
              <a:t> “the time is right to take a comprehensive, systematic, and creative approach to revolutionizing the science of translation” (Collins, 2011, p. 1).</a:t>
            </a:r>
            <a:endParaRPr lang="en-US" sz="2800"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a:bodyPr>
          <a:lstStyle/>
          <a:p>
            <a:r>
              <a:rPr lang="en-US" dirty="0" smtClean="0">
                <a:latin typeface="+mj-lt"/>
              </a:rPr>
              <a:t>“The translation of basic biological discoveries into clinical applications that improve human health is an intricate process that involves a series of complex steps: </a:t>
            </a:r>
          </a:p>
          <a:p>
            <a:pPr lvl="1"/>
            <a:r>
              <a:rPr lang="en-US" dirty="0" smtClean="0">
                <a:latin typeface="+mj-lt"/>
              </a:rPr>
              <a:t>the discovery of basic information about the pathogenesis of a disease; </a:t>
            </a:r>
          </a:p>
          <a:p>
            <a:pPr lvl="1"/>
            <a:r>
              <a:rPr lang="en-US" dirty="0" smtClean="0">
                <a:latin typeface="+mj-lt"/>
              </a:rPr>
              <a:t>an assessment of whether that information has the potential to lead to a clinical advance; </a:t>
            </a:r>
          </a:p>
          <a:p>
            <a:pPr lvl="1"/>
            <a:r>
              <a:rPr lang="en-US" dirty="0" smtClean="0">
                <a:latin typeface="+mj-lt"/>
              </a:rPr>
              <a:t>development of candidate diagnostics, devices, or therapeutics; </a:t>
            </a:r>
          </a:p>
          <a:p>
            <a:pPr lvl="1"/>
            <a:r>
              <a:rPr lang="en-US" dirty="0" smtClean="0">
                <a:latin typeface="+mj-lt"/>
              </a:rPr>
              <a:t>optimization of the candidates in preclinical settings;</a:t>
            </a:r>
          </a:p>
          <a:p>
            <a:pPr lvl="1"/>
            <a:r>
              <a:rPr lang="en-US" dirty="0" smtClean="0">
                <a:latin typeface="+mj-lt"/>
              </a:rPr>
              <a:t>regulatory assessment of the data to determine the potential for human use; </a:t>
            </a:r>
          </a:p>
          <a:p>
            <a:pPr lvl="1"/>
            <a:r>
              <a:rPr lang="en-US" dirty="0" smtClean="0">
                <a:latin typeface="+mj-lt"/>
              </a:rPr>
              <a:t>testing in human clinical trials; application for approval for widespread clinical use; and, ultimately, </a:t>
            </a:r>
          </a:p>
          <a:p>
            <a:pPr lvl="1"/>
            <a:r>
              <a:rPr lang="en-US" dirty="0" smtClean="0">
                <a:latin typeface="+mj-lt"/>
              </a:rPr>
              <a:t>the assessment of approved diagnostics, devices, and therapeutics during widespread use in real-world settings.”</a:t>
            </a:r>
          </a:p>
          <a:p>
            <a:pPr lvl="1">
              <a:buNone/>
            </a:pPr>
            <a:r>
              <a:rPr lang="en-US" dirty="0" smtClean="0">
                <a:latin typeface="+mj-lt"/>
              </a:rPr>
              <a:t>(Collins, 2011, p. 1) </a:t>
            </a:r>
          </a:p>
          <a:p>
            <a:endParaRPr lang="en-US" dirty="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8153400" cy="6324600"/>
          </a:xfrm>
        </p:spPr>
        <p:txBody>
          <a:bodyPr>
            <a:noAutofit/>
          </a:bodyPr>
          <a:lstStyle/>
          <a:p>
            <a:pPr marL="120650" indent="-3175">
              <a:buNone/>
            </a:pPr>
            <a:r>
              <a:rPr lang="en-US" sz="2800" b="1" dirty="0" err="1" smtClean="0">
                <a:solidFill>
                  <a:schemeClr val="accent1"/>
                </a:solidFill>
                <a:latin typeface="+mj-lt"/>
              </a:rPr>
              <a:t>Khoury</a:t>
            </a:r>
            <a:r>
              <a:rPr lang="en-US" sz="2800" b="1" dirty="0" smtClean="0">
                <a:solidFill>
                  <a:schemeClr val="accent1"/>
                </a:solidFill>
                <a:latin typeface="+mj-lt"/>
              </a:rPr>
              <a:t> et al., 2011 :</a:t>
            </a:r>
          </a:p>
          <a:p>
            <a:pPr marL="120650" indent="-3175">
              <a:buNone/>
            </a:pPr>
            <a:r>
              <a:rPr lang="en-US" sz="2800" dirty="0" smtClean="0">
                <a:latin typeface="+mj-lt"/>
              </a:rPr>
              <a:t>“Translational research is guided by knowledge synthesis and evidence-based recommendations …. Traditionally, research investments are heavily concentrated in discovery (T0) and the first phase of translation (T1 or bench to bedside). The outcomes of discovery and early translational research are promising tests, drugs, and other interventions (e.g., policy or environmental) that need to be evaluated for their validity and utility in clinical and population settings.&gt;&gt;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953000"/>
          </a:xfrm>
        </p:spPr>
        <p:txBody>
          <a:bodyPr>
            <a:normAutofit/>
          </a:bodyPr>
          <a:lstStyle/>
          <a:p>
            <a:pPr>
              <a:buNone/>
            </a:pPr>
            <a:r>
              <a:rPr lang="en-US" sz="2800" dirty="0" smtClean="0">
                <a:latin typeface="+mj-lt"/>
              </a:rPr>
              <a:t>	To fulfill the promise of these applications to improve health, a robust "post-bedside“ translational research agenda is needed to evaluate the efficacy of the new applications leading up to evidence-based recommendations and policies for their use (T2), to conduct implementation and dissemination science to move discoveries into practice and control programs (T3), and to assess effectiveness, cost-effectiveness, and outcomes at the population level (T4). &gt;&gt;</a:t>
            </a:r>
          </a:p>
          <a:p>
            <a:endParaRPr lang="en-US" dirty="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389120"/>
          </a:xfrm>
        </p:spPr>
        <p:txBody>
          <a:bodyPr>
            <a:normAutofit/>
          </a:bodyPr>
          <a:lstStyle/>
          <a:p>
            <a:pPr>
              <a:buNone/>
            </a:pPr>
            <a:r>
              <a:rPr lang="en-US" sz="2800" dirty="0" smtClean="0">
                <a:latin typeface="+mj-lt"/>
              </a:rPr>
              <a:t>	To achieve a post-bedside translational research agenda, population sciences are crucial. Population sciences encompass multiple disciplines, including among others, epidemiology, behavioral, social and communication sciences, implementation and dissemination research, health services and comparative effectiveness and outcomes research, and regulatory science. (p. 2106)</a:t>
            </a:r>
            <a:endParaRPr lang="en-US" sz="2800"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228600" y="228600"/>
            <a:ext cx="8689258" cy="5334000"/>
          </a:xfrm>
          <a:prstGeom prst="rect">
            <a:avLst/>
          </a:prstGeom>
          <a:noFill/>
          <a:ln w="9525">
            <a:noFill/>
            <a:miter lim="800000"/>
            <a:headEnd/>
            <a:tailEnd/>
          </a:ln>
          <a:effectLst/>
        </p:spPr>
      </p:pic>
      <p:sp>
        <p:nvSpPr>
          <p:cNvPr id="3" name="Rectangle 2"/>
          <p:cNvSpPr/>
          <p:nvPr/>
        </p:nvSpPr>
        <p:spPr>
          <a:xfrm>
            <a:off x="152400" y="5410200"/>
            <a:ext cx="8610600" cy="1200329"/>
          </a:xfrm>
          <a:prstGeom prst="rect">
            <a:avLst/>
          </a:prstGeom>
        </p:spPr>
        <p:txBody>
          <a:bodyPr wrap="square">
            <a:spAutoFit/>
          </a:bodyPr>
          <a:lstStyle/>
          <a:p>
            <a:pPr marL="403225" lvl="1"/>
            <a:r>
              <a:rPr lang="en-US" dirty="0" err="1" smtClean="0">
                <a:latin typeface="+mj-lt"/>
              </a:rPr>
              <a:t>Khoury</a:t>
            </a:r>
            <a:r>
              <a:rPr lang="en-US" dirty="0" smtClean="0">
                <a:latin typeface="+mj-lt"/>
              </a:rPr>
              <a:t>, M.J., </a:t>
            </a:r>
            <a:r>
              <a:rPr lang="en-US" dirty="0" err="1" smtClean="0">
                <a:latin typeface="+mj-lt"/>
              </a:rPr>
              <a:t>Clauser</a:t>
            </a:r>
            <a:r>
              <a:rPr lang="en-US" dirty="0" smtClean="0">
                <a:latin typeface="+mj-lt"/>
              </a:rPr>
              <a:t>, S.B., Freedman, A.N., </a:t>
            </a:r>
            <a:r>
              <a:rPr lang="en-US" dirty="0" err="1" smtClean="0">
                <a:latin typeface="+mj-lt"/>
              </a:rPr>
              <a:t>Gillanders</a:t>
            </a:r>
            <a:r>
              <a:rPr lang="en-US" dirty="0" smtClean="0">
                <a:latin typeface="+mj-lt"/>
              </a:rPr>
              <a:t>, E.M., Glasgow, R.E., Klein, W.M.P., &amp; </a:t>
            </a:r>
            <a:r>
              <a:rPr lang="en-US" dirty="0" err="1" smtClean="0">
                <a:latin typeface="+mj-lt"/>
              </a:rPr>
              <a:t>Schully</a:t>
            </a:r>
            <a:r>
              <a:rPr lang="en-US" dirty="0" smtClean="0">
                <a:latin typeface="+mj-lt"/>
              </a:rPr>
              <a:t>, S.D. (2011). Population sciences, translational research, and the opportunities and challenges for genomics to reduce the burden of cancer in the 21</a:t>
            </a:r>
            <a:r>
              <a:rPr lang="en-US" baseline="30000" dirty="0" smtClean="0">
                <a:latin typeface="+mj-lt"/>
              </a:rPr>
              <a:t>st</a:t>
            </a:r>
            <a:r>
              <a:rPr lang="en-US" dirty="0" smtClean="0">
                <a:latin typeface="+mj-lt"/>
              </a:rPr>
              <a:t> century .</a:t>
            </a:r>
            <a:r>
              <a:rPr lang="en-US" i="1" dirty="0" smtClean="0">
                <a:latin typeface="+mj-lt"/>
              </a:rPr>
              <a:t>Cancer Epidemiology, Biomarkers &amp; Prevention, 20</a:t>
            </a:r>
            <a:r>
              <a:rPr lang="en-US" dirty="0" smtClean="0">
                <a:latin typeface="+mj-lt"/>
              </a:rPr>
              <a:t>,  2105-2114.</a:t>
            </a:r>
            <a:endParaRPr lang="en-US"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304800" y="381000"/>
            <a:ext cx="8512857" cy="59051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algn="ctr"/>
            <a:r>
              <a:rPr lang="en-US" sz="4400" b="1" dirty="0" smtClean="0"/>
              <a:t>NIH Roadmap</a:t>
            </a:r>
            <a:r>
              <a:rPr lang="en-US" dirty="0" smtClean="0"/>
              <a:t/>
            </a:r>
            <a:br>
              <a:rPr lang="en-US" dirty="0" smtClean="0"/>
            </a:br>
            <a:r>
              <a:rPr lang="en-US" sz="3100" u="sng" dirty="0" smtClean="0"/>
              <a:t>http://commonfund.nih.gov/aboutroadmap.aspx</a:t>
            </a:r>
            <a:endParaRPr lang="en-US" sz="3100" u="sng" dirty="0"/>
          </a:p>
        </p:txBody>
      </p:sp>
      <p:sp>
        <p:nvSpPr>
          <p:cNvPr id="3" name="Content Placeholder 2"/>
          <p:cNvSpPr>
            <a:spLocks noGrp="1"/>
          </p:cNvSpPr>
          <p:nvPr>
            <p:ph idx="1"/>
          </p:nvPr>
        </p:nvSpPr>
        <p:spPr>
          <a:xfrm>
            <a:off x="457200" y="1143000"/>
            <a:ext cx="8458200" cy="4389120"/>
          </a:xfrm>
        </p:spPr>
        <p:txBody>
          <a:bodyPr>
            <a:noAutofit/>
          </a:bodyPr>
          <a:lstStyle/>
          <a:p>
            <a:pPr marL="0" indent="4763">
              <a:spcBef>
                <a:spcPts val="0"/>
              </a:spcBef>
              <a:buFont typeface="Wingdings" pitchFamily="2" charset="2"/>
              <a:buChar char="Ø"/>
            </a:pPr>
            <a:r>
              <a:rPr lang="en-US" sz="2800" dirty="0" smtClean="0">
                <a:latin typeface="+mj-lt"/>
              </a:rPr>
              <a:t> The NIH Roadmap for Medical Research was launched in September, 2004, to address roadblocks to research and to transform the way biomedical research is conducted by </a:t>
            </a:r>
            <a:r>
              <a:rPr lang="en-US" sz="2800" i="1" dirty="0" smtClean="0">
                <a:latin typeface="+mj-lt"/>
              </a:rPr>
              <a:t>overcoming specific hurdles </a:t>
            </a:r>
            <a:r>
              <a:rPr lang="en-US" sz="2800" dirty="0" smtClean="0">
                <a:latin typeface="+mj-lt"/>
              </a:rPr>
              <a:t>or </a:t>
            </a:r>
            <a:r>
              <a:rPr lang="en-US" sz="2800" i="1" dirty="0" smtClean="0">
                <a:latin typeface="+mj-lt"/>
              </a:rPr>
              <a:t>filling defined knowledge gaps</a:t>
            </a:r>
            <a:r>
              <a:rPr lang="en-US" sz="2800" dirty="0" smtClean="0">
                <a:latin typeface="+mj-lt"/>
              </a:rPr>
              <a:t>. </a:t>
            </a:r>
            <a:r>
              <a:rPr lang="en-US" sz="2800" dirty="0" smtClean="0">
                <a:latin typeface="+mj-lt"/>
              </a:rPr>
              <a:t>Roadmap </a:t>
            </a:r>
            <a:r>
              <a:rPr lang="en-US" sz="2800" dirty="0" smtClean="0">
                <a:latin typeface="+mj-lt"/>
              </a:rPr>
              <a:t>programs span all areas of health and disease research and boundaries of NIH Institutes and Centers (ICs). </a:t>
            </a:r>
          </a:p>
          <a:p>
            <a:pPr marL="0" indent="4763">
              <a:spcBef>
                <a:spcPts val="0"/>
              </a:spcBef>
              <a:buFont typeface="Wingdings" pitchFamily="2" charset="2"/>
              <a:buChar char="Ø"/>
            </a:pPr>
            <a:r>
              <a:rPr lang="en-US" sz="2800" dirty="0" smtClean="0">
                <a:latin typeface="+mj-lt"/>
              </a:rPr>
              <a:t> Roadmap Themes:</a:t>
            </a:r>
          </a:p>
          <a:p>
            <a:pPr marL="679450" indent="-293688">
              <a:spcBef>
                <a:spcPts val="0"/>
              </a:spcBef>
            </a:pPr>
            <a:r>
              <a:rPr lang="en-US" sz="2800" dirty="0" smtClean="0">
                <a:latin typeface="+mj-lt"/>
              </a:rPr>
              <a:t>  New Pathways to Discovery</a:t>
            </a:r>
          </a:p>
          <a:p>
            <a:pPr marL="679450" indent="-293688">
              <a:spcBef>
                <a:spcPts val="0"/>
              </a:spcBef>
            </a:pPr>
            <a:r>
              <a:rPr lang="en-US" sz="2800" dirty="0" smtClean="0">
                <a:latin typeface="+mj-lt"/>
              </a:rPr>
              <a:t>  Research Teams of the Future</a:t>
            </a:r>
          </a:p>
          <a:p>
            <a:pPr marL="679450" indent="-293688">
              <a:spcBef>
                <a:spcPts val="0"/>
              </a:spcBef>
            </a:pPr>
            <a:r>
              <a:rPr lang="en-US" sz="2800" dirty="0" smtClean="0">
                <a:latin typeface="+mj-lt"/>
              </a:rPr>
              <a:t>  Re-engineering the Clinical Research Enterprise</a:t>
            </a:r>
            <a:r>
              <a:rPr lang="en-US" sz="2800" dirty="0" smtClean="0">
                <a:latin typeface="+mj-lt"/>
                <a:sym typeface="Wingdings" pitchFamily="2" charset="2"/>
              </a:rPr>
              <a:t> 	Clinical and Translational Science Awards (CTSA)</a:t>
            </a:r>
            <a:endParaRPr lang="en-US" sz="2800"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04875" y="1095375"/>
            <a:ext cx="7334250" cy="5000625"/>
          </a:xfrm>
          <a:prstGeom prst="rect">
            <a:avLst/>
          </a:prstGeom>
          <a:noFill/>
          <a:ln w="9525">
            <a:noFill/>
            <a:miter lim="800000"/>
            <a:headEnd/>
            <a:tailEnd/>
          </a:ln>
          <a:effectLst/>
        </p:spPr>
      </p:pic>
      <p:sp>
        <p:nvSpPr>
          <p:cNvPr id="3" name="Rectangle 2"/>
          <p:cNvSpPr/>
          <p:nvPr/>
        </p:nvSpPr>
        <p:spPr>
          <a:xfrm>
            <a:off x="990600" y="228600"/>
            <a:ext cx="7162800" cy="646331"/>
          </a:xfrm>
          <a:prstGeom prst="rect">
            <a:avLst/>
          </a:prstGeom>
          <a:solidFill>
            <a:schemeClr val="accent1">
              <a:lumMod val="75000"/>
              <a:alpha val="59000"/>
            </a:schemeClr>
          </a:solidFill>
        </p:spPr>
        <p:txBody>
          <a:bodyPr wrap="square">
            <a:spAutoFit/>
          </a:bodyPr>
          <a:lstStyle/>
          <a:p>
            <a:pPr algn="ctr"/>
            <a:r>
              <a:rPr lang="en-US" b="1" dirty="0" smtClean="0">
                <a:solidFill>
                  <a:schemeClr val="tx2"/>
                </a:solidFill>
                <a:hlinkClick r:id="rId3"/>
              </a:rPr>
              <a:t>https://www.ctsacentral.org/ctsa-progress-report-2009-2011</a:t>
            </a:r>
            <a:endParaRPr lang="en-US" b="1" dirty="0" smtClean="0">
              <a:solidFill>
                <a:schemeClr val="tx2"/>
              </a:solidFill>
            </a:endParaRPr>
          </a:p>
          <a:p>
            <a:pPr algn="ctr"/>
            <a:endParaRPr lang="en-US" b="1" dirty="0">
              <a:solidFill>
                <a:schemeClr val="tx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http://www.ncrr.nih.gov/clinical_research_resources/clinical_and_translational_science_awards/publications/ctsa_2011/images/preface_A.jpg"/>
          <p:cNvPicPr>
            <a:picLocks noChangeAspect="1" noChangeArrowheads="1"/>
          </p:cNvPicPr>
          <p:nvPr/>
        </p:nvPicPr>
        <p:blipFill>
          <a:blip r:embed="rId2"/>
          <a:srcRect/>
          <a:stretch>
            <a:fillRect/>
          </a:stretch>
        </p:blipFill>
        <p:spPr bwMode="auto">
          <a:xfrm>
            <a:off x="1219200" y="381000"/>
            <a:ext cx="6650630" cy="4533900"/>
          </a:xfrm>
          <a:prstGeom prst="rect">
            <a:avLst/>
          </a:prstGeom>
          <a:noFill/>
        </p:spPr>
      </p:pic>
      <p:sp>
        <p:nvSpPr>
          <p:cNvPr id="18434" name="Rectangle 2"/>
          <p:cNvSpPr>
            <a:spLocks noChangeArrowheads="1"/>
          </p:cNvSpPr>
          <p:nvPr/>
        </p:nvSpPr>
        <p:spPr bwMode="auto">
          <a:xfrm>
            <a:off x="457200" y="4953000"/>
            <a:ext cx="8382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j-lt"/>
                <a:cs typeface="Arial" pitchFamily="34" charset="0"/>
              </a:rPr>
              <a:t>CTSA-funded institutions aim to accelerate scientific discovery along the entire biomedical research continuum, from basic science to patient studies to clinical practice, using an integrated approach. Information sharing at each stage of the process ensures that researchers are meeting community health needs, and that progress in the clinic, in turn, informs the work in the laboratory.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8600"/>
            <a:ext cx="7315200" cy="6063198"/>
          </a:xfrm>
          <a:prstGeom prst="rect">
            <a:avLst/>
          </a:prstGeom>
        </p:spPr>
        <p:txBody>
          <a:bodyPr wrap="square">
            <a:spAutoFit/>
          </a:bodyPr>
          <a:lstStyle/>
          <a:p>
            <a:r>
              <a:rPr lang="en-US" sz="2800" b="1" dirty="0" smtClean="0">
                <a:solidFill>
                  <a:srgbClr val="C00000"/>
                </a:solidFill>
                <a:latin typeface="+mj-lt"/>
              </a:rPr>
              <a:t>A Shared Focus for the CTSA Consortium</a:t>
            </a:r>
          </a:p>
          <a:p>
            <a:endParaRPr lang="en-US" sz="2400" b="1" dirty="0" smtClean="0">
              <a:latin typeface="+mj-lt"/>
            </a:endParaRPr>
          </a:p>
          <a:p>
            <a:r>
              <a:rPr lang="en-US" sz="2400" b="1" dirty="0" smtClean="0">
                <a:solidFill>
                  <a:schemeClr val="tx2"/>
                </a:solidFill>
                <a:latin typeface="+mj-lt"/>
              </a:rPr>
              <a:t>CTSA-supported institutions, working both individually and as a consortium, have focused efforts in the following areas:</a:t>
            </a:r>
          </a:p>
          <a:p>
            <a:pPr marL="463550" indent="-238125">
              <a:buFont typeface="Arial" pitchFamily="34" charset="0"/>
              <a:buChar char="•"/>
            </a:pPr>
            <a:r>
              <a:rPr lang="en-US" sz="2400" b="1" dirty="0" smtClean="0">
                <a:solidFill>
                  <a:schemeClr val="tx2"/>
                </a:solidFill>
                <a:latin typeface="+mj-lt"/>
              </a:rPr>
              <a:t>Accelerating laboratory discoveries into early clinical studies and trials</a:t>
            </a:r>
          </a:p>
          <a:p>
            <a:pPr marL="463550" indent="-238125">
              <a:buFont typeface="Arial" pitchFamily="34" charset="0"/>
              <a:buChar char="•"/>
            </a:pPr>
            <a:r>
              <a:rPr lang="en-US" sz="2400" b="1" dirty="0" smtClean="0">
                <a:solidFill>
                  <a:schemeClr val="tx2"/>
                </a:solidFill>
                <a:latin typeface="+mj-lt"/>
              </a:rPr>
              <a:t>Improving the efficiency of patient-centered research</a:t>
            </a:r>
          </a:p>
          <a:p>
            <a:pPr marL="463550" indent="-238125">
              <a:buFont typeface="Arial" pitchFamily="34" charset="0"/>
              <a:buChar char="•"/>
            </a:pPr>
            <a:r>
              <a:rPr lang="en-US" sz="2400" b="1" dirty="0" smtClean="0">
                <a:solidFill>
                  <a:schemeClr val="tx2"/>
                </a:solidFill>
                <a:latin typeface="+mj-lt"/>
              </a:rPr>
              <a:t>Training new generations of laboratory and clinical investigators to work as interdisciplinary teams</a:t>
            </a:r>
          </a:p>
          <a:p>
            <a:pPr marL="463550" indent="-238125">
              <a:buFont typeface="Arial" pitchFamily="34" charset="0"/>
              <a:buChar char="•"/>
            </a:pPr>
            <a:r>
              <a:rPr lang="en-US" sz="2400" b="1" dirty="0" smtClean="0">
                <a:solidFill>
                  <a:schemeClr val="tx2"/>
                </a:solidFill>
                <a:latin typeface="+mj-lt"/>
              </a:rPr>
              <a:t>Fostering collaborations and partnerships</a:t>
            </a:r>
          </a:p>
          <a:p>
            <a:pPr marL="463550" indent="-238125">
              <a:buFont typeface="Arial" pitchFamily="34" charset="0"/>
              <a:buChar char="•"/>
            </a:pPr>
            <a:r>
              <a:rPr lang="en-US" sz="2400" b="1" dirty="0" smtClean="0">
                <a:solidFill>
                  <a:schemeClr val="tx2"/>
                </a:solidFill>
                <a:latin typeface="+mj-lt"/>
              </a:rPr>
              <a:t>Engaging communities in defining health care needs and in receiving the benefits of research</a:t>
            </a:r>
          </a:p>
          <a:p>
            <a:pPr marL="463550" indent="-238125">
              <a:buFont typeface="Arial" pitchFamily="34" charset="0"/>
              <a:buChar char="•"/>
            </a:pPr>
            <a:r>
              <a:rPr lang="en-US" sz="2400" b="1" dirty="0" smtClean="0">
                <a:solidFill>
                  <a:schemeClr val="tx2"/>
                </a:solidFill>
                <a:latin typeface="+mj-lt"/>
              </a:rPr>
              <a:t>Supporting resources and networking tools for sharing data </a:t>
            </a:r>
            <a:endParaRPr lang="en-US" sz="2400" b="1" dirty="0">
              <a:solidFill>
                <a:schemeClr val="tx2"/>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latin typeface="+mj-lt"/>
              </a:rPr>
              <a:t>“The key to achieving this vision is the ability to ensure that the rapid and fundamental advances in biomedical and behavioral sciences will be translated into patient-oriented research and then further applied to real-world practice” (</a:t>
            </a:r>
            <a:r>
              <a:rPr lang="en-US" sz="2800" dirty="0" err="1" smtClean="0">
                <a:latin typeface="+mj-lt"/>
              </a:rPr>
              <a:t>Zerhouni</a:t>
            </a:r>
            <a:r>
              <a:rPr lang="en-US" sz="2800" dirty="0" smtClean="0">
                <a:latin typeface="+mj-lt"/>
              </a:rPr>
              <a:t>, 2007, p. 127). </a:t>
            </a:r>
            <a:endParaRPr lang="en-US" sz="2800" dirty="0" smtClean="0">
              <a:latin typeface="+mj-lt"/>
              <a:cs typeface="Arial"/>
            </a:endParaRPr>
          </a:p>
          <a:p>
            <a:r>
              <a:rPr lang="en-US" sz="2800" dirty="0" smtClean="0">
                <a:latin typeface="+mj-lt"/>
                <a:cs typeface="Arial"/>
              </a:rPr>
              <a:t>This process is defined as </a:t>
            </a:r>
            <a:r>
              <a:rPr lang="en-US" sz="2800" b="1" dirty="0" smtClean="0">
                <a:solidFill>
                  <a:schemeClr val="accent1"/>
                </a:solidFill>
                <a:latin typeface="+mj-lt"/>
                <a:cs typeface="Arial"/>
              </a:rPr>
              <a:t>Translational Research</a:t>
            </a:r>
            <a:r>
              <a:rPr lang="en-US" sz="2800" dirty="0" smtClean="0">
                <a:latin typeface="+mj-lt"/>
                <a:cs typeface="Arial"/>
              </a:rPr>
              <a:t>.</a:t>
            </a:r>
            <a:endParaRPr lang="en-US"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sz="2800" b="1" dirty="0" smtClean="0">
                <a:solidFill>
                  <a:schemeClr val="accent1"/>
                </a:solidFill>
              </a:rPr>
              <a:t>What exactly is translational research? </a:t>
            </a:r>
            <a:br>
              <a:rPr lang="en-US" sz="2800" b="1" dirty="0" smtClean="0">
                <a:solidFill>
                  <a:schemeClr val="accent1"/>
                </a:solidFill>
              </a:rPr>
            </a:br>
            <a:endParaRPr lang="en-US" sz="2800" dirty="0"/>
          </a:p>
        </p:txBody>
      </p:sp>
      <p:sp>
        <p:nvSpPr>
          <p:cNvPr id="4" name="Content Placeholder 2"/>
          <p:cNvSpPr>
            <a:spLocks noGrp="1"/>
          </p:cNvSpPr>
          <p:nvPr>
            <p:ph idx="1"/>
          </p:nvPr>
        </p:nvSpPr>
        <p:spPr>
          <a:xfrm>
            <a:off x="457200" y="1143000"/>
            <a:ext cx="8229600" cy="5181600"/>
          </a:xfrm>
        </p:spPr>
        <p:txBody>
          <a:bodyPr>
            <a:normAutofit fontScale="85000" lnSpcReduction="20000"/>
          </a:bodyPr>
          <a:lstStyle/>
          <a:p>
            <a:r>
              <a:rPr lang="en-US" sz="2800" dirty="0" smtClean="0">
                <a:latin typeface="+mj-lt"/>
              </a:rPr>
              <a:t>For many, means the “bench-to-bedside” enterprise of “harnessing knowledge from basic sciences to produce new drugs, devices, and treatment options for patients. </a:t>
            </a:r>
          </a:p>
          <a:p>
            <a:pPr lvl="1"/>
            <a:r>
              <a:rPr lang="en-US" sz="2800" dirty="0" smtClean="0">
                <a:latin typeface="+mj-lt"/>
              </a:rPr>
              <a:t>In this interface between basic science and clinical medicine, goal is the production of a promising new treatment that can be used clinically or commercialized. </a:t>
            </a:r>
          </a:p>
          <a:p>
            <a:r>
              <a:rPr lang="en-US" sz="2800" dirty="0" smtClean="0">
                <a:latin typeface="+mj-lt"/>
              </a:rPr>
              <a:t>“For others—especially health services researchers and public health investigators whose studies focus on health care and health as the primary outcome—translational research refers to translating research into practice… </a:t>
            </a:r>
          </a:p>
          <a:p>
            <a:pPr lvl="1"/>
            <a:r>
              <a:rPr lang="en-US" sz="2800" dirty="0" smtClean="0">
                <a:latin typeface="+mj-lt"/>
              </a:rPr>
              <a:t>ensuring that new treatments and research knowledge actually reach the patients or populations for whom they are intended and are implemented correctly” (p. 211).</a:t>
            </a:r>
          </a:p>
          <a:p>
            <a:pPr>
              <a:buNone/>
            </a:pPr>
            <a:r>
              <a:rPr lang="en-US" sz="2800" dirty="0" smtClean="0">
                <a:latin typeface="+mj-lt"/>
              </a:rPr>
              <a:t>	</a:t>
            </a:r>
          </a:p>
          <a:p>
            <a:pPr>
              <a:buNone/>
            </a:pPr>
            <a:r>
              <a:rPr lang="en-US" dirty="0" smtClean="0">
                <a:latin typeface="+mj-lt"/>
              </a:rPr>
              <a:t>	</a:t>
            </a:r>
            <a:r>
              <a:rPr lang="en-US" sz="2400" dirty="0" smtClean="0">
                <a:latin typeface="+mj-lt"/>
              </a:rPr>
              <a:t>Woolf, S.H. (2008). The meaning of translational research and why it matters. </a:t>
            </a:r>
            <a:r>
              <a:rPr lang="en-US" sz="2400" i="1" dirty="0" smtClean="0">
                <a:latin typeface="+mj-lt"/>
              </a:rPr>
              <a:t>JAMA, 299</a:t>
            </a:r>
            <a:r>
              <a:rPr lang="en-US" sz="2400" dirty="0" smtClean="0">
                <a:latin typeface="+mj-lt"/>
              </a:rPr>
              <a:t>, 211-213.</a:t>
            </a:r>
            <a:endParaRPr lang="en-US" sz="2100"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31642"/>
            <a:ext cx="8458200" cy="5016758"/>
          </a:xfrm>
          <a:prstGeom prst="rect">
            <a:avLst/>
          </a:prstGeom>
        </p:spPr>
        <p:txBody>
          <a:bodyPr wrap="square">
            <a:spAutoFit/>
          </a:bodyPr>
          <a:lstStyle/>
          <a:p>
            <a:pPr marL="228600" indent="-228600" fontAlgn="t">
              <a:buFont typeface="Arial" pitchFamily="34" charset="0"/>
              <a:buChar char="•"/>
            </a:pPr>
            <a:r>
              <a:rPr lang="en-US" sz="2000" b="1" dirty="0" smtClean="0">
                <a:latin typeface="+mj-lt"/>
              </a:rPr>
              <a:t>Translational research involves moving knowledge gained from the basic sciences to its application in clinical and community settings. </a:t>
            </a:r>
          </a:p>
          <a:p>
            <a:pPr marL="228600" indent="-228600" fontAlgn="t">
              <a:buFont typeface="Arial" pitchFamily="34" charset="0"/>
              <a:buChar char="•"/>
            </a:pPr>
            <a:r>
              <a:rPr lang="en-US" sz="2000" b="1" dirty="0" smtClean="0">
                <a:latin typeface="+mj-lt"/>
              </a:rPr>
              <a:t>Summarized as "bench-to-bedside" and "bedside-to-community" research. </a:t>
            </a:r>
          </a:p>
          <a:p>
            <a:pPr marL="228600" indent="-228600" fontAlgn="t">
              <a:buFont typeface="Arial" pitchFamily="34" charset="0"/>
              <a:buChar char="•"/>
            </a:pPr>
            <a:r>
              <a:rPr lang="en-US" sz="2000" b="1" dirty="0" smtClean="0">
                <a:latin typeface="+mj-lt"/>
              </a:rPr>
              <a:t>Translational research encompasses a bidirectional continuum of phases of translation, or "T-phases.“ </a:t>
            </a:r>
          </a:p>
          <a:p>
            <a:pPr marL="228600" indent="-228600" fontAlgn="t">
              <a:buFont typeface="Arial" pitchFamily="34" charset="0"/>
              <a:buChar char="•"/>
            </a:pPr>
            <a:r>
              <a:rPr lang="en-US" sz="2000" b="1" dirty="0" smtClean="0">
                <a:latin typeface="+mj-lt"/>
              </a:rPr>
              <a:t>ITHS model of 5 phases, adapted from </a:t>
            </a:r>
            <a:r>
              <a:rPr lang="en-US" sz="2000" b="1" dirty="0" err="1" smtClean="0">
                <a:latin typeface="+mj-lt"/>
              </a:rPr>
              <a:t>Khoury</a:t>
            </a:r>
            <a:r>
              <a:rPr lang="en-US" sz="2000" b="1" dirty="0" smtClean="0">
                <a:latin typeface="+mj-lt"/>
              </a:rPr>
              <a:t> et al. (2007):</a:t>
            </a:r>
          </a:p>
          <a:p>
            <a:pPr lvl="1" fontAlgn="t"/>
            <a:r>
              <a:rPr lang="en-US" sz="2400" b="1" dirty="0" smtClean="0">
                <a:solidFill>
                  <a:schemeClr val="accent1"/>
                </a:solidFill>
                <a:latin typeface="+mj-lt"/>
              </a:rPr>
              <a:t>T</a:t>
            </a:r>
            <a:r>
              <a:rPr lang="en-US" sz="2400" b="1" baseline="-25000" dirty="0" smtClean="0">
                <a:solidFill>
                  <a:schemeClr val="accent1"/>
                </a:solidFill>
                <a:latin typeface="+mj-lt"/>
              </a:rPr>
              <a:t>0</a:t>
            </a:r>
            <a:r>
              <a:rPr lang="en-US" sz="2400" b="1" dirty="0" smtClean="0">
                <a:solidFill>
                  <a:schemeClr val="accent1"/>
                </a:solidFill>
                <a:latin typeface="+mj-lt"/>
              </a:rPr>
              <a:t> </a:t>
            </a:r>
            <a:r>
              <a:rPr lang="en-US" sz="2000" b="1" dirty="0" smtClean="0">
                <a:latin typeface="+mj-lt"/>
              </a:rPr>
              <a:t>is characterized by the </a:t>
            </a:r>
            <a:r>
              <a:rPr lang="en-US" sz="2000" b="1" dirty="0" smtClean="0">
                <a:solidFill>
                  <a:schemeClr val="accent1"/>
                </a:solidFill>
                <a:latin typeface="+mj-lt"/>
              </a:rPr>
              <a:t>identification of opportunities and </a:t>
            </a:r>
          </a:p>
          <a:p>
            <a:pPr lvl="1" fontAlgn="t"/>
            <a:r>
              <a:rPr lang="en-US" sz="2000" b="1" dirty="0" smtClean="0">
                <a:solidFill>
                  <a:schemeClr val="accent1"/>
                </a:solidFill>
                <a:latin typeface="+mj-lt"/>
              </a:rPr>
              <a:t>	approaches </a:t>
            </a:r>
            <a:r>
              <a:rPr lang="en-US" sz="2000" b="1" dirty="0" smtClean="0">
                <a:latin typeface="+mj-lt"/>
              </a:rPr>
              <a:t>to health problems. </a:t>
            </a:r>
          </a:p>
          <a:p>
            <a:pPr lvl="1" fontAlgn="t"/>
            <a:r>
              <a:rPr lang="en-US" sz="2400" b="1" dirty="0" smtClean="0">
                <a:solidFill>
                  <a:schemeClr val="accent1"/>
                </a:solidFill>
                <a:latin typeface="+mj-lt"/>
              </a:rPr>
              <a:t>T</a:t>
            </a:r>
            <a:r>
              <a:rPr lang="en-US" sz="2400" b="1" baseline="-25000" dirty="0" smtClean="0">
                <a:solidFill>
                  <a:schemeClr val="accent1"/>
                </a:solidFill>
                <a:latin typeface="+mj-lt"/>
              </a:rPr>
              <a:t>1</a:t>
            </a:r>
            <a:r>
              <a:rPr lang="en-US" sz="2400" b="1" dirty="0" smtClean="0">
                <a:solidFill>
                  <a:schemeClr val="accent1"/>
                </a:solidFill>
                <a:latin typeface="+mj-lt"/>
              </a:rPr>
              <a:t> </a:t>
            </a:r>
            <a:r>
              <a:rPr lang="en-US" sz="2000" b="1" dirty="0" smtClean="0">
                <a:latin typeface="+mj-lt"/>
              </a:rPr>
              <a:t>seeks to move basic </a:t>
            </a:r>
            <a:r>
              <a:rPr lang="en-US" sz="2000" b="1" dirty="0" smtClean="0">
                <a:solidFill>
                  <a:schemeClr val="accent1"/>
                </a:solidFill>
                <a:latin typeface="+mj-lt"/>
              </a:rPr>
              <a:t>discovery</a:t>
            </a:r>
            <a:r>
              <a:rPr lang="en-US" sz="2000" b="1" dirty="0" smtClean="0">
                <a:latin typeface="+mj-lt"/>
              </a:rPr>
              <a:t> into a candidate health application. </a:t>
            </a:r>
          </a:p>
          <a:p>
            <a:pPr lvl="1" fontAlgn="t"/>
            <a:r>
              <a:rPr lang="en-US" sz="2400" b="1" dirty="0" smtClean="0">
                <a:solidFill>
                  <a:schemeClr val="accent1"/>
                </a:solidFill>
                <a:latin typeface="+mj-lt"/>
              </a:rPr>
              <a:t>T</a:t>
            </a:r>
            <a:r>
              <a:rPr lang="en-US" sz="2400" b="1" baseline="-25000" dirty="0" smtClean="0">
                <a:solidFill>
                  <a:schemeClr val="accent1"/>
                </a:solidFill>
                <a:latin typeface="+mj-lt"/>
              </a:rPr>
              <a:t>2</a:t>
            </a:r>
            <a:r>
              <a:rPr lang="en-US" sz="2000" b="1" dirty="0" smtClean="0">
                <a:latin typeface="+mj-lt"/>
              </a:rPr>
              <a:t> assesses the value of </a:t>
            </a:r>
            <a:r>
              <a:rPr lang="en-US" sz="2000" b="1" dirty="0" smtClean="0">
                <a:solidFill>
                  <a:schemeClr val="accent1"/>
                </a:solidFill>
                <a:latin typeface="+mj-lt"/>
              </a:rPr>
              <a:t>application for health practice </a:t>
            </a:r>
            <a:r>
              <a:rPr lang="en-US" sz="2000" b="1" dirty="0" smtClean="0">
                <a:latin typeface="+mj-lt"/>
              </a:rPr>
              <a:t>leading to the 	development of evidence-based guidelines. </a:t>
            </a:r>
          </a:p>
          <a:p>
            <a:pPr lvl="1" fontAlgn="t"/>
            <a:r>
              <a:rPr lang="en-US" sz="2400" b="1" dirty="0" smtClean="0">
                <a:solidFill>
                  <a:schemeClr val="accent1"/>
                </a:solidFill>
                <a:latin typeface="+mj-lt"/>
              </a:rPr>
              <a:t>T</a:t>
            </a:r>
            <a:r>
              <a:rPr lang="en-US" sz="2400" b="1" baseline="-25000" dirty="0" smtClean="0">
                <a:solidFill>
                  <a:schemeClr val="accent1"/>
                </a:solidFill>
                <a:latin typeface="+mj-lt"/>
              </a:rPr>
              <a:t>3</a:t>
            </a:r>
            <a:r>
              <a:rPr lang="en-US" sz="2000" b="1" dirty="0" smtClean="0">
                <a:latin typeface="+mj-lt"/>
              </a:rPr>
              <a:t> attempts to move evidence-based guidelines into health practice, 	through </a:t>
            </a:r>
            <a:r>
              <a:rPr lang="en-US" sz="2000" b="1" dirty="0" smtClean="0">
                <a:solidFill>
                  <a:schemeClr val="accent1"/>
                </a:solidFill>
                <a:latin typeface="+mj-lt"/>
              </a:rPr>
              <a:t>delivery, dissemination, and diffusion research</a:t>
            </a:r>
            <a:r>
              <a:rPr lang="en-US" sz="2000" b="1" dirty="0" smtClean="0">
                <a:latin typeface="+mj-lt"/>
              </a:rPr>
              <a:t>. </a:t>
            </a:r>
          </a:p>
          <a:p>
            <a:pPr lvl="1" fontAlgn="t"/>
            <a:r>
              <a:rPr lang="en-US" sz="2400" b="1" dirty="0" smtClean="0">
                <a:solidFill>
                  <a:schemeClr val="accent1"/>
                </a:solidFill>
                <a:latin typeface="+mj-lt"/>
              </a:rPr>
              <a:t>T</a:t>
            </a:r>
            <a:r>
              <a:rPr lang="en-US" sz="2400" b="1" baseline="-25000" dirty="0" smtClean="0">
                <a:solidFill>
                  <a:schemeClr val="accent1"/>
                </a:solidFill>
                <a:latin typeface="+mj-lt"/>
              </a:rPr>
              <a:t>4</a:t>
            </a:r>
            <a:r>
              <a:rPr lang="en-US" sz="2000" b="1" dirty="0" smtClean="0">
                <a:latin typeface="+mj-lt"/>
              </a:rPr>
              <a:t> seeks to evaluate the “real world” health </a:t>
            </a:r>
            <a:r>
              <a:rPr lang="en-US" sz="2000" b="1" dirty="0" smtClean="0">
                <a:solidFill>
                  <a:schemeClr val="accent1"/>
                </a:solidFill>
                <a:latin typeface="+mj-lt"/>
              </a:rPr>
              <a:t>outcomes of population </a:t>
            </a:r>
          </a:p>
          <a:p>
            <a:pPr lvl="1" fontAlgn="t"/>
            <a:r>
              <a:rPr lang="en-US" sz="2000" b="1" dirty="0" smtClean="0">
                <a:solidFill>
                  <a:schemeClr val="accent1"/>
                </a:solidFill>
                <a:latin typeface="+mj-lt"/>
              </a:rPr>
              <a:t>	health practice</a:t>
            </a:r>
            <a:r>
              <a:rPr lang="en-US" sz="2000" b="1" dirty="0" smtClean="0">
                <a:latin typeface="+mj-lt"/>
              </a:rPr>
              <a:t>. </a:t>
            </a:r>
          </a:p>
        </p:txBody>
      </p:sp>
      <p:pic>
        <p:nvPicPr>
          <p:cNvPr id="3074" name="Picture 2"/>
          <p:cNvPicPr>
            <a:picLocks noChangeAspect="1" noChangeArrowheads="1"/>
          </p:cNvPicPr>
          <p:nvPr/>
        </p:nvPicPr>
        <p:blipFill>
          <a:blip r:embed="rId3"/>
          <a:srcRect/>
          <a:stretch>
            <a:fillRect/>
          </a:stretch>
        </p:blipFill>
        <p:spPr bwMode="auto">
          <a:xfrm>
            <a:off x="228600" y="0"/>
            <a:ext cx="4799274" cy="904875"/>
          </a:xfrm>
          <a:prstGeom prst="rect">
            <a:avLst/>
          </a:prstGeom>
          <a:noFill/>
          <a:ln w="9525">
            <a:noFill/>
            <a:miter lim="800000"/>
            <a:headEnd/>
            <a:tailEnd/>
          </a:ln>
          <a:effectLst/>
        </p:spPr>
      </p:pic>
      <p:sp>
        <p:nvSpPr>
          <p:cNvPr id="4" name="TextBox 3"/>
          <p:cNvSpPr txBox="1"/>
          <p:nvPr/>
        </p:nvSpPr>
        <p:spPr>
          <a:xfrm>
            <a:off x="2667000" y="152400"/>
            <a:ext cx="1933799" cy="830997"/>
          </a:xfrm>
          <a:prstGeom prst="rect">
            <a:avLst/>
          </a:prstGeom>
          <a:noFill/>
        </p:spPr>
        <p:txBody>
          <a:bodyPr wrap="none" rtlCol="0">
            <a:spAutoFit/>
          </a:bodyPr>
          <a:lstStyle/>
          <a:p>
            <a:r>
              <a:rPr lang="en-US" sz="2400" dirty="0" smtClean="0">
                <a:hlinkClick r:id="rId4"/>
              </a:rPr>
              <a:t>www.iths.org</a:t>
            </a: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l="11593" t="41789" r="48482" b="8837"/>
          <a:stretch>
            <a:fillRect/>
          </a:stretch>
        </p:blipFill>
        <p:spPr bwMode="auto">
          <a:xfrm>
            <a:off x="990600" y="483919"/>
            <a:ext cx="7315200" cy="6080167"/>
          </a:xfrm>
          <a:prstGeom prst="rect">
            <a:avLst/>
          </a:prstGeom>
          <a:noFill/>
          <a:ln w="9525">
            <a:noFill/>
            <a:miter lim="800000"/>
            <a:headEnd/>
            <a:tailEnd/>
          </a:ln>
          <a:effectLst/>
        </p:spPr>
      </p:pic>
      <p:sp>
        <p:nvSpPr>
          <p:cNvPr id="3" name="TextBox 2"/>
          <p:cNvSpPr txBox="1"/>
          <p:nvPr/>
        </p:nvSpPr>
        <p:spPr>
          <a:xfrm>
            <a:off x="1295400" y="914400"/>
            <a:ext cx="6477000" cy="1015663"/>
          </a:xfrm>
          <a:prstGeom prst="rect">
            <a:avLst/>
          </a:prstGeom>
          <a:solidFill>
            <a:schemeClr val="bg1"/>
          </a:solidFill>
        </p:spPr>
        <p:txBody>
          <a:bodyPr wrap="square" rtlCol="0">
            <a:spAutoFit/>
          </a:bodyPr>
          <a:lstStyle/>
          <a:p>
            <a:pPr algn="ctr"/>
            <a:r>
              <a:rPr lang="en-US" sz="2000" dirty="0" smtClean="0">
                <a:solidFill>
                  <a:schemeClr val="tx2"/>
                </a:solidFill>
                <a:latin typeface="Arial Black" pitchFamily="34" charset="0"/>
              </a:rPr>
              <a:t>Translational Research Cycle</a:t>
            </a:r>
          </a:p>
          <a:p>
            <a:pPr algn="ctr"/>
            <a:r>
              <a:rPr lang="en-US" sz="2000" dirty="0" smtClean="0">
                <a:solidFill>
                  <a:schemeClr val="tx2"/>
                </a:solidFill>
                <a:latin typeface="Arial Black" pitchFamily="34" charset="0"/>
              </a:rPr>
              <a:t>Institute of Translational Health Sciences</a:t>
            </a:r>
          </a:p>
          <a:p>
            <a:pPr algn="ctr"/>
            <a:r>
              <a:rPr lang="en-US" sz="2000" dirty="0" smtClean="0">
                <a:solidFill>
                  <a:schemeClr val="tx2"/>
                </a:solidFill>
                <a:latin typeface="Arial Black" pitchFamily="34" charset="0"/>
              </a:rPr>
              <a:t>University of Washington CTSA</a:t>
            </a:r>
            <a:endParaRPr lang="en-US" sz="2000" dirty="0">
              <a:solidFill>
                <a:schemeClr val="tx2"/>
              </a:solidFill>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905000" y="152400"/>
            <a:ext cx="5257800" cy="5257800"/>
          </a:xfrm>
          <a:prstGeom prst="rect">
            <a:avLst/>
          </a:prstGeom>
          <a:noFill/>
          <a:ln w="9525">
            <a:noFill/>
            <a:miter lim="800000"/>
            <a:headEnd/>
            <a:tailEnd/>
          </a:ln>
          <a:effectLst/>
        </p:spPr>
      </p:pic>
      <p:sp>
        <p:nvSpPr>
          <p:cNvPr id="3" name="Rectangle 2"/>
          <p:cNvSpPr/>
          <p:nvPr/>
        </p:nvSpPr>
        <p:spPr>
          <a:xfrm>
            <a:off x="381000" y="5486400"/>
            <a:ext cx="8382000" cy="1261884"/>
          </a:xfrm>
          <a:prstGeom prst="rect">
            <a:avLst/>
          </a:prstGeom>
        </p:spPr>
        <p:txBody>
          <a:bodyPr wrap="square">
            <a:spAutoFit/>
          </a:bodyPr>
          <a:lstStyle/>
          <a:p>
            <a:pPr algn="ctr"/>
            <a:r>
              <a:rPr lang="en-US" b="1" u="sng" dirty="0" smtClean="0">
                <a:solidFill>
                  <a:schemeClr val="accent1">
                    <a:lumMod val="75000"/>
                  </a:schemeClr>
                </a:solidFill>
                <a:latin typeface="+mj-lt"/>
              </a:rPr>
              <a:t>ITHS Wheel of Translational Research </a:t>
            </a:r>
          </a:p>
          <a:p>
            <a:pPr marL="179388">
              <a:buFont typeface="Wingdings" pitchFamily="2" charset="2"/>
              <a:buChar char="Ø"/>
            </a:pPr>
            <a:r>
              <a:rPr lang="en-US" b="1" dirty="0" smtClean="0">
                <a:solidFill>
                  <a:schemeClr val="accent1">
                    <a:lumMod val="75000"/>
                  </a:schemeClr>
                </a:solidFill>
                <a:latin typeface="+mj-lt"/>
              </a:rPr>
              <a:t> The 5 phases of translational research do not necessary move along a linear trajectory; they often </a:t>
            </a:r>
            <a:r>
              <a:rPr lang="en-US" sz="2000" b="1" dirty="0" smtClean="0">
                <a:solidFill>
                  <a:schemeClr val="accent1">
                    <a:lumMod val="75000"/>
                  </a:schemeClr>
                </a:solidFill>
                <a:latin typeface="+mj-lt"/>
              </a:rPr>
              <a:t>interact with each other through the entire spectrum and in no particular order.</a:t>
            </a:r>
            <a:endParaRPr lang="en-US" b="1" dirty="0" smtClean="0">
              <a:solidFill>
                <a:schemeClr val="accent1">
                  <a:lumMod val="75000"/>
                </a:schemeClr>
              </a:solidFill>
              <a:latin typeface="+mj-lt"/>
            </a:endParaRPr>
          </a:p>
        </p:txBody>
      </p:sp>
      <p:sp>
        <p:nvSpPr>
          <p:cNvPr id="4" name="TextBox 3"/>
          <p:cNvSpPr txBox="1"/>
          <p:nvPr/>
        </p:nvSpPr>
        <p:spPr>
          <a:xfrm>
            <a:off x="5181600" y="3962400"/>
            <a:ext cx="721544" cy="307777"/>
          </a:xfrm>
          <a:prstGeom prst="rect">
            <a:avLst/>
          </a:prstGeom>
          <a:solidFill>
            <a:srgbClr val="94283F"/>
          </a:solidFill>
          <a:ln>
            <a:noFill/>
          </a:ln>
        </p:spPr>
        <p:txBody>
          <a:bodyPr wrap="none" rtlCol="0">
            <a:spAutoFit/>
          </a:bodyPr>
          <a:lstStyle/>
          <a:p>
            <a:r>
              <a:rPr lang="en-US" sz="1400" spc="-100" dirty="0" smtClean="0">
                <a:solidFill>
                  <a:srgbClr val="E29292"/>
                </a:solidFill>
              </a:rPr>
              <a:t>to assess</a:t>
            </a:r>
            <a:endParaRPr lang="en-US" sz="1400" spc="-100" dirty="0">
              <a:solidFill>
                <a:srgbClr val="E29292"/>
              </a:solidFill>
            </a:endParaRPr>
          </a:p>
        </p:txBody>
      </p:sp>
      <p:sp>
        <p:nvSpPr>
          <p:cNvPr id="5" name="Rectangle 4"/>
          <p:cNvSpPr/>
          <p:nvPr/>
        </p:nvSpPr>
        <p:spPr>
          <a:xfrm>
            <a:off x="304800" y="118160"/>
            <a:ext cx="2384426" cy="646331"/>
          </a:xfrm>
          <a:prstGeom prst="rect">
            <a:avLst/>
          </a:prstGeom>
          <a:solidFill>
            <a:schemeClr val="accent3">
              <a:lumMod val="20000"/>
              <a:lumOff val="80000"/>
            </a:schemeClr>
          </a:solidFill>
        </p:spPr>
        <p:txBody>
          <a:bodyPr wrap="square">
            <a:spAutoFit/>
          </a:bodyPr>
          <a:lstStyle/>
          <a:p>
            <a:pPr lvl="0"/>
            <a:r>
              <a:rPr lang="en-US" dirty="0" smtClean="0">
                <a:solidFill>
                  <a:srgbClr val="04617B">
                    <a:lumMod val="75000"/>
                  </a:srgbClr>
                </a:solidFill>
                <a:hlinkClick r:id="rId4"/>
              </a:rPr>
              <a:t>https://www.iths.org/about/translational</a:t>
            </a:r>
            <a:endParaRPr lang="en-US" dirty="0" smtClean="0">
              <a:solidFill>
                <a:srgbClr val="04617B">
                  <a:lumMod val="75000"/>
                </a:srgb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990599"/>
          <a:ext cx="8458200" cy="5715001"/>
        </p:xfrm>
        <a:graphic>
          <a:graphicData uri="http://schemas.openxmlformats.org/drawingml/2006/table">
            <a:tbl>
              <a:tblPr/>
              <a:tblGrid>
                <a:gridCol w="783167"/>
                <a:gridCol w="2119157"/>
                <a:gridCol w="3068168"/>
                <a:gridCol w="2487708"/>
              </a:tblGrid>
              <a:tr h="370574">
                <a:tc>
                  <a:txBody>
                    <a:bodyPr/>
                    <a:lstStyle/>
                    <a:p>
                      <a:pPr algn="ctr">
                        <a:spcBef>
                          <a:spcPts val="0"/>
                        </a:spcBef>
                        <a:spcAft>
                          <a:spcPts val="0"/>
                        </a:spcAft>
                      </a:pPr>
                      <a:r>
                        <a:rPr lang="en-US" sz="1100" b="1" dirty="0">
                          <a:latin typeface="Verdana" pitchFamily="34" charset="0"/>
                          <a:ea typeface="Verdana" pitchFamily="34" charset="0"/>
                          <a:cs typeface="Verdana" pitchFamily="34" charset="0"/>
                        </a:rPr>
                        <a:t>Research Phase</a:t>
                      </a:r>
                    </a:p>
                  </a:txBody>
                  <a:tcPr marL="13046" marR="13046" marT="13046" marB="13046" anchor="ctr">
                    <a:lnL>
                      <a:noFill/>
                    </a:lnL>
                    <a:lnR>
                      <a:noFill/>
                    </a:lnR>
                    <a:lnT>
                      <a:noFill/>
                    </a:lnT>
                    <a:lnB w="9525" cap="flat" cmpd="sng" algn="ctr">
                      <a:solidFill>
                        <a:srgbClr val="CCCCCC"/>
                      </a:solidFill>
                      <a:prstDash val="solid"/>
                      <a:round/>
                      <a:headEnd type="none" w="med" len="med"/>
                      <a:tailEnd type="none" w="med" len="med"/>
                    </a:lnB>
                    <a:solidFill>
                      <a:srgbClr val="FEF5F1"/>
                    </a:solidFill>
                  </a:tcPr>
                </a:tc>
                <a:tc>
                  <a:txBody>
                    <a:bodyPr/>
                    <a:lstStyle/>
                    <a:p>
                      <a:pPr algn="l">
                        <a:spcBef>
                          <a:spcPts val="0"/>
                        </a:spcBef>
                        <a:spcAft>
                          <a:spcPts val="0"/>
                        </a:spcAft>
                      </a:pPr>
                      <a:r>
                        <a:rPr lang="en-US" sz="1400" b="1" dirty="0">
                          <a:latin typeface="Verdana" pitchFamily="34" charset="0"/>
                          <a:ea typeface="Verdana" pitchFamily="34" charset="0"/>
                          <a:cs typeface="Verdana" pitchFamily="34" charset="0"/>
                        </a:rPr>
                        <a:t>Definition</a:t>
                      </a:r>
                    </a:p>
                  </a:txBody>
                  <a:tcPr marL="13046" marR="13046" marT="13046" marB="13046" anchor="ctr">
                    <a:lnL>
                      <a:noFill/>
                    </a:lnL>
                    <a:lnR>
                      <a:noFill/>
                    </a:lnR>
                    <a:lnT>
                      <a:noFill/>
                    </a:lnT>
                    <a:lnB w="9525" cap="flat" cmpd="sng" algn="ctr">
                      <a:solidFill>
                        <a:srgbClr val="CCCCCC"/>
                      </a:solidFill>
                      <a:prstDash val="solid"/>
                      <a:round/>
                      <a:headEnd type="none" w="med" len="med"/>
                      <a:tailEnd type="none" w="med" len="med"/>
                    </a:lnB>
                    <a:solidFill>
                      <a:srgbClr val="FEF5F1"/>
                    </a:solidFill>
                  </a:tcPr>
                </a:tc>
                <a:tc>
                  <a:txBody>
                    <a:bodyPr/>
                    <a:lstStyle/>
                    <a:p>
                      <a:pPr algn="l">
                        <a:spcBef>
                          <a:spcPts val="0"/>
                        </a:spcBef>
                        <a:spcAft>
                          <a:spcPts val="0"/>
                        </a:spcAft>
                      </a:pPr>
                      <a:r>
                        <a:rPr lang="en-US" sz="1400" b="1" dirty="0">
                          <a:latin typeface="Verdana" pitchFamily="34" charset="0"/>
                          <a:ea typeface="Verdana" pitchFamily="34" charset="0"/>
                          <a:cs typeface="Verdana" pitchFamily="34" charset="0"/>
                        </a:rPr>
                        <a:t>Type of Research</a:t>
                      </a:r>
                    </a:p>
                  </a:txBody>
                  <a:tcPr marL="13046" marR="13046" marT="13046" marB="13046" anchor="ctr">
                    <a:lnL>
                      <a:noFill/>
                    </a:lnL>
                    <a:lnR>
                      <a:noFill/>
                    </a:lnR>
                    <a:lnT>
                      <a:noFill/>
                    </a:lnT>
                    <a:lnB w="9525" cap="flat" cmpd="sng" algn="ctr">
                      <a:solidFill>
                        <a:srgbClr val="CCCCCC"/>
                      </a:solidFill>
                      <a:prstDash val="solid"/>
                      <a:round/>
                      <a:headEnd type="none" w="med" len="med"/>
                      <a:tailEnd type="none" w="med" len="med"/>
                    </a:lnB>
                    <a:solidFill>
                      <a:srgbClr val="FEF5F1"/>
                    </a:solidFill>
                  </a:tcPr>
                </a:tc>
                <a:tc>
                  <a:txBody>
                    <a:bodyPr/>
                    <a:lstStyle/>
                    <a:p>
                      <a:pPr algn="l">
                        <a:spcBef>
                          <a:spcPts val="0"/>
                        </a:spcBef>
                        <a:spcAft>
                          <a:spcPts val="0"/>
                        </a:spcAft>
                      </a:pPr>
                      <a:r>
                        <a:rPr lang="en-US" sz="1400" b="1" dirty="0">
                          <a:latin typeface="Verdana" pitchFamily="34" charset="0"/>
                          <a:ea typeface="Verdana" pitchFamily="34" charset="0"/>
                          <a:cs typeface="Verdana" pitchFamily="34" charset="0"/>
                        </a:rPr>
                        <a:t>Examples</a:t>
                      </a:r>
                    </a:p>
                  </a:txBody>
                  <a:tcPr marL="13046" marR="13046" marT="13046" marB="13046" anchor="ctr">
                    <a:lnL>
                      <a:noFill/>
                    </a:lnL>
                    <a:lnR>
                      <a:noFill/>
                    </a:lnR>
                    <a:lnT>
                      <a:noFill/>
                    </a:lnT>
                    <a:lnB w="9525" cap="flat" cmpd="sng" algn="ctr">
                      <a:solidFill>
                        <a:srgbClr val="CCCCCC"/>
                      </a:solidFill>
                      <a:prstDash val="solid"/>
                      <a:round/>
                      <a:headEnd type="none" w="med" len="med"/>
                      <a:tailEnd type="none" w="med" len="med"/>
                    </a:lnB>
                    <a:solidFill>
                      <a:srgbClr val="FEF5F1"/>
                    </a:solidFill>
                  </a:tcPr>
                </a:tc>
              </a:tr>
              <a:tr h="901928">
                <a:tc>
                  <a:txBody>
                    <a:bodyPr/>
                    <a:lstStyle/>
                    <a:p>
                      <a:pPr algn="ctr">
                        <a:spcBef>
                          <a:spcPts val="0"/>
                        </a:spcBef>
                        <a:spcAft>
                          <a:spcPts val="0"/>
                        </a:spcAft>
                      </a:pPr>
                      <a:r>
                        <a:rPr lang="en-US" sz="1600" b="1" dirty="0">
                          <a:latin typeface="Verdana"/>
                        </a:rPr>
                        <a:t>T</a:t>
                      </a:r>
                      <a:r>
                        <a:rPr lang="en-US" sz="1600" b="1" baseline="-25000" dirty="0">
                          <a:latin typeface="Verdana"/>
                        </a:rPr>
                        <a:t>0</a:t>
                      </a:r>
                      <a:endParaRPr lang="en-US" sz="1600" b="1" dirty="0">
                        <a:latin typeface="Verdana"/>
                      </a:endParaRPr>
                    </a:p>
                  </a:txBody>
                  <a:tcPr marL="13046" marR="13046" marT="13046" marB="13046" anchor="ctr">
                    <a:lnL>
                      <a:noFill/>
                    </a:lnL>
                    <a:lnR>
                      <a:noFill/>
                    </a:lnR>
                    <a:lnT w="9525" cap="flat" cmpd="sng" algn="ctr">
                      <a:solidFill>
                        <a:srgbClr val="CCCCCC"/>
                      </a:solidFill>
                      <a:prstDash val="solid"/>
                      <a:round/>
                      <a:headEnd type="none" w="med" len="med"/>
                      <a:tailEnd type="none" w="med" len="med"/>
                    </a:lnT>
                    <a:lnB>
                      <a:noFill/>
                    </a:lnB>
                    <a:solidFill>
                      <a:srgbClr val="FEF5F1"/>
                    </a:solidFill>
                  </a:tcPr>
                </a:tc>
                <a:tc>
                  <a:txBody>
                    <a:bodyPr/>
                    <a:lstStyle/>
                    <a:p>
                      <a:pPr>
                        <a:spcBef>
                          <a:spcPts val="0"/>
                        </a:spcBef>
                        <a:spcAft>
                          <a:spcPts val="0"/>
                        </a:spcAft>
                      </a:pPr>
                      <a:r>
                        <a:rPr lang="en-US" sz="1400" dirty="0">
                          <a:latin typeface="Verdana"/>
                        </a:rPr>
                        <a:t>Identification of opportunities and approaches to health problem.</a:t>
                      </a:r>
                    </a:p>
                  </a:txBody>
                  <a:tcPr marL="13046" marR="13046" marT="13046" marB="13046" anchor="ctr">
                    <a:lnL>
                      <a:noFill/>
                    </a:lnL>
                    <a:lnR>
                      <a:noFill/>
                    </a:lnR>
                    <a:lnT w="9525" cap="flat" cmpd="sng" algn="ctr">
                      <a:solidFill>
                        <a:srgbClr val="CCCCCC"/>
                      </a:solidFill>
                      <a:prstDash val="solid"/>
                      <a:round/>
                      <a:headEnd type="none" w="med" len="med"/>
                      <a:tailEnd type="none" w="med" len="med"/>
                    </a:lnT>
                    <a:lnB>
                      <a:noFill/>
                    </a:lnB>
                    <a:solidFill>
                      <a:srgbClr val="FEF5F1"/>
                    </a:solidFill>
                  </a:tcPr>
                </a:tc>
                <a:tc>
                  <a:txBody>
                    <a:bodyPr/>
                    <a:lstStyle/>
                    <a:p>
                      <a:pPr>
                        <a:spcBef>
                          <a:spcPts val="0"/>
                        </a:spcBef>
                        <a:spcAft>
                          <a:spcPts val="0"/>
                        </a:spcAft>
                      </a:pPr>
                      <a:r>
                        <a:rPr lang="en-US" sz="1400" dirty="0">
                          <a:latin typeface="Verdana"/>
                        </a:rPr>
                        <a:t>Basic research question</a:t>
                      </a:r>
                    </a:p>
                  </a:txBody>
                  <a:tcPr marL="13046" marR="13046" marT="13046" marB="13046" anchor="ctr">
                    <a:lnL>
                      <a:noFill/>
                    </a:lnL>
                    <a:lnR>
                      <a:noFill/>
                    </a:lnR>
                    <a:lnT w="9525" cap="flat" cmpd="sng" algn="ctr">
                      <a:solidFill>
                        <a:srgbClr val="CCCCCC"/>
                      </a:solidFill>
                      <a:prstDash val="solid"/>
                      <a:round/>
                      <a:headEnd type="none" w="med" len="med"/>
                      <a:tailEnd type="none" w="med" len="med"/>
                    </a:lnT>
                    <a:lnB>
                      <a:noFill/>
                    </a:lnB>
                    <a:solidFill>
                      <a:srgbClr val="FEF5F1"/>
                    </a:solidFill>
                  </a:tcPr>
                </a:tc>
                <a:tc>
                  <a:txBody>
                    <a:bodyPr/>
                    <a:lstStyle/>
                    <a:p>
                      <a:pPr>
                        <a:spcBef>
                          <a:spcPts val="0"/>
                        </a:spcBef>
                        <a:spcAft>
                          <a:spcPts val="0"/>
                        </a:spcAft>
                      </a:pPr>
                      <a:r>
                        <a:rPr lang="en-US" sz="1400" dirty="0">
                          <a:latin typeface="Verdana"/>
                        </a:rPr>
                        <a:t>Are there specific gene mutations associated with breast cancer?</a:t>
                      </a:r>
                    </a:p>
                  </a:txBody>
                  <a:tcPr marL="13046" marR="13046" marT="13046" marB="13046" anchor="ctr">
                    <a:lnL>
                      <a:noFill/>
                    </a:lnL>
                    <a:lnR>
                      <a:noFill/>
                    </a:lnR>
                    <a:lnT w="9525" cap="flat" cmpd="sng" algn="ctr">
                      <a:solidFill>
                        <a:srgbClr val="CCCCCC"/>
                      </a:solidFill>
                      <a:prstDash val="solid"/>
                      <a:round/>
                      <a:headEnd type="none" w="med" len="med"/>
                      <a:tailEnd type="none" w="med" len="med"/>
                    </a:lnT>
                    <a:lnB>
                      <a:noFill/>
                    </a:lnB>
                    <a:solidFill>
                      <a:srgbClr val="FEF5F1"/>
                    </a:solidFill>
                  </a:tcPr>
                </a:tc>
              </a:tr>
              <a:tr h="711520">
                <a:tc>
                  <a:txBody>
                    <a:bodyPr/>
                    <a:lstStyle/>
                    <a:p>
                      <a:pPr algn="ctr">
                        <a:spcBef>
                          <a:spcPts val="0"/>
                        </a:spcBef>
                        <a:spcAft>
                          <a:spcPts val="0"/>
                        </a:spcAft>
                      </a:pPr>
                      <a:r>
                        <a:rPr lang="en-US" sz="1600" b="1" dirty="0">
                          <a:latin typeface="Verdana"/>
                        </a:rPr>
                        <a:t>T</a:t>
                      </a:r>
                      <a:r>
                        <a:rPr lang="en-US" sz="1600" b="1" baseline="-25000" dirty="0">
                          <a:latin typeface="Verdana"/>
                        </a:rPr>
                        <a:t>1</a:t>
                      </a:r>
                      <a:endParaRPr lang="en-US" sz="1600" b="1" dirty="0">
                        <a:latin typeface="Verdana"/>
                      </a:endParaRPr>
                    </a:p>
                  </a:txBody>
                  <a:tcPr marL="13046" marR="13046" marT="13046" marB="13046" anchor="ctr">
                    <a:lnL>
                      <a:noFill/>
                    </a:lnL>
                    <a:lnR>
                      <a:noFill/>
                    </a:lnR>
                    <a:lnT>
                      <a:noFill/>
                    </a:lnT>
                    <a:lnB>
                      <a:noFill/>
                    </a:lnB>
                    <a:solidFill>
                      <a:srgbClr val="FEF5F1"/>
                    </a:solidFill>
                  </a:tcPr>
                </a:tc>
                <a:tc>
                  <a:txBody>
                    <a:bodyPr/>
                    <a:lstStyle/>
                    <a:p>
                      <a:pPr>
                        <a:spcBef>
                          <a:spcPts val="0"/>
                        </a:spcBef>
                        <a:spcAft>
                          <a:spcPts val="0"/>
                        </a:spcAft>
                      </a:pPr>
                      <a:r>
                        <a:rPr lang="en-US" sz="1400" dirty="0">
                          <a:latin typeface="Verdana"/>
                        </a:rPr>
                        <a:t>Discovery of candidate health application</a:t>
                      </a:r>
                    </a:p>
                  </a:txBody>
                  <a:tcPr marL="13046" marR="13046" marT="13046" marB="13046" anchor="ctr">
                    <a:lnL>
                      <a:noFill/>
                    </a:lnL>
                    <a:lnR>
                      <a:noFill/>
                    </a:lnR>
                    <a:lnT>
                      <a:noFill/>
                    </a:lnT>
                    <a:lnB>
                      <a:noFill/>
                    </a:lnB>
                    <a:solidFill>
                      <a:srgbClr val="FEF5F1"/>
                    </a:solidFill>
                  </a:tcPr>
                </a:tc>
                <a:tc>
                  <a:txBody>
                    <a:bodyPr/>
                    <a:lstStyle/>
                    <a:p>
                      <a:pPr>
                        <a:spcBef>
                          <a:spcPts val="0"/>
                        </a:spcBef>
                        <a:spcAft>
                          <a:spcPts val="0"/>
                        </a:spcAft>
                      </a:pPr>
                      <a:r>
                        <a:rPr lang="en-US" sz="1400" dirty="0">
                          <a:latin typeface="Verdana"/>
                        </a:rPr>
                        <a:t>Phase I and II clinical trials; observational studies</a:t>
                      </a:r>
                    </a:p>
                  </a:txBody>
                  <a:tcPr marL="13046" marR="13046" marT="13046" marB="13046" anchor="ctr">
                    <a:lnL>
                      <a:noFill/>
                    </a:lnL>
                    <a:lnR>
                      <a:noFill/>
                    </a:lnR>
                    <a:lnT>
                      <a:noFill/>
                    </a:lnT>
                    <a:lnB>
                      <a:noFill/>
                    </a:lnB>
                    <a:solidFill>
                      <a:srgbClr val="FEF5F1"/>
                    </a:solidFill>
                  </a:tcPr>
                </a:tc>
                <a:tc>
                  <a:txBody>
                    <a:bodyPr/>
                    <a:lstStyle/>
                    <a:p>
                      <a:pPr>
                        <a:spcBef>
                          <a:spcPts val="0"/>
                        </a:spcBef>
                        <a:spcAft>
                          <a:spcPts val="0"/>
                        </a:spcAft>
                      </a:pPr>
                      <a:r>
                        <a:rPr lang="en-US" sz="1400" dirty="0">
                          <a:latin typeface="Verdana"/>
                        </a:rPr>
                        <a:t>Is there an association between BRCA mutations and breast cancer?</a:t>
                      </a:r>
                    </a:p>
                  </a:txBody>
                  <a:tcPr marL="13046" marR="13046" marT="13046" marB="13046" anchor="ctr">
                    <a:lnL>
                      <a:noFill/>
                    </a:lnL>
                    <a:lnR>
                      <a:noFill/>
                    </a:lnR>
                    <a:lnT>
                      <a:noFill/>
                    </a:lnT>
                    <a:lnB>
                      <a:noFill/>
                    </a:lnB>
                    <a:solidFill>
                      <a:srgbClr val="FEF5F1"/>
                    </a:solidFill>
                  </a:tcPr>
                </a:tc>
              </a:tr>
              <a:tr h="1098888">
                <a:tc>
                  <a:txBody>
                    <a:bodyPr/>
                    <a:lstStyle/>
                    <a:p>
                      <a:pPr algn="ctr">
                        <a:spcBef>
                          <a:spcPts val="0"/>
                        </a:spcBef>
                        <a:spcAft>
                          <a:spcPts val="0"/>
                        </a:spcAft>
                      </a:pPr>
                      <a:r>
                        <a:rPr lang="en-US" sz="1600" b="1" dirty="0">
                          <a:latin typeface="Verdana"/>
                        </a:rPr>
                        <a:t>T</a:t>
                      </a:r>
                      <a:r>
                        <a:rPr lang="en-US" sz="1600" b="1" baseline="-25000" dirty="0">
                          <a:latin typeface="Verdana"/>
                        </a:rPr>
                        <a:t>2</a:t>
                      </a:r>
                      <a:endParaRPr lang="en-US" sz="1600" b="1" dirty="0">
                        <a:latin typeface="Verdana"/>
                      </a:endParaRPr>
                    </a:p>
                  </a:txBody>
                  <a:tcPr marL="13046" marR="13046" marT="13046" marB="13046" anchor="ctr">
                    <a:lnL>
                      <a:noFill/>
                    </a:lnL>
                    <a:lnR>
                      <a:noFill/>
                    </a:lnR>
                    <a:lnT>
                      <a:noFill/>
                    </a:lnT>
                    <a:lnB>
                      <a:noFill/>
                    </a:lnB>
                    <a:solidFill>
                      <a:srgbClr val="FEF5F1"/>
                    </a:solidFill>
                  </a:tcPr>
                </a:tc>
                <a:tc>
                  <a:txBody>
                    <a:bodyPr/>
                    <a:lstStyle/>
                    <a:p>
                      <a:pPr>
                        <a:spcBef>
                          <a:spcPts val="0"/>
                        </a:spcBef>
                        <a:spcAft>
                          <a:spcPts val="0"/>
                        </a:spcAft>
                      </a:pPr>
                      <a:r>
                        <a:rPr lang="en-US" sz="1400">
                          <a:latin typeface="Verdana"/>
                        </a:rPr>
                        <a:t>Health application to evidence-based practice guidelines</a:t>
                      </a:r>
                    </a:p>
                  </a:txBody>
                  <a:tcPr marL="13046" marR="13046" marT="13046" marB="13046" anchor="ctr">
                    <a:lnL>
                      <a:noFill/>
                    </a:lnL>
                    <a:lnR>
                      <a:noFill/>
                    </a:lnR>
                    <a:lnT>
                      <a:noFill/>
                    </a:lnT>
                    <a:lnB>
                      <a:noFill/>
                    </a:lnB>
                    <a:solidFill>
                      <a:srgbClr val="FEF5F1"/>
                    </a:solidFill>
                  </a:tcPr>
                </a:tc>
                <a:tc>
                  <a:txBody>
                    <a:bodyPr/>
                    <a:lstStyle/>
                    <a:p>
                      <a:pPr>
                        <a:spcBef>
                          <a:spcPts val="0"/>
                        </a:spcBef>
                        <a:spcAft>
                          <a:spcPts val="0"/>
                        </a:spcAft>
                      </a:pPr>
                      <a:r>
                        <a:rPr lang="en-US" sz="1400" dirty="0">
                          <a:latin typeface="Verdana"/>
                        </a:rPr>
                        <a:t>Phase III clinical trials; observational studies; evidence synthesis and guidelines development</a:t>
                      </a:r>
                    </a:p>
                  </a:txBody>
                  <a:tcPr marL="13046" marR="13046" marT="13046" marB="13046" anchor="ctr">
                    <a:lnL>
                      <a:noFill/>
                    </a:lnL>
                    <a:lnR>
                      <a:noFill/>
                    </a:lnR>
                    <a:lnT>
                      <a:noFill/>
                    </a:lnT>
                    <a:lnB>
                      <a:noFill/>
                    </a:lnB>
                    <a:solidFill>
                      <a:srgbClr val="FEF5F1"/>
                    </a:solidFill>
                  </a:tcPr>
                </a:tc>
                <a:tc>
                  <a:txBody>
                    <a:bodyPr/>
                    <a:lstStyle/>
                    <a:p>
                      <a:pPr>
                        <a:spcBef>
                          <a:spcPts val="0"/>
                        </a:spcBef>
                        <a:spcAft>
                          <a:spcPts val="0"/>
                        </a:spcAft>
                      </a:pPr>
                      <a:r>
                        <a:rPr lang="en-US" sz="1400" dirty="0">
                          <a:latin typeface="Verdana"/>
                        </a:rPr>
                        <a:t>What is the positive predictive value of BRCA mutations in at-risk women?</a:t>
                      </a:r>
                    </a:p>
                  </a:txBody>
                  <a:tcPr marL="13046" marR="13046" marT="13046" marB="13046" anchor="ctr">
                    <a:lnL>
                      <a:noFill/>
                    </a:lnL>
                    <a:lnR>
                      <a:noFill/>
                    </a:lnR>
                    <a:lnT>
                      <a:noFill/>
                    </a:lnT>
                    <a:lnB>
                      <a:noFill/>
                    </a:lnB>
                    <a:solidFill>
                      <a:srgbClr val="FEF5F1"/>
                    </a:solidFill>
                  </a:tcPr>
                </a:tc>
              </a:tr>
              <a:tr h="1339518">
                <a:tc>
                  <a:txBody>
                    <a:bodyPr/>
                    <a:lstStyle/>
                    <a:p>
                      <a:pPr algn="ctr">
                        <a:spcBef>
                          <a:spcPts val="0"/>
                        </a:spcBef>
                        <a:spcAft>
                          <a:spcPts val="0"/>
                        </a:spcAft>
                      </a:pPr>
                      <a:r>
                        <a:rPr lang="en-US" sz="1600" b="1" dirty="0">
                          <a:latin typeface="Verdana"/>
                        </a:rPr>
                        <a:t>T</a:t>
                      </a:r>
                      <a:r>
                        <a:rPr lang="en-US" sz="1600" b="1" baseline="-25000" dirty="0">
                          <a:latin typeface="Verdana"/>
                        </a:rPr>
                        <a:t>3</a:t>
                      </a:r>
                      <a:endParaRPr lang="en-US" sz="1600" b="1" dirty="0">
                        <a:latin typeface="Verdana"/>
                      </a:endParaRPr>
                    </a:p>
                  </a:txBody>
                  <a:tcPr marL="13046" marR="13046" marT="13046" marB="13046" anchor="ctr">
                    <a:lnL>
                      <a:noFill/>
                    </a:lnL>
                    <a:lnR>
                      <a:noFill/>
                    </a:lnR>
                    <a:lnT>
                      <a:noFill/>
                    </a:lnT>
                    <a:lnB>
                      <a:noFill/>
                    </a:lnB>
                    <a:solidFill>
                      <a:srgbClr val="FEF5F1"/>
                    </a:solidFill>
                  </a:tcPr>
                </a:tc>
                <a:tc>
                  <a:txBody>
                    <a:bodyPr/>
                    <a:lstStyle/>
                    <a:p>
                      <a:pPr>
                        <a:spcBef>
                          <a:spcPts val="0"/>
                        </a:spcBef>
                        <a:spcAft>
                          <a:spcPts val="0"/>
                        </a:spcAft>
                      </a:pPr>
                      <a:r>
                        <a:rPr lang="en-US" sz="1400">
                          <a:latin typeface="Verdana"/>
                        </a:rPr>
                        <a:t>Practice guidelines to health practices</a:t>
                      </a:r>
                    </a:p>
                  </a:txBody>
                  <a:tcPr marL="13046" marR="13046" marT="13046" marB="13046" anchor="ctr">
                    <a:lnL>
                      <a:noFill/>
                    </a:lnL>
                    <a:lnR>
                      <a:noFill/>
                    </a:lnR>
                    <a:lnT>
                      <a:noFill/>
                    </a:lnT>
                    <a:lnB>
                      <a:noFill/>
                    </a:lnB>
                    <a:solidFill>
                      <a:srgbClr val="FEF5F1"/>
                    </a:solidFill>
                  </a:tcPr>
                </a:tc>
                <a:tc>
                  <a:txBody>
                    <a:bodyPr/>
                    <a:lstStyle/>
                    <a:p>
                      <a:pPr>
                        <a:spcBef>
                          <a:spcPts val="0"/>
                        </a:spcBef>
                        <a:spcAft>
                          <a:spcPts val="0"/>
                        </a:spcAft>
                      </a:pPr>
                      <a:r>
                        <a:rPr lang="en-US" sz="1400">
                          <a:latin typeface="Verdana"/>
                        </a:rPr>
                        <a:t>Dissemination research; implementation research; diffusion research Phase IV clinical trials</a:t>
                      </a:r>
                    </a:p>
                  </a:txBody>
                  <a:tcPr marL="13046" marR="13046" marT="13046" marB="13046" anchor="ctr">
                    <a:lnL>
                      <a:noFill/>
                    </a:lnL>
                    <a:lnR>
                      <a:noFill/>
                    </a:lnR>
                    <a:lnT>
                      <a:noFill/>
                    </a:lnT>
                    <a:lnB>
                      <a:noFill/>
                    </a:lnB>
                    <a:solidFill>
                      <a:srgbClr val="FEF5F1"/>
                    </a:solidFill>
                  </a:tcPr>
                </a:tc>
                <a:tc>
                  <a:txBody>
                    <a:bodyPr/>
                    <a:lstStyle/>
                    <a:p>
                      <a:pPr>
                        <a:spcBef>
                          <a:spcPts val="0"/>
                        </a:spcBef>
                        <a:spcAft>
                          <a:spcPts val="0"/>
                        </a:spcAft>
                      </a:pPr>
                      <a:r>
                        <a:rPr lang="en-US" sz="1400" dirty="0">
                          <a:latin typeface="Verdana"/>
                        </a:rPr>
                        <a:t>What proportion of women who meet the family history criteria are tested for BRCA and what are the barriers to testing?</a:t>
                      </a:r>
                    </a:p>
                  </a:txBody>
                  <a:tcPr marL="13046" marR="13046" marT="13046" marB="13046" anchor="ctr">
                    <a:lnL>
                      <a:noFill/>
                    </a:lnL>
                    <a:lnR>
                      <a:noFill/>
                    </a:lnR>
                    <a:lnT>
                      <a:noFill/>
                    </a:lnT>
                    <a:lnB>
                      <a:noFill/>
                    </a:lnB>
                    <a:solidFill>
                      <a:srgbClr val="FEF5F1"/>
                    </a:solidFill>
                  </a:tcPr>
                </a:tc>
              </a:tr>
              <a:tr h="1292573">
                <a:tc>
                  <a:txBody>
                    <a:bodyPr/>
                    <a:lstStyle/>
                    <a:p>
                      <a:pPr algn="ctr">
                        <a:spcBef>
                          <a:spcPts val="0"/>
                        </a:spcBef>
                        <a:spcAft>
                          <a:spcPts val="0"/>
                        </a:spcAft>
                      </a:pPr>
                      <a:r>
                        <a:rPr lang="en-US" sz="1600" b="1" dirty="0">
                          <a:latin typeface="Verdana"/>
                        </a:rPr>
                        <a:t>T</a:t>
                      </a:r>
                      <a:r>
                        <a:rPr lang="en-US" sz="1600" b="1" baseline="-25000" dirty="0">
                          <a:latin typeface="Verdana"/>
                        </a:rPr>
                        <a:t>4</a:t>
                      </a:r>
                      <a:endParaRPr lang="en-US" sz="1600" b="1" dirty="0">
                        <a:latin typeface="Verdana"/>
                      </a:endParaRPr>
                    </a:p>
                  </a:txBody>
                  <a:tcPr marL="13046" marR="13046" marT="13046" marB="13046" anchor="ctr">
                    <a:lnL>
                      <a:noFill/>
                    </a:lnL>
                    <a:lnR>
                      <a:noFill/>
                    </a:lnR>
                    <a:lnT>
                      <a:noFill/>
                    </a:lnT>
                    <a:lnB>
                      <a:noFill/>
                    </a:lnB>
                    <a:solidFill>
                      <a:srgbClr val="FEF5F1"/>
                    </a:solidFill>
                  </a:tcPr>
                </a:tc>
                <a:tc>
                  <a:txBody>
                    <a:bodyPr/>
                    <a:lstStyle/>
                    <a:p>
                      <a:pPr>
                        <a:spcBef>
                          <a:spcPts val="0"/>
                        </a:spcBef>
                        <a:spcAft>
                          <a:spcPts val="0"/>
                        </a:spcAft>
                      </a:pPr>
                      <a:r>
                        <a:rPr lang="en-US" sz="1400" dirty="0">
                          <a:latin typeface="Verdana"/>
                        </a:rPr>
                        <a:t>Practice to population health impact</a:t>
                      </a:r>
                    </a:p>
                  </a:txBody>
                  <a:tcPr marL="13046" marR="13046" marT="13046" marB="13046" anchor="ctr">
                    <a:lnL>
                      <a:noFill/>
                    </a:lnL>
                    <a:lnR>
                      <a:noFill/>
                    </a:lnR>
                    <a:lnT>
                      <a:noFill/>
                    </a:lnT>
                    <a:lnB>
                      <a:noFill/>
                    </a:lnB>
                    <a:solidFill>
                      <a:srgbClr val="FEF5F1"/>
                    </a:solidFill>
                  </a:tcPr>
                </a:tc>
                <a:tc>
                  <a:txBody>
                    <a:bodyPr/>
                    <a:lstStyle/>
                    <a:p>
                      <a:pPr>
                        <a:spcBef>
                          <a:spcPts val="0"/>
                        </a:spcBef>
                        <a:spcAft>
                          <a:spcPts val="0"/>
                        </a:spcAft>
                      </a:pPr>
                      <a:r>
                        <a:rPr lang="en-US" sz="1400" dirty="0">
                          <a:latin typeface="Verdana"/>
                        </a:rPr>
                        <a:t>Outcomes research (includes many disciplines); population monitoring of morbidity, mortality, benefits, and risks studies</a:t>
                      </a:r>
                    </a:p>
                  </a:txBody>
                  <a:tcPr marL="13046" marR="13046" marT="13046" marB="13046" anchor="ctr">
                    <a:lnL>
                      <a:noFill/>
                    </a:lnL>
                    <a:lnR>
                      <a:noFill/>
                    </a:lnR>
                    <a:lnT>
                      <a:noFill/>
                    </a:lnT>
                    <a:lnB>
                      <a:noFill/>
                    </a:lnB>
                    <a:solidFill>
                      <a:srgbClr val="FEF5F1"/>
                    </a:solidFill>
                  </a:tcPr>
                </a:tc>
                <a:tc>
                  <a:txBody>
                    <a:bodyPr/>
                    <a:lstStyle/>
                    <a:p>
                      <a:pPr>
                        <a:spcBef>
                          <a:spcPts val="0"/>
                        </a:spcBef>
                        <a:spcAft>
                          <a:spcPts val="0"/>
                        </a:spcAft>
                      </a:pPr>
                      <a:r>
                        <a:rPr lang="en-US" sz="1400" dirty="0">
                          <a:latin typeface="Verdana"/>
                        </a:rPr>
                        <a:t>Does BRCA testing in asymptomatic women reduce breast cancer incidence or improve outcomes?</a:t>
                      </a:r>
                    </a:p>
                  </a:txBody>
                  <a:tcPr marL="13046" marR="13046" marT="13046" marB="13046" anchor="ctr">
                    <a:lnL>
                      <a:noFill/>
                    </a:lnL>
                    <a:lnR>
                      <a:noFill/>
                    </a:lnR>
                    <a:lnT>
                      <a:noFill/>
                    </a:lnT>
                    <a:lnB>
                      <a:noFill/>
                    </a:lnB>
                    <a:solidFill>
                      <a:srgbClr val="FEF5F1"/>
                    </a:solidFill>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22218" rIns="0" bIns="15870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p>
        </p:txBody>
      </p:sp>
      <p:sp>
        <p:nvSpPr>
          <p:cNvPr id="5" name="Rectangle 4"/>
          <p:cNvSpPr/>
          <p:nvPr/>
        </p:nvSpPr>
        <p:spPr>
          <a:xfrm>
            <a:off x="381000" y="99536"/>
            <a:ext cx="8458200" cy="738664"/>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13500000" scaled="1"/>
            <a:tileRect/>
          </a:gradFill>
        </p:spPr>
        <p:txBody>
          <a:bodyPr wrap="square">
            <a:spAutoFit/>
          </a:bodyPr>
          <a:lstStyle/>
          <a:p>
            <a:r>
              <a:rPr lang="en-US" sz="1400" b="1" dirty="0" err="1" smtClean="0">
                <a:latin typeface="Verdana" pitchFamily="34" charset="0"/>
                <a:ea typeface="Verdana" pitchFamily="34" charset="0"/>
                <a:cs typeface="Verdana" pitchFamily="34" charset="0"/>
              </a:rPr>
              <a:t>Khoury</a:t>
            </a:r>
            <a:r>
              <a:rPr lang="en-US" sz="1400" b="1" dirty="0" smtClean="0">
                <a:latin typeface="Verdana" pitchFamily="34" charset="0"/>
                <a:ea typeface="Verdana" pitchFamily="34" charset="0"/>
                <a:cs typeface="Verdana" pitchFamily="34" charset="0"/>
              </a:rPr>
              <a:t> et </a:t>
            </a:r>
            <a:r>
              <a:rPr lang="en-US" sz="1400" b="1" dirty="0">
                <a:latin typeface="Verdana" pitchFamily="34" charset="0"/>
                <a:ea typeface="Verdana" pitchFamily="34" charset="0"/>
                <a:cs typeface="Verdana" pitchFamily="34" charset="0"/>
              </a:rPr>
              <a:t>al</a:t>
            </a:r>
            <a:r>
              <a:rPr lang="en-US" sz="1400" b="1" dirty="0" smtClean="0">
                <a:latin typeface="Verdana" pitchFamily="34" charset="0"/>
                <a:ea typeface="Verdana" pitchFamily="34" charset="0"/>
                <a:cs typeface="Verdana" pitchFamily="34" charset="0"/>
              </a:rPr>
              <a:t>. (2007). </a:t>
            </a:r>
            <a:r>
              <a:rPr lang="en-US" sz="1400" b="1" dirty="0">
                <a:latin typeface="Verdana" pitchFamily="34" charset="0"/>
                <a:ea typeface="Verdana" pitchFamily="34" charset="0"/>
                <a:cs typeface="Verdana" pitchFamily="34" charset="0"/>
              </a:rPr>
              <a:t>The continuum of translation research in genomic medicine: </a:t>
            </a:r>
            <a:r>
              <a:rPr lang="en-US" sz="1400" b="1" dirty="0" smtClean="0">
                <a:latin typeface="Verdana" pitchFamily="34" charset="0"/>
                <a:ea typeface="Verdana" pitchFamily="34" charset="0"/>
                <a:cs typeface="Verdana" pitchFamily="34" charset="0"/>
              </a:rPr>
              <a:t>How </a:t>
            </a:r>
            <a:r>
              <a:rPr lang="en-US" sz="1400" b="1" dirty="0">
                <a:latin typeface="Verdana" pitchFamily="34" charset="0"/>
                <a:ea typeface="Verdana" pitchFamily="34" charset="0"/>
                <a:cs typeface="Verdana" pitchFamily="34" charset="0"/>
              </a:rPr>
              <a:t>can we accelerate </a:t>
            </a:r>
            <a:r>
              <a:rPr lang="en-US" sz="1400" b="1" dirty="0" smtClean="0">
                <a:latin typeface="Verdana" pitchFamily="34" charset="0"/>
                <a:ea typeface="Verdana" pitchFamily="34" charset="0"/>
                <a:cs typeface="Verdana" pitchFamily="34" charset="0"/>
              </a:rPr>
              <a:t>the appropriate </a:t>
            </a:r>
            <a:r>
              <a:rPr lang="en-US" sz="1400" b="1" dirty="0">
                <a:latin typeface="Verdana" pitchFamily="34" charset="0"/>
                <a:ea typeface="Verdana" pitchFamily="34" charset="0"/>
                <a:cs typeface="Verdana" pitchFamily="34" charset="0"/>
              </a:rPr>
              <a:t>integration of human genomic discoveries into health care and disease prevention? </a:t>
            </a:r>
            <a:r>
              <a:rPr lang="en-US" sz="1400" b="1" i="1" dirty="0" smtClean="0">
                <a:latin typeface="Verdana" pitchFamily="34" charset="0"/>
                <a:ea typeface="Verdana" pitchFamily="34" charset="0"/>
                <a:cs typeface="Verdana" pitchFamily="34" charset="0"/>
              </a:rPr>
              <a:t>Genetics in Medicine, 9</a:t>
            </a:r>
            <a:r>
              <a:rPr lang="en-US" sz="1400" b="1" dirty="0" smtClean="0">
                <a:latin typeface="Verdana" pitchFamily="34" charset="0"/>
                <a:ea typeface="Verdana" pitchFamily="34" charset="0"/>
                <a:cs typeface="Verdana" pitchFamily="34" charset="0"/>
              </a:rPr>
              <a:t>, 665-674</a:t>
            </a:r>
            <a:r>
              <a:rPr lang="en-US" sz="1400" b="1" dirty="0">
                <a:latin typeface="Verdana" pitchFamily="34" charset="0"/>
                <a:ea typeface="Verdana" pitchFamily="34" charset="0"/>
                <a:cs typeface="Verdana"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756436" y="228600"/>
            <a:ext cx="7625564" cy="5129099"/>
          </a:xfrm>
          <a:prstGeom prst="rect">
            <a:avLst/>
          </a:prstGeom>
          <a:noFill/>
          <a:ln w="9525">
            <a:noFill/>
            <a:miter lim="800000"/>
            <a:headEnd/>
            <a:tailEnd/>
          </a:ln>
          <a:effectLst/>
        </p:spPr>
      </p:pic>
      <p:sp>
        <p:nvSpPr>
          <p:cNvPr id="5" name="TextBox 4"/>
          <p:cNvSpPr txBox="1"/>
          <p:nvPr/>
        </p:nvSpPr>
        <p:spPr>
          <a:xfrm>
            <a:off x="609600" y="5334000"/>
            <a:ext cx="7772400" cy="1200329"/>
          </a:xfrm>
          <a:prstGeom prst="rect">
            <a:avLst/>
          </a:prstGeom>
          <a:noFill/>
        </p:spPr>
        <p:txBody>
          <a:bodyPr wrap="square" rtlCol="0">
            <a:spAutoFit/>
          </a:bodyPr>
          <a:lstStyle/>
          <a:p>
            <a:r>
              <a:rPr lang="en-US" dirty="0" err="1" smtClean="0"/>
              <a:t>Khoury</a:t>
            </a:r>
            <a:r>
              <a:rPr lang="en-US" dirty="0" smtClean="0"/>
              <a:t> et al., 2007, p. 667:</a:t>
            </a:r>
          </a:p>
          <a:p>
            <a:r>
              <a:rPr lang="en-US" dirty="0" smtClean="0"/>
              <a:t>Fig. 1. The continuum of translation research in genomic medicine. </a:t>
            </a:r>
            <a:r>
              <a:rPr lang="en-US" dirty="0" err="1" smtClean="0"/>
              <a:t>HuGE</a:t>
            </a:r>
            <a:r>
              <a:rPr lang="en-US" dirty="0" smtClean="0"/>
              <a:t>, human genome epidemiology; ACCE, </a:t>
            </a:r>
            <a:r>
              <a:rPr lang="en-US" i="1" dirty="0" smtClean="0"/>
              <a:t>analytic validity, clinical validity, clinical utility, ethical, </a:t>
            </a:r>
            <a:r>
              <a:rPr lang="en-US" dirty="0" smtClean="0"/>
              <a:t>legal, and social issues.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801</TotalTime>
  <Words>1420</Words>
  <Application>Microsoft Office PowerPoint</Application>
  <PresentationFormat>On-screen Show (4:3)</PresentationFormat>
  <Paragraphs>104</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The Nature of  Translational Science</vt:lpstr>
      <vt:lpstr>NIH Roadmap http://commonfund.nih.gov/aboutroadmap.aspx</vt:lpstr>
      <vt:lpstr>Slide 3</vt:lpstr>
      <vt:lpstr>What exactly is translational research?  </vt:lpstr>
      <vt:lpstr>Slide 5</vt:lpstr>
      <vt:lpstr>Slide 6</vt:lpstr>
      <vt:lpstr>Slide 7</vt:lpstr>
      <vt:lpstr>Slide 8</vt:lpstr>
      <vt:lpstr>Slide 9</vt:lpstr>
      <vt:lpstr>Slide 10</vt:lpstr>
      <vt:lpstr>NCI, President’s Cancer Panel Annual Report, 2004-2005</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Translational Science Defined</dc:title>
  <dc:creator>Nancy McCain</dc:creator>
  <cp:lastModifiedBy>Nancy McCain</cp:lastModifiedBy>
  <cp:revision>24</cp:revision>
  <dcterms:created xsi:type="dcterms:W3CDTF">2012-01-15T15:35:18Z</dcterms:created>
  <dcterms:modified xsi:type="dcterms:W3CDTF">2012-01-23T12:24:16Z</dcterms:modified>
</cp:coreProperties>
</file>