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47"/>
  </p:notesMasterIdLst>
  <p:handoutMasterIdLst>
    <p:handoutMasterId r:id="rId48"/>
  </p:handoutMasterIdLst>
  <p:sldIdLst>
    <p:sldId id="272" r:id="rId2"/>
    <p:sldId id="307" r:id="rId3"/>
    <p:sldId id="274" r:id="rId4"/>
    <p:sldId id="305" r:id="rId5"/>
    <p:sldId id="309" r:id="rId6"/>
    <p:sldId id="310" r:id="rId7"/>
    <p:sldId id="308" r:id="rId8"/>
    <p:sldId id="311" r:id="rId9"/>
    <p:sldId id="312" r:id="rId10"/>
    <p:sldId id="313" r:id="rId11"/>
    <p:sldId id="314" r:id="rId12"/>
    <p:sldId id="315" r:id="rId13"/>
    <p:sldId id="316" r:id="rId14"/>
    <p:sldId id="319" r:id="rId15"/>
    <p:sldId id="320" r:id="rId16"/>
    <p:sldId id="317" r:id="rId17"/>
    <p:sldId id="318" r:id="rId18"/>
    <p:sldId id="326" r:id="rId19"/>
    <p:sldId id="321" r:id="rId20"/>
    <p:sldId id="327" r:id="rId21"/>
    <p:sldId id="328" r:id="rId22"/>
    <p:sldId id="322" r:id="rId23"/>
    <p:sldId id="329" r:id="rId24"/>
    <p:sldId id="330" r:id="rId25"/>
    <p:sldId id="337" r:id="rId26"/>
    <p:sldId id="331" r:id="rId27"/>
    <p:sldId id="340" r:id="rId28"/>
    <p:sldId id="333" r:id="rId29"/>
    <p:sldId id="335" r:id="rId30"/>
    <p:sldId id="334" r:id="rId31"/>
    <p:sldId id="336" r:id="rId32"/>
    <p:sldId id="323" r:id="rId33"/>
    <p:sldId id="342" r:id="rId34"/>
    <p:sldId id="324" r:id="rId35"/>
    <p:sldId id="349" r:id="rId36"/>
    <p:sldId id="348" r:id="rId37"/>
    <p:sldId id="325" r:id="rId38"/>
    <p:sldId id="343" r:id="rId39"/>
    <p:sldId id="351" r:id="rId40"/>
    <p:sldId id="344" r:id="rId41"/>
    <p:sldId id="345" r:id="rId42"/>
    <p:sldId id="346" r:id="rId43"/>
    <p:sldId id="352" r:id="rId44"/>
    <p:sldId id="347" r:id="rId45"/>
    <p:sldId id="304" r:id="rId4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F2F2"/>
    <a:srgbClr val="7F7F7F"/>
    <a:srgbClr val="E8E8E8"/>
    <a:srgbClr val="4C4C4C"/>
    <a:srgbClr val="565656"/>
    <a:srgbClr val="2A5DA5"/>
    <a:srgbClr val="2A67A5"/>
    <a:srgbClr val="2A71A5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4" autoAdjust="0"/>
    <p:restoredTop sz="86482" autoAdjust="0"/>
  </p:normalViewPr>
  <p:slideViewPr>
    <p:cSldViewPr snapToGrid="0" snapToObjects="1">
      <p:cViewPr varScale="1">
        <p:scale>
          <a:sx n="71" d="100"/>
          <a:sy n="71" d="100"/>
        </p:scale>
        <p:origin x="1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9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semankp\AppData\Local\Temp\data.csv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[data.csv]Sheet1!$E$3</c:f>
              <c:strCache>
                <c:ptCount val="1"/>
                <c:pt idx="0">
                  <c:v>Localized</c:v>
                </c:pt>
              </c:strCache>
            </c:strRef>
          </c:tx>
          <c:invertIfNegative val="0"/>
          <c:cat>
            <c:strRef>
              <c:f>[data.csv]Sheet1!$F$2:$K$2</c:f>
              <c:strCache>
                <c:ptCount val="6"/>
                <c:pt idx="0">
                  <c:v>Colon and Rectum</c:v>
                </c:pt>
                <c:pt idx="1">
                  <c:v>Pancreas</c:v>
                </c:pt>
                <c:pt idx="2">
                  <c:v>Lung and Bronchus</c:v>
                </c:pt>
                <c:pt idx="3">
                  <c:v>Cervix Uteri</c:v>
                </c:pt>
                <c:pt idx="4">
                  <c:v>Female Breast</c:v>
                </c:pt>
                <c:pt idx="5">
                  <c:v>Prostate</c:v>
                </c:pt>
              </c:strCache>
            </c:strRef>
          </c:cat>
          <c:val>
            <c:numRef>
              <c:f>[data.csv]Sheet1!$F$3:$K$3</c:f>
              <c:numCache>
                <c:formatCode>General</c:formatCode>
                <c:ptCount val="6"/>
                <c:pt idx="0">
                  <c:v>40</c:v>
                </c:pt>
                <c:pt idx="1">
                  <c:v>9.4</c:v>
                </c:pt>
                <c:pt idx="2">
                  <c:v>17.5</c:v>
                </c:pt>
                <c:pt idx="3">
                  <c:v>45.9</c:v>
                </c:pt>
                <c:pt idx="4">
                  <c:v>62.1</c:v>
                </c:pt>
                <c:pt idx="5">
                  <c:v>79.7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E-43C3-9AE0-CB009FC14ADA}"/>
            </c:ext>
          </c:extLst>
        </c:ser>
        <c:ser>
          <c:idx val="1"/>
          <c:order val="1"/>
          <c:tx>
            <c:strRef>
              <c:f>[data.csv]Sheet1!$E$4</c:f>
              <c:strCache>
                <c:ptCount val="1"/>
                <c:pt idx="0">
                  <c:v>Regional</c:v>
                </c:pt>
              </c:strCache>
            </c:strRef>
          </c:tx>
          <c:invertIfNegative val="0"/>
          <c:cat>
            <c:strRef>
              <c:f>[data.csv]Sheet1!$F$2:$K$2</c:f>
              <c:strCache>
                <c:ptCount val="6"/>
                <c:pt idx="0">
                  <c:v>Colon and Rectum</c:v>
                </c:pt>
                <c:pt idx="1">
                  <c:v>Pancreas</c:v>
                </c:pt>
                <c:pt idx="2">
                  <c:v>Lung and Bronchus</c:v>
                </c:pt>
                <c:pt idx="3">
                  <c:v>Cervix Uteri</c:v>
                </c:pt>
                <c:pt idx="4">
                  <c:v>Female Breast</c:v>
                </c:pt>
                <c:pt idx="5">
                  <c:v>Prostate</c:v>
                </c:pt>
              </c:strCache>
            </c:strRef>
          </c:cat>
          <c:val>
            <c:numRef>
              <c:f>[data.csv]Sheet1!$F$4:$K$4</c:f>
              <c:numCache>
                <c:formatCode>General</c:formatCode>
                <c:ptCount val="6"/>
                <c:pt idx="0">
                  <c:v>34.9</c:v>
                </c:pt>
                <c:pt idx="1">
                  <c:v>27.4</c:v>
                </c:pt>
                <c:pt idx="2">
                  <c:v>22</c:v>
                </c:pt>
                <c:pt idx="3">
                  <c:v>35.9</c:v>
                </c:pt>
                <c:pt idx="4">
                  <c:v>30.3</c:v>
                </c:pt>
                <c:pt idx="5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DE-43C3-9AE0-CB009FC14ADA}"/>
            </c:ext>
          </c:extLst>
        </c:ser>
        <c:ser>
          <c:idx val="2"/>
          <c:order val="2"/>
          <c:tx>
            <c:strRef>
              <c:f>[data.csv]Sheet1!$E$5</c:f>
              <c:strCache>
                <c:ptCount val="1"/>
                <c:pt idx="0">
                  <c:v>Distant</c:v>
                </c:pt>
              </c:strCache>
            </c:strRef>
          </c:tx>
          <c:invertIfNegative val="0"/>
          <c:cat>
            <c:strRef>
              <c:f>[data.csv]Sheet1!$F$2:$K$2</c:f>
              <c:strCache>
                <c:ptCount val="6"/>
                <c:pt idx="0">
                  <c:v>Colon and Rectum</c:v>
                </c:pt>
                <c:pt idx="1">
                  <c:v>Pancreas</c:v>
                </c:pt>
                <c:pt idx="2">
                  <c:v>Lung and Bronchus</c:v>
                </c:pt>
                <c:pt idx="3">
                  <c:v>Cervix Uteri</c:v>
                </c:pt>
                <c:pt idx="4">
                  <c:v>Female Breast</c:v>
                </c:pt>
                <c:pt idx="5">
                  <c:v>Prostate</c:v>
                </c:pt>
              </c:strCache>
            </c:strRef>
          </c:cat>
          <c:val>
            <c:numRef>
              <c:f>[data.csv]Sheet1!$F$5:$K$5</c:f>
              <c:numCache>
                <c:formatCode>General</c:formatCode>
                <c:ptCount val="6"/>
                <c:pt idx="0">
                  <c:v>19.399999999999999</c:v>
                </c:pt>
                <c:pt idx="1">
                  <c:v>50.4</c:v>
                </c:pt>
                <c:pt idx="2">
                  <c:v>53.2</c:v>
                </c:pt>
                <c:pt idx="3">
                  <c:v>12.8</c:v>
                </c:pt>
                <c:pt idx="4">
                  <c:v>5.4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DE-43C3-9AE0-CB009FC14ADA}"/>
            </c:ext>
          </c:extLst>
        </c:ser>
        <c:ser>
          <c:idx val="3"/>
          <c:order val="3"/>
          <c:tx>
            <c:strRef>
              <c:f>[data.csv]Sheet1!$E$6</c:f>
              <c:strCache>
                <c:ptCount val="1"/>
                <c:pt idx="0">
                  <c:v>Unstaged</c:v>
                </c:pt>
              </c:strCache>
            </c:strRef>
          </c:tx>
          <c:invertIfNegative val="0"/>
          <c:cat>
            <c:strRef>
              <c:f>[data.csv]Sheet1!$F$2:$K$2</c:f>
              <c:strCache>
                <c:ptCount val="6"/>
                <c:pt idx="0">
                  <c:v>Colon and Rectum</c:v>
                </c:pt>
                <c:pt idx="1">
                  <c:v>Pancreas</c:v>
                </c:pt>
                <c:pt idx="2">
                  <c:v>Lung and Bronchus</c:v>
                </c:pt>
                <c:pt idx="3">
                  <c:v>Cervix Uteri</c:v>
                </c:pt>
                <c:pt idx="4">
                  <c:v>Female Breast</c:v>
                </c:pt>
                <c:pt idx="5">
                  <c:v>Prostate</c:v>
                </c:pt>
              </c:strCache>
            </c:strRef>
          </c:cat>
          <c:val>
            <c:numRef>
              <c:f>[data.csv]Sheet1!$F$6:$K$6</c:f>
              <c:numCache>
                <c:formatCode>General</c:formatCode>
                <c:ptCount val="6"/>
                <c:pt idx="0">
                  <c:v>5.7</c:v>
                </c:pt>
                <c:pt idx="1">
                  <c:v>12.7</c:v>
                </c:pt>
                <c:pt idx="2">
                  <c:v>7.2</c:v>
                </c:pt>
                <c:pt idx="3">
                  <c:v>5.3</c:v>
                </c:pt>
                <c:pt idx="4">
                  <c:v>2.2999999999999998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DE-43C3-9AE0-CB009FC14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3511936"/>
        <c:axId val="85450048"/>
      </c:barChart>
      <c:catAx>
        <c:axId val="11351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85450048"/>
        <c:crosses val="autoZero"/>
        <c:auto val="1"/>
        <c:lblAlgn val="ctr"/>
        <c:lblOffset val="100"/>
        <c:noMultiLvlLbl val="0"/>
      </c:catAx>
      <c:valAx>
        <c:axId val="854500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en-US"/>
          </a:p>
        </c:txPr>
        <c:crossAx val="1135119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000000"/>
                </a:solidFill>
              </a:rPr>
              <a:t>Cervix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Sheet3!$B$14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Sheet3!$C$1:$E$1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Sheet3!$C$14:$E$14</c:f>
              <c:numCache>
                <c:formatCode>0.00%</c:formatCode>
                <c:ptCount val="3"/>
                <c:pt idx="0" formatCode="0%">
                  <c:v>0.32</c:v>
                </c:pt>
                <c:pt idx="1">
                  <c:v>0.44</c:v>
                </c:pt>
                <c:pt idx="2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F-4BC5-BF58-C59A60E2F39D}"/>
            </c:ext>
          </c:extLst>
        </c:ser>
        <c:ser>
          <c:idx val="1"/>
          <c:order val="1"/>
          <c:tx>
            <c:strRef>
              <c:f>Sheet3!$B$15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Sheet3!$C$1:$E$1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Sheet3!$C$15:$E$15</c:f>
              <c:numCache>
                <c:formatCode>0.00%</c:formatCode>
                <c:ptCount val="3"/>
                <c:pt idx="0" formatCode="0%">
                  <c:v>0.28999999999999998</c:v>
                </c:pt>
                <c:pt idx="1">
                  <c:v>0.44800000000000001</c:v>
                </c:pt>
                <c:pt idx="2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F-4BC5-BF58-C59A60E2F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415104"/>
        <c:axId val="114516544"/>
      </c:barChart>
      <c:catAx>
        <c:axId val="11441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0000"/>
                </a:solidFill>
              </a:defRPr>
            </a:pPr>
            <a:endParaRPr lang="en-US"/>
          </a:p>
        </c:txPr>
        <c:crossAx val="114516544"/>
        <c:crosses val="autoZero"/>
        <c:auto val="1"/>
        <c:lblAlgn val="ctr"/>
        <c:lblOffset val="100"/>
        <c:noMultiLvlLbl val="0"/>
      </c:catAx>
      <c:valAx>
        <c:axId val="11451654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1441510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en-US">
                <a:solidFill>
                  <a:srgbClr val="000000"/>
                </a:solidFill>
              </a:rPr>
              <a:t>Causes of cancer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cat>
            <c:strRef>
              <c:f>Sheet1!$B$1:$B$2</c:f>
              <c:strCache>
                <c:ptCount val="2"/>
                <c:pt idx="0">
                  <c:v>Lifestyle</c:v>
                </c:pt>
                <c:pt idx="1">
                  <c:v>Other</c:v>
                </c:pt>
              </c:strCache>
            </c:strRef>
          </c:cat>
          <c:val>
            <c:numRef>
              <c:f>Sheet1!$A$1:$A$2</c:f>
              <c:numCache>
                <c:formatCode>General</c:formatCode>
                <c:ptCount val="2"/>
                <c:pt idx="0">
                  <c:v>66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B-4696-9CB2-BD79F7951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Colon Localized</c:v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3753-4DB7-925E-82ACDC34977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3753-4DB7-925E-82ACDC34977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3753-4DB7-925E-82ACDC34977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3753-4DB7-925E-82ACDC34977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4-3753-4DB7-925E-82ACDC349776}"/>
              </c:ext>
            </c:extLst>
          </c:dPt>
          <c:cat>
            <c:strRef>
              <c:f>Sheet2!$C$1:$H$1</c:f>
              <c:strCache>
                <c:ptCount val="6"/>
                <c:pt idx="0">
                  <c:v>Time zero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</c:strCache>
            </c:strRef>
          </c:cat>
          <c:val>
            <c:numRef>
              <c:f>Sheet2!$C$2:$H$2</c:f>
              <c:numCache>
                <c:formatCode>0.00%</c:formatCode>
                <c:ptCount val="6"/>
                <c:pt idx="0">
                  <c:v>1</c:v>
                </c:pt>
                <c:pt idx="1">
                  <c:v>0.95399999999999996</c:v>
                </c:pt>
                <c:pt idx="2">
                  <c:v>0.94099999999999995</c:v>
                </c:pt>
                <c:pt idx="3">
                  <c:v>0.92800000000000005</c:v>
                </c:pt>
                <c:pt idx="4">
                  <c:v>0.91400000000000003</c:v>
                </c:pt>
                <c:pt idx="5">
                  <c:v>0.90100000000000002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753-4DB7-925E-82ACDC349776}"/>
            </c:ext>
          </c:extLst>
        </c:ser>
        <c:ser>
          <c:idx val="1"/>
          <c:order val="1"/>
          <c:tx>
            <c:v>Colon Regional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Sheet2!$C$1:$H$1</c:f>
              <c:strCache>
                <c:ptCount val="6"/>
                <c:pt idx="0">
                  <c:v>Time zero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</c:strCache>
            </c:strRef>
          </c:cat>
          <c:val>
            <c:numRef>
              <c:f>Sheet2!$C$3:$H$3</c:f>
              <c:numCache>
                <c:formatCode>0.00%</c:formatCode>
                <c:ptCount val="6"/>
                <c:pt idx="0">
                  <c:v>1</c:v>
                </c:pt>
                <c:pt idx="1">
                  <c:v>0.90200000000000002</c:v>
                </c:pt>
                <c:pt idx="2">
                  <c:v>0.84199999999999997</c:v>
                </c:pt>
                <c:pt idx="3">
                  <c:v>0.78800000000000003</c:v>
                </c:pt>
                <c:pt idx="4">
                  <c:v>0.74399999999999999</c:v>
                </c:pt>
                <c:pt idx="5">
                  <c:v>0.70799999999999996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753-4DB7-925E-82ACDC349776}"/>
            </c:ext>
          </c:extLst>
        </c:ser>
        <c:ser>
          <c:idx val="2"/>
          <c:order val="2"/>
          <c:tx>
            <c:v>Colon Distant</c:v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cat>
            <c:strRef>
              <c:f>Sheet2!$C$1:$H$1</c:f>
              <c:strCache>
                <c:ptCount val="6"/>
                <c:pt idx="0">
                  <c:v>Time zero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</c:strCache>
            </c:strRef>
          </c:cat>
          <c:val>
            <c:numRef>
              <c:f>Sheet2!$C$4:$H$4</c:f>
              <c:numCache>
                <c:formatCode>0.00%</c:formatCode>
                <c:ptCount val="6"/>
                <c:pt idx="0">
                  <c:v>1</c:v>
                </c:pt>
                <c:pt idx="1">
                  <c:v>0.53900000000000003</c:v>
                </c:pt>
                <c:pt idx="2">
                  <c:v>0.34599999999999997</c:v>
                </c:pt>
                <c:pt idx="3">
                  <c:v>0.23100000000000001</c:v>
                </c:pt>
                <c:pt idx="4">
                  <c:v>0.16900000000000001</c:v>
                </c:pt>
                <c:pt idx="5">
                  <c:v>0.13100000000000001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753-4DB7-925E-82ACDC349776}"/>
            </c:ext>
          </c:extLst>
        </c:ser>
        <c:ser>
          <c:idx val="4"/>
          <c:order val="3"/>
          <c:tx>
            <c:v>Pancrease Localized</c:v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strRef>
              <c:f>Sheet2!$C$1:$H$1</c:f>
              <c:strCache>
                <c:ptCount val="6"/>
                <c:pt idx="0">
                  <c:v>Time zero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</c:strCache>
            </c:strRef>
          </c:cat>
          <c:val>
            <c:numRef>
              <c:f>Sheet2!$C$6:$H$6</c:f>
              <c:numCache>
                <c:formatCode>0.00%</c:formatCode>
                <c:ptCount val="6"/>
                <c:pt idx="0">
                  <c:v>1</c:v>
                </c:pt>
                <c:pt idx="1">
                  <c:v>0.48399999999999999</c:v>
                </c:pt>
                <c:pt idx="2">
                  <c:v>0.35799999999999998</c:v>
                </c:pt>
                <c:pt idx="3">
                  <c:v>0.30499999999999999</c:v>
                </c:pt>
                <c:pt idx="4">
                  <c:v>0.28299999999999997</c:v>
                </c:pt>
                <c:pt idx="5">
                  <c:v>0.27100000000000002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753-4DB7-925E-82ACDC349776}"/>
            </c:ext>
          </c:extLst>
        </c:ser>
        <c:ser>
          <c:idx val="5"/>
          <c:order val="4"/>
          <c:tx>
            <c:v>Pancrease Regional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x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Sheet2!$C$1:$H$1</c:f>
              <c:strCache>
                <c:ptCount val="6"/>
                <c:pt idx="0">
                  <c:v>Time zero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</c:strCache>
            </c:strRef>
          </c:cat>
          <c:val>
            <c:numRef>
              <c:f>Sheet2!$C$7:$H$7</c:f>
              <c:numCache>
                <c:formatCode>0.00%</c:formatCode>
                <c:ptCount val="6"/>
                <c:pt idx="0">
                  <c:v>1</c:v>
                </c:pt>
                <c:pt idx="1">
                  <c:v>0.47299999999999998</c:v>
                </c:pt>
                <c:pt idx="2">
                  <c:v>0.24099999999999999</c:v>
                </c:pt>
                <c:pt idx="3">
                  <c:v>0.159</c:v>
                </c:pt>
                <c:pt idx="4">
                  <c:v>0.124</c:v>
                </c:pt>
                <c:pt idx="5">
                  <c:v>0.107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753-4DB7-925E-82ACDC349776}"/>
            </c:ext>
          </c:extLst>
        </c:ser>
        <c:ser>
          <c:idx val="6"/>
          <c:order val="5"/>
          <c:tx>
            <c:v>Pancreas Distal</c:v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Sheet2!$C$1:$H$1</c:f>
              <c:strCache>
                <c:ptCount val="6"/>
                <c:pt idx="0">
                  <c:v>Time zero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</c:strCache>
            </c:strRef>
          </c:cat>
          <c:val>
            <c:numRef>
              <c:f>Sheet2!$C$8:$H$8</c:f>
              <c:numCache>
                <c:formatCode>0.00%</c:formatCode>
                <c:ptCount val="6"/>
                <c:pt idx="0">
                  <c:v>1</c:v>
                </c:pt>
                <c:pt idx="1">
                  <c:v>0.153</c:v>
                </c:pt>
                <c:pt idx="2">
                  <c:v>0.06</c:v>
                </c:pt>
                <c:pt idx="3">
                  <c:v>3.6999999999999998E-2</c:v>
                </c:pt>
                <c:pt idx="4">
                  <c:v>2.8000000000000001E-2</c:v>
                </c:pt>
                <c:pt idx="5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753-4DB7-925E-82ACDC349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71328"/>
        <c:axId val="113919680"/>
      </c:lineChart>
      <c:catAx>
        <c:axId val="11357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113919680"/>
        <c:crosses val="autoZero"/>
        <c:auto val="1"/>
        <c:lblAlgn val="ctr"/>
        <c:lblOffset val="100"/>
        <c:noMultiLvlLbl val="0"/>
      </c:catAx>
      <c:valAx>
        <c:axId val="113919680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000000"/>
                </a:solidFill>
              </a:defRPr>
            </a:pPr>
            <a:endParaRPr lang="en-US"/>
          </a:p>
        </c:txPr>
        <c:crossAx val="1135713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3292357220338E-2"/>
          <c:y val="3.1128950589957839E-2"/>
          <c:w val="0.88373449855674957"/>
          <c:h val="0.78809443289177339"/>
        </c:manualLayout>
      </c:layout>
      <c:barChart>
        <c:barDir val="col"/>
        <c:grouping val="clustered"/>
        <c:varyColors val="0"/>
        <c:ser>
          <c:idx val="0"/>
          <c:order val="0"/>
          <c:tx>
            <c:v>White Male</c:v>
          </c:tx>
          <c:spPr>
            <a:solidFill>
              <a:schemeClr val="tx1">
                <a:lumMod val="60000"/>
                <a:lumOff val="40000"/>
              </a:schemeClr>
            </a:solidFill>
          </c:spPr>
          <c:invertIfNegative val="0"/>
          <c:cat>
            <c:strRef>
              <c:f>Sheet3!$C$1:$J$1</c:f>
              <c:strCache>
                <c:ptCount val="8"/>
                <c:pt idx="0">
                  <c:v>Stomach</c:v>
                </c:pt>
                <c:pt idx="1">
                  <c:v>Colon and Rectum</c:v>
                </c:pt>
                <c:pt idx="2">
                  <c:v>Pancreas</c:v>
                </c:pt>
                <c:pt idx="3">
                  <c:v>Urinary Bladder</c:v>
                </c:pt>
                <c:pt idx="4">
                  <c:v>Leukemia</c:v>
                </c:pt>
                <c:pt idx="5">
                  <c:v>Cervix</c:v>
                </c:pt>
                <c:pt idx="6">
                  <c:v>Breast</c:v>
                </c:pt>
                <c:pt idx="7">
                  <c:v>Prostate</c:v>
                </c:pt>
              </c:strCache>
            </c:strRef>
          </c:cat>
          <c:val>
            <c:numRef>
              <c:f>Sheet3!$C$2:$J$2</c:f>
              <c:numCache>
                <c:formatCode>General</c:formatCode>
                <c:ptCount val="8"/>
                <c:pt idx="0">
                  <c:v>11.4</c:v>
                </c:pt>
                <c:pt idx="1">
                  <c:v>64</c:v>
                </c:pt>
                <c:pt idx="2">
                  <c:v>13.5</c:v>
                </c:pt>
                <c:pt idx="3">
                  <c:v>40.6</c:v>
                </c:pt>
                <c:pt idx="4">
                  <c:v>18.399999999999999</c:v>
                </c:pt>
                <c:pt idx="7">
                  <c:v>147.9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E-4182-A467-A320F49D8F1B}"/>
            </c:ext>
          </c:extLst>
        </c:ser>
        <c:ser>
          <c:idx val="1"/>
          <c:order val="1"/>
          <c:tx>
            <c:v>Black Male</c:v>
          </c:tx>
          <c:spPr>
            <a:solidFill>
              <a:schemeClr val="tx1">
                <a:lumMod val="50000"/>
              </a:schemeClr>
            </a:solidFill>
          </c:spPr>
          <c:invertIfNegative val="0"/>
          <c:cat>
            <c:strRef>
              <c:f>Sheet3!$C$1:$J$1</c:f>
              <c:strCache>
                <c:ptCount val="8"/>
                <c:pt idx="0">
                  <c:v>Stomach</c:v>
                </c:pt>
                <c:pt idx="1">
                  <c:v>Colon and Rectum</c:v>
                </c:pt>
                <c:pt idx="2">
                  <c:v>Pancreas</c:v>
                </c:pt>
                <c:pt idx="3">
                  <c:v>Urinary Bladder</c:v>
                </c:pt>
                <c:pt idx="4">
                  <c:v>Leukemia</c:v>
                </c:pt>
                <c:pt idx="5">
                  <c:v>Cervix</c:v>
                </c:pt>
                <c:pt idx="6">
                  <c:v>Breast</c:v>
                </c:pt>
                <c:pt idx="7">
                  <c:v>Prostate</c:v>
                </c:pt>
              </c:strCache>
            </c:strRef>
          </c:cat>
          <c:val>
            <c:numRef>
              <c:f>Sheet3!$C$3:$J$3</c:f>
              <c:numCache>
                <c:formatCode>General</c:formatCode>
                <c:ptCount val="8"/>
                <c:pt idx="0">
                  <c:v>20.5</c:v>
                </c:pt>
                <c:pt idx="1">
                  <c:v>69.599999999999994</c:v>
                </c:pt>
                <c:pt idx="2">
                  <c:v>18.899999999999999</c:v>
                </c:pt>
                <c:pt idx="3">
                  <c:v>20.5</c:v>
                </c:pt>
                <c:pt idx="4">
                  <c:v>14.4</c:v>
                </c:pt>
                <c:pt idx="7">
                  <c:v>237.4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AE-4182-A467-A320F49D8F1B}"/>
            </c:ext>
          </c:extLst>
        </c:ser>
        <c:ser>
          <c:idx val="2"/>
          <c:order val="2"/>
          <c:tx>
            <c:v>White Female</c:v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Sheet3!$C$1:$J$1</c:f>
              <c:strCache>
                <c:ptCount val="8"/>
                <c:pt idx="0">
                  <c:v>Stomach</c:v>
                </c:pt>
                <c:pt idx="1">
                  <c:v>Colon and Rectum</c:v>
                </c:pt>
                <c:pt idx="2">
                  <c:v>Pancreas</c:v>
                </c:pt>
                <c:pt idx="3">
                  <c:v>Urinary Bladder</c:v>
                </c:pt>
                <c:pt idx="4">
                  <c:v>Leukemia</c:v>
                </c:pt>
                <c:pt idx="5">
                  <c:v>Cervix</c:v>
                </c:pt>
                <c:pt idx="6">
                  <c:v>Breast</c:v>
                </c:pt>
                <c:pt idx="7">
                  <c:v>Prostate</c:v>
                </c:pt>
              </c:strCache>
            </c:strRef>
          </c:cat>
          <c:val>
            <c:numRef>
              <c:f>Sheet3!$C$4:$J$4</c:f>
              <c:numCache>
                <c:formatCode>General</c:formatCode>
                <c:ptCount val="8"/>
                <c:pt idx="0">
                  <c:v>5.0999999999999996</c:v>
                </c:pt>
                <c:pt idx="1">
                  <c:v>47.3</c:v>
                </c:pt>
                <c:pt idx="2">
                  <c:v>10</c:v>
                </c:pt>
                <c:pt idx="3">
                  <c:v>10</c:v>
                </c:pt>
                <c:pt idx="4">
                  <c:v>10.7</c:v>
                </c:pt>
                <c:pt idx="5">
                  <c:v>27.5</c:v>
                </c:pt>
                <c:pt idx="6">
                  <c:v>129.6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AE-4182-A467-A320F49D8F1B}"/>
            </c:ext>
          </c:extLst>
        </c:ser>
        <c:ser>
          <c:idx val="3"/>
          <c:order val="3"/>
          <c:tx>
            <c:v>Black Female</c:v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Sheet3!$C$1:$J$1</c:f>
              <c:strCache>
                <c:ptCount val="8"/>
                <c:pt idx="0">
                  <c:v>Stomach</c:v>
                </c:pt>
                <c:pt idx="1">
                  <c:v>Colon and Rectum</c:v>
                </c:pt>
                <c:pt idx="2">
                  <c:v>Pancreas</c:v>
                </c:pt>
                <c:pt idx="3">
                  <c:v>Urinary Bladder</c:v>
                </c:pt>
                <c:pt idx="4">
                  <c:v>Leukemia</c:v>
                </c:pt>
                <c:pt idx="5">
                  <c:v>Cervix</c:v>
                </c:pt>
                <c:pt idx="6">
                  <c:v>Breast</c:v>
                </c:pt>
                <c:pt idx="7">
                  <c:v>Prostate</c:v>
                </c:pt>
              </c:strCache>
            </c:strRef>
          </c:cat>
          <c:val>
            <c:numRef>
              <c:f>Sheet3!$C$5:$J$5</c:f>
              <c:numCache>
                <c:formatCode>General</c:formatCode>
                <c:ptCount val="8"/>
                <c:pt idx="0">
                  <c:v>9.6999999999999993</c:v>
                </c:pt>
                <c:pt idx="1">
                  <c:v>54.1</c:v>
                </c:pt>
                <c:pt idx="2">
                  <c:v>15.1</c:v>
                </c:pt>
                <c:pt idx="3">
                  <c:v>7.4</c:v>
                </c:pt>
                <c:pt idx="4">
                  <c:v>8.8000000000000007</c:v>
                </c:pt>
                <c:pt idx="5">
                  <c:v>20.100000000000001</c:v>
                </c:pt>
                <c:pt idx="6">
                  <c:v>117.1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AE-4182-A467-A320F49D8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14042368"/>
        <c:axId val="113921984"/>
      </c:barChart>
      <c:catAx>
        <c:axId val="11404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en-US"/>
          </a:p>
        </c:txPr>
        <c:crossAx val="113921984"/>
        <c:crosses val="autoZero"/>
        <c:auto val="1"/>
        <c:lblAlgn val="ctr"/>
        <c:lblOffset val="100"/>
        <c:noMultiLvlLbl val="0"/>
      </c:catAx>
      <c:valAx>
        <c:axId val="113921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>
                    <a:solidFill>
                      <a:srgbClr val="000000"/>
                    </a:solidFill>
                  </a:defRPr>
                </a:pPr>
                <a:r>
                  <a:rPr lang="en-US" sz="1600" b="0" dirty="0">
                    <a:solidFill>
                      <a:srgbClr val="000000"/>
                    </a:solidFill>
                  </a:rPr>
                  <a:t>Incidence per 100,000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en-US"/>
          </a:p>
        </c:txPr>
        <c:crossAx val="1140423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000000"/>
                </a:solidFill>
              </a:rPr>
              <a:t>Colon and rectum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Sheet3!$C$1:$E$1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Sheet3!$C$2:$E$2</c:f>
              <c:numCache>
                <c:formatCode>0.00%</c:formatCode>
                <c:ptCount val="3"/>
                <c:pt idx="0" formatCode="0%">
                  <c:v>0.4</c:v>
                </c:pt>
                <c:pt idx="1">
                  <c:v>0.35699999999999998</c:v>
                </c:pt>
                <c:pt idx="2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C-40A0-BFCC-2880205C9A57}"/>
            </c:ext>
          </c:extLst>
        </c:ser>
        <c:ser>
          <c:idx val="1"/>
          <c:order val="1"/>
          <c:tx>
            <c:strRef>
              <c:f>Sheet3!$B$3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Sheet3!$C$1:$E$1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Sheet3!$C$3:$E$3</c:f>
              <c:numCache>
                <c:formatCode>0.00%</c:formatCode>
                <c:ptCount val="3"/>
                <c:pt idx="0" formatCode="0%">
                  <c:v>0.39</c:v>
                </c:pt>
                <c:pt idx="1">
                  <c:v>0.32</c:v>
                </c:pt>
                <c:pt idx="2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CC-40A0-BFCC-2880205C9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43584"/>
        <c:axId val="113924288"/>
      </c:barChart>
      <c:catAx>
        <c:axId val="11424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0000"/>
                </a:solidFill>
              </a:defRPr>
            </a:pPr>
            <a:endParaRPr lang="en-US"/>
          </a:p>
        </c:txPr>
        <c:crossAx val="113924288"/>
        <c:crosses val="autoZero"/>
        <c:auto val="1"/>
        <c:lblAlgn val="ctr"/>
        <c:lblOffset val="100"/>
        <c:noMultiLvlLbl val="0"/>
      </c:catAx>
      <c:valAx>
        <c:axId val="1139242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1424358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000000"/>
                </a:solidFill>
              </a:rPr>
              <a:t>Pancreas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Sheet3!$B$5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Sheet3!$C$1:$E$1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Sheet3!$C$5:$E$5</c:f>
              <c:numCache>
                <c:formatCode>0.00%</c:formatCode>
                <c:ptCount val="3"/>
                <c:pt idx="0" formatCode="0%">
                  <c:v>0.09</c:v>
                </c:pt>
                <c:pt idx="1">
                  <c:v>0.28399999999999997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4-4258-8616-678F1EB20577}"/>
            </c:ext>
          </c:extLst>
        </c:ser>
        <c:ser>
          <c:idx val="1"/>
          <c:order val="1"/>
          <c:tx>
            <c:strRef>
              <c:f>Sheet3!$B$6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Sheet3!$C$1:$E$1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Sheet3!$C$6:$E$6</c:f>
              <c:numCache>
                <c:formatCode>0.00%</c:formatCode>
                <c:ptCount val="3"/>
                <c:pt idx="0" formatCode="0%">
                  <c:v>0.09</c:v>
                </c:pt>
                <c:pt idx="1">
                  <c:v>0.255</c:v>
                </c:pt>
                <c:pt idx="2">
                  <c:v>0.56299999999999994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4-4258-8616-678F1EB20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44096"/>
        <c:axId val="114294784"/>
      </c:barChart>
      <c:catAx>
        <c:axId val="11424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0000"/>
                </a:solidFill>
              </a:defRPr>
            </a:pPr>
            <a:endParaRPr lang="en-US"/>
          </a:p>
        </c:txPr>
        <c:crossAx val="114294784"/>
        <c:crosses val="autoZero"/>
        <c:auto val="1"/>
        <c:lblAlgn val="ctr"/>
        <c:lblOffset val="100"/>
        <c:noMultiLvlLbl val="0"/>
      </c:catAx>
      <c:valAx>
        <c:axId val="11429478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1424409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000000"/>
                </a:solidFill>
              </a:rPr>
              <a:t>Lung and Bronchus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Sheet3!$B$8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Sheet3!$C$1:$E$1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Sheet3!$C$8:$E$8</c:f>
              <c:numCache>
                <c:formatCode>0.00%</c:formatCode>
                <c:ptCount val="3"/>
                <c:pt idx="0" formatCode="0%">
                  <c:v>0.16</c:v>
                </c:pt>
                <c:pt idx="1">
                  <c:v>0.223</c:v>
                </c:pt>
                <c:pt idx="2">
                  <c:v>0.55900000000000005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0-4AA2-8511-32F7FC6D8874}"/>
            </c:ext>
          </c:extLst>
        </c:ser>
        <c:ser>
          <c:idx val="1"/>
          <c:order val="1"/>
          <c:tx>
            <c:strRef>
              <c:f>Sheet3!$B$9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Sheet3!$C$1:$E$1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Sheet3!$C$9:$E$9</c:f>
              <c:numCache>
                <c:formatCode>0.00%</c:formatCode>
                <c:ptCount val="3"/>
                <c:pt idx="0" formatCode="0%">
                  <c:v>0.13</c:v>
                </c:pt>
                <c:pt idx="1">
                  <c:v>0.22</c:v>
                </c:pt>
                <c:pt idx="2">
                  <c:v>0.60599999999999998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0-4AA2-8511-32F7FC6D8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45120"/>
        <c:axId val="114296512"/>
      </c:barChart>
      <c:catAx>
        <c:axId val="11424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0000"/>
                </a:solidFill>
              </a:defRPr>
            </a:pPr>
            <a:endParaRPr lang="en-US"/>
          </a:p>
        </c:txPr>
        <c:crossAx val="114296512"/>
        <c:crosses val="autoZero"/>
        <c:auto val="1"/>
        <c:lblAlgn val="ctr"/>
        <c:lblOffset val="100"/>
        <c:noMultiLvlLbl val="0"/>
      </c:catAx>
      <c:valAx>
        <c:axId val="11429651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14245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r>
              <a:rPr lang="en-US" sz="1400" b="1">
                <a:solidFill>
                  <a:srgbClr val="000000"/>
                </a:solidFill>
              </a:rPr>
              <a:t>Breast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Sheet3!$C$1:$E$1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Sheet3!$C$11:$E$11</c:f>
              <c:numCache>
                <c:formatCode>0.00%</c:formatCode>
                <c:ptCount val="3"/>
                <c:pt idx="0" formatCode="0%">
                  <c:v>0.64</c:v>
                </c:pt>
                <c:pt idx="1">
                  <c:v>0.28599999999999998</c:v>
                </c:pt>
                <c:pt idx="2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2-44B8-99C2-B2F81573A930}"/>
            </c:ext>
          </c:extLst>
        </c:ser>
        <c:ser>
          <c:idx val="1"/>
          <c:order val="1"/>
          <c:tx>
            <c:strRef>
              <c:f>Sheet3!$B$12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Sheet3!$C$1:$E$1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Sheet3!$C$12:$E$12</c:f>
              <c:numCache>
                <c:formatCode>0.00%</c:formatCode>
                <c:ptCount val="3"/>
                <c:pt idx="0" formatCode="0%">
                  <c:v>0.55000000000000004</c:v>
                </c:pt>
                <c:pt idx="1">
                  <c:v>0.34200000000000003</c:v>
                </c:pt>
                <c:pt idx="2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22-44B8-99C2-B2F81573A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413568"/>
        <c:axId val="114298240"/>
      </c:barChart>
      <c:catAx>
        <c:axId val="11441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0000"/>
                </a:solidFill>
              </a:defRPr>
            </a:pPr>
            <a:endParaRPr lang="en-US"/>
          </a:p>
        </c:txPr>
        <c:crossAx val="114298240"/>
        <c:crosses val="autoZero"/>
        <c:auto val="1"/>
        <c:lblAlgn val="ctr"/>
        <c:lblOffset val="100"/>
        <c:noMultiLvlLbl val="0"/>
      </c:catAx>
      <c:valAx>
        <c:axId val="1142982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14413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Sheet3!$B$8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Sheet3!$C$1:$E$1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Sheet3!$C$8:$E$8</c:f>
              <c:numCache>
                <c:formatCode>0.00%</c:formatCode>
                <c:ptCount val="3"/>
                <c:pt idx="0" formatCode="0%">
                  <c:v>0.16</c:v>
                </c:pt>
                <c:pt idx="1">
                  <c:v>0.223</c:v>
                </c:pt>
                <c:pt idx="2">
                  <c:v>0.55900000000000005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A-4412-81DA-538D2892BB6A}"/>
            </c:ext>
          </c:extLst>
        </c:ser>
        <c:ser>
          <c:idx val="1"/>
          <c:order val="1"/>
          <c:tx>
            <c:strRef>
              <c:f>Sheet3!$B$9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Sheet3!$C$1:$E$1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Sheet3!$C$9:$E$9</c:f>
              <c:numCache>
                <c:formatCode>0.00%</c:formatCode>
                <c:ptCount val="3"/>
                <c:pt idx="0" formatCode="0%">
                  <c:v>0.13</c:v>
                </c:pt>
                <c:pt idx="1">
                  <c:v>0.22</c:v>
                </c:pt>
                <c:pt idx="2">
                  <c:v>0.60599999999999998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A-4412-81DA-538D2892B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414080"/>
        <c:axId val="114299968"/>
      </c:barChart>
      <c:catAx>
        <c:axId val="114414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4299968"/>
        <c:crosses val="autoZero"/>
        <c:auto val="1"/>
        <c:lblAlgn val="ctr"/>
        <c:lblOffset val="100"/>
        <c:noMultiLvlLbl val="0"/>
      </c:catAx>
      <c:valAx>
        <c:axId val="11429996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144140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000000"/>
                </a:solidFill>
              </a:rPr>
              <a:t>Prostate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Sheet3!$B$17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Sheet3!$C$1:$E$1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Sheet3!$C$17:$E$17</c:f>
              <c:numCache>
                <c:formatCode>0.00%</c:formatCode>
                <c:ptCount val="3"/>
                <c:pt idx="0" formatCode="0%">
                  <c:v>0.81</c:v>
                </c:pt>
                <c:pt idx="1">
                  <c:v>0.122</c:v>
                </c:pt>
                <c:pt idx="2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5-4E53-B6FF-F80E488F3553}"/>
            </c:ext>
          </c:extLst>
        </c:ser>
        <c:ser>
          <c:idx val="1"/>
          <c:order val="1"/>
          <c:tx>
            <c:strRef>
              <c:f>Sheet3!$B$18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Sheet3!$C$1:$E$1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Sheet3!$C$18:$E$18</c:f>
              <c:numCache>
                <c:formatCode>0.00%</c:formatCode>
                <c:ptCount val="3"/>
                <c:pt idx="0" formatCode="0%">
                  <c:v>0.82</c:v>
                </c:pt>
                <c:pt idx="1">
                  <c:v>9.7000000000000003E-2</c:v>
                </c:pt>
                <c:pt idx="2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85-4E53-B6FF-F80E488F3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414592"/>
        <c:axId val="114301696"/>
      </c:barChart>
      <c:catAx>
        <c:axId val="11441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0000"/>
                </a:solidFill>
              </a:defRPr>
            </a:pPr>
            <a:endParaRPr lang="en-US"/>
          </a:p>
        </c:txPr>
        <c:crossAx val="114301696"/>
        <c:crosses val="autoZero"/>
        <c:auto val="1"/>
        <c:lblAlgn val="ctr"/>
        <c:lblOffset val="100"/>
        <c:noMultiLvlLbl val="0"/>
      </c:catAx>
      <c:valAx>
        <c:axId val="11430169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1441459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43F53-573B-45E8-83D0-5F95FA6E9DCE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144554D0-B490-4B25-80C8-43361E82544D}">
      <dgm:prSet phldrT="[Text]" custT="1"/>
      <dgm:spPr/>
      <dgm:t>
        <a:bodyPr anchor="t"/>
        <a:lstStyle/>
        <a:p>
          <a:r>
            <a:rPr lang="en-US" sz="1400" b="1" dirty="0">
              <a:solidFill>
                <a:srgbClr val="000000"/>
              </a:solidFill>
            </a:rPr>
            <a:t>Stage 0</a:t>
          </a:r>
        </a:p>
        <a:p>
          <a:r>
            <a:rPr lang="en-US" sz="1400" b="1" dirty="0">
              <a:solidFill>
                <a:srgbClr val="000000"/>
              </a:solidFill>
            </a:rPr>
            <a:t>- Carcinoma in situ </a:t>
          </a:r>
        </a:p>
        <a:p>
          <a:r>
            <a:rPr lang="en-US" sz="1400" b="1" dirty="0">
              <a:solidFill>
                <a:srgbClr val="000000"/>
              </a:solidFill>
            </a:rPr>
            <a:t> </a:t>
          </a:r>
        </a:p>
      </dgm:t>
    </dgm:pt>
    <dgm:pt modelId="{051CAB49-C2BE-4C07-8D72-8B061E70C72A}" type="parTrans" cxnId="{524AAB89-7BA2-4390-A6F3-97D8854312D6}">
      <dgm:prSet/>
      <dgm:spPr/>
      <dgm:t>
        <a:bodyPr/>
        <a:lstStyle/>
        <a:p>
          <a:endParaRPr lang="en-US"/>
        </a:p>
      </dgm:t>
    </dgm:pt>
    <dgm:pt modelId="{F242F30A-55D5-4B5A-B5E0-F6422BC483B8}" type="sibTrans" cxnId="{524AAB89-7BA2-4390-A6F3-97D8854312D6}">
      <dgm:prSet/>
      <dgm:spPr/>
      <dgm:t>
        <a:bodyPr/>
        <a:lstStyle/>
        <a:p>
          <a:endParaRPr lang="en-US"/>
        </a:p>
      </dgm:t>
    </dgm:pt>
    <dgm:pt modelId="{93742844-DB3A-42C3-AC71-66CDA2C4C169}">
      <dgm:prSet phldrT="[Text]" custT="1"/>
      <dgm:spPr/>
      <dgm:t>
        <a:bodyPr anchor="t"/>
        <a:lstStyle/>
        <a:p>
          <a:r>
            <a:rPr lang="en-US" sz="1400" b="1" dirty="0">
              <a:solidFill>
                <a:srgbClr val="000000"/>
              </a:solidFill>
            </a:rPr>
            <a:t>Stage 1</a:t>
          </a:r>
        </a:p>
        <a:p>
          <a:r>
            <a:rPr lang="en-US" sz="1400" b="1" dirty="0">
              <a:solidFill>
                <a:srgbClr val="000000"/>
              </a:solidFill>
            </a:rPr>
            <a:t>- Localized</a:t>
          </a:r>
        </a:p>
      </dgm:t>
    </dgm:pt>
    <dgm:pt modelId="{A74A9F8F-61E3-4C56-8ADF-D32F6990A59B}" type="parTrans" cxnId="{DBA32487-E796-44F6-AD2D-81954A267D1E}">
      <dgm:prSet/>
      <dgm:spPr/>
      <dgm:t>
        <a:bodyPr/>
        <a:lstStyle/>
        <a:p>
          <a:endParaRPr lang="en-US"/>
        </a:p>
      </dgm:t>
    </dgm:pt>
    <dgm:pt modelId="{930ED108-F57A-4A13-B74B-0B93FE6D4B6D}" type="sibTrans" cxnId="{DBA32487-E796-44F6-AD2D-81954A267D1E}">
      <dgm:prSet/>
      <dgm:spPr/>
      <dgm:t>
        <a:bodyPr/>
        <a:lstStyle/>
        <a:p>
          <a:endParaRPr lang="en-US"/>
        </a:p>
      </dgm:t>
    </dgm:pt>
    <dgm:pt modelId="{8A102DE6-F27E-4449-A620-DF306454564A}">
      <dgm:prSet phldrT="[Text]" custT="1"/>
      <dgm:spPr/>
      <dgm:t>
        <a:bodyPr anchor="t"/>
        <a:lstStyle/>
        <a:p>
          <a:r>
            <a:rPr lang="en-US" sz="1400" b="1" dirty="0">
              <a:solidFill>
                <a:srgbClr val="000000"/>
              </a:solidFill>
            </a:rPr>
            <a:t>Stage 2</a:t>
          </a:r>
        </a:p>
        <a:p>
          <a:r>
            <a:rPr lang="en-US" sz="1400" b="1" dirty="0">
              <a:solidFill>
                <a:srgbClr val="000000"/>
              </a:solidFill>
            </a:rPr>
            <a:t>- Regional early locally advanced</a:t>
          </a:r>
        </a:p>
      </dgm:t>
    </dgm:pt>
    <dgm:pt modelId="{A89150B9-E4FD-49EF-A647-F0A5AE7328B4}" type="parTrans" cxnId="{73391E30-DFA6-450E-83D8-7015193CD1BE}">
      <dgm:prSet/>
      <dgm:spPr/>
      <dgm:t>
        <a:bodyPr/>
        <a:lstStyle/>
        <a:p>
          <a:endParaRPr lang="en-US"/>
        </a:p>
      </dgm:t>
    </dgm:pt>
    <dgm:pt modelId="{B09A7E8C-BB05-4805-B319-8FFE8047A544}" type="sibTrans" cxnId="{73391E30-DFA6-450E-83D8-7015193CD1BE}">
      <dgm:prSet/>
      <dgm:spPr/>
      <dgm:t>
        <a:bodyPr/>
        <a:lstStyle/>
        <a:p>
          <a:endParaRPr lang="en-US"/>
        </a:p>
      </dgm:t>
    </dgm:pt>
    <dgm:pt modelId="{D09C408C-BBC7-4007-949A-956922DB1D1E}">
      <dgm:prSet custT="1"/>
      <dgm:spPr/>
      <dgm:t>
        <a:bodyPr anchor="t"/>
        <a:lstStyle/>
        <a:p>
          <a:r>
            <a:rPr lang="en-US" sz="1400" b="1" dirty="0">
              <a:solidFill>
                <a:srgbClr val="000000"/>
              </a:solidFill>
            </a:rPr>
            <a:t>Stage 3</a:t>
          </a:r>
        </a:p>
        <a:p>
          <a:r>
            <a:rPr lang="en-US" sz="1400" b="1" dirty="0">
              <a:solidFill>
                <a:srgbClr val="000000"/>
              </a:solidFill>
            </a:rPr>
            <a:t>- Regional  late locally advanced </a:t>
          </a:r>
        </a:p>
      </dgm:t>
    </dgm:pt>
    <dgm:pt modelId="{9602519B-A56F-4D25-A465-7E0BCA7575C9}" type="parTrans" cxnId="{DEE1AB02-6576-4D4C-8372-6FC8D3295839}">
      <dgm:prSet/>
      <dgm:spPr/>
      <dgm:t>
        <a:bodyPr/>
        <a:lstStyle/>
        <a:p>
          <a:endParaRPr lang="en-US"/>
        </a:p>
      </dgm:t>
    </dgm:pt>
    <dgm:pt modelId="{631BEB61-4E04-4216-927E-81AC1B69F137}" type="sibTrans" cxnId="{DEE1AB02-6576-4D4C-8372-6FC8D3295839}">
      <dgm:prSet/>
      <dgm:spPr/>
      <dgm:t>
        <a:bodyPr/>
        <a:lstStyle/>
        <a:p>
          <a:endParaRPr lang="en-US"/>
        </a:p>
      </dgm:t>
    </dgm:pt>
    <dgm:pt modelId="{63275729-FE35-4E1D-A14A-9CD58903140A}">
      <dgm:prSet custT="1"/>
      <dgm:spPr/>
      <dgm:t>
        <a:bodyPr anchor="t"/>
        <a:lstStyle/>
        <a:p>
          <a:r>
            <a:rPr lang="en-US" sz="1400" b="1" dirty="0">
              <a:solidFill>
                <a:srgbClr val="000000"/>
              </a:solidFill>
            </a:rPr>
            <a:t>Stage 4</a:t>
          </a:r>
        </a:p>
        <a:p>
          <a:r>
            <a:rPr lang="en-US" sz="1400" b="1" dirty="0">
              <a:solidFill>
                <a:srgbClr val="000000"/>
              </a:solidFill>
            </a:rPr>
            <a:t>- Distant</a:t>
          </a:r>
        </a:p>
      </dgm:t>
    </dgm:pt>
    <dgm:pt modelId="{17236A7A-FFF2-418D-A422-98CD68BDAB9B}" type="parTrans" cxnId="{F1AC6088-51EB-4ED9-AFF0-B49102E2944A}">
      <dgm:prSet/>
      <dgm:spPr/>
      <dgm:t>
        <a:bodyPr/>
        <a:lstStyle/>
        <a:p>
          <a:endParaRPr lang="en-US"/>
        </a:p>
      </dgm:t>
    </dgm:pt>
    <dgm:pt modelId="{03F6C56F-55ED-46EB-9BEF-EC79BA5DF553}" type="sibTrans" cxnId="{F1AC6088-51EB-4ED9-AFF0-B49102E2944A}">
      <dgm:prSet/>
      <dgm:spPr/>
      <dgm:t>
        <a:bodyPr/>
        <a:lstStyle/>
        <a:p>
          <a:endParaRPr lang="en-US"/>
        </a:p>
      </dgm:t>
    </dgm:pt>
    <dgm:pt modelId="{BB2A9206-51DE-4F09-87DE-33E1C450F8C3}" type="pres">
      <dgm:prSet presAssocID="{94043F53-573B-45E8-83D0-5F95FA6E9DCE}" presName="CompostProcess" presStyleCnt="0">
        <dgm:presLayoutVars>
          <dgm:dir/>
          <dgm:resizeHandles val="exact"/>
        </dgm:presLayoutVars>
      </dgm:prSet>
      <dgm:spPr/>
    </dgm:pt>
    <dgm:pt modelId="{ABEDF72A-6B75-4371-BB79-5EC52535F1B3}" type="pres">
      <dgm:prSet presAssocID="{94043F53-573B-45E8-83D0-5F95FA6E9DCE}" presName="arrow" presStyleLbl="bgShp" presStyleIdx="0" presStyleCnt="1" custLinFactNeighborY="366"/>
      <dgm:spPr/>
    </dgm:pt>
    <dgm:pt modelId="{5E9E2002-EDD8-4F29-A7FC-4D2DCF59631D}" type="pres">
      <dgm:prSet presAssocID="{94043F53-573B-45E8-83D0-5F95FA6E9DCE}" presName="linearProcess" presStyleCnt="0"/>
      <dgm:spPr/>
    </dgm:pt>
    <dgm:pt modelId="{8D05158E-BE6F-43CD-A328-A1C2DB5969D7}" type="pres">
      <dgm:prSet presAssocID="{144554D0-B490-4B25-80C8-43361E82544D}" presName="textNode" presStyleLbl="node1" presStyleIdx="0" presStyleCnt="5">
        <dgm:presLayoutVars>
          <dgm:bulletEnabled val="1"/>
        </dgm:presLayoutVars>
      </dgm:prSet>
      <dgm:spPr/>
    </dgm:pt>
    <dgm:pt modelId="{F5BE8315-8DA1-45D3-AFDD-58AA93516E03}" type="pres">
      <dgm:prSet presAssocID="{F242F30A-55D5-4B5A-B5E0-F6422BC483B8}" presName="sibTrans" presStyleCnt="0"/>
      <dgm:spPr/>
    </dgm:pt>
    <dgm:pt modelId="{8B854CAC-A16F-4534-874F-2CC82F23677E}" type="pres">
      <dgm:prSet presAssocID="{93742844-DB3A-42C3-AC71-66CDA2C4C169}" presName="textNode" presStyleLbl="node1" presStyleIdx="1" presStyleCnt="5">
        <dgm:presLayoutVars>
          <dgm:bulletEnabled val="1"/>
        </dgm:presLayoutVars>
      </dgm:prSet>
      <dgm:spPr/>
    </dgm:pt>
    <dgm:pt modelId="{5F0B0F25-5049-49AE-9E87-50121015F198}" type="pres">
      <dgm:prSet presAssocID="{930ED108-F57A-4A13-B74B-0B93FE6D4B6D}" presName="sibTrans" presStyleCnt="0"/>
      <dgm:spPr/>
    </dgm:pt>
    <dgm:pt modelId="{49DD4FC7-7C1C-4AFA-A634-9DBC02159AC8}" type="pres">
      <dgm:prSet presAssocID="{8A102DE6-F27E-4449-A620-DF306454564A}" presName="textNode" presStyleLbl="node1" presStyleIdx="2" presStyleCnt="5">
        <dgm:presLayoutVars>
          <dgm:bulletEnabled val="1"/>
        </dgm:presLayoutVars>
      </dgm:prSet>
      <dgm:spPr/>
    </dgm:pt>
    <dgm:pt modelId="{DF152C47-CE4D-4D0C-BD99-CC8C3BCDCD34}" type="pres">
      <dgm:prSet presAssocID="{B09A7E8C-BB05-4805-B319-8FFE8047A544}" presName="sibTrans" presStyleCnt="0"/>
      <dgm:spPr/>
    </dgm:pt>
    <dgm:pt modelId="{D5FCA4FA-7681-4543-8EB8-8E02A04F3FF7}" type="pres">
      <dgm:prSet presAssocID="{D09C408C-BBC7-4007-949A-956922DB1D1E}" presName="textNode" presStyleLbl="node1" presStyleIdx="3" presStyleCnt="5">
        <dgm:presLayoutVars>
          <dgm:bulletEnabled val="1"/>
        </dgm:presLayoutVars>
      </dgm:prSet>
      <dgm:spPr/>
    </dgm:pt>
    <dgm:pt modelId="{5241CC45-0E33-44F0-B0A2-CB3D9E12FAF2}" type="pres">
      <dgm:prSet presAssocID="{631BEB61-4E04-4216-927E-81AC1B69F137}" presName="sibTrans" presStyleCnt="0"/>
      <dgm:spPr/>
    </dgm:pt>
    <dgm:pt modelId="{FB16F92D-7F1A-4F3C-A2CB-7B1230948E74}" type="pres">
      <dgm:prSet presAssocID="{63275729-FE35-4E1D-A14A-9CD58903140A}" presName="textNode" presStyleLbl="node1" presStyleIdx="4" presStyleCnt="5" custLinFactNeighborX="11054">
        <dgm:presLayoutVars>
          <dgm:bulletEnabled val="1"/>
        </dgm:presLayoutVars>
      </dgm:prSet>
      <dgm:spPr/>
    </dgm:pt>
  </dgm:ptLst>
  <dgm:cxnLst>
    <dgm:cxn modelId="{835B9071-6EC9-45FA-8A2C-2BBA905A8D97}" type="presOf" srcId="{144554D0-B490-4B25-80C8-43361E82544D}" destId="{8D05158E-BE6F-43CD-A328-A1C2DB5969D7}" srcOrd="0" destOrd="0" presId="urn:microsoft.com/office/officeart/2005/8/layout/hProcess9"/>
    <dgm:cxn modelId="{0C5503F1-0FA0-4208-897C-5740039BE548}" type="presOf" srcId="{8A102DE6-F27E-4449-A620-DF306454564A}" destId="{49DD4FC7-7C1C-4AFA-A634-9DBC02159AC8}" srcOrd="0" destOrd="0" presId="urn:microsoft.com/office/officeart/2005/8/layout/hProcess9"/>
    <dgm:cxn modelId="{261CBD75-4EDE-474D-B884-91F5B2713531}" type="presOf" srcId="{93742844-DB3A-42C3-AC71-66CDA2C4C169}" destId="{8B854CAC-A16F-4534-874F-2CC82F23677E}" srcOrd="0" destOrd="0" presId="urn:microsoft.com/office/officeart/2005/8/layout/hProcess9"/>
    <dgm:cxn modelId="{73391E30-DFA6-450E-83D8-7015193CD1BE}" srcId="{94043F53-573B-45E8-83D0-5F95FA6E9DCE}" destId="{8A102DE6-F27E-4449-A620-DF306454564A}" srcOrd="2" destOrd="0" parTransId="{A89150B9-E4FD-49EF-A647-F0A5AE7328B4}" sibTransId="{B09A7E8C-BB05-4805-B319-8FFE8047A544}"/>
    <dgm:cxn modelId="{DEE1AB02-6576-4D4C-8372-6FC8D3295839}" srcId="{94043F53-573B-45E8-83D0-5F95FA6E9DCE}" destId="{D09C408C-BBC7-4007-949A-956922DB1D1E}" srcOrd="3" destOrd="0" parTransId="{9602519B-A56F-4D25-A465-7E0BCA7575C9}" sibTransId="{631BEB61-4E04-4216-927E-81AC1B69F137}"/>
    <dgm:cxn modelId="{EB7F02CF-341D-4A62-B344-101B12B4D8D8}" type="presOf" srcId="{63275729-FE35-4E1D-A14A-9CD58903140A}" destId="{FB16F92D-7F1A-4F3C-A2CB-7B1230948E74}" srcOrd="0" destOrd="0" presId="urn:microsoft.com/office/officeart/2005/8/layout/hProcess9"/>
    <dgm:cxn modelId="{8C9C0B7B-F3AA-4C91-AA01-C25D209F1CD4}" type="presOf" srcId="{94043F53-573B-45E8-83D0-5F95FA6E9DCE}" destId="{BB2A9206-51DE-4F09-87DE-33E1C450F8C3}" srcOrd="0" destOrd="0" presId="urn:microsoft.com/office/officeart/2005/8/layout/hProcess9"/>
    <dgm:cxn modelId="{69B0FD77-4276-4DB3-87F8-BB5C9EAA1733}" type="presOf" srcId="{D09C408C-BBC7-4007-949A-956922DB1D1E}" destId="{D5FCA4FA-7681-4543-8EB8-8E02A04F3FF7}" srcOrd="0" destOrd="0" presId="urn:microsoft.com/office/officeart/2005/8/layout/hProcess9"/>
    <dgm:cxn modelId="{524AAB89-7BA2-4390-A6F3-97D8854312D6}" srcId="{94043F53-573B-45E8-83D0-5F95FA6E9DCE}" destId="{144554D0-B490-4B25-80C8-43361E82544D}" srcOrd="0" destOrd="0" parTransId="{051CAB49-C2BE-4C07-8D72-8B061E70C72A}" sibTransId="{F242F30A-55D5-4B5A-B5E0-F6422BC483B8}"/>
    <dgm:cxn modelId="{F1AC6088-51EB-4ED9-AFF0-B49102E2944A}" srcId="{94043F53-573B-45E8-83D0-5F95FA6E9DCE}" destId="{63275729-FE35-4E1D-A14A-9CD58903140A}" srcOrd="4" destOrd="0" parTransId="{17236A7A-FFF2-418D-A422-98CD68BDAB9B}" sibTransId="{03F6C56F-55ED-46EB-9BEF-EC79BA5DF553}"/>
    <dgm:cxn modelId="{DBA32487-E796-44F6-AD2D-81954A267D1E}" srcId="{94043F53-573B-45E8-83D0-5F95FA6E9DCE}" destId="{93742844-DB3A-42C3-AC71-66CDA2C4C169}" srcOrd="1" destOrd="0" parTransId="{A74A9F8F-61E3-4C56-8ADF-D32F6990A59B}" sibTransId="{930ED108-F57A-4A13-B74B-0B93FE6D4B6D}"/>
    <dgm:cxn modelId="{2B43D788-D02A-42D7-8DB7-99348587A7A7}" type="presParOf" srcId="{BB2A9206-51DE-4F09-87DE-33E1C450F8C3}" destId="{ABEDF72A-6B75-4371-BB79-5EC52535F1B3}" srcOrd="0" destOrd="0" presId="urn:microsoft.com/office/officeart/2005/8/layout/hProcess9"/>
    <dgm:cxn modelId="{BF888E3D-C347-4D20-B611-57413A4C5BEB}" type="presParOf" srcId="{BB2A9206-51DE-4F09-87DE-33E1C450F8C3}" destId="{5E9E2002-EDD8-4F29-A7FC-4D2DCF59631D}" srcOrd="1" destOrd="0" presId="urn:microsoft.com/office/officeart/2005/8/layout/hProcess9"/>
    <dgm:cxn modelId="{6F24A2FF-175D-403C-9B7B-7C77F6D39D96}" type="presParOf" srcId="{5E9E2002-EDD8-4F29-A7FC-4D2DCF59631D}" destId="{8D05158E-BE6F-43CD-A328-A1C2DB5969D7}" srcOrd="0" destOrd="0" presId="urn:microsoft.com/office/officeart/2005/8/layout/hProcess9"/>
    <dgm:cxn modelId="{94B7C232-7F0E-408E-B19C-DA0848236144}" type="presParOf" srcId="{5E9E2002-EDD8-4F29-A7FC-4D2DCF59631D}" destId="{F5BE8315-8DA1-45D3-AFDD-58AA93516E03}" srcOrd="1" destOrd="0" presId="urn:microsoft.com/office/officeart/2005/8/layout/hProcess9"/>
    <dgm:cxn modelId="{CEFCB5D8-A71E-4BC5-B29D-11477DD1BF40}" type="presParOf" srcId="{5E9E2002-EDD8-4F29-A7FC-4D2DCF59631D}" destId="{8B854CAC-A16F-4534-874F-2CC82F23677E}" srcOrd="2" destOrd="0" presId="urn:microsoft.com/office/officeart/2005/8/layout/hProcess9"/>
    <dgm:cxn modelId="{A8206426-4AFE-498B-9E62-C95D5915922B}" type="presParOf" srcId="{5E9E2002-EDD8-4F29-A7FC-4D2DCF59631D}" destId="{5F0B0F25-5049-49AE-9E87-50121015F198}" srcOrd="3" destOrd="0" presId="urn:microsoft.com/office/officeart/2005/8/layout/hProcess9"/>
    <dgm:cxn modelId="{D0DE07CA-6697-444A-917A-3FFB852FF315}" type="presParOf" srcId="{5E9E2002-EDD8-4F29-A7FC-4D2DCF59631D}" destId="{49DD4FC7-7C1C-4AFA-A634-9DBC02159AC8}" srcOrd="4" destOrd="0" presId="urn:microsoft.com/office/officeart/2005/8/layout/hProcess9"/>
    <dgm:cxn modelId="{4457AEE0-6BF4-4ED5-A813-84A265EAF998}" type="presParOf" srcId="{5E9E2002-EDD8-4F29-A7FC-4D2DCF59631D}" destId="{DF152C47-CE4D-4D0C-BD99-CC8C3BCDCD34}" srcOrd="5" destOrd="0" presId="urn:microsoft.com/office/officeart/2005/8/layout/hProcess9"/>
    <dgm:cxn modelId="{99563CE5-A0CE-4DF2-951B-2DB90B4A766E}" type="presParOf" srcId="{5E9E2002-EDD8-4F29-A7FC-4D2DCF59631D}" destId="{D5FCA4FA-7681-4543-8EB8-8E02A04F3FF7}" srcOrd="6" destOrd="0" presId="urn:microsoft.com/office/officeart/2005/8/layout/hProcess9"/>
    <dgm:cxn modelId="{E0A1ECDC-5656-481F-8E35-FC6E1E03388C}" type="presParOf" srcId="{5E9E2002-EDD8-4F29-A7FC-4D2DCF59631D}" destId="{5241CC45-0E33-44F0-B0A2-CB3D9E12FAF2}" srcOrd="7" destOrd="0" presId="urn:microsoft.com/office/officeart/2005/8/layout/hProcess9"/>
    <dgm:cxn modelId="{3161555B-BB4B-4215-A7B3-D55F4DD7EAD7}" type="presParOf" srcId="{5E9E2002-EDD8-4F29-A7FC-4D2DCF59631D}" destId="{FB16F92D-7F1A-4F3C-A2CB-7B1230948E7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72F15-096D-4A49-BA09-1D53AAF678EC}" type="doc">
      <dgm:prSet loTypeId="urn:microsoft.com/office/officeart/2009/layout/CircleArrowProcess" loCatId="cycle" qsTypeId="urn:microsoft.com/office/officeart/2005/8/quickstyle/simple2" qsCatId="simple" csTypeId="urn:microsoft.com/office/officeart/2005/8/colors/accent1_2" csCatId="accent1" phldr="1"/>
      <dgm:spPr/>
    </dgm:pt>
    <dgm:pt modelId="{556F384D-D5C8-404B-AABF-D7462348D51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Social factors</a:t>
          </a:r>
        </a:p>
      </dgm:t>
    </dgm:pt>
    <dgm:pt modelId="{AD3BB324-D14F-472F-83F2-A7BD06C18FD3}" type="parTrans" cxnId="{CC83BA82-0125-4D74-B1E9-47CD0AB7C78F}">
      <dgm:prSet/>
      <dgm:spPr/>
      <dgm:t>
        <a:bodyPr/>
        <a:lstStyle/>
        <a:p>
          <a:endParaRPr lang="en-US"/>
        </a:p>
      </dgm:t>
    </dgm:pt>
    <dgm:pt modelId="{A70740A3-6AC8-4306-BF01-988639D06A05}" type="sibTrans" cxnId="{CC83BA82-0125-4D74-B1E9-47CD0AB7C78F}">
      <dgm:prSet/>
      <dgm:spPr/>
      <dgm:t>
        <a:bodyPr/>
        <a:lstStyle/>
        <a:p>
          <a:endParaRPr lang="en-US"/>
        </a:p>
      </dgm:t>
    </dgm:pt>
    <dgm:pt modelId="{92DBB566-F279-45B2-AE12-68C5B9DB3FB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Behaviors</a:t>
          </a:r>
        </a:p>
      </dgm:t>
    </dgm:pt>
    <dgm:pt modelId="{EE817678-1983-478D-B217-FFB972A2815C}" type="parTrans" cxnId="{63EAA5D7-4E8E-4555-8C0C-3BFF29A286ED}">
      <dgm:prSet/>
      <dgm:spPr/>
      <dgm:t>
        <a:bodyPr/>
        <a:lstStyle/>
        <a:p>
          <a:endParaRPr lang="en-US"/>
        </a:p>
      </dgm:t>
    </dgm:pt>
    <dgm:pt modelId="{E8C9F124-81BA-436A-8D4C-F5D97996077A}" type="sibTrans" cxnId="{63EAA5D7-4E8E-4555-8C0C-3BFF29A286ED}">
      <dgm:prSet/>
      <dgm:spPr/>
      <dgm:t>
        <a:bodyPr/>
        <a:lstStyle/>
        <a:p>
          <a:endParaRPr lang="en-US"/>
        </a:p>
      </dgm:t>
    </dgm:pt>
    <dgm:pt modelId="{64C48D06-BA60-418D-8AB9-B0F619FBC21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Genetics</a:t>
          </a:r>
        </a:p>
      </dgm:t>
    </dgm:pt>
    <dgm:pt modelId="{8D66AA26-2B7F-4F6B-BF9E-740F2D4A112C}" type="parTrans" cxnId="{708AA921-DE3A-4D8C-AF83-B370D5B02A05}">
      <dgm:prSet/>
      <dgm:spPr/>
      <dgm:t>
        <a:bodyPr/>
        <a:lstStyle/>
        <a:p>
          <a:endParaRPr lang="en-US"/>
        </a:p>
      </dgm:t>
    </dgm:pt>
    <dgm:pt modelId="{9135CCD4-22A9-4227-B300-8A1F306CAF9B}" type="sibTrans" cxnId="{708AA921-DE3A-4D8C-AF83-B370D5B02A05}">
      <dgm:prSet/>
      <dgm:spPr/>
      <dgm:t>
        <a:bodyPr/>
        <a:lstStyle/>
        <a:p>
          <a:endParaRPr lang="en-US"/>
        </a:p>
      </dgm:t>
    </dgm:pt>
    <dgm:pt modelId="{5DC9885A-D778-4B78-B84A-8F6AF5321C8E}" type="pres">
      <dgm:prSet presAssocID="{C7372F15-096D-4A49-BA09-1D53AAF678E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6361693-07B5-4123-B640-2D243AEE4792}" type="pres">
      <dgm:prSet presAssocID="{556F384D-D5C8-404B-AABF-D7462348D516}" presName="Accent1" presStyleCnt="0"/>
      <dgm:spPr/>
    </dgm:pt>
    <dgm:pt modelId="{F4F62F2F-96CE-440D-A803-64FB00F13F28}" type="pres">
      <dgm:prSet presAssocID="{556F384D-D5C8-404B-AABF-D7462348D516}" presName="Accent" presStyleLbl="node1" presStyleIdx="0" presStyleCnt="3"/>
      <dgm:spPr/>
    </dgm:pt>
    <dgm:pt modelId="{0644951B-7711-4966-BA3F-3C1DAC2F9EF5}" type="pres">
      <dgm:prSet presAssocID="{556F384D-D5C8-404B-AABF-D7462348D51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C72BF21-1169-48F1-88E9-B5CEAB514602}" type="pres">
      <dgm:prSet presAssocID="{92DBB566-F279-45B2-AE12-68C5B9DB3FBF}" presName="Accent2" presStyleCnt="0"/>
      <dgm:spPr/>
    </dgm:pt>
    <dgm:pt modelId="{EE45F760-24AA-4970-A6B1-FEC1ED3D8450}" type="pres">
      <dgm:prSet presAssocID="{92DBB566-F279-45B2-AE12-68C5B9DB3FBF}" presName="Accent" presStyleLbl="node1" presStyleIdx="1" presStyleCnt="3"/>
      <dgm:spPr/>
    </dgm:pt>
    <dgm:pt modelId="{299C9AA1-D4C2-4986-A537-8DE5A1540E27}" type="pres">
      <dgm:prSet presAssocID="{92DBB566-F279-45B2-AE12-68C5B9DB3FB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9295EA1-775A-4D74-B24A-928E88633D29}" type="pres">
      <dgm:prSet presAssocID="{64C48D06-BA60-418D-8AB9-B0F619FBC21B}" presName="Accent3" presStyleCnt="0"/>
      <dgm:spPr/>
    </dgm:pt>
    <dgm:pt modelId="{70687DC1-1B5D-4CCA-BA5F-8D00EBDAC2AE}" type="pres">
      <dgm:prSet presAssocID="{64C48D06-BA60-418D-8AB9-B0F619FBC21B}" presName="Accent" presStyleLbl="node1" presStyleIdx="2" presStyleCnt="3"/>
      <dgm:spPr/>
    </dgm:pt>
    <dgm:pt modelId="{7E3BACEB-362D-4E25-9A06-7722EA9D4E6A}" type="pres">
      <dgm:prSet presAssocID="{64C48D06-BA60-418D-8AB9-B0F619FBC21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50431F7-3B58-47F6-AD37-031FB1D5EC84}" type="presOf" srcId="{92DBB566-F279-45B2-AE12-68C5B9DB3FBF}" destId="{299C9AA1-D4C2-4986-A537-8DE5A1540E27}" srcOrd="0" destOrd="0" presId="urn:microsoft.com/office/officeart/2009/layout/CircleArrowProcess"/>
    <dgm:cxn modelId="{551B8B62-51BF-4FA5-B1DE-908263214ED7}" type="presOf" srcId="{64C48D06-BA60-418D-8AB9-B0F619FBC21B}" destId="{7E3BACEB-362D-4E25-9A06-7722EA9D4E6A}" srcOrd="0" destOrd="0" presId="urn:microsoft.com/office/officeart/2009/layout/CircleArrowProcess"/>
    <dgm:cxn modelId="{CC83BA82-0125-4D74-B1E9-47CD0AB7C78F}" srcId="{C7372F15-096D-4A49-BA09-1D53AAF678EC}" destId="{556F384D-D5C8-404B-AABF-D7462348D516}" srcOrd="0" destOrd="0" parTransId="{AD3BB324-D14F-472F-83F2-A7BD06C18FD3}" sibTransId="{A70740A3-6AC8-4306-BF01-988639D06A05}"/>
    <dgm:cxn modelId="{63EAA5D7-4E8E-4555-8C0C-3BFF29A286ED}" srcId="{C7372F15-096D-4A49-BA09-1D53AAF678EC}" destId="{92DBB566-F279-45B2-AE12-68C5B9DB3FBF}" srcOrd="1" destOrd="0" parTransId="{EE817678-1983-478D-B217-FFB972A2815C}" sibTransId="{E8C9F124-81BA-436A-8D4C-F5D97996077A}"/>
    <dgm:cxn modelId="{4499D8DE-7213-4102-97D0-857052CF1BE4}" type="presOf" srcId="{C7372F15-096D-4A49-BA09-1D53AAF678EC}" destId="{5DC9885A-D778-4B78-B84A-8F6AF5321C8E}" srcOrd="0" destOrd="0" presId="urn:microsoft.com/office/officeart/2009/layout/CircleArrowProcess"/>
    <dgm:cxn modelId="{708AA921-DE3A-4D8C-AF83-B370D5B02A05}" srcId="{C7372F15-096D-4A49-BA09-1D53AAF678EC}" destId="{64C48D06-BA60-418D-8AB9-B0F619FBC21B}" srcOrd="2" destOrd="0" parTransId="{8D66AA26-2B7F-4F6B-BF9E-740F2D4A112C}" sibTransId="{9135CCD4-22A9-4227-B300-8A1F306CAF9B}"/>
    <dgm:cxn modelId="{E98D33C2-B867-4243-ACA5-C7EF2C974704}" type="presOf" srcId="{556F384D-D5C8-404B-AABF-D7462348D516}" destId="{0644951B-7711-4966-BA3F-3C1DAC2F9EF5}" srcOrd="0" destOrd="0" presId="urn:microsoft.com/office/officeart/2009/layout/CircleArrowProcess"/>
    <dgm:cxn modelId="{72AB8014-2305-4875-836F-0C6135CE06A7}" type="presParOf" srcId="{5DC9885A-D778-4B78-B84A-8F6AF5321C8E}" destId="{B6361693-07B5-4123-B640-2D243AEE4792}" srcOrd="0" destOrd="0" presId="urn:microsoft.com/office/officeart/2009/layout/CircleArrowProcess"/>
    <dgm:cxn modelId="{95A72239-0D0B-4F18-A034-3CBCF23E7E86}" type="presParOf" srcId="{B6361693-07B5-4123-B640-2D243AEE4792}" destId="{F4F62F2F-96CE-440D-A803-64FB00F13F28}" srcOrd="0" destOrd="0" presId="urn:microsoft.com/office/officeart/2009/layout/CircleArrowProcess"/>
    <dgm:cxn modelId="{85A64D04-BEB8-414A-9B49-8F4CB4D60BF0}" type="presParOf" srcId="{5DC9885A-D778-4B78-B84A-8F6AF5321C8E}" destId="{0644951B-7711-4966-BA3F-3C1DAC2F9EF5}" srcOrd="1" destOrd="0" presId="urn:microsoft.com/office/officeart/2009/layout/CircleArrowProcess"/>
    <dgm:cxn modelId="{87EC407A-31C4-4934-93C6-3D2943DEE334}" type="presParOf" srcId="{5DC9885A-D778-4B78-B84A-8F6AF5321C8E}" destId="{7C72BF21-1169-48F1-88E9-B5CEAB514602}" srcOrd="2" destOrd="0" presId="urn:microsoft.com/office/officeart/2009/layout/CircleArrowProcess"/>
    <dgm:cxn modelId="{FB372C98-553F-4290-9F3F-CC18156725AD}" type="presParOf" srcId="{7C72BF21-1169-48F1-88E9-B5CEAB514602}" destId="{EE45F760-24AA-4970-A6B1-FEC1ED3D8450}" srcOrd="0" destOrd="0" presId="urn:microsoft.com/office/officeart/2009/layout/CircleArrowProcess"/>
    <dgm:cxn modelId="{26A8183F-FF22-43C7-9FB3-203D35B22640}" type="presParOf" srcId="{5DC9885A-D778-4B78-B84A-8F6AF5321C8E}" destId="{299C9AA1-D4C2-4986-A537-8DE5A1540E27}" srcOrd="3" destOrd="0" presId="urn:microsoft.com/office/officeart/2009/layout/CircleArrowProcess"/>
    <dgm:cxn modelId="{A43426B8-8F71-4620-8BFA-93B7F0A50492}" type="presParOf" srcId="{5DC9885A-D778-4B78-B84A-8F6AF5321C8E}" destId="{19295EA1-775A-4D74-B24A-928E88633D29}" srcOrd="4" destOrd="0" presId="urn:microsoft.com/office/officeart/2009/layout/CircleArrowProcess"/>
    <dgm:cxn modelId="{0DF4B388-B012-42CF-A03C-31FF5166563B}" type="presParOf" srcId="{19295EA1-775A-4D74-B24A-928E88633D29}" destId="{70687DC1-1B5D-4CCA-BA5F-8D00EBDAC2AE}" srcOrd="0" destOrd="0" presId="urn:microsoft.com/office/officeart/2009/layout/CircleArrowProcess"/>
    <dgm:cxn modelId="{3E8C1BF0-7164-4F7A-88EF-187B76435273}" type="presParOf" srcId="{5DC9885A-D778-4B78-B84A-8F6AF5321C8E}" destId="{7E3BACEB-362D-4E25-9A06-7722EA9D4E6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DF72A-6B75-4371-BB79-5EC52535F1B3}">
      <dsp:nvSpPr>
        <dsp:cNvPr id="0" name=""/>
        <dsp:cNvSpPr/>
      </dsp:nvSpPr>
      <dsp:spPr>
        <a:xfrm>
          <a:off x="605379" y="0"/>
          <a:ext cx="6860967" cy="25498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5158E-BE6F-43CD-A328-A1C2DB5969D7}">
      <dsp:nvSpPr>
        <dsp:cNvPr id="0" name=""/>
        <dsp:cNvSpPr/>
      </dsp:nvSpPr>
      <dsp:spPr>
        <a:xfrm>
          <a:off x="2364" y="764954"/>
          <a:ext cx="1423587" cy="101993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</a:rPr>
            <a:t>Stage 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</a:rPr>
            <a:t>- Carcinoma in situ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</a:rPr>
            <a:t> </a:t>
          </a:r>
        </a:p>
      </dsp:txBody>
      <dsp:txXfrm>
        <a:off x="52153" y="814743"/>
        <a:ext cx="1324009" cy="920361"/>
      </dsp:txXfrm>
    </dsp:sp>
    <dsp:sp modelId="{8B854CAC-A16F-4534-874F-2CC82F23677E}">
      <dsp:nvSpPr>
        <dsp:cNvPr id="0" name=""/>
        <dsp:cNvSpPr/>
      </dsp:nvSpPr>
      <dsp:spPr>
        <a:xfrm>
          <a:off x="1663216" y="764954"/>
          <a:ext cx="1423587" cy="1019939"/>
        </a:xfrm>
        <a:prstGeom prst="roundRect">
          <a:avLst/>
        </a:prstGeom>
        <a:solidFill>
          <a:schemeClr val="accent1">
            <a:shade val="80000"/>
            <a:hueOff val="148894"/>
            <a:satOff val="-11660"/>
            <a:lumOff val="8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</a:rPr>
            <a:t>Stage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</a:rPr>
            <a:t>- Localized</a:t>
          </a:r>
        </a:p>
      </dsp:txBody>
      <dsp:txXfrm>
        <a:off x="1713005" y="814743"/>
        <a:ext cx="1324009" cy="920361"/>
      </dsp:txXfrm>
    </dsp:sp>
    <dsp:sp modelId="{49DD4FC7-7C1C-4AFA-A634-9DBC02159AC8}">
      <dsp:nvSpPr>
        <dsp:cNvPr id="0" name=""/>
        <dsp:cNvSpPr/>
      </dsp:nvSpPr>
      <dsp:spPr>
        <a:xfrm>
          <a:off x="3324069" y="764954"/>
          <a:ext cx="1423587" cy="1019939"/>
        </a:xfrm>
        <a:prstGeom prst="roundRect">
          <a:avLst/>
        </a:prstGeom>
        <a:solidFill>
          <a:schemeClr val="accent1">
            <a:shade val="80000"/>
            <a:hueOff val="297788"/>
            <a:satOff val="-23319"/>
            <a:lumOff val="17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</a:rPr>
            <a:t>Stage 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</a:rPr>
            <a:t>- Regional early locally advanced</a:t>
          </a:r>
        </a:p>
      </dsp:txBody>
      <dsp:txXfrm>
        <a:off x="3373858" y="814743"/>
        <a:ext cx="1324009" cy="920361"/>
      </dsp:txXfrm>
    </dsp:sp>
    <dsp:sp modelId="{D5FCA4FA-7681-4543-8EB8-8E02A04F3FF7}">
      <dsp:nvSpPr>
        <dsp:cNvPr id="0" name=""/>
        <dsp:cNvSpPr/>
      </dsp:nvSpPr>
      <dsp:spPr>
        <a:xfrm>
          <a:off x="4984921" y="764954"/>
          <a:ext cx="1423587" cy="1019939"/>
        </a:xfrm>
        <a:prstGeom prst="roundRect">
          <a:avLst/>
        </a:prstGeom>
        <a:solidFill>
          <a:schemeClr val="accent1">
            <a:shade val="80000"/>
            <a:hueOff val="446682"/>
            <a:satOff val="-34979"/>
            <a:lumOff val="26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</a:rPr>
            <a:t>Stage 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</a:rPr>
            <a:t>- Regional  late locally advanced </a:t>
          </a:r>
        </a:p>
      </dsp:txBody>
      <dsp:txXfrm>
        <a:off x="5034710" y="814743"/>
        <a:ext cx="1324009" cy="920361"/>
      </dsp:txXfrm>
    </dsp:sp>
    <dsp:sp modelId="{FB16F92D-7F1A-4F3C-A2CB-7B1230948E74}">
      <dsp:nvSpPr>
        <dsp:cNvPr id="0" name=""/>
        <dsp:cNvSpPr/>
      </dsp:nvSpPr>
      <dsp:spPr>
        <a:xfrm>
          <a:off x="6648138" y="764954"/>
          <a:ext cx="1423587" cy="1019939"/>
        </a:xfrm>
        <a:prstGeom prst="roundRect">
          <a:avLst/>
        </a:prstGeom>
        <a:solidFill>
          <a:schemeClr val="accent1">
            <a:shade val="80000"/>
            <a:hueOff val="595576"/>
            <a:satOff val="-46639"/>
            <a:lumOff val="3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</a:rPr>
            <a:t>Stage 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</a:rPr>
            <a:t>- Distant</a:t>
          </a:r>
        </a:p>
      </dsp:txBody>
      <dsp:txXfrm>
        <a:off x="6697927" y="814743"/>
        <a:ext cx="1324009" cy="920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62F2F-96CE-440D-A803-64FB00F13F28}">
      <dsp:nvSpPr>
        <dsp:cNvPr id="0" name=""/>
        <dsp:cNvSpPr/>
      </dsp:nvSpPr>
      <dsp:spPr>
        <a:xfrm>
          <a:off x="1047640" y="0"/>
          <a:ext cx="1802167" cy="18024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44951B-7711-4966-BA3F-3C1DAC2F9EF5}">
      <dsp:nvSpPr>
        <dsp:cNvPr id="0" name=""/>
        <dsp:cNvSpPr/>
      </dsp:nvSpPr>
      <dsp:spPr>
        <a:xfrm>
          <a:off x="1445978" y="650736"/>
          <a:ext cx="1001429" cy="500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0000"/>
              </a:solidFill>
            </a:rPr>
            <a:t>Social factors</a:t>
          </a:r>
        </a:p>
      </dsp:txBody>
      <dsp:txXfrm>
        <a:off x="1445978" y="650736"/>
        <a:ext cx="1001429" cy="500594"/>
      </dsp:txXfrm>
    </dsp:sp>
    <dsp:sp modelId="{EE45F760-24AA-4970-A6B1-FEC1ED3D8450}">
      <dsp:nvSpPr>
        <dsp:cNvPr id="0" name=""/>
        <dsp:cNvSpPr/>
      </dsp:nvSpPr>
      <dsp:spPr>
        <a:xfrm>
          <a:off x="547095" y="1035636"/>
          <a:ext cx="1802167" cy="180244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9C9AA1-D4C2-4986-A537-8DE5A1540E27}">
      <dsp:nvSpPr>
        <dsp:cNvPr id="0" name=""/>
        <dsp:cNvSpPr/>
      </dsp:nvSpPr>
      <dsp:spPr>
        <a:xfrm>
          <a:off x="947463" y="1692363"/>
          <a:ext cx="1001429" cy="500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0000"/>
              </a:solidFill>
            </a:rPr>
            <a:t>Behaviors</a:t>
          </a:r>
        </a:p>
      </dsp:txBody>
      <dsp:txXfrm>
        <a:off x="947463" y="1692363"/>
        <a:ext cx="1001429" cy="500594"/>
      </dsp:txXfrm>
    </dsp:sp>
    <dsp:sp modelId="{70687DC1-1B5D-4CCA-BA5F-8D00EBDAC2AE}">
      <dsp:nvSpPr>
        <dsp:cNvPr id="0" name=""/>
        <dsp:cNvSpPr/>
      </dsp:nvSpPr>
      <dsp:spPr>
        <a:xfrm>
          <a:off x="1175907" y="2195204"/>
          <a:ext cx="1548340" cy="154896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3BACEB-362D-4E25-9A06-7722EA9D4E6A}">
      <dsp:nvSpPr>
        <dsp:cNvPr id="0" name=""/>
        <dsp:cNvSpPr/>
      </dsp:nvSpPr>
      <dsp:spPr>
        <a:xfrm>
          <a:off x="1448347" y="2735487"/>
          <a:ext cx="1001429" cy="500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0000"/>
              </a:solidFill>
            </a:rPr>
            <a:t>Genetics</a:t>
          </a:r>
        </a:p>
      </dsp:txBody>
      <dsp:txXfrm>
        <a:off x="1448347" y="2735487"/>
        <a:ext cx="1001429" cy="500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9F3A4-7CE6-7D4B-82F4-AAB0A89D24A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AD1B-1BAA-D548-ACF0-7463C0C7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06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96F55-051E-5448-B8E8-A0AA6DBFC1A7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7E79A-386B-3949-83DC-43D056CBF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037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21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4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5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88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37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62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62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3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52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0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07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8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7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23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42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36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07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51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3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4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3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2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7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04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5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E79A-386B-3949-83DC-43D056CBF1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/>
          <p:cNvSpPr/>
          <p:nvPr userDrawn="1"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645920"/>
            <a:ext cx="7772400" cy="1827842"/>
          </a:xfrm>
        </p:spPr>
        <p:txBody>
          <a:bodyPr lIns="0" tIns="0" rIns="0" bIns="0" anchor="b">
            <a:noAutofit/>
          </a:bodyPr>
          <a:lstStyle>
            <a:lvl1pPr algn="r"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66160"/>
            <a:ext cx="77724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5724144"/>
            <a:ext cx="2286000" cy="455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64E399A6-2005-5942-9A54-D03BEFAD9AF9}" type="datetime4">
              <a:rPr lang="en-US" smtClean="0"/>
              <a:t>April 15, 2016</a:t>
            </a:fld>
            <a:endParaRPr lang="en-US" dirty="0"/>
          </a:p>
        </p:txBody>
      </p:sp>
      <p:pic>
        <p:nvPicPr>
          <p:cNvPr id="3" name="Picture 2" descr="NIH &gt; National Cancer Institute &gt; Cancer Prevention Fellowship Progra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91150"/>
            <a:ext cx="63055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9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NIH &gt; National Cancer Institute &gt; Cancer Prevention Fellowship Program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381750"/>
            <a:ext cx="3067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7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NIH &gt; National Cancer Institute &gt; Cancer Prevention Fellowship Program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381750"/>
            <a:ext cx="3067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6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7" name="Picture 6" descr="NIH &gt; National Cancer Institute &gt; Cancer Prevention Fellowship Program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381750"/>
            <a:ext cx="3067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38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5" name="Picture 4" descr="NIH &gt; National Cancer Institute &gt; Cancer Prevention Fellowship Program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381750"/>
            <a:ext cx="3067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76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5" name="Picture 4" descr="NIH &gt; National Cancer Institute &gt; Cancer Prevention Fellowship Program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381750"/>
            <a:ext cx="3067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76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6" name="Picture 5" descr="NIH &gt; National Cancer Institute &gt; Cancer Prevention Fellowship Program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381750"/>
            <a:ext cx="3067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60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2142536" y="6083300"/>
            <a:ext cx="4895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cpfp.cancer.gov                 www.cancer.gov</a:t>
            </a: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1940339" y="2916936"/>
            <a:ext cx="4052793" cy="1007110"/>
            <a:chOff x="1524000" y="2654300"/>
            <a:chExt cx="6235066" cy="1549400"/>
          </a:xfrm>
        </p:grpSpPr>
        <p:pic>
          <p:nvPicPr>
            <p:cNvPr id="10" name="Picture 9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1" y="2844800"/>
              <a:ext cx="4253865" cy="1162050"/>
            </a:xfrm>
            <a:prstGeom prst="rect">
              <a:avLst/>
            </a:prstGeom>
          </p:spPr>
        </p:pic>
        <p:pic>
          <p:nvPicPr>
            <p:cNvPr id="11" name="Picture 10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654300"/>
              <a:ext cx="1549400" cy="15494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95" y="3088387"/>
            <a:ext cx="1085417" cy="7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2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4256" y="0"/>
            <a:ext cx="4297680" cy="6858000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3c</a:t>
            </a:r>
          </a:p>
          <a:p>
            <a:r>
              <a:rPr lang="en-US" dirty="0"/>
              <a:t>Agenda Item 4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737360"/>
            <a:ext cx="301752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3" name="Picture 2" descr="NIH &gt; National Cancer Institute &gt; Cancer Prevention Fellowship Program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225"/>
            <a:ext cx="3067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1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28999" y="2423160"/>
            <a:ext cx="5029199" cy="1828800"/>
          </a:xfrm>
        </p:spPr>
        <p:txBody>
          <a:bodyPr lIns="0" tIns="0" rIns="0" bIns="0" anchor="b">
            <a:noAutofit/>
          </a:bodyPr>
          <a:lstStyle>
            <a:lvl1pPr algn="r">
              <a:defRPr sz="3600" spc="-80" baseline="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4343400"/>
            <a:ext cx="5022892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7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2" name="Picture 1" descr="NIH &gt; National Cancer Institute &gt; Cancer Prevention Fellowship Progra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384980"/>
            <a:ext cx="3067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4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>
            <a:off x="152527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3227070" cy="6858000"/>
          </a:xfrm>
          <a:prstGeom prst="homePlate">
            <a:avLst>
              <a:gd name="adj" fmla="val 42671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0" y="2423160"/>
            <a:ext cx="4062728" cy="1828800"/>
          </a:xfrm>
        </p:spPr>
        <p:txBody>
          <a:bodyPr lIns="0" tIns="0" rIns="0" bIns="0" anchor="b">
            <a:noAutofit/>
          </a:bodyPr>
          <a:lstStyle>
            <a:lvl1pPr algn="r">
              <a:defRPr sz="3600" spc="-80" baseline="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69" y="4343400"/>
            <a:ext cx="4056421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7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IH &gt; National Cancer Institute &gt; Cancer Prevention Fellowship Progra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384980"/>
            <a:ext cx="3067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8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0" name="Picture 9" descr="NIH &gt; National Cancer Institute &gt; Cancer Prevention Fellowship Progra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384980"/>
            <a:ext cx="3067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4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098958"/>
            <a:ext cx="8165592" cy="512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NIH &gt; National Cancer Institute &gt; Cancer Prevention Fellowship Program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381750"/>
            <a:ext cx="3067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8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115736"/>
            <a:ext cx="8165592" cy="51114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NIH &gt; National Cancer Institute &gt; Cancer Prevention Fellowship Program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381750"/>
            <a:ext cx="3067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6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NIH &gt; National Cancer Institute &gt; Cancer Prevention Fellowship Program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381750"/>
            <a:ext cx="3067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6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NIH &gt; National Cancer Institute &gt; Cancer Prevention Fellowship Program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381750"/>
            <a:ext cx="3067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7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38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5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63A80243-55C2-1C49-BA61-21AC8F55AA45}" type="datetime4">
              <a:rPr lang="en-US" smtClean="0"/>
              <a:t>April 15, 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rgbClr val="7F7F7F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808" r:id="rId2"/>
    <p:sldLayoutId id="2147483748" r:id="rId3"/>
    <p:sldLayoutId id="2147483803" r:id="rId4"/>
    <p:sldLayoutId id="2147483756" r:id="rId5"/>
    <p:sldLayoutId id="2147483815" r:id="rId6"/>
    <p:sldLayoutId id="2147483816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13" r:id="rId14"/>
    <p:sldLayoutId id="2147483814" r:id="rId15"/>
    <p:sldLayoutId id="2147483792" r:id="rId16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Cancer Epidemiology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Kara P. Wiseman, MPH, </a:t>
            </a:r>
            <a:r>
              <a:rPr lang="en-US" dirty="0" err="1"/>
              <a:t>Phd</a:t>
            </a:r>
            <a:endParaRPr lang="en-US" dirty="0"/>
          </a:p>
          <a:p>
            <a:r>
              <a:rPr lang="en-US" dirty="0"/>
              <a:t>Tobacco Control Research Branch</a:t>
            </a:r>
          </a:p>
          <a:p>
            <a:r>
              <a:rPr lang="en-US" dirty="0"/>
              <a:t>Division of Cancer Control and Population Sciences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55BA13B-E8BB-AB45-829E-A1B4A393A406}" type="datetime4">
              <a:rPr lang="en-US" smtClean="0"/>
              <a:t>April 15, 2016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15664" r="50000" b="11141"/>
          <a:stretch/>
        </p:blipFill>
        <p:spPr>
          <a:xfrm>
            <a:off x="2369573" y="915704"/>
            <a:ext cx="4906298" cy="52995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0463" y="6215283"/>
            <a:ext cx="4424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Estimates rounded to nearest 10. Excludes basal cell and squamous cell skin cancers and in situ carcinoma except urinary bladder.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sites of new cancer cases – 2016 estimates</a:t>
            </a:r>
          </a:p>
        </p:txBody>
      </p:sp>
    </p:spTree>
    <p:extLst>
      <p:ext uri="{BB962C8B-B14F-4D97-AF65-F5344CB8AC3E}">
        <p14:creationId xmlns:p14="http://schemas.microsoft.com/office/powerpoint/2010/main" val="166870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new cancer cases by state,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12723" r="5791" b="17715"/>
          <a:stretch/>
        </p:blipFill>
        <p:spPr>
          <a:xfrm>
            <a:off x="2418734" y="971472"/>
            <a:ext cx="1997723" cy="5128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21271" r="5954" b="14908"/>
          <a:stretch/>
        </p:blipFill>
        <p:spPr>
          <a:xfrm>
            <a:off x="4790082" y="971472"/>
            <a:ext cx="2239127" cy="52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1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prevalence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Who has cancer right now out of everyone in the population</a:t>
            </a:r>
          </a:p>
          <a:p>
            <a:pPr lvl="1"/>
            <a:r>
              <a:rPr lang="en-US" dirty="0"/>
              <a:t>Includes people who are living with cancer</a:t>
            </a:r>
          </a:p>
          <a:p>
            <a:pPr lvl="1"/>
            <a:r>
              <a:rPr lang="en-US" dirty="0"/>
              <a:t>Incidence and survival impact specific cancer prevalence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99655" y="4054926"/>
            <a:ext cx="3080657" cy="1861457"/>
          </a:xfrm>
          <a:prstGeom prst="rect">
            <a:avLst/>
          </a:pr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-Turn Arrow 4"/>
          <p:cNvSpPr/>
          <p:nvPr/>
        </p:nvSpPr>
        <p:spPr>
          <a:xfrm>
            <a:off x="1175657" y="3042220"/>
            <a:ext cx="2300244" cy="1214083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Incidence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780312" y="5279571"/>
            <a:ext cx="1578432" cy="6368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Survival</a:t>
            </a:r>
            <a:r>
              <a:rPr lang="en-US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99654" y="4702598"/>
            <a:ext cx="3080657" cy="12137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Prevalence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3100968" y="3982344"/>
            <a:ext cx="206829" cy="20682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204383" y="4256303"/>
            <a:ext cx="206829" cy="20682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3372487" y="4495769"/>
            <a:ext cx="206829" cy="20682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658513"/>
          </a:xfrm>
        </p:spPr>
        <p:txBody>
          <a:bodyPr/>
          <a:lstStyle/>
          <a:p>
            <a:r>
              <a:rPr lang="en-US" dirty="0"/>
              <a:t>Estimated numbers of survivors for the 10 most prevalent cancer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99329"/>
              </p:ext>
            </p:extLst>
          </p:nvPr>
        </p:nvGraphicFramePr>
        <p:xfrm>
          <a:off x="304800" y="1371600"/>
          <a:ext cx="8610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Males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Females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Prostate - 2,975,970 (43%)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Breast - 3,131,440 (41%)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Colon &amp; rectum - 621,430 (9%)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Uterine corpus - 624,890 (8%)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Melanoma - 516,570 (8%)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Colon &amp; rectum - 624,340 (8%)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Urinary bladder - 455,520 (7%)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Melanoma - 528,860 (7%)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Non-Hodgkin lymphoma - 297,820 (4%)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Thyroid - 470,020 (6%)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Testis - 244,110 (4%)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Non-Hodgkin lymphoma - 272,000 (4%)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Kidney - 229,790 (3%)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Cervix - 244,180 (3%)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Lung and bronchus - 196,580 (3%)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Lung and bronchus - 233,510 (3%)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Oral cavity and pharynx - 194,140 (3%)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Ovary - 199,900 (3%)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Leukemia - 177,940 (3%)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Kidney - 159,280 (2%)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44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of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r>
              <a:rPr lang="en-US" dirty="0"/>
              <a:t>More localized = better chance of benefiting from treatment</a:t>
            </a:r>
          </a:p>
          <a:p>
            <a:r>
              <a:rPr lang="en-US" dirty="0"/>
              <a:t>Rates of late-stage (distant) cancers are tracked to monitor the impact of cancer screening. </a:t>
            </a:r>
          </a:p>
          <a:p>
            <a:pPr lvl="1"/>
            <a:r>
              <a:rPr lang="en-US" dirty="0"/>
              <a:t>More cancers detected at early stages should = fewer detected at late stages</a:t>
            </a:r>
          </a:p>
          <a:p>
            <a:r>
              <a:rPr lang="en-US" dirty="0"/>
              <a:t>Clinicians use TNM staging</a:t>
            </a:r>
          </a:p>
          <a:p>
            <a:pPr lvl="1"/>
            <a:r>
              <a:rPr lang="en-US" dirty="0"/>
              <a:t>Tumor (T), lymph node involvement (N), metastases (M)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01764381"/>
              </p:ext>
            </p:extLst>
          </p:nvPr>
        </p:nvGraphicFramePr>
        <p:xfrm>
          <a:off x="493776" y="963634"/>
          <a:ext cx="8071726" cy="254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662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distribution SEER 2000 by cancer site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483714"/>
              </p:ext>
            </p:extLst>
          </p:nvPr>
        </p:nvGraphicFramePr>
        <p:xfrm>
          <a:off x="621792" y="1042416"/>
          <a:ext cx="8156448" cy="509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566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Number of deaths caused by cancer in a specified population</a:t>
            </a:r>
          </a:p>
          <a:p>
            <a:r>
              <a:rPr lang="en-US" dirty="0"/>
              <a:t>Expressed as number of deaths per 100,000 people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19"/>
          <a:stretch/>
        </p:blipFill>
        <p:spPr>
          <a:xfrm>
            <a:off x="2740728" y="1964259"/>
            <a:ext cx="4226007" cy="43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1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Age-adjusted U.S. mortality rates by cancer site, 1975-2012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6" b="17520"/>
          <a:stretch/>
        </p:blipFill>
        <p:spPr>
          <a:xfrm>
            <a:off x="4455158" y="1790121"/>
            <a:ext cx="4441953" cy="406204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 b="17654"/>
          <a:stretch/>
        </p:blipFill>
        <p:spPr>
          <a:xfrm>
            <a:off x="157908" y="1790121"/>
            <a:ext cx="4480659" cy="406204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 flipH="1">
            <a:off x="2043193" y="1233916"/>
            <a:ext cx="72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6252267" y="1233916"/>
            <a:ext cx="90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185682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sites of cancer deaths – 2016 estimates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0" t="15656" r="10025" b="12967"/>
          <a:stretch/>
        </p:blipFill>
        <p:spPr>
          <a:xfrm>
            <a:off x="2163549" y="951525"/>
            <a:ext cx="4908343" cy="5255184"/>
          </a:xfrm>
        </p:spPr>
      </p:pic>
      <p:sp>
        <p:nvSpPr>
          <p:cNvPr id="5" name="Rectangle 4"/>
          <p:cNvSpPr/>
          <p:nvPr/>
        </p:nvSpPr>
        <p:spPr>
          <a:xfrm>
            <a:off x="2610463" y="6215283"/>
            <a:ext cx="4424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Estimates rounded to nearest 10. Excludes basal cell and squamous cell skin cancers and in situ carcinoma except urinary bladder. </a:t>
            </a:r>
          </a:p>
        </p:txBody>
      </p:sp>
    </p:spTree>
    <p:extLst>
      <p:ext uri="{BB962C8B-B14F-4D97-AF65-F5344CB8AC3E}">
        <p14:creationId xmlns:p14="http://schemas.microsoft.com/office/powerpoint/2010/main" val="1125285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survival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Observed survival</a:t>
                </a:r>
              </a:p>
              <a:p>
                <a:pPr lvl="1"/>
                <a:r>
                  <a:rPr lang="en-US" dirty="0"/>
                  <a:t>Proportion of people alive at a time point after diagnosis</a:t>
                </a:r>
              </a:p>
              <a:p>
                <a:r>
                  <a:rPr lang="en-US" dirty="0"/>
                  <a:t>Relative survival</a:t>
                </a:r>
              </a:p>
              <a:p>
                <a:pPr lvl="1"/>
                <a:r>
                  <a:rPr lang="en-US" dirty="0"/>
                  <a:t>Probability of surviving by a given time (usually 5-years)</a:t>
                </a:r>
              </a:p>
              <a:p>
                <a:pPr lvl="1"/>
                <a:endParaRPr lang="en-US" sz="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%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patients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alive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within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specific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time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period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after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diagnosis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/>
                            <m:t>% </m:t>
                          </m:r>
                          <m:r>
                            <m:rPr>
                              <m:nor/>
                            </m:rPr>
                            <a:rPr lang="en-US" dirty="0"/>
                            <m:t>expected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survivors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if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no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cancer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based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on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normal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life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expectancy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5-year relative survival from 2005-2011 = 69%</a:t>
                </a:r>
              </a:p>
              <a:p>
                <a:r>
                  <a:rPr lang="en-US" dirty="0"/>
                  <a:t>From 1975-1977 = 49%</a:t>
                </a:r>
              </a:p>
              <a:p>
                <a:r>
                  <a:rPr lang="en-US" dirty="0"/>
                  <a:t>Various factors influence survival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 rotWithShape="1">
                <a:blip r:embed="rId3"/>
                <a:stretch>
                  <a:fillRect l="-1792" t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07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cancer</a:t>
            </a:r>
          </a:p>
          <a:p>
            <a:r>
              <a:rPr lang="en-US" dirty="0"/>
              <a:t>Cancer statistics</a:t>
            </a:r>
          </a:p>
          <a:p>
            <a:r>
              <a:rPr lang="en-US" dirty="0"/>
              <a:t>Cancer disparities</a:t>
            </a:r>
          </a:p>
          <a:p>
            <a:r>
              <a:rPr lang="en-US" dirty="0"/>
              <a:t>Cancer prevention and early detection</a:t>
            </a:r>
          </a:p>
          <a:p>
            <a:r>
              <a:rPr lang="en-US" dirty="0"/>
              <a:t>Cancer survivorship</a:t>
            </a:r>
          </a:p>
          <a:p>
            <a:r>
              <a:rPr lang="en-US" dirty="0"/>
              <a:t>Cancer research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7795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graphs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89" y="1250302"/>
            <a:ext cx="4251050" cy="4937760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1" y="1250302"/>
            <a:ext cx="4325530" cy="493776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0963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survival by stage (2005-2011)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51784301"/>
              </p:ext>
            </p:extLst>
          </p:nvPr>
        </p:nvGraphicFramePr>
        <p:xfrm>
          <a:off x="620972" y="1427163"/>
          <a:ext cx="81661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569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Cancer disparities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01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Cancer Incidence, 1973-2012 by race and gender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676293"/>
              </p:ext>
            </p:extLst>
          </p:nvPr>
        </p:nvGraphicFramePr>
        <p:xfrm>
          <a:off x="270588" y="1138335"/>
          <a:ext cx="8472195" cy="528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6189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and mortality by race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54"/>
          <a:stretch/>
        </p:blipFill>
        <p:spPr>
          <a:xfrm>
            <a:off x="232813" y="1257532"/>
            <a:ext cx="4316661" cy="4479115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15"/>
          <a:stretch/>
        </p:blipFill>
        <p:spPr>
          <a:xfrm>
            <a:off x="4549474" y="1257530"/>
            <a:ext cx="4332271" cy="447911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2881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cancer incidence and mortality by race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0"/>
          <a:stretch/>
        </p:blipFill>
        <p:spPr>
          <a:xfrm>
            <a:off x="4461127" y="1147244"/>
            <a:ext cx="4482127" cy="461000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3"/>
          <a:stretch/>
        </p:blipFill>
        <p:spPr>
          <a:xfrm>
            <a:off x="177286" y="1147242"/>
            <a:ext cx="4487891" cy="4613667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4271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15" y="615948"/>
            <a:ext cx="4876948" cy="566476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9411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of diagnosis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929327"/>
              </p:ext>
            </p:extLst>
          </p:nvPr>
        </p:nvGraphicFramePr>
        <p:xfrm>
          <a:off x="281475" y="1164867"/>
          <a:ext cx="2850543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518411"/>
              </p:ext>
            </p:extLst>
          </p:nvPr>
        </p:nvGraphicFramePr>
        <p:xfrm>
          <a:off x="6142383" y="1164867"/>
          <a:ext cx="2852928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313035"/>
              </p:ext>
            </p:extLst>
          </p:nvPr>
        </p:nvGraphicFramePr>
        <p:xfrm>
          <a:off x="280282" y="3866980"/>
          <a:ext cx="2852928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166713"/>
              </p:ext>
            </p:extLst>
          </p:nvPr>
        </p:nvGraphicFramePr>
        <p:xfrm>
          <a:off x="3210736" y="1164867"/>
          <a:ext cx="2852928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42336"/>
              </p:ext>
            </p:extLst>
          </p:nvPr>
        </p:nvGraphicFramePr>
        <p:xfrm>
          <a:off x="3549074" y="3873609"/>
          <a:ext cx="2548393" cy="283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3549074" y="3586037"/>
            <a:ext cx="2548393" cy="2703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685322"/>
              </p:ext>
            </p:extLst>
          </p:nvPr>
        </p:nvGraphicFramePr>
        <p:xfrm>
          <a:off x="3210736" y="3866980"/>
          <a:ext cx="2852928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643730"/>
              </p:ext>
            </p:extLst>
          </p:nvPr>
        </p:nvGraphicFramePr>
        <p:xfrm>
          <a:off x="6141190" y="3866980"/>
          <a:ext cx="2852928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27418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health disparities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Health disparities are differences in incidence, mortality, burden of disease, prevention, or treatment in specific groups. </a:t>
            </a:r>
          </a:p>
          <a:p>
            <a:r>
              <a:rPr lang="en-US" dirty="0"/>
              <a:t>Causes of health disparities - complex interaction of factors</a:t>
            </a:r>
          </a:p>
          <a:p>
            <a:pPr lvl="1"/>
            <a:r>
              <a:rPr lang="en-US" dirty="0"/>
              <a:t>Social</a:t>
            </a:r>
          </a:p>
          <a:p>
            <a:pPr lvl="1"/>
            <a:r>
              <a:rPr lang="en-US" dirty="0"/>
              <a:t>Cultural</a:t>
            </a:r>
          </a:p>
          <a:p>
            <a:pPr lvl="1"/>
            <a:r>
              <a:rPr lang="en-US" dirty="0"/>
              <a:t>Economic</a:t>
            </a:r>
          </a:p>
          <a:p>
            <a:pPr lvl="1"/>
            <a:r>
              <a:rPr lang="en-US" dirty="0"/>
              <a:t>Environmental</a:t>
            </a:r>
          </a:p>
          <a:p>
            <a:pPr lvl="1"/>
            <a:r>
              <a:rPr lang="en-US" dirty="0"/>
              <a:t>Health care-related</a:t>
            </a:r>
          </a:p>
          <a:p>
            <a:r>
              <a:rPr lang="en-US" dirty="0"/>
              <a:t>Groups to identify/examine cancer health disparities</a:t>
            </a:r>
          </a:p>
          <a:p>
            <a:pPr lvl="1"/>
            <a:r>
              <a:rPr lang="en-US" dirty="0"/>
              <a:t>Race/ethnicity</a:t>
            </a:r>
          </a:p>
          <a:p>
            <a:pPr lvl="1"/>
            <a:r>
              <a:rPr lang="en-US" dirty="0"/>
              <a:t>Socioeconomic status</a:t>
            </a:r>
          </a:p>
          <a:p>
            <a:pPr lvl="1"/>
            <a:r>
              <a:rPr lang="en-US" dirty="0"/>
              <a:t>Geographic region</a:t>
            </a:r>
          </a:p>
          <a:p>
            <a:pPr lvl="1"/>
            <a:r>
              <a:rPr lang="en-US" dirty="0"/>
              <a:t>Gender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24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Race/ethnicity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Obstacles to receiving healthcare services </a:t>
            </a:r>
          </a:p>
          <a:p>
            <a:pPr lvl="1"/>
            <a:r>
              <a:rPr lang="en-US" dirty="0"/>
              <a:t>Including cancer prevention, early detection and good quality cancer treatment</a:t>
            </a:r>
          </a:p>
          <a:p>
            <a:r>
              <a:rPr lang="en-US" dirty="0"/>
              <a:t>Poverty</a:t>
            </a:r>
          </a:p>
          <a:p>
            <a:pPr lvl="1"/>
            <a:r>
              <a:rPr lang="en-US" dirty="0"/>
              <a:t>Percent living below the poverty line</a:t>
            </a:r>
          </a:p>
          <a:p>
            <a:pPr lvl="2"/>
            <a:r>
              <a:rPr lang="en-US" dirty="0"/>
              <a:t>28% African Americans</a:t>
            </a:r>
          </a:p>
          <a:p>
            <a:pPr lvl="2"/>
            <a:r>
              <a:rPr lang="en-US" dirty="0"/>
              <a:t>25% Hispanics</a:t>
            </a:r>
          </a:p>
          <a:p>
            <a:pPr lvl="2"/>
            <a:r>
              <a:rPr lang="en-US" dirty="0"/>
              <a:t>10% non-Hispanic whites </a:t>
            </a:r>
          </a:p>
          <a:p>
            <a:r>
              <a:rPr lang="en-US" dirty="0"/>
              <a:t>Discrimination</a:t>
            </a:r>
          </a:p>
          <a:p>
            <a:r>
              <a:rPr lang="en-US" dirty="0"/>
              <a:t>Cultural/inherited factors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5334783"/>
              </p:ext>
            </p:extLst>
          </p:nvPr>
        </p:nvGraphicFramePr>
        <p:xfrm>
          <a:off x="5262465" y="2715209"/>
          <a:ext cx="3396903" cy="3744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49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Cancer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Socioeconomic status (SES)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People with lower SES have disproportionately higher cancer death rates than those with higher SES, regardless of demographic factors such as race/ethnicity. </a:t>
            </a:r>
          </a:p>
          <a:p>
            <a:pPr lvl="1"/>
            <a:r>
              <a:rPr lang="en-US" dirty="0"/>
              <a:t>Cancer mortality rates for men with ≤ high school education is ~ 3 times higher than those with a college degree, regardless of race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83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38"/>
          <a:stretch/>
        </p:blipFill>
        <p:spPr bwMode="auto">
          <a:xfrm>
            <a:off x="228600" y="914401"/>
            <a:ext cx="48768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5"/>
          <a:stretch/>
        </p:blipFill>
        <p:spPr bwMode="auto">
          <a:xfrm>
            <a:off x="3987188" y="3657600"/>
            <a:ext cx="5026152" cy="2816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482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Cancer prevention and early detection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00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Non-modifiable risk factors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Inherited genetic mutations</a:t>
            </a:r>
          </a:p>
          <a:p>
            <a:pPr lvl="2"/>
            <a:r>
              <a:rPr lang="en-US" dirty="0"/>
              <a:t>BRCA 1 and BRCA2</a:t>
            </a:r>
          </a:p>
          <a:p>
            <a:r>
              <a:rPr lang="en-US" dirty="0"/>
              <a:t>Modifiable risk factors</a:t>
            </a:r>
          </a:p>
          <a:p>
            <a:pPr lvl="1"/>
            <a:r>
              <a:rPr lang="en-US" dirty="0"/>
              <a:t>Exercise</a:t>
            </a:r>
          </a:p>
          <a:p>
            <a:pPr lvl="1"/>
            <a:r>
              <a:rPr lang="en-US" dirty="0"/>
              <a:t>Diet</a:t>
            </a:r>
          </a:p>
          <a:p>
            <a:pPr lvl="1"/>
            <a:r>
              <a:rPr lang="en-US" dirty="0"/>
              <a:t>Smoking</a:t>
            </a:r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527483"/>
              </p:ext>
            </p:extLst>
          </p:nvPr>
        </p:nvGraphicFramePr>
        <p:xfrm>
          <a:off x="3555999" y="2486891"/>
          <a:ext cx="4973783" cy="346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7872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Chemoprevention</a:t>
            </a:r>
          </a:p>
          <a:p>
            <a:r>
              <a:rPr lang="en-US" dirty="0"/>
              <a:t>Behaviors</a:t>
            </a:r>
          </a:p>
          <a:p>
            <a:r>
              <a:rPr lang="en-US" dirty="0"/>
              <a:t>Prophylactic surgery</a:t>
            </a:r>
          </a:p>
          <a:p>
            <a:r>
              <a:rPr lang="en-US" dirty="0"/>
              <a:t>Screening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" y="1639001"/>
            <a:ext cx="7665720" cy="2147440"/>
            <a:chOff x="335280" y="1805971"/>
            <a:chExt cx="7665720" cy="21474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" y="2773680"/>
              <a:ext cx="7665720" cy="0"/>
            </a:xfrm>
            <a:prstGeom prst="line">
              <a:avLst/>
            </a:prstGeom>
            <a:ln w="571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05840" y="3307080"/>
              <a:ext cx="96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Disease onset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40480" y="3307080"/>
              <a:ext cx="1310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Symptoms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06440" y="3307080"/>
              <a:ext cx="1310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Begin treatment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485900" y="2941320"/>
              <a:ext cx="0" cy="365760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533900" y="2941320"/>
              <a:ext cx="0" cy="365760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461760" y="2941320"/>
              <a:ext cx="0" cy="365760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326380" y="2941320"/>
              <a:ext cx="0" cy="365760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998720" y="3337560"/>
              <a:ext cx="65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</a:rPr>
                <a:t>Dx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rot="5400000">
              <a:off x="5798820" y="967741"/>
              <a:ext cx="480060" cy="3009900"/>
            </a:xfrm>
            <a:prstGeom prst="leftBrac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/>
            <p:cNvSpPr/>
            <p:nvPr/>
          </p:nvSpPr>
          <p:spPr>
            <a:xfrm rot="5400000">
              <a:off x="2750819" y="967743"/>
              <a:ext cx="480061" cy="3009900"/>
            </a:xfrm>
            <a:prstGeom prst="leftBrac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0219" y="1805971"/>
              <a:ext cx="2461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Preclinical phase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08220" y="1813622"/>
              <a:ext cx="2461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Clinical phase</a:t>
              </a:r>
            </a:p>
          </p:txBody>
        </p:sp>
      </p:grpSp>
      <p:sp>
        <p:nvSpPr>
          <p:cNvPr id="19" name="Lightning Bolt 18"/>
          <p:cNvSpPr/>
          <p:nvPr/>
        </p:nvSpPr>
        <p:spPr>
          <a:xfrm>
            <a:off x="914400" y="1891358"/>
            <a:ext cx="518160" cy="1308792"/>
          </a:xfrm>
          <a:prstGeom prst="lightningBol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5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Chemoprevention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use of drugs, vitamins, or other agents to try to reduce the risk of, or delay the development or recurrence of cancer</a:t>
            </a:r>
          </a:p>
          <a:p>
            <a:r>
              <a:rPr lang="en-US" dirty="0"/>
              <a:t>Beta-carotene for lung cancer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USPSTF just recommend aspirin for colorectal cancer in adults 50-59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b="4053"/>
          <a:stretch/>
        </p:blipFill>
        <p:spPr>
          <a:xfrm>
            <a:off x="1505582" y="2158278"/>
            <a:ext cx="6216326" cy="33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18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1/3 of all cancers caused by tobacco smoking and environmental tobacco smoke exposure</a:t>
            </a:r>
          </a:p>
          <a:p>
            <a:r>
              <a:rPr lang="en-US" dirty="0"/>
              <a:t>Smoking rates are higher in:</a:t>
            </a:r>
          </a:p>
          <a:p>
            <a:pPr lvl="1"/>
            <a:r>
              <a:rPr lang="en-US" dirty="0"/>
              <a:t>Low SES groups</a:t>
            </a:r>
          </a:p>
          <a:p>
            <a:pPr lvl="1"/>
            <a:r>
              <a:rPr lang="en-US" dirty="0"/>
              <a:t>People with mental health illness</a:t>
            </a:r>
          </a:p>
          <a:p>
            <a:endParaRPr lang="en-US" dirty="0"/>
          </a:p>
          <a:p>
            <a:r>
              <a:rPr lang="en-US" dirty="0"/>
              <a:t>Problems with cessation</a:t>
            </a:r>
          </a:p>
          <a:p>
            <a:pPr lvl="1"/>
            <a:r>
              <a:rPr lang="en-US" dirty="0"/>
              <a:t>Nicotine is addictive</a:t>
            </a:r>
          </a:p>
          <a:p>
            <a:pPr lvl="1"/>
            <a:r>
              <a:rPr lang="en-US" dirty="0"/>
              <a:t>Tobacco marketing</a:t>
            </a:r>
          </a:p>
          <a:p>
            <a:endParaRPr lang="en-US" dirty="0"/>
          </a:p>
        </p:txBody>
      </p:sp>
      <p:pic>
        <p:nvPicPr>
          <p:cNvPr id="2050" name="Picture 2" descr="O:\Users\wisemankp\AppData\Local\Microsoft\Windows\INetCache\IE\ZFOLOU3V\16138-illustration-of-a-no-smoking-symbol-pv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80" y="2772229"/>
            <a:ext cx="2948750" cy="294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57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prevention - early detection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Finding cancer at an earlier stage when it is easier to treat</a:t>
            </a:r>
          </a:p>
          <a:p>
            <a:r>
              <a:rPr lang="en-US" dirty="0"/>
              <a:t>Biomarkers</a:t>
            </a:r>
          </a:p>
          <a:p>
            <a:r>
              <a:rPr lang="en-US" dirty="0"/>
              <a:t>Screening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46760" y="1170863"/>
            <a:ext cx="7665720" cy="2147440"/>
            <a:chOff x="335280" y="1805971"/>
            <a:chExt cx="7665720" cy="21474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35280" y="2773680"/>
              <a:ext cx="7665720" cy="0"/>
            </a:xfrm>
            <a:prstGeom prst="line">
              <a:avLst/>
            </a:prstGeom>
            <a:ln w="571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005840" y="3307080"/>
              <a:ext cx="96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Disease onset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0480" y="3307080"/>
              <a:ext cx="1310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Symptoms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06440" y="3307080"/>
              <a:ext cx="1310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Begin treatment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485900" y="2941320"/>
              <a:ext cx="0" cy="365760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533900" y="2941320"/>
              <a:ext cx="0" cy="365760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6461760" y="2941320"/>
              <a:ext cx="0" cy="365760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326380" y="2941320"/>
              <a:ext cx="0" cy="365760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98720" y="3337560"/>
              <a:ext cx="65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</a:rPr>
                <a:t>Dx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Left Brace 13"/>
            <p:cNvSpPr/>
            <p:nvPr/>
          </p:nvSpPr>
          <p:spPr>
            <a:xfrm rot="5400000">
              <a:off x="5798820" y="967741"/>
              <a:ext cx="480060" cy="3009900"/>
            </a:xfrm>
            <a:prstGeom prst="leftBrac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 rot="5400000">
              <a:off x="2750819" y="967743"/>
              <a:ext cx="480061" cy="3009900"/>
            </a:xfrm>
            <a:prstGeom prst="leftBrac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60219" y="1805971"/>
              <a:ext cx="2461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Preclinical phase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8220" y="1813622"/>
              <a:ext cx="2461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Clinical phase</a:t>
              </a:r>
            </a:p>
          </p:txBody>
        </p:sp>
      </p:grpSp>
      <p:sp>
        <p:nvSpPr>
          <p:cNvPr id="18" name="Lightning Bolt 17"/>
          <p:cNvSpPr/>
          <p:nvPr/>
        </p:nvSpPr>
        <p:spPr>
          <a:xfrm>
            <a:off x="2186939" y="1236962"/>
            <a:ext cx="518160" cy="1308792"/>
          </a:xfrm>
          <a:prstGeom prst="lightningBol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10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Molecule found in blood, other body fluids, or tissues that is a sign of a normal or abnormal process, or of a condition or disease,</a:t>
            </a:r>
          </a:p>
          <a:p>
            <a:r>
              <a:rPr lang="en-US" dirty="0"/>
              <a:t>Proteins</a:t>
            </a:r>
          </a:p>
          <a:p>
            <a:pPr lvl="1"/>
            <a:r>
              <a:rPr lang="en-US" dirty="0"/>
              <a:t>PSA</a:t>
            </a:r>
          </a:p>
          <a:p>
            <a:r>
              <a:rPr lang="en-US" dirty="0"/>
              <a:t>Genetic</a:t>
            </a:r>
          </a:p>
          <a:p>
            <a:pPr lvl="1"/>
            <a:r>
              <a:rPr lang="en-US" dirty="0"/>
              <a:t>Circulating cancer cell DNA</a:t>
            </a:r>
          </a:p>
          <a:p>
            <a:r>
              <a:rPr lang="en-US" dirty="0"/>
              <a:t>Collection of different molecules</a:t>
            </a:r>
          </a:p>
        </p:txBody>
      </p:sp>
      <p:pic>
        <p:nvPicPr>
          <p:cNvPr id="3075" name="Picture 3" descr="O:\Users\wisemankp\AppData\Local\Microsoft\Windows\INetCache\IE\RN0I7K3Q\7445337438_2af931fb04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5808">
            <a:off x="4818378" y="2445254"/>
            <a:ext cx="2943065" cy="39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21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Mammogram</a:t>
            </a:r>
          </a:p>
          <a:p>
            <a:r>
              <a:rPr lang="en-US" dirty="0"/>
              <a:t>Colorectal cancer screening</a:t>
            </a:r>
          </a:p>
          <a:p>
            <a:r>
              <a:rPr lang="en-US" dirty="0"/>
              <a:t>Lung cancer screening</a:t>
            </a:r>
          </a:p>
          <a:p>
            <a:endParaRPr lang="en-US" dirty="0"/>
          </a:p>
          <a:p>
            <a:r>
              <a:rPr lang="en-US" dirty="0" err="1"/>
              <a:t>Overdiagnosis</a:t>
            </a:r>
            <a:r>
              <a:rPr lang="en-US" dirty="0"/>
              <a:t>?!</a:t>
            </a:r>
          </a:p>
        </p:txBody>
      </p:sp>
      <p:pic>
        <p:nvPicPr>
          <p:cNvPr id="4099" name="Picture 3" descr="O:\Users\wisemankp\AppData\Local\Microsoft\Windows\INetCache\IE\RN0I7K3Q\3285-31534-1-PB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65" y="2661711"/>
            <a:ext cx="4590122" cy="32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0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cancer?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Disease where abnormal cells divide without control and are able to invade other tissues</a:t>
            </a:r>
          </a:p>
          <a:p>
            <a:r>
              <a:rPr lang="en-US" dirty="0"/>
              <a:t>1,685,210 new cases expected in 2016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leading cause of death in the US</a:t>
            </a:r>
          </a:p>
          <a:p>
            <a:r>
              <a:rPr lang="en-US" dirty="0"/>
              <a:t>Cancer arises from malfunctions in genes that control cell growth and division</a:t>
            </a:r>
          </a:p>
          <a:p>
            <a:pPr lvl="1"/>
            <a:r>
              <a:rPr lang="en-US" dirty="0"/>
              <a:t>Mutations develop over a lifetime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18344" r="33978" b="4284"/>
          <a:stretch/>
        </p:blipFill>
        <p:spPr>
          <a:xfrm>
            <a:off x="3130403" y="3874419"/>
            <a:ext cx="3183310" cy="28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61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Cancer survivorship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4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survivorship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Definition varies</a:t>
            </a:r>
          </a:p>
          <a:p>
            <a:pPr lvl="1"/>
            <a:r>
              <a:rPr lang="en-US" dirty="0"/>
              <a:t>Survivor from time of diagnosis?</a:t>
            </a:r>
          </a:p>
          <a:p>
            <a:pPr lvl="1"/>
            <a:r>
              <a:rPr lang="en-US" dirty="0"/>
              <a:t>Survivor after completing treatment?</a:t>
            </a:r>
          </a:p>
          <a:p>
            <a:pPr lvl="1"/>
            <a:r>
              <a:rPr lang="en-US" dirty="0"/>
              <a:t>Survivor after surviving 5 years after treatment?</a:t>
            </a:r>
          </a:p>
          <a:p>
            <a:r>
              <a:rPr lang="en-US" dirty="0"/>
              <a:t>14.5 million cancer survivors in the US in 2014</a:t>
            </a:r>
          </a:p>
          <a:p>
            <a:r>
              <a:rPr lang="en-US" dirty="0"/>
              <a:t>~ 19 million estimated for 2024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126403"/>
            <a:ext cx="3075709" cy="731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42" y="3895684"/>
            <a:ext cx="7540622" cy="279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13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treatment follow-up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Monitoring after completion of cancer treatment</a:t>
            </a:r>
          </a:p>
          <a:p>
            <a:pPr lvl="1"/>
            <a:r>
              <a:rPr lang="en-US" dirty="0"/>
              <a:t>Late-effects</a:t>
            </a:r>
          </a:p>
          <a:p>
            <a:pPr lvl="1"/>
            <a:r>
              <a:rPr lang="en-US" dirty="0"/>
              <a:t>Long-term effects</a:t>
            </a:r>
          </a:p>
          <a:p>
            <a:r>
              <a:rPr lang="en-US" dirty="0"/>
              <a:t>Evidence-based guidelines for post-treatment care exist</a:t>
            </a:r>
          </a:p>
          <a:p>
            <a:pPr lvl="1"/>
            <a:r>
              <a:rPr lang="en-US" dirty="0"/>
              <a:t>National Comprehensive Care Network (NCCN)</a:t>
            </a:r>
          </a:p>
          <a:p>
            <a:pPr lvl="1"/>
            <a:r>
              <a:rPr lang="en-US" dirty="0"/>
              <a:t>American Society of Clinical Oncology (ASCO)</a:t>
            </a:r>
          </a:p>
          <a:p>
            <a:pPr lvl="1"/>
            <a:r>
              <a:rPr lang="en-US" dirty="0"/>
              <a:t>Provider responsible for follow-up is not explicitly stated</a:t>
            </a:r>
          </a:p>
          <a:p>
            <a:r>
              <a:rPr lang="en-US" dirty="0"/>
              <a:t>Specialist vs. primary care follow-up care</a:t>
            </a:r>
          </a:p>
          <a:p>
            <a:pPr lvl="1"/>
            <a:r>
              <a:rPr lang="en-US" dirty="0"/>
              <a:t>Specialist is traditional source of care</a:t>
            </a:r>
          </a:p>
          <a:p>
            <a:pPr lvl="1"/>
            <a:r>
              <a:rPr lang="en-US" dirty="0"/>
              <a:t>Breast cancer: Two RCTs of oncology vs. primary care follow-up showed similar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38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Cancer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305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73445"/>
              </p:ext>
            </p:extLst>
          </p:nvPr>
        </p:nvGraphicFramePr>
        <p:xfrm>
          <a:off x="228600" y="762000"/>
          <a:ext cx="8686800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3" imgW="11111111" imgH="6679365" progId="Photoshop.Image.6">
                  <p:embed/>
                </p:oleObj>
              </mc:Choice>
              <mc:Fallback>
                <p:oleObj name="Image" r:id="rId3" imgW="11111111" imgH="6679365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0"/>
                        <a:ext cx="8686800" cy="52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74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19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at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Anyone can develop cancer</a:t>
            </a:r>
          </a:p>
          <a:p>
            <a:pPr lvl="1"/>
            <a:r>
              <a:rPr lang="en-US" dirty="0"/>
              <a:t>Risk increases with age</a:t>
            </a:r>
          </a:p>
          <a:p>
            <a:pPr lvl="1"/>
            <a:r>
              <a:rPr lang="en-US" dirty="0"/>
              <a:t>86% of all cancers diagnosed in people ≥50 years of age</a:t>
            </a:r>
          </a:p>
          <a:p>
            <a:r>
              <a:rPr lang="en-US" dirty="0"/>
              <a:t>Approximately 14.5 million Americans with a history of cancer were alive on Jan 1, 2014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72" y="3401568"/>
            <a:ext cx="3200531" cy="31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4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Cancer statistics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3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cancer statistics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Surveillance, Epidemiology, and End Results (SEER) Program</a:t>
            </a:r>
          </a:p>
          <a:p>
            <a:pPr lvl="1"/>
            <a:r>
              <a:rPr lang="en-US" dirty="0"/>
              <a:t>Data collection started in 1973 for 7 states</a:t>
            </a:r>
          </a:p>
          <a:p>
            <a:pPr lvl="1"/>
            <a:r>
              <a:rPr lang="en-US" dirty="0"/>
              <a:t>Now ~ 30% of the US population</a:t>
            </a:r>
          </a:p>
          <a:p>
            <a:r>
              <a:rPr lang="en-US" dirty="0"/>
              <a:t>National Program of Cancer Registries (NPCR)</a:t>
            </a:r>
          </a:p>
          <a:p>
            <a:pPr lvl="1"/>
            <a:r>
              <a:rPr lang="en-US" dirty="0"/>
              <a:t>Established in 1992 to cover 10 states that did not have a cancer registry</a:t>
            </a:r>
          </a:p>
          <a:p>
            <a:pPr lvl="1"/>
            <a:r>
              <a:rPr lang="en-US" dirty="0"/>
              <a:t>Now supports cancer registries in 45 states + DC and territories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15436" r="19465" b="20334"/>
          <a:stretch/>
        </p:blipFill>
        <p:spPr>
          <a:xfrm>
            <a:off x="2614108" y="4152452"/>
            <a:ext cx="3700631" cy="2463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0" t="15215" b="42392"/>
          <a:stretch/>
        </p:blipFill>
        <p:spPr>
          <a:xfrm>
            <a:off x="6540649" y="4231789"/>
            <a:ext cx="1222579" cy="2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3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68935" lvl="1"/>
            <a:r>
              <a:rPr lang="en-US" sz="2000" dirty="0"/>
              <a:t>Number of new cases among population at risk</a:t>
            </a:r>
          </a:p>
          <a:p>
            <a:pPr marL="368935" lvl="1"/>
            <a:r>
              <a:rPr lang="en-US" sz="2000" dirty="0"/>
              <a:t>Expressed as number of cases per 100,000 people at risk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81"/>
          <a:stretch/>
        </p:blipFill>
        <p:spPr>
          <a:xfrm>
            <a:off x="2656560" y="1957676"/>
            <a:ext cx="4324343" cy="44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6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Age-adjusted incidence by cancer site 1975-2012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5" b="21358"/>
          <a:stretch/>
        </p:blipFill>
        <p:spPr>
          <a:xfrm>
            <a:off x="4468308" y="1603249"/>
            <a:ext cx="4532504" cy="408432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5" b="21358"/>
          <a:stretch/>
        </p:blipFill>
        <p:spPr>
          <a:xfrm>
            <a:off x="64917" y="1603249"/>
            <a:ext cx="4532502" cy="408431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 flipH="1">
            <a:off x="2043193" y="1233916"/>
            <a:ext cx="72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252267" y="1233916"/>
            <a:ext cx="90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3086439674"/>
      </p:ext>
    </p:extLst>
  </p:cSld>
  <p:clrMapOvr>
    <a:masterClrMapping/>
  </p:clrMapOvr>
</p:sld>
</file>

<file path=ppt/theme/theme1.xml><?xml version="1.0" encoding="utf-8"?>
<a:theme xmlns:a="http://schemas.openxmlformats.org/drawingml/2006/main" name="NCI PPT Template 4x3 RED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2817</TotalTime>
  <Words>1167</Words>
  <Application>Microsoft Office PowerPoint</Application>
  <PresentationFormat>On-screen Show (4:3)</PresentationFormat>
  <Paragraphs>285</Paragraphs>
  <Slides>45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ＭＳ Ｐゴシック</vt:lpstr>
      <vt:lpstr>Arial</vt:lpstr>
      <vt:lpstr>Calibri</vt:lpstr>
      <vt:lpstr>Cambria Math</vt:lpstr>
      <vt:lpstr>Sapient Centro Slab</vt:lpstr>
      <vt:lpstr>SapientCentroSlab-Light</vt:lpstr>
      <vt:lpstr>SapientSansBold</vt:lpstr>
      <vt:lpstr>SapientSansRegular</vt:lpstr>
      <vt:lpstr>Wingdings</vt:lpstr>
      <vt:lpstr>NCI PPT Template 4x3 RED</vt:lpstr>
      <vt:lpstr>Image</vt:lpstr>
      <vt:lpstr>Cancer Epidemiology</vt:lpstr>
      <vt:lpstr>Outline</vt:lpstr>
      <vt:lpstr>What is Cancer</vt:lpstr>
      <vt:lpstr>What is cancer?</vt:lpstr>
      <vt:lpstr>Who is at risk?</vt:lpstr>
      <vt:lpstr>Cancer statistics</vt:lpstr>
      <vt:lpstr>Where do cancer statistics come from?</vt:lpstr>
      <vt:lpstr>Cancer Incidence</vt:lpstr>
      <vt:lpstr>Age-adjusted incidence by cancer site 1975-2012</vt:lpstr>
      <vt:lpstr>Leading sites of new cancer cases – 2016 estimates</vt:lpstr>
      <vt:lpstr>Estimated new cancer cases by state, 2016</vt:lpstr>
      <vt:lpstr>Cancer prevalence</vt:lpstr>
      <vt:lpstr>Estimated numbers of survivors for the 10 most prevalent cancer</vt:lpstr>
      <vt:lpstr>Stage of diagnosis</vt:lpstr>
      <vt:lpstr>Stage distribution SEER 2000 by cancer site</vt:lpstr>
      <vt:lpstr>Cancer mortality</vt:lpstr>
      <vt:lpstr>Age-adjusted U.S. mortality rates by cancer site, 1975-2012</vt:lpstr>
      <vt:lpstr>Leading sites of cancer deaths – 2016 estimates</vt:lpstr>
      <vt:lpstr>Cancer survival</vt:lpstr>
      <vt:lpstr>Survival graphs</vt:lpstr>
      <vt:lpstr>Relative survival by stage (2005-2011)</vt:lpstr>
      <vt:lpstr>Cancer disparities</vt:lpstr>
      <vt:lpstr>Cancer Incidence, 1973-2012 by race and gender</vt:lpstr>
      <vt:lpstr>Incidence and mortality by race</vt:lpstr>
      <vt:lpstr>Breast cancer incidence and mortality by race</vt:lpstr>
      <vt:lpstr>PowerPoint Presentation</vt:lpstr>
      <vt:lpstr>Stage of diagnosis</vt:lpstr>
      <vt:lpstr>Cancer health disparities</vt:lpstr>
      <vt:lpstr>Race/ethnicity</vt:lpstr>
      <vt:lpstr>Socioeconomic status (SES)</vt:lpstr>
      <vt:lpstr>Geography</vt:lpstr>
      <vt:lpstr>Cancer prevention and early detection</vt:lpstr>
      <vt:lpstr>Cancer prevention</vt:lpstr>
      <vt:lpstr>Primary prevention</vt:lpstr>
      <vt:lpstr>Chemoprevention</vt:lpstr>
      <vt:lpstr>Smoking</vt:lpstr>
      <vt:lpstr>Secondary prevention - early detection </vt:lpstr>
      <vt:lpstr>Biomarkers</vt:lpstr>
      <vt:lpstr>Screening</vt:lpstr>
      <vt:lpstr>Cancer survivorship</vt:lpstr>
      <vt:lpstr>Cancer survivorship</vt:lpstr>
      <vt:lpstr>Post treatment follow-up care</vt:lpstr>
      <vt:lpstr>Cancer research</vt:lpstr>
      <vt:lpstr>PowerPoint Presentation</vt:lpstr>
      <vt:lpstr>PowerPoint Presentation</vt:lpstr>
    </vt:vector>
  </TitlesOfParts>
  <Company>Sapient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Sapient</dc:creator>
  <cp:lastModifiedBy>Christopher Buttery</cp:lastModifiedBy>
  <cp:revision>206</cp:revision>
  <dcterms:created xsi:type="dcterms:W3CDTF">2013-05-02T18:01:03Z</dcterms:created>
  <dcterms:modified xsi:type="dcterms:W3CDTF">2016-04-15T15:58:21Z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ctompk</vt:lpwstr>
  </property>
  <property fmtid="{D5CDD505-2E9C-101B-9397-08002B2CF9AE}" pid="3" name="Offisync_UpdateToken">
    <vt:lpwstr>6</vt:lpwstr>
  </property>
  <property fmtid="{D5CDD505-2E9C-101B-9397-08002B2CF9AE}" pid="4" name="Jive_VersionGuid">
    <vt:lpwstr>52528687-c425-4c02-aa36-9dee618be8dc</vt:lpwstr>
  </property>
  <property fmtid="{D5CDD505-2E9C-101B-9397-08002B2CF9AE}" pid="5" name="Offisync_ProviderInitializationData">
    <vt:lpwstr>https://vox.sapient.com</vt:lpwstr>
  </property>
  <property fmtid="{D5CDD505-2E9C-101B-9397-08002B2CF9AE}" pid="6" name="Offisync_ServerID">
    <vt:lpwstr>2a760b3e-54a5-418b-9dd9-555cd32dea45</vt:lpwstr>
  </property>
  <property fmtid="{D5CDD505-2E9C-101B-9397-08002B2CF9AE}" pid="7" name="Offisync_UniqueId">
    <vt:lpwstr>79519</vt:lpwstr>
  </property>
</Properties>
</file>