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83"/>
  </p:notesMasterIdLst>
  <p:handoutMasterIdLst>
    <p:handoutMasterId r:id="rId84"/>
  </p:handoutMasterIdLst>
  <p:sldIdLst>
    <p:sldId id="542" r:id="rId2"/>
    <p:sldId id="549" r:id="rId3"/>
    <p:sldId id="550" r:id="rId4"/>
    <p:sldId id="551" r:id="rId5"/>
    <p:sldId id="552" r:id="rId6"/>
    <p:sldId id="553" r:id="rId7"/>
    <p:sldId id="554" r:id="rId8"/>
    <p:sldId id="555" r:id="rId9"/>
    <p:sldId id="556" r:id="rId10"/>
    <p:sldId id="557" r:id="rId11"/>
    <p:sldId id="558" r:id="rId12"/>
    <p:sldId id="559" r:id="rId13"/>
    <p:sldId id="560" r:id="rId14"/>
    <p:sldId id="561" r:id="rId15"/>
    <p:sldId id="562" r:id="rId16"/>
    <p:sldId id="563" r:id="rId17"/>
    <p:sldId id="564" r:id="rId18"/>
    <p:sldId id="565" r:id="rId19"/>
    <p:sldId id="566" r:id="rId20"/>
    <p:sldId id="567" r:id="rId21"/>
    <p:sldId id="568" r:id="rId22"/>
    <p:sldId id="569"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587" r:id="rId41"/>
    <p:sldId id="588" r:id="rId42"/>
    <p:sldId id="499" r:id="rId43"/>
    <p:sldId id="500" r:id="rId44"/>
    <p:sldId id="501" r:id="rId45"/>
    <p:sldId id="502" r:id="rId46"/>
    <p:sldId id="503" r:id="rId47"/>
    <p:sldId id="504" r:id="rId48"/>
    <p:sldId id="505" r:id="rId49"/>
    <p:sldId id="506" r:id="rId50"/>
    <p:sldId id="547" r:id="rId51"/>
    <p:sldId id="507" r:id="rId52"/>
    <p:sldId id="508" r:id="rId53"/>
    <p:sldId id="509" r:id="rId54"/>
    <p:sldId id="510" r:id="rId55"/>
    <p:sldId id="548" r:id="rId56"/>
    <p:sldId id="511" r:id="rId57"/>
    <p:sldId id="512" r:id="rId58"/>
    <p:sldId id="513" r:id="rId59"/>
    <p:sldId id="514" r:id="rId60"/>
    <p:sldId id="515" r:id="rId61"/>
    <p:sldId id="516" r:id="rId62"/>
    <p:sldId id="517" r:id="rId63"/>
    <p:sldId id="518" r:id="rId64"/>
    <p:sldId id="545" r:id="rId65"/>
    <p:sldId id="520" r:id="rId66"/>
    <p:sldId id="522" r:id="rId67"/>
    <p:sldId id="523" r:id="rId68"/>
    <p:sldId id="524" r:id="rId69"/>
    <p:sldId id="525" r:id="rId70"/>
    <p:sldId id="546" r:id="rId71"/>
    <p:sldId id="527" r:id="rId72"/>
    <p:sldId id="528" r:id="rId73"/>
    <p:sldId id="529" r:id="rId74"/>
    <p:sldId id="530" r:id="rId75"/>
    <p:sldId id="531" r:id="rId76"/>
    <p:sldId id="526" r:id="rId77"/>
    <p:sldId id="534" r:id="rId78"/>
    <p:sldId id="535" r:id="rId79"/>
    <p:sldId id="537" r:id="rId80"/>
    <p:sldId id="543" r:id="rId81"/>
    <p:sldId id="539" r:id="rId82"/>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8" autoAdjust="0"/>
  </p:normalViewPr>
  <p:slideViewPr>
    <p:cSldViewPr>
      <p:cViewPr>
        <p:scale>
          <a:sx n="85" d="100"/>
          <a:sy n="85" d="100"/>
        </p:scale>
        <p:origin x="-172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14663"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Corbel" pitchFamily="34" charset="0"/>
                <a:ea typeface="+mn-ea"/>
              </a:defRPr>
            </a:lvl1pPr>
          </a:lstStyle>
          <a:p>
            <a:pPr>
              <a:defRPr/>
            </a:pPr>
            <a:endParaRPr lang="en-US"/>
          </a:p>
        </p:txBody>
      </p:sp>
      <p:sp>
        <p:nvSpPr>
          <p:cNvPr id="130051" name="Rectangle 3"/>
          <p:cNvSpPr>
            <a:spLocks noGrp="1" noChangeArrowheads="1"/>
          </p:cNvSpPr>
          <p:nvPr>
            <p:ph type="dt" sz="quarter" idx="1"/>
          </p:nvPr>
        </p:nvSpPr>
        <p:spPr bwMode="auto">
          <a:xfrm>
            <a:off x="3938588" y="0"/>
            <a:ext cx="3014662"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Corbel" charset="0"/>
              </a:defRPr>
            </a:lvl1pPr>
          </a:lstStyle>
          <a:p>
            <a:fld id="{90C549A9-65A4-AE44-AE7C-D0931D67C651}" type="datetimeFigureOut">
              <a:rPr lang="en-US"/>
              <a:pPr/>
              <a:t>2/3/2017</a:t>
            </a:fld>
            <a:endParaRPr lang="en-US"/>
          </a:p>
        </p:txBody>
      </p:sp>
      <p:sp>
        <p:nvSpPr>
          <p:cNvPr id="130052" name="Rectangle 4"/>
          <p:cNvSpPr>
            <a:spLocks noGrp="1" noChangeArrowheads="1"/>
          </p:cNvSpPr>
          <p:nvPr>
            <p:ph type="ftr" sz="quarter" idx="2"/>
          </p:nvPr>
        </p:nvSpPr>
        <p:spPr bwMode="auto">
          <a:xfrm>
            <a:off x="0" y="8842375"/>
            <a:ext cx="3014663"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Corbel" pitchFamily="34" charset="0"/>
                <a:ea typeface="+mn-ea"/>
              </a:defRPr>
            </a:lvl1pPr>
          </a:lstStyle>
          <a:p>
            <a:pPr>
              <a:defRPr/>
            </a:pPr>
            <a:endParaRPr lang="en-US"/>
          </a:p>
        </p:txBody>
      </p:sp>
      <p:sp>
        <p:nvSpPr>
          <p:cNvPr id="130053" name="Rectangle 5"/>
          <p:cNvSpPr>
            <a:spLocks noGrp="1" noChangeArrowheads="1"/>
          </p:cNvSpPr>
          <p:nvPr>
            <p:ph type="sldNum" sz="quarter" idx="3"/>
          </p:nvPr>
        </p:nvSpPr>
        <p:spPr bwMode="auto">
          <a:xfrm>
            <a:off x="3938588" y="8842375"/>
            <a:ext cx="3014662"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Corbel" charset="0"/>
              </a:defRPr>
            </a:lvl1pPr>
          </a:lstStyle>
          <a:p>
            <a:fld id="{646E4E20-3753-3E4D-8D0C-2FB94E50971E}" type="slidenum">
              <a:rPr lang="en-US"/>
              <a:pPr/>
              <a:t>‹#›</a:t>
            </a:fld>
            <a:endParaRPr lang="en-US"/>
          </a:p>
        </p:txBody>
      </p:sp>
    </p:spTree>
    <p:extLst>
      <p:ext uri="{BB962C8B-B14F-4D97-AF65-F5344CB8AC3E}">
        <p14:creationId xmlns:p14="http://schemas.microsoft.com/office/powerpoint/2010/main" val="230029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lIns="92830" tIns="46415" rIns="92830" bIns="46415"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38588" y="0"/>
            <a:ext cx="3014662" cy="465138"/>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a:latin typeface="Calibri" charset="0"/>
              </a:defRPr>
            </a:lvl1pPr>
          </a:lstStyle>
          <a:p>
            <a:fld id="{D80C3857-D4D3-7348-A15A-5F56BE073238}" type="datetimeFigureOut">
              <a:rPr lang="en-US"/>
              <a:pPr/>
              <a:t>2/3/2017</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695325" y="4422775"/>
            <a:ext cx="5564188" cy="4189413"/>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14663" cy="465138"/>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38588" y="8842375"/>
            <a:ext cx="3014662" cy="465138"/>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atin typeface="Calibri" charset="0"/>
              </a:defRPr>
            </a:lvl1pPr>
          </a:lstStyle>
          <a:p>
            <a:fld id="{0987961B-A1E5-2C4B-A136-9A46094E0A51}" type="slidenum">
              <a:rPr lang="en-US"/>
              <a:pPr/>
              <a:t>‹#›</a:t>
            </a:fld>
            <a:endParaRPr lang="en-US"/>
          </a:p>
        </p:txBody>
      </p:sp>
    </p:spTree>
    <p:extLst>
      <p:ext uri="{BB962C8B-B14F-4D97-AF65-F5344CB8AC3E}">
        <p14:creationId xmlns:p14="http://schemas.microsoft.com/office/powerpoint/2010/main" val="433886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mmwr/preview/mmwrhtml/ss5701a1.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a:latin typeface="Calibri" charset="0"/>
              </a:rPr>
              <a:t>http://www.cdc.gov/tobacco/data_statistics/fact_sheets/health_effects/tobacco_related_mortality/</a:t>
            </a:r>
            <a:endParaRPr lang="en-US">
              <a:latin typeface="Calibri" charset="0"/>
            </a:endParaRPr>
          </a:p>
          <a:p>
            <a:pPr eaLnBrk="1" hangingPunct="1">
              <a:spcBef>
                <a:spcPct val="0"/>
              </a:spcBef>
            </a:pPr>
            <a:r>
              <a:rPr lang="en-US">
                <a:latin typeface="Calibri" charset="0"/>
              </a:rPr>
              <a:t>http://www.who.int/mediacentre/factsheets/fs339/en/</a:t>
            </a:r>
          </a:p>
          <a:p>
            <a:pPr eaLnBrk="1" hangingPunct="1">
              <a:spcBef>
                <a:spcPct val="0"/>
              </a:spcBef>
            </a:pPr>
            <a:endParaRPr lang="en-US">
              <a:latin typeface="Calibri" charset="0"/>
            </a:endParaRPr>
          </a:p>
          <a:p>
            <a:pPr eaLnBrk="1" hangingPunct="1">
              <a:spcBef>
                <a:spcPct val="0"/>
              </a:spcBef>
            </a:pPr>
            <a:r>
              <a:rPr lang="en-US">
                <a:latin typeface="Calibri" charset="0"/>
              </a:rPr>
              <a:t>Carbon monoxide causes heart disease by decreasing oxygen to heart</a:t>
            </a:r>
          </a:p>
          <a:p>
            <a:pPr eaLnBrk="1" hangingPunct="1">
              <a:spcBef>
                <a:spcPct val="0"/>
              </a:spcBef>
            </a:pPr>
            <a:endParaRPr lang="en-US">
              <a:latin typeface="Calibri" charset="0"/>
            </a:endParaRPr>
          </a:p>
          <a:p>
            <a:pPr eaLnBrk="1" hangingPunct="1">
              <a:spcBef>
                <a:spcPct val="0"/>
              </a:spcBef>
            </a:pPr>
            <a:r>
              <a:rPr lang="en-US" sz="1300">
                <a:latin typeface="Calibri" charset="0"/>
              </a:rPr>
              <a:t>tobacco-specific nitrosamines—created during the curing and processing of tobacco (therefore, present in different forms of tobacco)</a:t>
            </a:r>
          </a:p>
          <a:p>
            <a:pPr eaLnBrk="1" hangingPunct="1">
              <a:spcBef>
                <a:spcPct val="0"/>
              </a:spcBef>
            </a:pPr>
            <a:endParaRPr lang="en-US" sz="1300">
              <a:latin typeface="Calibri" charset="0"/>
            </a:endParaRPr>
          </a:p>
          <a:p>
            <a:pPr eaLnBrk="1" hangingPunct="1">
              <a:spcBef>
                <a:spcPct val="0"/>
              </a:spcBef>
            </a:pPr>
            <a:r>
              <a:rPr lang="en-US" sz="1300">
                <a:latin typeface="Calibri" charset="0"/>
              </a:rPr>
              <a:t>43 known carcinogens in cigarette smoke</a:t>
            </a:r>
          </a:p>
          <a:p>
            <a:pPr eaLnBrk="1" hangingPunct="1">
              <a:spcBef>
                <a:spcPct val="0"/>
              </a:spcBef>
            </a:pPr>
            <a:endParaRPr lang="en-US" sz="1300">
              <a:latin typeface="Calibri" charset="0"/>
            </a:endParaRPr>
          </a:p>
          <a:p>
            <a:pPr eaLnBrk="1" hangingPunct="1">
              <a:spcBef>
                <a:spcPct val="0"/>
              </a:spcBef>
            </a:pPr>
            <a:r>
              <a:rPr lang="en-US" sz="1300">
                <a:latin typeface="Calibri" charset="0"/>
              </a:rPr>
              <a:t>Risk data all from CDC website</a:t>
            </a:r>
          </a:p>
          <a:p>
            <a:pPr eaLnBrk="1" hangingPunct="1">
              <a:spcBef>
                <a:spcPct val="0"/>
              </a:spcBef>
            </a:pPr>
            <a:endParaRPr lang="en-US" sz="1300">
              <a:latin typeface="Calibri" charset="0"/>
            </a:endParaRPr>
          </a:p>
          <a:p>
            <a:pPr eaLnBrk="1" hangingPunct="1">
              <a:spcBef>
                <a:spcPct val="0"/>
              </a:spcBef>
            </a:pPr>
            <a:endParaRPr lang="en-US" sz="1300">
              <a:latin typeface="Calibri" charset="0"/>
            </a:endParaRPr>
          </a:p>
        </p:txBody>
      </p:sp>
    </p:spTree>
    <p:extLst>
      <p:ext uri="{BB962C8B-B14F-4D97-AF65-F5344CB8AC3E}">
        <p14:creationId xmlns:p14="http://schemas.microsoft.com/office/powerpoint/2010/main" val="66282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Prior to 1800s, cigarettes were more like small cigars</a:t>
            </a:r>
          </a:p>
          <a:p>
            <a:pPr eaLnBrk="1" hangingPunct="1">
              <a:spcBef>
                <a:spcPct val="0"/>
              </a:spcBef>
            </a:pPr>
            <a:endParaRPr lang="en-US">
              <a:latin typeface="Calibri" charset="0"/>
            </a:endParaRPr>
          </a:p>
          <a:p>
            <a:pPr eaLnBrk="1" hangingPunct="1">
              <a:spcBef>
                <a:spcPct val="0"/>
              </a:spcBef>
            </a:pPr>
            <a:r>
              <a:rPr lang="en-US">
                <a:latin typeface="Calibri" charset="0"/>
              </a:rPr>
              <a:t>Started becoming popular in the 1850s in English speaking countries		</a:t>
            </a:r>
          </a:p>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Tree>
    <p:extLst>
      <p:ext uri="{BB962C8B-B14F-4D97-AF65-F5344CB8AC3E}">
        <p14:creationId xmlns:p14="http://schemas.microsoft.com/office/powerpoint/2010/main" val="212449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Slide from Caroline Cobb, who got it from David Abrams</a:t>
            </a:r>
          </a:p>
          <a:p>
            <a:endParaRPr lang="en-US">
              <a:latin typeface="Calibri" charset="0"/>
            </a:endParaRPr>
          </a:p>
          <a:p>
            <a:r>
              <a:rPr lang="en-US">
                <a:latin typeface="Calibri" charset="0"/>
              </a:rPr>
              <a:t>Source: United States Department of Agriculture; Centers for Disease Control and Prevention; Alcohol and Tobacco Tax and</a:t>
            </a:r>
          </a:p>
          <a:p>
            <a:r>
              <a:rPr lang="en-US">
                <a:latin typeface="Calibri" charset="0"/>
              </a:rPr>
              <a:t>Trade Bureau</a:t>
            </a:r>
          </a:p>
          <a:p>
            <a:endParaRPr lang="en-US">
              <a:latin typeface="Calibri" charset="0"/>
            </a:endParaRPr>
          </a:p>
          <a:p>
            <a:r>
              <a:rPr lang="en-US">
                <a:latin typeface="Calibri" charset="0"/>
              </a:rPr>
              <a:t>Advertising contributed to climb in smoking rates.</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47180D9-ED4C-F64D-99EF-DA6F669B3CFA}" type="slidenum">
              <a:rPr lang="en-US"/>
              <a:pPr/>
              <a:t>13</a:t>
            </a:fld>
            <a:endParaRPr lang="en-US"/>
          </a:p>
        </p:txBody>
      </p:sp>
    </p:spTree>
    <p:extLst>
      <p:ext uri="{BB962C8B-B14F-4D97-AF65-F5344CB8AC3E}">
        <p14:creationId xmlns:p14="http://schemas.microsoft.com/office/powerpoint/2010/main" val="49736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1930.</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ED83140-5079-A742-AA5E-F51BAF6E3CB0}" type="slidenum">
              <a:rPr lang="en-US"/>
              <a:pPr/>
              <a:t>14</a:t>
            </a:fld>
            <a:endParaRPr lang="en-US"/>
          </a:p>
        </p:txBody>
      </p:sp>
    </p:spTree>
    <p:extLst>
      <p:ext uri="{BB962C8B-B14F-4D97-AF65-F5344CB8AC3E}">
        <p14:creationId xmlns:p14="http://schemas.microsoft.com/office/powerpoint/2010/main" val="134635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1949.</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E1D314B-A506-954B-802C-D22B0352B335}" type="slidenum">
              <a:rPr lang="en-US"/>
              <a:pPr/>
              <a:t>15</a:t>
            </a:fld>
            <a:endParaRPr lang="en-US"/>
          </a:p>
        </p:txBody>
      </p:sp>
    </p:spTree>
    <p:extLst>
      <p:ext uri="{BB962C8B-B14F-4D97-AF65-F5344CB8AC3E}">
        <p14:creationId xmlns:p14="http://schemas.microsoft.com/office/powerpoint/2010/main" val="421646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1951.</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CE3D02F-94C9-A042-80FA-652CA018ECD1}" type="slidenum">
              <a:rPr lang="en-US"/>
              <a:pPr/>
              <a:t>16</a:t>
            </a:fld>
            <a:endParaRPr lang="en-US"/>
          </a:p>
        </p:txBody>
      </p:sp>
    </p:spTree>
    <p:extLst>
      <p:ext uri="{BB962C8B-B14F-4D97-AF65-F5344CB8AC3E}">
        <p14:creationId xmlns:p14="http://schemas.microsoft.com/office/powerpoint/2010/main" val="11169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Filter had asbestos—1955.</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9E66885-7DD2-7B46-895F-CE59B4317694}" type="slidenum">
              <a:rPr lang="en-US"/>
              <a:pPr/>
              <a:t>19</a:t>
            </a:fld>
            <a:endParaRPr lang="en-US"/>
          </a:p>
        </p:txBody>
      </p:sp>
    </p:spTree>
    <p:extLst>
      <p:ext uri="{BB962C8B-B14F-4D97-AF65-F5344CB8AC3E}">
        <p14:creationId xmlns:p14="http://schemas.microsoft.com/office/powerpoint/2010/main" val="378650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Concern is that people continued to smoke instead of quitting.  1976.</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1165A28-49FD-1C48-ABD5-FDFA25BA6E90}" type="slidenum">
              <a:rPr lang="en-US"/>
              <a:pPr/>
              <a:t>20</a:t>
            </a:fld>
            <a:endParaRPr lang="en-US"/>
          </a:p>
        </p:txBody>
      </p:sp>
    </p:spTree>
    <p:extLst>
      <p:ext uri="{BB962C8B-B14F-4D97-AF65-F5344CB8AC3E}">
        <p14:creationId xmlns:p14="http://schemas.microsoft.com/office/powerpoint/2010/main" val="423793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Important to keep in mind what happened in the past, when thinking about new tobacco products emerging on the market.</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3BBC7D9-759D-2F4B-A643-9980DD305A65}" type="slidenum">
              <a:rPr lang="en-US"/>
              <a:pPr/>
              <a:t>22</a:t>
            </a:fld>
            <a:endParaRPr lang="en-US"/>
          </a:p>
        </p:txBody>
      </p:sp>
    </p:spTree>
    <p:extLst>
      <p:ext uri="{BB962C8B-B14F-4D97-AF65-F5344CB8AC3E}">
        <p14:creationId xmlns:p14="http://schemas.microsoft.com/office/powerpoint/2010/main" val="416925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http://www.cdc.gov/tobacco/data_statistics/fact_sheets/tobacco_industry/cigars/</a:t>
            </a:r>
          </a:p>
          <a:p>
            <a:pPr eaLnBrk="1" hangingPunct="1">
              <a:spcBef>
                <a:spcPct val="0"/>
              </a:spcBef>
            </a:pPr>
            <a:endParaRPr lang="en-US" dirty="0">
              <a:latin typeface="Calibri"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0A20F73-9931-4D42-B640-0CCD8D312ABF}" type="slidenum">
              <a:rPr lang="en-US"/>
              <a:pPr/>
              <a:t>23</a:t>
            </a:fld>
            <a:endParaRPr lang="en-US"/>
          </a:p>
        </p:txBody>
      </p:sp>
    </p:spTree>
    <p:extLst>
      <p:ext uri="{BB962C8B-B14F-4D97-AF65-F5344CB8AC3E}">
        <p14:creationId xmlns:p14="http://schemas.microsoft.com/office/powerpoint/2010/main" val="833806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https://www.cdc.gov/mmwr/preview/mmwrhtml/mm6245a2.htm</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https://www.cdc.gov/tobacco/data_statistics/fact_sheets/tobacco_industry/hookahs/index.htm</a:t>
            </a:r>
          </a:p>
          <a:p>
            <a:pPr eaLnBrk="1" hangingPunct="1">
              <a:spcBef>
                <a:spcPct val="0"/>
              </a:spcBef>
            </a:pPr>
            <a:endParaRPr lang="en-US" dirty="0" smtClean="0">
              <a:latin typeface="Calibri" charset="0"/>
            </a:endParaRPr>
          </a:p>
          <a:p>
            <a:pPr eaLnBrk="1" hangingPunct="1">
              <a:spcBef>
                <a:spcPct val="0"/>
              </a:spcBef>
            </a:pPr>
            <a:r>
              <a:rPr lang="en-US" dirty="0" err="1" smtClean="0">
                <a:latin typeface="Calibri" charset="0"/>
              </a:rPr>
              <a:t>Kreteks</a:t>
            </a:r>
            <a:r>
              <a:rPr lang="en-US" dirty="0" smtClean="0">
                <a:latin typeface="Calibri" charset="0"/>
              </a:rPr>
              <a:t> </a:t>
            </a:r>
            <a:r>
              <a:rPr lang="en-US" dirty="0">
                <a:latin typeface="Calibri" charset="0"/>
              </a:rPr>
              <a:t>are clove-flavored, bidis = rolled tobacco in a </a:t>
            </a:r>
            <a:r>
              <a:rPr lang="en-US" dirty="0" err="1">
                <a:latin typeface="Calibri" charset="0"/>
              </a:rPr>
              <a:t>tendu</a:t>
            </a:r>
            <a:r>
              <a:rPr lang="en-US" dirty="0">
                <a:latin typeface="Calibri" charset="0"/>
              </a:rPr>
              <a:t> leaf, sometimes flavored</a:t>
            </a:r>
          </a:p>
          <a:p>
            <a:pPr eaLnBrk="1" hangingPunct="1">
              <a:spcBef>
                <a:spcPct val="0"/>
              </a:spcBef>
            </a:pPr>
            <a:r>
              <a:rPr lang="en-US" dirty="0">
                <a:latin typeface="Calibri" charset="0"/>
              </a:rPr>
              <a:t>SAMHSA NSDUH (2010 data) is citation for data about cigars (at least 1 in past 30 days)</a:t>
            </a:r>
          </a:p>
          <a:p>
            <a:pPr eaLnBrk="1" hangingPunct="1">
              <a:spcBef>
                <a:spcPct val="0"/>
              </a:spcBef>
            </a:pPr>
            <a:endParaRPr lang="en-US" dirty="0">
              <a:latin typeface="Calibri" charset="0"/>
            </a:endParaRPr>
          </a:p>
          <a:p>
            <a:pPr eaLnBrk="1" hangingPunct="1">
              <a:spcBef>
                <a:spcPct val="0"/>
              </a:spcBef>
            </a:pPr>
            <a:r>
              <a:rPr lang="en-US" dirty="0">
                <a:latin typeface="Calibri" charset="0"/>
              </a:rPr>
              <a:t>http://www.cdc.gov/tobacco/data_statistics/fact_sheets/tobacco_industry/hookahs/</a:t>
            </a:r>
          </a:p>
          <a:p>
            <a:pPr eaLnBrk="1" hangingPunct="1">
              <a:spcBef>
                <a:spcPct val="0"/>
              </a:spcBef>
            </a:pPr>
            <a:endParaRPr lang="en-US" dirty="0">
              <a:latin typeface="Calibri" charset="0"/>
            </a:endParaRPr>
          </a:p>
          <a:p>
            <a:pPr eaLnBrk="1" hangingPunct="1">
              <a:spcBef>
                <a:spcPct val="0"/>
              </a:spcBef>
            </a:pPr>
            <a:r>
              <a:rPr lang="en-US" dirty="0">
                <a:latin typeface="Calibri" charset="0"/>
              </a:rPr>
              <a:t>MTF: http://www.monitoringthefuture.org/pubs/monographs/mtf-overview2013.pdf</a:t>
            </a:r>
          </a:p>
          <a:p>
            <a:pPr eaLnBrk="1" hangingPunct="1">
              <a:spcBef>
                <a:spcPct val="0"/>
              </a:spcBef>
            </a:pPr>
            <a:endParaRPr lang="en-US" dirty="0">
              <a:latin typeface="Calibri" charset="0"/>
            </a:endParaRPr>
          </a:p>
          <a:p>
            <a:pPr eaLnBrk="1" hangingPunct="1">
              <a:spcBef>
                <a:spcPct val="0"/>
              </a:spcBef>
            </a:pPr>
            <a:r>
              <a:rPr lang="en-US" dirty="0">
                <a:latin typeface="Calibri" charset="0"/>
              </a:rPr>
              <a:t>Smoking Tobacco Using a Hookah. The past year</a:t>
            </a:r>
          </a:p>
          <a:p>
            <a:pPr eaLnBrk="1" hangingPunct="1">
              <a:spcBef>
                <a:spcPct val="0"/>
              </a:spcBef>
            </a:pPr>
            <a:r>
              <a:rPr lang="en-US" dirty="0">
                <a:latin typeface="Calibri" charset="0"/>
              </a:rPr>
              <a:t>prevalence rate in 2013 was 21.4% for hookah</a:t>
            </a:r>
          </a:p>
          <a:p>
            <a:pPr eaLnBrk="1" hangingPunct="1">
              <a:spcBef>
                <a:spcPct val="0"/>
              </a:spcBef>
            </a:pPr>
            <a:r>
              <a:rPr lang="en-US" dirty="0">
                <a:latin typeface="Calibri" charset="0"/>
              </a:rPr>
              <a:t>smoking (up significantly from 17.1% in 2010 and</a:t>
            </a:r>
          </a:p>
          <a:p>
            <a:pPr eaLnBrk="1" hangingPunct="1">
              <a:spcBef>
                <a:spcPct val="0"/>
              </a:spcBef>
            </a:pPr>
            <a:r>
              <a:rPr lang="en-US" dirty="0">
                <a:latin typeface="Calibri" charset="0"/>
              </a:rPr>
              <a:t>18.3% in 2012). Only about 14% of the 12th-grade</a:t>
            </a:r>
          </a:p>
          <a:p>
            <a:pPr eaLnBrk="1" hangingPunct="1">
              <a:spcBef>
                <a:spcPct val="0"/>
              </a:spcBef>
            </a:pPr>
            <a:r>
              <a:rPr lang="en-US" dirty="0">
                <a:latin typeface="Calibri" charset="0"/>
              </a:rPr>
              <a:t>students in 2013 indicated use on more than two</a:t>
            </a:r>
          </a:p>
          <a:p>
            <a:pPr eaLnBrk="1" hangingPunct="1">
              <a:spcBef>
                <a:spcPct val="0"/>
              </a:spcBef>
            </a:pPr>
            <a:r>
              <a:rPr lang="en-US" dirty="0">
                <a:latin typeface="Calibri" charset="0"/>
              </a:rPr>
              <a:t>occasions during the past 12 months, which suggests</a:t>
            </a:r>
          </a:p>
          <a:p>
            <a:pPr eaLnBrk="1" hangingPunct="1">
              <a:spcBef>
                <a:spcPct val="0"/>
              </a:spcBef>
            </a:pPr>
            <a:r>
              <a:rPr lang="en-US" dirty="0">
                <a:latin typeface="Calibri" charset="0"/>
              </a:rPr>
              <a:t>that a considerable amount of hookah use is light or</a:t>
            </a:r>
          </a:p>
          <a:p>
            <a:pPr eaLnBrk="1" hangingPunct="1">
              <a:spcBef>
                <a:spcPct val="0"/>
              </a:spcBef>
            </a:pPr>
            <a:r>
              <a:rPr lang="en-US" dirty="0">
                <a:latin typeface="Calibri" charset="0"/>
              </a:rPr>
              <a:t>experimental. Both genders use hookahs in about</a:t>
            </a:r>
          </a:p>
          <a:p>
            <a:pPr eaLnBrk="1" hangingPunct="1">
              <a:spcBef>
                <a:spcPct val="0"/>
              </a:spcBef>
            </a:pPr>
            <a:r>
              <a:rPr lang="en-US" dirty="0">
                <a:latin typeface="Calibri" charset="0"/>
              </a:rPr>
              <a:t>equal proportions: 22% of males and 21% of females</a:t>
            </a:r>
          </a:p>
          <a:p>
            <a:pPr eaLnBrk="1" hangingPunct="1">
              <a:spcBef>
                <a:spcPct val="0"/>
              </a:spcBef>
            </a:pPr>
            <a:r>
              <a:rPr lang="en-US" dirty="0">
                <a:latin typeface="Calibri" charset="0"/>
              </a:rPr>
              <a:t>in 2013. </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8751F22-DAE4-1849-AB48-0FDE1120DC19}" type="slidenum">
              <a:rPr lang="en-US"/>
              <a:pPr/>
              <a:t>24</a:t>
            </a:fld>
            <a:endParaRPr lang="en-US"/>
          </a:p>
        </p:txBody>
      </p:sp>
    </p:spTree>
    <p:extLst>
      <p:ext uri="{BB962C8B-B14F-4D97-AF65-F5344CB8AC3E}">
        <p14:creationId xmlns:p14="http://schemas.microsoft.com/office/powerpoint/2010/main" val="224996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Like any other drug, the </a:t>
            </a:r>
            <a:r>
              <a:rPr lang="en-US" b="1">
                <a:latin typeface="Calibri" charset="0"/>
              </a:rPr>
              <a:t>withdrawal symptoms make it difficult to quit</a:t>
            </a:r>
          </a:p>
          <a:p>
            <a:pPr eaLnBrk="1" hangingPunct="1">
              <a:spcBef>
                <a:spcPct val="0"/>
              </a:spcBef>
            </a:pPr>
            <a:endParaRPr lang="en-US" b="1">
              <a:latin typeface="Calibri" charset="0"/>
            </a:endParaRPr>
          </a:p>
          <a:p>
            <a:pPr eaLnBrk="1" hangingPunct="1">
              <a:spcBef>
                <a:spcPct val="0"/>
              </a:spcBef>
            </a:pPr>
            <a:r>
              <a:rPr lang="en-US">
                <a:latin typeface="Calibri" charset="0"/>
              </a:rPr>
              <a:t>Aversive withdrawal syndrome can maintain tobacco use and thus, exposure to harmful smoke constituent</a:t>
            </a:r>
          </a:p>
        </p:txBody>
      </p:sp>
    </p:spTree>
    <p:extLst>
      <p:ext uri="{BB962C8B-B14F-4D97-AF65-F5344CB8AC3E}">
        <p14:creationId xmlns:p14="http://schemas.microsoft.com/office/powerpoint/2010/main" val="339427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AB055C8-277E-C249-AE9B-27FFF31E27F4}" type="slidenum">
              <a:rPr lang="en-US"/>
              <a:pPr/>
              <a:t>25</a:t>
            </a:fld>
            <a:endParaRPr lang="en-US"/>
          </a:p>
        </p:txBody>
      </p:sp>
    </p:spTree>
    <p:extLst>
      <p:ext uri="{BB962C8B-B14F-4D97-AF65-F5344CB8AC3E}">
        <p14:creationId xmlns:p14="http://schemas.microsoft.com/office/powerpoint/2010/main" val="3087227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7961B-A1E5-2C4B-A136-9A46094E0A51}" type="slidenum">
              <a:rPr lang="en-US" smtClean="0"/>
              <a:pPr/>
              <a:t>26</a:t>
            </a:fld>
            <a:endParaRPr lang="en-US"/>
          </a:p>
        </p:txBody>
      </p:sp>
    </p:spTree>
    <p:extLst>
      <p:ext uri="{BB962C8B-B14F-4D97-AF65-F5344CB8AC3E}">
        <p14:creationId xmlns:p14="http://schemas.microsoft.com/office/powerpoint/2010/main" val="2496663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AB055C8-277E-C249-AE9B-27FFF31E27F4}" type="slidenum">
              <a:rPr lang="en-US"/>
              <a:pPr/>
              <a:t>27</a:t>
            </a:fld>
            <a:endParaRPr lang="en-US"/>
          </a:p>
        </p:txBody>
      </p:sp>
    </p:spTree>
    <p:extLst>
      <p:ext uri="{BB962C8B-B14F-4D97-AF65-F5344CB8AC3E}">
        <p14:creationId xmlns:p14="http://schemas.microsoft.com/office/powerpoint/2010/main" val="284451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AB055C8-277E-C249-AE9B-27FFF31E27F4}" type="slidenum">
              <a:rPr lang="en-US"/>
              <a:pPr/>
              <a:t>28</a:t>
            </a:fld>
            <a:endParaRPr lang="en-US"/>
          </a:p>
        </p:txBody>
      </p:sp>
    </p:spTree>
    <p:extLst>
      <p:ext uri="{BB962C8B-B14F-4D97-AF65-F5344CB8AC3E}">
        <p14:creationId xmlns:p14="http://schemas.microsoft.com/office/powerpoint/2010/main" val="3109265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txBox="1">
            <a:spLocks noGrp="1" noChangeArrowheads="1"/>
          </p:cNvSpPr>
          <p:nvPr/>
        </p:nvSpPr>
        <p:spPr bwMode="auto">
          <a:xfrm>
            <a:off x="3941763" y="8842375"/>
            <a:ext cx="30130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68" tIns="0" rIns="19268" bIns="0" anchor="b"/>
          <a:lstStyle>
            <a:lvl1pPr defTabSz="962025">
              <a:spcBef>
                <a:spcPct val="30000"/>
              </a:spcBef>
              <a:defRPr sz="1200">
                <a:solidFill>
                  <a:schemeClr val="tx1"/>
                </a:solidFill>
                <a:latin typeface="Calibri" panose="020F0502020204030204" pitchFamily="34" charset="0"/>
              </a:defRPr>
            </a:lvl1pPr>
            <a:lvl2pPr marL="742950" indent="-285750" defTabSz="962025">
              <a:spcBef>
                <a:spcPct val="30000"/>
              </a:spcBef>
              <a:defRPr sz="1200">
                <a:solidFill>
                  <a:schemeClr val="tx1"/>
                </a:solidFill>
                <a:latin typeface="Calibri" panose="020F0502020204030204" pitchFamily="34" charset="0"/>
              </a:defRPr>
            </a:lvl2pPr>
            <a:lvl3pPr marL="1143000" indent="-228600" defTabSz="962025">
              <a:spcBef>
                <a:spcPct val="30000"/>
              </a:spcBef>
              <a:defRPr sz="1200">
                <a:solidFill>
                  <a:schemeClr val="tx1"/>
                </a:solidFill>
                <a:latin typeface="Calibri" panose="020F0502020204030204" pitchFamily="34" charset="0"/>
              </a:defRPr>
            </a:lvl3pPr>
            <a:lvl4pPr marL="1600200" indent="-228600" defTabSz="962025">
              <a:spcBef>
                <a:spcPct val="30000"/>
              </a:spcBef>
              <a:defRPr sz="1200">
                <a:solidFill>
                  <a:schemeClr val="tx1"/>
                </a:solidFill>
                <a:latin typeface="Calibri" panose="020F0502020204030204" pitchFamily="34" charset="0"/>
              </a:defRPr>
            </a:lvl4pPr>
            <a:lvl5pPr marL="2057400" indent="-228600" defTabSz="962025">
              <a:spcBef>
                <a:spcPct val="30000"/>
              </a:spcBef>
              <a:defRPr sz="1200">
                <a:solidFill>
                  <a:schemeClr val="tx1"/>
                </a:solidFill>
                <a:latin typeface="Calibri" panose="020F0502020204030204" pitchFamily="34" charset="0"/>
              </a:defRPr>
            </a:lvl5pPr>
            <a:lvl6pPr marL="2514600" indent="-228600" defTabSz="9620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20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20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20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96F4487-866F-402A-B028-390EE4A4C5E6}" type="slidenum">
              <a:rPr lang="en-US" altLang="en-US" sz="1100" i="1">
                <a:solidFill>
                  <a:srgbClr val="000000"/>
                </a:solidFill>
                <a:latin typeface="Times New Roman" panose="02020603050405020304" pitchFamily="18" charset="0"/>
              </a:rPr>
              <a:pPr algn="r" eaLnBrk="1" hangingPunct="1">
                <a:spcBef>
                  <a:spcPct val="0"/>
                </a:spcBef>
              </a:pPr>
              <a:t>29</a:t>
            </a:fld>
            <a:endParaRPr lang="en-US" altLang="en-US" sz="1100" i="1">
              <a:solidFill>
                <a:srgbClr val="0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07951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AB055C8-277E-C249-AE9B-27FFF31E27F4}" type="slidenum">
              <a:rPr lang="en-US"/>
              <a:pPr/>
              <a:t>30</a:t>
            </a:fld>
            <a:endParaRPr lang="en-US"/>
          </a:p>
        </p:txBody>
      </p:sp>
    </p:spTree>
    <p:extLst>
      <p:ext uri="{BB962C8B-B14F-4D97-AF65-F5344CB8AC3E}">
        <p14:creationId xmlns:p14="http://schemas.microsoft.com/office/powerpoint/2010/main" val="19493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AB055C8-277E-C249-AE9B-27FFF31E27F4}" type="slidenum">
              <a:rPr lang="en-US"/>
              <a:pPr/>
              <a:t>31</a:t>
            </a:fld>
            <a:endParaRPr lang="en-US"/>
          </a:p>
        </p:txBody>
      </p:sp>
    </p:spTree>
    <p:extLst>
      <p:ext uri="{BB962C8B-B14F-4D97-AF65-F5344CB8AC3E}">
        <p14:creationId xmlns:p14="http://schemas.microsoft.com/office/powerpoint/2010/main" val="3177947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http://www.washingtonpost.com/news/to-your-health/wp/2015/04/16/high-school-middle-school-kids-now-use-more-e-cigs-than-tobacco-cdc/?tid=HP_more?tid=HP_more</a:t>
            </a:r>
          </a:p>
          <a:p>
            <a:endParaRPr lang="en-US" altLang="en-US" dirty="0" smtClean="0"/>
          </a:p>
          <a:p>
            <a:r>
              <a:rPr lang="en-US" altLang="en-US" dirty="0" smtClean="0"/>
              <a:t>Note decline in</a:t>
            </a:r>
            <a:r>
              <a:rPr lang="en-US" altLang="en-US" baseline="0" dirty="0" smtClean="0"/>
              <a:t> cigarette smoking has slowed down/stopped as ECIG use has increased in popularity, and we don’t know what that means yet.</a:t>
            </a:r>
            <a:endParaRPr lang="en-US" altLang="en-US" dirty="0" smtClean="0"/>
          </a:p>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B825C7-2C62-4760-A0E7-5256B4B4C825}"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197649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https://www.cdc.gov/mmwr/volumes/65/wr/mm6542a7.htm?s_cid=mm6542a7_e</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025A0B9-4C89-E544-8A78-98FDC45A1066}" type="slidenum">
              <a:rPr lang="en-US"/>
              <a:pPr/>
              <a:t>33</a:t>
            </a:fld>
            <a:endParaRPr lang="en-US"/>
          </a:p>
        </p:txBody>
      </p:sp>
    </p:spTree>
    <p:extLst>
      <p:ext uri="{BB962C8B-B14F-4D97-AF65-F5344CB8AC3E}">
        <p14:creationId xmlns:p14="http://schemas.microsoft.com/office/powerpoint/2010/main" val="2584640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90CF589-4F2D-104C-A5FB-C1737F6EDD1A}" type="slidenum">
              <a:rPr lang="en-US"/>
              <a:pPr/>
              <a:t>34</a:t>
            </a:fld>
            <a:endParaRPr lang="en-US"/>
          </a:p>
        </p:txBody>
      </p:sp>
    </p:spTree>
    <p:extLst>
      <p:ext uri="{BB962C8B-B14F-4D97-AF65-F5344CB8AC3E}">
        <p14:creationId xmlns:p14="http://schemas.microsoft.com/office/powerpoint/2010/main" val="182303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Standardized system for collecting Epi data on tobacco</a:t>
            </a:r>
          </a:p>
          <a:p>
            <a:pPr eaLnBrk="1" hangingPunct="1">
              <a:spcBef>
                <a:spcPct val="0"/>
              </a:spcBef>
            </a:pPr>
            <a:r>
              <a:rPr lang="en-US">
                <a:latin typeface="Calibri" charset="0"/>
              </a:rPr>
              <a:t>GYTS— </a:t>
            </a:r>
            <a:r>
              <a:rPr lang="en-US" b="1">
                <a:latin typeface="Calibri" charset="0"/>
              </a:rPr>
              <a:t>140 countries</a:t>
            </a:r>
            <a:r>
              <a:rPr lang="en-US">
                <a:latin typeface="Calibri" charset="0"/>
              </a:rPr>
              <a:t> plus territories</a:t>
            </a:r>
          </a:p>
          <a:p>
            <a:pPr eaLnBrk="1" hangingPunct="1">
              <a:spcBef>
                <a:spcPct val="0"/>
              </a:spcBef>
            </a:pPr>
            <a:r>
              <a:rPr lang="en-US">
                <a:latin typeface="Calibri" charset="0"/>
              </a:rPr>
              <a:t>	School-Based survey</a:t>
            </a:r>
          </a:p>
          <a:p>
            <a:pPr eaLnBrk="1" hangingPunct="1">
              <a:spcBef>
                <a:spcPct val="0"/>
              </a:spcBef>
            </a:pPr>
            <a:r>
              <a:rPr lang="en-US">
                <a:latin typeface="Calibri" charset="0"/>
              </a:rPr>
              <a:t>	Youth </a:t>
            </a:r>
            <a:r>
              <a:rPr lang="en-US" b="1">
                <a:latin typeface="Calibri" charset="0"/>
              </a:rPr>
              <a:t>ages 13 to 15</a:t>
            </a:r>
          </a:p>
          <a:p>
            <a:pPr eaLnBrk="1" hangingPunct="1">
              <a:spcBef>
                <a:spcPct val="0"/>
              </a:spcBef>
            </a:pPr>
            <a:r>
              <a:rPr lang="en-US">
                <a:latin typeface="Calibri" charset="0"/>
              </a:rPr>
              <a:t>	different years for different countries</a:t>
            </a:r>
          </a:p>
          <a:p>
            <a:pPr eaLnBrk="1" hangingPunct="1">
              <a:spcBef>
                <a:spcPct val="0"/>
              </a:spcBef>
            </a:pPr>
            <a:r>
              <a:rPr lang="en-US">
                <a:latin typeface="Calibri" charset="0"/>
              </a:rPr>
              <a:t>	</a:t>
            </a:r>
            <a:r>
              <a:rPr lang="en-US">
                <a:latin typeface="Calibri" charset="0"/>
                <a:hlinkClick r:id="rId3"/>
              </a:rPr>
              <a:t>http://www.cdc.gov/mmwr/preview/mmwrhtml/ss5701a1.htm</a:t>
            </a:r>
            <a:endParaRPr lang="en-US">
              <a:latin typeface="Calibri" charset="0"/>
            </a:endParaRPr>
          </a:p>
          <a:p>
            <a:pPr eaLnBrk="1" hangingPunct="1">
              <a:spcBef>
                <a:spcPct val="0"/>
              </a:spcBef>
            </a:pPr>
            <a:endParaRPr lang="en-US">
              <a:latin typeface="Calibri" charset="0"/>
            </a:endParaRPr>
          </a:p>
          <a:p>
            <a:pPr eaLnBrk="1" hangingPunct="1">
              <a:spcBef>
                <a:spcPct val="0"/>
              </a:spcBef>
            </a:pPr>
            <a:r>
              <a:rPr lang="en-US">
                <a:latin typeface="Calibri" charset="0"/>
              </a:rPr>
              <a:t>GATS — </a:t>
            </a:r>
            <a:r>
              <a:rPr lang="en-US" b="1">
                <a:latin typeface="Calibri" charset="0"/>
              </a:rPr>
              <a:t>Only 14 countries</a:t>
            </a:r>
            <a:r>
              <a:rPr lang="en-US">
                <a:latin typeface="Calibri" charset="0"/>
              </a:rPr>
              <a:t> have implemented (Not US or Czech) and 8 more plan to conduct in 2011</a:t>
            </a:r>
          </a:p>
          <a:p>
            <a:pPr eaLnBrk="1" hangingPunct="1">
              <a:spcBef>
                <a:spcPct val="0"/>
              </a:spcBef>
            </a:pPr>
            <a:r>
              <a:rPr lang="en-US">
                <a:latin typeface="Calibri" charset="0"/>
              </a:rPr>
              <a:t>	Household survey</a:t>
            </a:r>
          </a:p>
          <a:p>
            <a:pPr eaLnBrk="1" hangingPunct="1">
              <a:spcBef>
                <a:spcPct val="0"/>
              </a:spcBef>
            </a:pPr>
            <a:r>
              <a:rPr lang="en-US">
                <a:latin typeface="Calibri" charset="0"/>
              </a:rPr>
              <a:t>	</a:t>
            </a:r>
            <a:r>
              <a:rPr lang="en-US" b="1">
                <a:latin typeface="Calibri" charset="0"/>
              </a:rPr>
              <a:t>Ages 15+</a:t>
            </a:r>
          </a:p>
        </p:txBody>
      </p:sp>
    </p:spTree>
    <p:extLst>
      <p:ext uri="{BB962C8B-B14F-4D97-AF65-F5344CB8AC3E}">
        <p14:creationId xmlns:p14="http://schemas.microsoft.com/office/powerpoint/2010/main" val="351705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90CF589-4F2D-104C-A5FB-C1737F6EDD1A}" type="slidenum">
              <a:rPr lang="en-US"/>
              <a:pPr/>
              <a:t>35</a:t>
            </a:fld>
            <a:endParaRPr lang="en-US"/>
          </a:p>
        </p:txBody>
      </p:sp>
    </p:spTree>
    <p:extLst>
      <p:ext uri="{BB962C8B-B14F-4D97-AF65-F5344CB8AC3E}">
        <p14:creationId xmlns:p14="http://schemas.microsoft.com/office/powerpoint/2010/main" val="3176549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Virginia students reported a modest increase from 2003 to 2005 to 2007 in the rate currently using</a:t>
            </a:r>
          </a:p>
          <a:p>
            <a:pPr eaLnBrk="1" hangingPunct="1">
              <a:spcBef>
                <a:spcPct val="0"/>
              </a:spcBef>
            </a:pPr>
            <a:r>
              <a:rPr lang="en-US">
                <a:latin typeface="Calibri" charset="0"/>
              </a:rPr>
              <a:t>smokeless or chewing tobacco (from 3% to 5% to 6%). In 2009 the rate dropped slightly to the 2005 rate of</a:t>
            </a:r>
          </a:p>
          <a:p>
            <a:pPr eaLnBrk="1" hangingPunct="1">
              <a:spcBef>
                <a:spcPct val="0"/>
              </a:spcBef>
            </a:pPr>
            <a:r>
              <a:rPr lang="en-US">
                <a:latin typeface="Calibri" charset="0"/>
              </a:rPr>
              <a:t>5%. The rate of students who reported that they currently use cigars or cigarillos rose slightly from 7% in 2007</a:t>
            </a:r>
          </a:p>
          <a:p>
            <a:pPr eaLnBrk="1" hangingPunct="1">
              <a:spcBef>
                <a:spcPct val="0"/>
              </a:spcBef>
            </a:pPr>
            <a:r>
              <a:rPr lang="en-US">
                <a:latin typeface="Calibri" charset="0"/>
              </a:rPr>
              <a:t>to 9% in 2009. In 2009, 13% of all students reported that they were currently smoking Black and Milds brand</a:t>
            </a:r>
          </a:p>
          <a:p>
            <a:pPr eaLnBrk="1" hangingPunct="1">
              <a:spcBef>
                <a:spcPct val="0"/>
              </a:spcBef>
            </a:pPr>
            <a:r>
              <a:rPr lang="en-US">
                <a:latin typeface="Calibri" charset="0"/>
              </a:rPr>
              <a:t>cigarillos. Current use of bidis dropped slightly from 4% in 2007 to 3% in 2009. Three percent (3%) of</a:t>
            </a:r>
          </a:p>
          <a:p>
            <a:pPr eaLnBrk="1" hangingPunct="1">
              <a:spcBef>
                <a:spcPct val="0"/>
              </a:spcBef>
            </a:pPr>
            <a:r>
              <a:rPr lang="en-US">
                <a:latin typeface="Calibri" charset="0"/>
              </a:rPr>
              <a:t>students reported that they currently smoked tobacco in a pipe in 2009, down very slightly from 4% in 2007. In</a:t>
            </a:r>
          </a:p>
          <a:p>
            <a:pPr eaLnBrk="1" hangingPunct="1">
              <a:spcBef>
                <a:spcPct val="0"/>
              </a:spcBef>
            </a:pPr>
            <a:r>
              <a:rPr lang="en-US">
                <a:latin typeface="Calibri" charset="0"/>
              </a:rPr>
              <a:t>2007 students were asked about their current use of a water pipe, while in 2009 wording was changed to</a:t>
            </a:r>
          </a:p>
          <a:p>
            <a:pPr eaLnBrk="1" hangingPunct="1">
              <a:spcBef>
                <a:spcPct val="0"/>
              </a:spcBef>
            </a:pPr>
            <a:r>
              <a:rPr lang="en-US">
                <a:latin typeface="Calibri" charset="0"/>
              </a:rPr>
              <a:t>hookah. The rate reporting current use of a water pipe in 2007 was 5%, while 7% reported that they had used a</a:t>
            </a:r>
          </a:p>
          <a:p>
            <a:pPr eaLnBrk="1" hangingPunct="1">
              <a:spcBef>
                <a:spcPct val="0"/>
              </a:spcBef>
            </a:pPr>
            <a:r>
              <a:rPr lang="en-US">
                <a:latin typeface="Calibri" charset="0"/>
              </a:rPr>
              <a:t>hookah in the past 30 days on the 2009 survey. Finally, 5% of students reported that they had used SNUS in</a:t>
            </a:r>
          </a:p>
          <a:p>
            <a:pPr eaLnBrk="1" hangingPunct="1">
              <a:spcBef>
                <a:spcPct val="0"/>
              </a:spcBef>
            </a:pPr>
            <a:r>
              <a:rPr lang="en-US">
                <a:latin typeface="Calibri" charset="0"/>
              </a:rPr>
              <a:t>the past 30 days (Figure 9).</a:t>
            </a:r>
          </a:p>
          <a:p>
            <a:pPr eaLnBrk="1" hangingPunct="1">
              <a:spcBef>
                <a:spcPct val="0"/>
              </a:spcBef>
            </a:pPr>
            <a:endParaRPr lang="en-US">
              <a:latin typeface="Calibri" charset="0"/>
            </a:endParaRPr>
          </a:p>
        </p:txBody>
      </p:sp>
    </p:spTree>
    <p:extLst>
      <p:ext uri="{BB962C8B-B14F-4D97-AF65-F5344CB8AC3E}">
        <p14:creationId xmlns:p14="http://schemas.microsoft.com/office/powerpoint/2010/main" val="762036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CDC, 2002 National Health Interview Survey (70% figure)</a:t>
            </a:r>
          </a:p>
          <a:p>
            <a:pPr eaLnBrk="1" hangingPunct="1">
              <a:spcBef>
                <a:spcPct val="0"/>
              </a:spcBef>
            </a:pPr>
            <a:r>
              <a:rPr lang="en-US">
                <a:latin typeface="Calibri" charset="0"/>
              </a:rPr>
              <a:t>CDC, 2009 National Health Interview Survey (45% figure)</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8067B5B-681B-EC4C-A980-6BA1E3D0C61F}" type="slidenum">
              <a:rPr lang="en-US"/>
              <a:pPr/>
              <a:t>37</a:t>
            </a:fld>
            <a:endParaRPr lang="en-US"/>
          </a:p>
        </p:txBody>
      </p:sp>
    </p:spTree>
    <p:extLst>
      <p:ext uri="{BB962C8B-B14F-4D97-AF65-F5344CB8AC3E}">
        <p14:creationId xmlns:p14="http://schemas.microsoft.com/office/powerpoint/2010/main" val="2304313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People twice as likely to quit successfully if they use NRT</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0FA5C4A-AAA8-9B49-8A7A-DB1AC090A1BD}" type="slidenum">
              <a:rPr lang="en-US"/>
              <a:pPr/>
              <a:t>38</a:t>
            </a:fld>
            <a:endParaRPr lang="en-US"/>
          </a:p>
        </p:txBody>
      </p:sp>
    </p:spTree>
    <p:extLst>
      <p:ext uri="{BB962C8B-B14F-4D97-AF65-F5344CB8AC3E}">
        <p14:creationId xmlns:p14="http://schemas.microsoft.com/office/powerpoint/2010/main" val="1186636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column labeled “Estimated abstinence rate” shows the abstinence</a:t>
            </a:r>
          </a:p>
          <a:p>
            <a:r>
              <a:rPr lang="en-US">
                <a:latin typeface="Calibri" charset="0"/>
              </a:rPr>
              <a:t>percentages for the two treatment conditions. For instance, the reference</a:t>
            </a:r>
          </a:p>
          <a:p>
            <a:r>
              <a:rPr lang="en-US">
                <a:latin typeface="Calibri" charset="0"/>
              </a:rPr>
              <a:t>condition (minimal or no counseling) in the analyzed data set was associated</a:t>
            </a:r>
          </a:p>
          <a:p>
            <a:r>
              <a:rPr lang="en-US">
                <a:latin typeface="Calibri" charset="0"/>
              </a:rPr>
              <a:t>with an abstinence rate of 10.5 percent. Consistent with the odds ratio</a:t>
            </a:r>
          </a:p>
          <a:p>
            <a:r>
              <a:rPr lang="en-US">
                <a:latin typeface="Calibri" charset="0"/>
              </a:rPr>
              <a:t>data reviewed above, proactive telephone counseling produced modest</a:t>
            </a:r>
          </a:p>
          <a:p>
            <a:r>
              <a:rPr lang="en-US">
                <a:latin typeface="Calibri" charset="0"/>
              </a:rPr>
              <a:t>increases in abstinence rates (15.5%).</a:t>
            </a:r>
          </a:p>
          <a:p>
            <a:endParaRPr lang="en-US">
              <a:latin typeface="Calibri" charset="0"/>
            </a:endParaRPr>
          </a:p>
          <a:p>
            <a:r>
              <a:rPr lang="en-US">
                <a:latin typeface="Calibri" charset="0"/>
              </a:rPr>
              <a:t>Is ~ abstinence at 6 months, but not every study was exactly 6 months.</a:t>
            </a:r>
          </a:p>
          <a:p>
            <a:endParaRPr lang="en-US">
              <a:latin typeface="Calibri" charset="0"/>
            </a:endParaRPr>
          </a:p>
          <a:p>
            <a:r>
              <a:rPr lang="en-US">
                <a:latin typeface="Calibri" charset="0"/>
              </a:rPr>
              <a:t>Practical counseling = problem solving/skill building</a:t>
            </a:r>
          </a:p>
          <a:p>
            <a:endParaRPr lang="en-US">
              <a:latin typeface="Calibri" charset="0"/>
            </a:endParaRPr>
          </a:p>
          <a:p>
            <a:r>
              <a:rPr lang="en-US">
                <a:latin typeface="Calibri" charset="0"/>
              </a:rPr>
              <a:t>More counseling (in minutes) = better!</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513B8CF-1D23-CB48-878C-1B7EEED2A885}" type="slidenum">
              <a:rPr lang="en-US">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5817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People twice as likely to quit successfully if they use NRT</a:t>
            </a:r>
          </a:p>
          <a:p>
            <a:r>
              <a:rPr lang="en-US">
                <a:latin typeface="Calibri" charset="0"/>
              </a:rPr>
              <a:t>Counseling + medication = best; more than 8 sessions of counseling + medication = 33% abstinent</a:t>
            </a:r>
          </a:p>
          <a:p>
            <a:endParaRPr lang="en-US">
              <a:latin typeface="Calibri" charset="0"/>
            </a:endParaRPr>
          </a:p>
          <a:p>
            <a:r>
              <a:rPr lang="en-US">
                <a:latin typeface="Calibri" charset="0"/>
              </a:rPr>
              <a:t>Long term = more than 14 weeks</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B5C9DCB-050A-8341-941A-F93091DD9D62}" type="slidenum">
              <a:rPr lang="en-US">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76209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8278A93-310C-C446-A39E-B4FB1F368386}" type="slidenum">
              <a:rPr lang="en-US"/>
              <a:pPr/>
              <a:t>41</a:t>
            </a:fld>
            <a:endParaRPr lang="en-US"/>
          </a:p>
        </p:txBody>
      </p:sp>
    </p:spTree>
    <p:extLst>
      <p:ext uri="{BB962C8B-B14F-4D97-AF65-F5344CB8AC3E}">
        <p14:creationId xmlns:p14="http://schemas.microsoft.com/office/powerpoint/2010/main" val="666501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cs typeface="MS PGothic" charset="0"/>
              </a:rPr>
              <a:t>Much of the focus is on adolescents</a:t>
            </a:r>
          </a:p>
          <a:p>
            <a:endParaRPr lang="en-US" dirty="0">
              <a:latin typeface="Calibri" charset="0"/>
              <a:ea typeface="MS PGothic" charset="0"/>
              <a:cs typeface="MS PGothic" charset="0"/>
            </a:endParaRPr>
          </a:p>
          <a:p>
            <a:r>
              <a:rPr lang="en-US" dirty="0">
                <a:latin typeface="Calibri" charset="0"/>
                <a:ea typeface="MS PGothic" charset="0"/>
                <a:cs typeface="MS PGothic" charset="0"/>
              </a:rPr>
              <a:t>	NSDUH (2012) – 88% of adult daily smokers started by the age of 18</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B49207F-70E5-9A4A-B611-6A0D0DA5CE84}" type="slidenum">
              <a:rPr lang="en-US">
                <a:ea typeface="MS PGothic" charset="0"/>
                <a:cs typeface="MS PGothic" charset="0"/>
              </a:rPr>
              <a:pPr/>
              <a:t>42</a:t>
            </a:fld>
            <a:endParaRPr lang="en-US">
              <a:ea typeface="MS PGothic" charset="0"/>
              <a:cs typeface="MS PGothic" charset="0"/>
            </a:endParaRPr>
          </a:p>
        </p:txBody>
      </p:sp>
    </p:spTree>
    <p:extLst>
      <p:ext uri="{BB962C8B-B14F-4D97-AF65-F5344CB8AC3E}">
        <p14:creationId xmlns:p14="http://schemas.microsoft.com/office/powerpoint/2010/main" val="2493263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a:defRPr sz="1200">
                <a:solidFill>
                  <a:schemeClr val="tx1"/>
                </a:solidFill>
                <a:latin typeface="Calibri" charset="0"/>
                <a:ea typeface="ＭＳ Ｐゴシック" charset="0"/>
              </a:defRPr>
            </a:lvl1pPr>
            <a:lvl2pPr marL="742950" indent="-285750" defTabSz="928688">
              <a:defRPr sz="1200">
                <a:solidFill>
                  <a:schemeClr val="tx1"/>
                </a:solidFill>
                <a:latin typeface="Calibri" charset="0"/>
                <a:ea typeface="ＭＳ Ｐゴシック" charset="0"/>
              </a:defRPr>
            </a:lvl2pPr>
            <a:lvl3pPr marL="1143000" indent="-228600" defTabSz="928688">
              <a:defRPr sz="1200">
                <a:solidFill>
                  <a:schemeClr val="tx1"/>
                </a:solidFill>
                <a:latin typeface="Calibri" charset="0"/>
                <a:ea typeface="ＭＳ Ｐゴシック" charset="0"/>
              </a:defRPr>
            </a:lvl3pPr>
            <a:lvl4pPr marL="1600200" indent="-228600" defTabSz="928688">
              <a:defRPr sz="1200">
                <a:solidFill>
                  <a:schemeClr val="tx1"/>
                </a:solidFill>
                <a:latin typeface="Calibri" charset="0"/>
                <a:ea typeface="ＭＳ Ｐゴシック" charset="0"/>
              </a:defRPr>
            </a:lvl4pPr>
            <a:lvl5pPr marL="2057400" indent="-228600" defTabSz="928688">
              <a:defRPr sz="1200">
                <a:solidFill>
                  <a:schemeClr val="tx1"/>
                </a:solidFill>
                <a:latin typeface="Calibri" charset="0"/>
                <a:ea typeface="ＭＳ Ｐゴシック" charset="0"/>
              </a:defRPr>
            </a:lvl5pPr>
            <a:lvl6pPr marL="2514600" indent="-228600" defTabSz="92868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2868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2868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28688" eaLnBrk="0" fontAlgn="base" hangingPunct="0">
              <a:spcBef>
                <a:spcPct val="30000"/>
              </a:spcBef>
              <a:spcAft>
                <a:spcPct val="0"/>
              </a:spcAft>
              <a:defRPr sz="1200">
                <a:solidFill>
                  <a:schemeClr val="tx1"/>
                </a:solidFill>
                <a:latin typeface="Calibri" charset="0"/>
                <a:ea typeface="ＭＳ Ｐゴシック" charset="0"/>
              </a:defRPr>
            </a:lvl9pPr>
          </a:lstStyle>
          <a:p>
            <a:pPr algn="r" eaLnBrk="1" hangingPunct="1"/>
            <a:fld id="{731089DC-C102-7B47-A9A0-A2428A356D31}" type="slidenum">
              <a:rPr lang="en-US">
                <a:ea typeface="MS PGothic" charset="0"/>
                <a:cs typeface="MS PGothic" charset="0"/>
              </a:rPr>
              <a:pPr algn="r" eaLnBrk="1" hangingPunct="1"/>
              <a:t>43</a:t>
            </a:fld>
            <a:endParaRPr lang="en-US">
              <a:ea typeface="MS PGothic" charset="0"/>
              <a:cs typeface="MS PGothic" charset="0"/>
            </a:endParaRPr>
          </a:p>
        </p:txBody>
      </p:sp>
      <p:sp>
        <p:nvSpPr>
          <p:cNvPr id="126979" name="Rectangle 2"/>
          <p:cNvSpPr>
            <a:spLocks noGrp="1" noRot="1" noChangeAspect="1" noChangeArrowheads="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MS PGothic" charset="0"/>
                <a:cs typeface="MS PGothic" charset="0"/>
              </a:rPr>
              <a:t>Age: younger children more influenced by family/parents and older more influenced by peers</a:t>
            </a:r>
          </a:p>
          <a:p>
            <a:pPr eaLnBrk="1" hangingPunct="1">
              <a:spcBef>
                <a:spcPct val="0"/>
              </a:spcBef>
            </a:pPr>
            <a:endParaRPr lang="en-US" b="1">
              <a:latin typeface="Calibri" charset="0"/>
              <a:ea typeface="MS PGothic" charset="0"/>
              <a:cs typeface="MS PGothic" charset="0"/>
            </a:endParaRPr>
          </a:p>
          <a:p>
            <a:pPr eaLnBrk="1" hangingPunct="1">
              <a:spcBef>
                <a:spcPct val="0"/>
              </a:spcBef>
            </a:pPr>
            <a:r>
              <a:rPr lang="en-US" b="1">
                <a:latin typeface="Calibri" charset="0"/>
                <a:ea typeface="MS PGothic" charset="0"/>
                <a:cs typeface="MS PGothic" charset="0"/>
              </a:rPr>
              <a:t>RACE: same factors, but different weight. Conflicting findings thus far (one study (Corona et al.) found family and community not related  for AA youth when controlling for other variables, yet others have found that family is most important)</a:t>
            </a:r>
          </a:p>
        </p:txBody>
      </p:sp>
    </p:spTree>
    <p:extLst>
      <p:ext uri="{BB962C8B-B14F-4D97-AF65-F5344CB8AC3E}">
        <p14:creationId xmlns:p14="http://schemas.microsoft.com/office/powerpoint/2010/main" val="575214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a:defRPr sz="1200">
                <a:solidFill>
                  <a:schemeClr val="tx1"/>
                </a:solidFill>
                <a:latin typeface="Calibri" charset="0"/>
                <a:ea typeface="ＭＳ Ｐゴシック" charset="0"/>
              </a:defRPr>
            </a:lvl1pPr>
            <a:lvl2pPr marL="742950" indent="-285750" defTabSz="928688">
              <a:defRPr sz="1200">
                <a:solidFill>
                  <a:schemeClr val="tx1"/>
                </a:solidFill>
                <a:latin typeface="Calibri" charset="0"/>
                <a:ea typeface="ＭＳ Ｐゴシック" charset="0"/>
              </a:defRPr>
            </a:lvl2pPr>
            <a:lvl3pPr marL="1143000" indent="-228600" defTabSz="928688">
              <a:defRPr sz="1200">
                <a:solidFill>
                  <a:schemeClr val="tx1"/>
                </a:solidFill>
                <a:latin typeface="Calibri" charset="0"/>
                <a:ea typeface="ＭＳ Ｐゴシック" charset="0"/>
              </a:defRPr>
            </a:lvl3pPr>
            <a:lvl4pPr marL="1600200" indent="-228600" defTabSz="928688">
              <a:defRPr sz="1200">
                <a:solidFill>
                  <a:schemeClr val="tx1"/>
                </a:solidFill>
                <a:latin typeface="Calibri" charset="0"/>
                <a:ea typeface="ＭＳ Ｐゴシック" charset="0"/>
              </a:defRPr>
            </a:lvl4pPr>
            <a:lvl5pPr marL="2057400" indent="-228600" defTabSz="928688">
              <a:defRPr sz="1200">
                <a:solidFill>
                  <a:schemeClr val="tx1"/>
                </a:solidFill>
                <a:latin typeface="Calibri" charset="0"/>
                <a:ea typeface="ＭＳ Ｐゴシック" charset="0"/>
              </a:defRPr>
            </a:lvl5pPr>
            <a:lvl6pPr marL="2514600" indent="-228600" defTabSz="92868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2868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2868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28688" eaLnBrk="0" fontAlgn="base" hangingPunct="0">
              <a:spcBef>
                <a:spcPct val="30000"/>
              </a:spcBef>
              <a:spcAft>
                <a:spcPct val="0"/>
              </a:spcAft>
              <a:defRPr sz="1200">
                <a:solidFill>
                  <a:schemeClr val="tx1"/>
                </a:solidFill>
                <a:latin typeface="Calibri" charset="0"/>
                <a:ea typeface="ＭＳ Ｐゴシック" charset="0"/>
              </a:defRPr>
            </a:lvl9pPr>
          </a:lstStyle>
          <a:p>
            <a:pPr algn="r" eaLnBrk="1" hangingPunct="1"/>
            <a:fld id="{DBA6F68C-0BA3-4B41-9AF7-624B1210999E}" type="slidenum">
              <a:rPr lang="en-US">
                <a:ea typeface="MS PGothic" charset="0"/>
                <a:cs typeface="MS PGothic" charset="0"/>
              </a:rPr>
              <a:pPr algn="r" eaLnBrk="1" hangingPunct="1"/>
              <a:t>44</a:t>
            </a:fld>
            <a:endParaRPr lang="en-US">
              <a:ea typeface="MS PGothic" charset="0"/>
              <a:cs typeface="MS PGothic" charset="0"/>
            </a:endParaRPr>
          </a:p>
        </p:txBody>
      </p:sp>
      <p:sp>
        <p:nvSpPr>
          <p:cNvPr id="128003" name="Rectangle 2"/>
          <p:cNvSpPr>
            <a:spLocks noGrp="1" noRot="1" noChangeAspect="1" noChangeArrowheads="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cs typeface="MS PGothic" charset="0"/>
              </a:rPr>
              <a:t>May vary by race and ethnicity, age, etc.</a:t>
            </a:r>
          </a:p>
        </p:txBody>
      </p:sp>
    </p:spTree>
    <p:extLst>
      <p:ext uri="{BB962C8B-B14F-4D97-AF65-F5344CB8AC3E}">
        <p14:creationId xmlns:p14="http://schemas.microsoft.com/office/powerpoint/2010/main" val="247272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dirty="0" smtClean="0">
                <a:latin typeface="Calibri" charset="0"/>
              </a:rPr>
              <a:t>https://www.cdc.gov/mmwr/volumes/65/wr/mm6544a2.htm (2005 – 2015 data)</a:t>
            </a: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 The 2009 National Health Interview Survey and the 2010 Behavioral Risk Factor Surveillance System were used to estimate national and state adult smoking prevalence, respectively. Cigarette smokers were defined as adults aged ≥18 years who reported having smoked ≥100 cigarettes in their lifetime and now smoke every day or some days</a:t>
            </a:r>
            <a:r>
              <a:rPr lang="en-US" dirty="0" smtClean="0">
                <a:latin typeface="Calibri" charset="0"/>
              </a:rPr>
              <a:t>.</a:t>
            </a:r>
          </a:p>
          <a:p>
            <a:pPr defTabSz="927100" eaLnBrk="1" hangingPunct="1">
              <a:spcBef>
                <a:spcPct val="0"/>
              </a:spcBef>
            </a:pPr>
            <a:endParaRPr lang="en-US" dirty="0" smtClean="0">
              <a:latin typeface="Calibri" charset="0"/>
            </a:endParaRPr>
          </a:p>
          <a:p>
            <a:pPr defTabSz="927100" eaLnBrk="1" hangingPunct="1">
              <a:spcBef>
                <a:spcPct val="0"/>
              </a:spcBef>
            </a:pPr>
            <a:r>
              <a:rPr lang="en-US" dirty="0" smtClean="0">
                <a:latin typeface="Calibri" charset="0"/>
              </a:rPr>
              <a:t>https://www.cdc.gov/mmwr/volumes/65/wr/mm6527a1.htm (201</a:t>
            </a:r>
            <a:r>
              <a:rPr lang="en-US" baseline="0" dirty="0" smtClean="0">
                <a:latin typeface="Calibri" charset="0"/>
              </a:rPr>
              <a:t>3 data) 21% used a tobacco product every day or some days</a:t>
            </a:r>
            <a:endParaRPr lang="en-US" dirty="0">
              <a:latin typeface="Calibri" charset="0"/>
            </a:endParaRP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National Youth Tobacco Survey (NYTS), For each substance, current use was defined as use on at least 1 of the past 30 days. 2009 data.</a:t>
            </a: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Current use of any tobacco product among youth</a:t>
            </a:r>
          </a:p>
          <a:p>
            <a:pPr lvl="1" defTabSz="927100" eaLnBrk="1" hangingPunct="1">
              <a:spcBef>
                <a:spcPct val="0"/>
              </a:spcBef>
            </a:pPr>
            <a:r>
              <a:rPr lang="en-US" dirty="0">
                <a:latin typeface="Calibri" charset="0"/>
              </a:rPr>
              <a:t>8.2% of middle school students and </a:t>
            </a:r>
          </a:p>
          <a:p>
            <a:pPr lvl="1" defTabSz="927100" eaLnBrk="1" hangingPunct="1">
              <a:spcBef>
                <a:spcPct val="0"/>
              </a:spcBef>
            </a:pPr>
            <a:r>
              <a:rPr lang="en-US" dirty="0">
                <a:latin typeface="Calibri" charset="0"/>
              </a:rPr>
              <a:t>23.9% of high school students</a:t>
            </a:r>
          </a:p>
          <a:p>
            <a:pPr defTabSz="927100" eaLnBrk="1" hangingPunct="1">
              <a:spcBef>
                <a:spcPct val="0"/>
              </a:spcBef>
            </a:pPr>
            <a:endParaRPr lang="en-US" dirty="0">
              <a:latin typeface="Calibri" charset="0"/>
            </a:endParaRPr>
          </a:p>
          <a:p>
            <a:pPr defTabSz="927100" eaLnBrk="1" hangingPunct="1">
              <a:spcBef>
                <a:spcPct val="0"/>
              </a:spcBef>
            </a:pPr>
            <a:endParaRPr lang="en-US" dirty="0">
              <a:latin typeface="Calibri"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DB1496B-6C1F-E04E-8AB3-FE52D25607F6}" type="slidenum">
              <a:rPr lang="en-US"/>
              <a:pPr/>
              <a:t>6</a:t>
            </a:fld>
            <a:endParaRPr lang="en-US"/>
          </a:p>
        </p:txBody>
      </p:sp>
    </p:spTree>
    <p:extLst>
      <p:ext uri="{BB962C8B-B14F-4D97-AF65-F5344CB8AC3E}">
        <p14:creationId xmlns:p14="http://schemas.microsoft.com/office/powerpoint/2010/main" val="681752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027ACF2-202E-984C-B9FD-BF31C8F461D6}" type="slidenum">
              <a:rPr lang="en-US">
                <a:ea typeface="MS PGothic" charset="0"/>
                <a:cs typeface="MS PGothic" charset="0"/>
              </a:rPr>
              <a:pPr/>
              <a:t>45</a:t>
            </a:fld>
            <a:endParaRPr lang="en-US">
              <a:ea typeface="MS PGothic" charset="0"/>
              <a:cs typeface="MS PGothic" charset="0"/>
            </a:endParaRPr>
          </a:p>
        </p:txBody>
      </p:sp>
    </p:spTree>
    <p:extLst>
      <p:ext uri="{BB962C8B-B14F-4D97-AF65-F5344CB8AC3E}">
        <p14:creationId xmlns:p14="http://schemas.microsoft.com/office/powerpoint/2010/main" val="882444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MS PGothic" charset="0"/>
              </a:rPr>
              <a:t>Parental Advice—very important</a:t>
            </a:r>
          </a:p>
          <a:p>
            <a:r>
              <a:rPr lang="en-US">
                <a:latin typeface="Calibri" charset="0"/>
                <a:ea typeface="MS PGothic" charset="0"/>
                <a:cs typeface="MS PGothic" charset="0"/>
              </a:rPr>
              <a:t>Parental monitoring</a:t>
            </a:r>
          </a:p>
          <a:p>
            <a:r>
              <a:rPr lang="en-US">
                <a:latin typeface="Calibri" charset="0"/>
                <a:ea typeface="MS PGothic" charset="0"/>
                <a:cs typeface="MS PGothic" charset="0"/>
              </a:rPr>
              <a:t>	Do you know where your child is and who he is with</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E203FC6-0285-0D42-A530-E2908C5D5E67}" type="slidenum">
              <a:rPr lang="en-US">
                <a:ea typeface="MS PGothic" charset="0"/>
                <a:cs typeface="MS PGothic" charset="0"/>
              </a:rPr>
              <a:pPr/>
              <a:t>46</a:t>
            </a:fld>
            <a:endParaRPr lang="en-US">
              <a:ea typeface="MS PGothic" charset="0"/>
              <a:cs typeface="MS PGothic" charset="0"/>
            </a:endParaRPr>
          </a:p>
        </p:txBody>
      </p:sp>
    </p:spTree>
    <p:extLst>
      <p:ext uri="{BB962C8B-B14F-4D97-AF65-F5344CB8AC3E}">
        <p14:creationId xmlns:p14="http://schemas.microsoft.com/office/powerpoint/2010/main" val="468037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8CB79A8-D1B0-8A40-84FF-CCA6446627D4}" type="slidenum">
              <a:rPr lang="en-US">
                <a:ea typeface="MS PGothic" charset="0"/>
                <a:cs typeface="MS PGothic" charset="0"/>
              </a:rPr>
              <a:pPr/>
              <a:t>47</a:t>
            </a:fld>
            <a:endParaRPr lang="en-US">
              <a:ea typeface="MS PGothic" charset="0"/>
              <a:cs typeface="MS PGothic" charset="0"/>
            </a:endParaRPr>
          </a:p>
        </p:txBody>
      </p:sp>
    </p:spTree>
    <p:extLst>
      <p:ext uri="{BB962C8B-B14F-4D97-AF65-F5344CB8AC3E}">
        <p14:creationId xmlns:p14="http://schemas.microsoft.com/office/powerpoint/2010/main" val="1363743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cs typeface="MS PGothic" charset="0"/>
              </a:rPr>
              <a:t>Community-based programs</a:t>
            </a:r>
          </a:p>
          <a:p>
            <a:pPr eaLnBrk="1" hangingPunct="1"/>
            <a:endParaRPr lang="en-US" b="1">
              <a:latin typeface="Calibri" charset="0"/>
              <a:ea typeface="MS PGothic" charset="0"/>
              <a:cs typeface="MS PGothic" charset="0"/>
            </a:endParaRPr>
          </a:p>
          <a:p>
            <a:pPr eaLnBrk="1" hangingPunct="1"/>
            <a:r>
              <a:rPr lang="en-US" b="1">
                <a:latin typeface="Calibri" charset="0"/>
                <a:ea typeface="MS PGothic" charset="0"/>
                <a:cs typeface="MS PGothic" charset="0"/>
              </a:rPr>
              <a:t>Evidence of Effectiveness from several countries</a:t>
            </a:r>
          </a:p>
          <a:p>
            <a:pPr eaLnBrk="1" hangingPunct="1"/>
            <a:r>
              <a:rPr lang="en-US" b="1">
                <a:latin typeface="Calibri" charset="0"/>
                <a:ea typeface="MS PGothic" charset="0"/>
                <a:cs typeface="MS PGothic" charset="0"/>
              </a:rPr>
              <a:t>	Restrictions on advertising</a:t>
            </a:r>
          </a:p>
          <a:p>
            <a:pPr eaLnBrk="1" hangingPunct="1"/>
            <a:endParaRPr lang="en-US" b="1">
              <a:latin typeface="Calibri" charset="0"/>
              <a:ea typeface="MS PGothic" charset="0"/>
              <a:cs typeface="MS PGothic" charset="0"/>
            </a:endParaRPr>
          </a:p>
          <a:p>
            <a:pPr eaLnBrk="1" hangingPunct="1"/>
            <a:r>
              <a:rPr lang="en-US" b="1">
                <a:latin typeface="Calibri" charset="0"/>
                <a:ea typeface="MS PGothic" charset="0"/>
                <a:cs typeface="MS PGothic" charset="0"/>
              </a:rPr>
              <a:t>	Clean indoor air laws</a:t>
            </a:r>
          </a:p>
          <a:p>
            <a:pPr eaLnBrk="1" hangingPunct="1"/>
            <a:endParaRPr lang="en-US" b="1">
              <a:latin typeface="Calibri" charset="0"/>
              <a:ea typeface="MS PGothic" charset="0"/>
              <a:cs typeface="MS PGothic" charset="0"/>
            </a:endParaRPr>
          </a:p>
        </p:txBody>
      </p:sp>
    </p:spTree>
    <p:extLst>
      <p:ext uri="{BB962C8B-B14F-4D97-AF65-F5344CB8AC3E}">
        <p14:creationId xmlns:p14="http://schemas.microsoft.com/office/powerpoint/2010/main" val="3344255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ea typeface="MS PGothic" charset="0"/>
                <a:cs typeface="MS PGothic" charset="0"/>
              </a:rPr>
              <a:t>Thomas RE, McLellan J, </a:t>
            </a:r>
            <a:r>
              <a:rPr lang="en-US" dirty="0" err="1" smtClean="0">
                <a:latin typeface="Calibri" charset="0"/>
                <a:ea typeface="MS PGothic" charset="0"/>
                <a:cs typeface="MS PGothic" charset="0"/>
              </a:rPr>
              <a:t>Perera</a:t>
            </a:r>
            <a:r>
              <a:rPr lang="en-US" dirty="0" smtClean="0">
                <a:latin typeface="Calibri" charset="0"/>
                <a:ea typeface="MS PGothic" charset="0"/>
                <a:cs typeface="MS PGothic" charset="0"/>
              </a:rPr>
              <a:t> R.</a:t>
            </a:r>
          </a:p>
          <a:p>
            <a:r>
              <a:rPr lang="en-US" dirty="0" smtClean="0">
                <a:latin typeface="Calibri" charset="0"/>
                <a:ea typeface="MS PGothic" charset="0"/>
                <a:cs typeface="MS PGothic" charset="0"/>
              </a:rPr>
              <a:t>School-based </a:t>
            </a:r>
            <a:r>
              <a:rPr lang="en-US" dirty="0" err="1" smtClean="0">
                <a:latin typeface="Calibri" charset="0"/>
                <a:ea typeface="MS PGothic" charset="0"/>
                <a:cs typeface="MS PGothic" charset="0"/>
              </a:rPr>
              <a:t>programmes</a:t>
            </a:r>
            <a:r>
              <a:rPr lang="en-US" dirty="0" smtClean="0">
                <a:latin typeface="Calibri" charset="0"/>
                <a:ea typeface="MS PGothic" charset="0"/>
                <a:cs typeface="MS PGothic" charset="0"/>
              </a:rPr>
              <a:t> for preventing smoking.</a:t>
            </a:r>
          </a:p>
          <a:p>
            <a:r>
              <a:rPr lang="en-US" b="1" dirty="0" smtClean="0">
                <a:latin typeface="Calibri" charset="0"/>
                <a:ea typeface="MS PGothic" charset="0"/>
                <a:cs typeface="MS PGothic" charset="0"/>
              </a:rPr>
              <a:t>Cochrane</a:t>
            </a:r>
            <a:r>
              <a:rPr lang="en-US" dirty="0" smtClean="0">
                <a:latin typeface="Calibri" charset="0"/>
                <a:ea typeface="MS PGothic" charset="0"/>
                <a:cs typeface="MS PGothic" charset="0"/>
              </a:rPr>
              <a:t> Database of Systematic Reviews </a:t>
            </a:r>
            <a:r>
              <a:rPr lang="en-US" b="1" dirty="0" smtClean="0">
                <a:latin typeface="Calibri" charset="0"/>
                <a:ea typeface="MS PGothic" charset="0"/>
                <a:cs typeface="MS PGothic" charset="0"/>
              </a:rPr>
              <a:t>2013,</a:t>
            </a:r>
            <a:r>
              <a:rPr lang="en-US" dirty="0" smtClean="0">
                <a:latin typeface="Calibri" charset="0"/>
                <a:ea typeface="MS PGothic" charset="0"/>
                <a:cs typeface="MS PGothic" charset="0"/>
              </a:rPr>
              <a:t> Issue 4. Art. No.: CD001293.</a:t>
            </a:r>
          </a:p>
          <a:p>
            <a:r>
              <a:rPr lang="en-US" dirty="0" smtClean="0">
                <a:latin typeface="Calibri" charset="0"/>
                <a:ea typeface="MS PGothic" charset="0"/>
                <a:cs typeface="MS PGothic" charset="0"/>
              </a:rPr>
              <a:t>DOI: 10.1002/14651858.CD001293.pub3.</a:t>
            </a:r>
          </a:p>
          <a:p>
            <a:endParaRPr lang="en-US" dirty="0">
              <a:latin typeface="Calibri" charset="0"/>
              <a:ea typeface="MS PGothic" charset="0"/>
              <a:cs typeface="MS PGothic" charset="0"/>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C0E521D-6854-A744-9B6C-70D0779962AE}" type="slidenum">
              <a:rPr lang="en-US">
                <a:ea typeface="MS PGothic" charset="0"/>
                <a:cs typeface="MS PGothic" charset="0"/>
              </a:rPr>
              <a:pPr/>
              <a:t>49</a:t>
            </a:fld>
            <a:endParaRPr lang="en-US">
              <a:ea typeface="MS PGothic" charset="0"/>
              <a:cs typeface="MS PGothic" charset="0"/>
            </a:endParaRPr>
          </a:p>
        </p:txBody>
      </p:sp>
    </p:spTree>
    <p:extLst>
      <p:ext uri="{BB962C8B-B14F-4D97-AF65-F5344CB8AC3E}">
        <p14:creationId xmlns:p14="http://schemas.microsoft.com/office/powerpoint/2010/main" val="3807960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RE, McLellan J, </a:t>
            </a:r>
            <a:r>
              <a:rPr lang="en-US" dirty="0" err="1" smtClean="0"/>
              <a:t>Perera</a:t>
            </a:r>
            <a:r>
              <a:rPr lang="en-US" dirty="0" smtClean="0"/>
              <a:t> R.</a:t>
            </a:r>
          </a:p>
          <a:p>
            <a:r>
              <a:rPr lang="en-US" dirty="0" smtClean="0"/>
              <a:t>School-based </a:t>
            </a:r>
            <a:r>
              <a:rPr lang="en-US" dirty="0" err="1" smtClean="0"/>
              <a:t>programmes</a:t>
            </a:r>
            <a:r>
              <a:rPr lang="en-US" dirty="0" smtClean="0"/>
              <a:t> for preventing smoking.</a:t>
            </a:r>
          </a:p>
          <a:p>
            <a:r>
              <a:rPr lang="en-US" dirty="0" smtClean="0"/>
              <a:t>Cochrane Database of Systematic Reviews 2013, Issue 4. Art. No.: CD001293.</a:t>
            </a:r>
          </a:p>
          <a:p>
            <a:r>
              <a:rPr lang="en-US" dirty="0" smtClean="0"/>
              <a:t>DOI: 10.1002/14651858.CD001293.pub3.</a:t>
            </a:r>
          </a:p>
          <a:p>
            <a:endParaRPr lang="en-US" dirty="0" smtClean="0"/>
          </a:p>
          <a:p>
            <a:r>
              <a:rPr lang="en-US" dirty="0" smtClean="0"/>
              <a:t>Based on 49 RCTs, pure prevention cohorts (youth who had never smoked) showed a significant effect at longest follow-up, with an average 12% reduction in starting smoking compared to the control groups. However, no overall effect was detected at one year or less. The combined social competence and social influences interventions showed a significant effect at one year and at longest follow-up. Studies that deployed a social influences </a:t>
            </a:r>
            <a:r>
              <a:rPr lang="en-US" dirty="0" err="1" smtClean="0"/>
              <a:t>programme</a:t>
            </a:r>
            <a:r>
              <a:rPr lang="en-US" dirty="0" smtClean="0"/>
              <a:t> showed no overall effect at any time point; multimodal interventions and those with an information-only approach were similarly ineffective.</a:t>
            </a:r>
          </a:p>
          <a:p>
            <a:endParaRPr lang="en-US" dirty="0" smtClean="0"/>
          </a:p>
          <a:p>
            <a:endParaRPr lang="en-US" dirty="0" smtClean="0"/>
          </a:p>
          <a:p>
            <a:r>
              <a:rPr lang="en-US" dirty="0" smtClean="0"/>
              <a:t>Think of a flu vaccine</a:t>
            </a:r>
          </a:p>
          <a:p>
            <a:r>
              <a:rPr lang="en-US" dirty="0" smtClean="0"/>
              <a:t>	Wears off</a:t>
            </a:r>
          </a:p>
          <a:p>
            <a:r>
              <a:rPr lang="en-US" dirty="0" smtClean="0"/>
              <a:t>	Exposed to new risk factors</a:t>
            </a:r>
          </a:p>
          <a:p>
            <a:endParaRPr lang="en-US" dirty="0" smtClean="0"/>
          </a:p>
          <a:p>
            <a:r>
              <a:rPr lang="en-US" dirty="0" smtClean="0"/>
              <a:t>Other reviews have found the following to be effective:</a:t>
            </a:r>
          </a:p>
          <a:p>
            <a:r>
              <a:rPr lang="en-US" dirty="0" smtClean="0"/>
              <a:t>	norms education</a:t>
            </a:r>
          </a:p>
          <a:p>
            <a:r>
              <a:rPr lang="en-US" dirty="0" smtClean="0"/>
              <a:t>	media</a:t>
            </a:r>
            <a:r>
              <a:rPr lang="en-US" baseline="0" dirty="0" smtClean="0"/>
              <a:t> literacy</a:t>
            </a:r>
          </a:p>
          <a:p>
            <a:r>
              <a:rPr lang="en-US" baseline="0" dirty="0" smtClean="0"/>
              <a:t>	academic competency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0987961B-A1E5-2C4B-A136-9A46094E0A51}" type="slidenum">
              <a:rPr lang="en-US" smtClean="0"/>
              <a:pPr/>
              <a:t>50</a:t>
            </a:fld>
            <a:endParaRPr lang="en-US"/>
          </a:p>
        </p:txBody>
      </p:sp>
    </p:spTree>
    <p:extLst>
      <p:ext uri="{BB962C8B-B14F-4D97-AF65-F5344CB8AC3E}">
        <p14:creationId xmlns:p14="http://schemas.microsoft.com/office/powerpoint/2010/main" val="235792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Calibri" charset="0"/>
              <a:ea typeface="MS PGothic" charset="0"/>
              <a:cs typeface="MS PGothic" charset="0"/>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480D804-DFE8-CA4A-8502-E2298D9628D6}" type="slidenum">
              <a:rPr lang="en-US">
                <a:ea typeface="MS PGothic" charset="0"/>
                <a:cs typeface="MS PGothic" charset="0"/>
              </a:rPr>
              <a:pPr/>
              <a:t>51</a:t>
            </a:fld>
            <a:endParaRPr lang="en-US">
              <a:ea typeface="MS PGothic" charset="0"/>
              <a:cs typeface="MS PGothic" charset="0"/>
            </a:endParaRPr>
          </a:p>
        </p:txBody>
      </p:sp>
    </p:spTree>
    <p:extLst>
      <p:ext uri="{BB962C8B-B14F-4D97-AF65-F5344CB8AC3E}">
        <p14:creationId xmlns:p14="http://schemas.microsoft.com/office/powerpoint/2010/main" val="2540827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a:defRPr sz="1200">
                <a:solidFill>
                  <a:schemeClr val="tx1"/>
                </a:solidFill>
                <a:latin typeface="Calibri" charset="0"/>
                <a:ea typeface="ＭＳ Ｐゴシック" charset="0"/>
              </a:defRPr>
            </a:lvl1pPr>
            <a:lvl2pPr marL="742950" indent="-285750" defTabSz="928688">
              <a:defRPr sz="1200">
                <a:solidFill>
                  <a:schemeClr val="tx1"/>
                </a:solidFill>
                <a:latin typeface="Calibri" charset="0"/>
                <a:ea typeface="ＭＳ Ｐゴシック" charset="0"/>
              </a:defRPr>
            </a:lvl2pPr>
            <a:lvl3pPr marL="1143000" indent="-228600" defTabSz="928688">
              <a:defRPr sz="1200">
                <a:solidFill>
                  <a:schemeClr val="tx1"/>
                </a:solidFill>
                <a:latin typeface="Calibri" charset="0"/>
                <a:ea typeface="ＭＳ Ｐゴシック" charset="0"/>
              </a:defRPr>
            </a:lvl3pPr>
            <a:lvl4pPr marL="1600200" indent="-228600" defTabSz="928688">
              <a:defRPr sz="1200">
                <a:solidFill>
                  <a:schemeClr val="tx1"/>
                </a:solidFill>
                <a:latin typeface="Calibri" charset="0"/>
                <a:ea typeface="ＭＳ Ｐゴシック" charset="0"/>
              </a:defRPr>
            </a:lvl4pPr>
            <a:lvl5pPr marL="2057400" indent="-228600" defTabSz="928688">
              <a:defRPr sz="1200">
                <a:solidFill>
                  <a:schemeClr val="tx1"/>
                </a:solidFill>
                <a:latin typeface="Calibri" charset="0"/>
                <a:ea typeface="ＭＳ Ｐゴシック" charset="0"/>
              </a:defRPr>
            </a:lvl5pPr>
            <a:lvl6pPr marL="2514600" indent="-228600" defTabSz="92868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2868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2868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28688" eaLnBrk="0" fontAlgn="base" hangingPunct="0">
              <a:spcBef>
                <a:spcPct val="30000"/>
              </a:spcBef>
              <a:spcAft>
                <a:spcPct val="0"/>
              </a:spcAft>
              <a:defRPr sz="1200">
                <a:solidFill>
                  <a:schemeClr val="tx1"/>
                </a:solidFill>
                <a:latin typeface="Calibri" charset="0"/>
                <a:ea typeface="ＭＳ Ｐゴシック" charset="0"/>
              </a:defRPr>
            </a:lvl9pPr>
          </a:lstStyle>
          <a:p>
            <a:pPr algn="r" eaLnBrk="1" hangingPunct="1"/>
            <a:fld id="{E0285A83-E3D8-2A4D-9199-BFA174AC2B25}" type="slidenum">
              <a:rPr lang="en-US">
                <a:ea typeface="MS PGothic" charset="0"/>
                <a:cs typeface="MS PGothic" charset="0"/>
              </a:rPr>
              <a:pPr algn="r" eaLnBrk="1" hangingPunct="1"/>
              <a:t>52</a:t>
            </a:fld>
            <a:endParaRPr lang="en-US">
              <a:ea typeface="MS PGothic" charset="0"/>
              <a:cs typeface="MS PGothic" charset="0"/>
            </a:endParaRPr>
          </a:p>
        </p:txBody>
      </p:sp>
      <p:sp>
        <p:nvSpPr>
          <p:cNvPr id="135171" name="Rectangle 2"/>
          <p:cNvSpPr>
            <a:spLocks noGrp="1" noRot="1" noChangeAspect="1" noChangeArrowheads="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MS PGothic" charset="0"/>
                <a:cs typeface="MS PGothic" charset="0"/>
              </a:rPr>
              <a:t>Information:</a:t>
            </a:r>
          </a:p>
          <a:p>
            <a:pPr eaLnBrk="1" hangingPunct="1">
              <a:spcBef>
                <a:spcPct val="0"/>
              </a:spcBef>
            </a:pPr>
            <a:r>
              <a:rPr lang="en-US" b="1" dirty="0">
                <a:latin typeface="Calibri" charset="0"/>
                <a:ea typeface="MS PGothic" charset="0"/>
                <a:cs typeface="MS PGothic" charset="0"/>
              </a:rPr>
              <a:t>	Smoking myths and realities</a:t>
            </a:r>
          </a:p>
          <a:p>
            <a:pPr eaLnBrk="1" hangingPunct="1">
              <a:spcBef>
                <a:spcPct val="0"/>
              </a:spcBef>
            </a:pPr>
            <a:r>
              <a:rPr lang="en-US" b="1" dirty="0">
                <a:latin typeface="Calibri" charset="0"/>
                <a:ea typeface="MS PGothic" charset="0"/>
                <a:cs typeface="MS PGothic" charset="0"/>
              </a:rPr>
              <a:t> </a:t>
            </a:r>
          </a:p>
          <a:p>
            <a:pPr eaLnBrk="1" hangingPunct="1">
              <a:spcBef>
                <a:spcPct val="0"/>
              </a:spcBef>
            </a:pPr>
            <a:r>
              <a:rPr lang="en-US" b="1" dirty="0">
                <a:latin typeface="Calibri" charset="0"/>
                <a:ea typeface="MS PGothic" charset="0"/>
                <a:cs typeface="MS PGothic" charset="0"/>
              </a:rPr>
              <a:t>Self-Management</a:t>
            </a:r>
          </a:p>
          <a:p>
            <a:pPr eaLnBrk="1" hangingPunct="1">
              <a:spcBef>
                <a:spcPct val="0"/>
              </a:spcBef>
            </a:pPr>
            <a:r>
              <a:rPr lang="en-US" b="1" dirty="0">
                <a:latin typeface="Calibri" charset="0"/>
                <a:ea typeface="MS PGothic" charset="0"/>
                <a:cs typeface="MS PGothic" charset="0"/>
              </a:rPr>
              <a:t>	Decision making</a:t>
            </a:r>
          </a:p>
          <a:p>
            <a:pPr eaLnBrk="1" hangingPunct="1">
              <a:spcBef>
                <a:spcPct val="0"/>
              </a:spcBef>
            </a:pPr>
            <a:r>
              <a:rPr lang="en-US" b="1" dirty="0">
                <a:latin typeface="Calibri" charset="0"/>
                <a:ea typeface="MS PGothic" charset="0"/>
                <a:cs typeface="MS PGothic" charset="0"/>
              </a:rPr>
              <a:t>	Media influences/cigarette advertising</a:t>
            </a:r>
          </a:p>
          <a:p>
            <a:pPr eaLnBrk="1" hangingPunct="1">
              <a:spcBef>
                <a:spcPct val="0"/>
              </a:spcBef>
            </a:pPr>
            <a:r>
              <a:rPr lang="en-US" b="1" dirty="0">
                <a:latin typeface="Calibri" charset="0"/>
                <a:ea typeface="MS PGothic" charset="0"/>
                <a:cs typeface="MS PGothic" charset="0"/>
              </a:rPr>
              <a:t>	Coping with anxiety</a:t>
            </a:r>
          </a:p>
          <a:p>
            <a:pPr eaLnBrk="1" hangingPunct="1">
              <a:spcBef>
                <a:spcPct val="0"/>
              </a:spcBef>
            </a:pPr>
            <a:r>
              <a:rPr lang="en-US" b="1" dirty="0">
                <a:latin typeface="Calibri" charset="0"/>
                <a:ea typeface="MS PGothic" charset="0"/>
                <a:cs typeface="MS PGothic" charset="0"/>
              </a:rPr>
              <a:t>	Coping with anger</a:t>
            </a:r>
          </a:p>
          <a:p>
            <a:pPr eaLnBrk="1" hangingPunct="1">
              <a:spcBef>
                <a:spcPct val="0"/>
              </a:spcBef>
            </a:pPr>
            <a:r>
              <a:rPr lang="en-US" b="1" dirty="0">
                <a:latin typeface="Calibri" charset="0"/>
                <a:ea typeface="MS PGothic" charset="0"/>
                <a:cs typeface="MS PGothic" charset="0"/>
              </a:rPr>
              <a:t>	Resolving conflict</a:t>
            </a:r>
          </a:p>
          <a:p>
            <a:pPr eaLnBrk="1" hangingPunct="1">
              <a:spcBef>
                <a:spcPct val="0"/>
              </a:spcBef>
            </a:pPr>
            <a:endParaRPr lang="en-US" b="1" dirty="0">
              <a:latin typeface="Calibri" charset="0"/>
              <a:ea typeface="MS PGothic" charset="0"/>
              <a:cs typeface="MS PGothic" charset="0"/>
            </a:endParaRPr>
          </a:p>
          <a:p>
            <a:pPr eaLnBrk="1" hangingPunct="1">
              <a:spcBef>
                <a:spcPct val="0"/>
              </a:spcBef>
            </a:pPr>
            <a:r>
              <a:rPr lang="en-US" b="1" dirty="0">
                <a:latin typeface="Calibri" charset="0"/>
                <a:ea typeface="MS PGothic" charset="0"/>
                <a:cs typeface="MS PGothic" charset="0"/>
              </a:rPr>
              <a:t>Social Skills</a:t>
            </a:r>
          </a:p>
          <a:p>
            <a:pPr eaLnBrk="1" hangingPunct="1">
              <a:spcBef>
                <a:spcPct val="0"/>
              </a:spcBef>
            </a:pPr>
            <a:r>
              <a:rPr lang="en-US" b="1" dirty="0">
                <a:latin typeface="Calibri" charset="0"/>
                <a:ea typeface="MS PGothic" charset="0"/>
                <a:cs typeface="MS PGothic" charset="0"/>
              </a:rPr>
              <a:t>	giving and receiving compliments</a:t>
            </a:r>
          </a:p>
          <a:p>
            <a:pPr eaLnBrk="1" hangingPunct="1">
              <a:spcBef>
                <a:spcPct val="0"/>
              </a:spcBef>
            </a:pPr>
            <a:r>
              <a:rPr lang="en-US" b="1" dirty="0">
                <a:latin typeface="Calibri" charset="0"/>
                <a:ea typeface="MS PGothic" charset="0"/>
                <a:cs typeface="MS PGothic" charset="0"/>
              </a:rPr>
              <a:t>	Overcoming shyness</a:t>
            </a:r>
          </a:p>
          <a:p>
            <a:pPr eaLnBrk="1" hangingPunct="1">
              <a:spcBef>
                <a:spcPct val="0"/>
              </a:spcBef>
            </a:pPr>
            <a:r>
              <a:rPr lang="en-US" b="1" dirty="0">
                <a:latin typeface="Calibri" charset="0"/>
                <a:ea typeface="MS PGothic" charset="0"/>
                <a:cs typeface="MS PGothic" charset="0"/>
              </a:rPr>
              <a:t>	Assertiveness</a:t>
            </a:r>
          </a:p>
          <a:p>
            <a:pPr eaLnBrk="1" hangingPunct="1">
              <a:spcBef>
                <a:spcPct val="0"/>
              </a:spcBef>
            </a:pPr>
            <a:r>
              <a:rPr lang="en-US" b="1" dirty="0">
                <a:latin typeface="Calibri" charset="0"/>
                <a:ea typeface="MS PGothic" charset="0"/>
                <a:cs typeface="MS PGothic" charset="0"/>
              </a:rPr>
              <a:t>	Communication </a:t>
            </a:r>
            <a:r>
              <a:rPr lang="en-US" b="1" dirty="0" smtClean="0">
                <a:latin typeface="Calibri" charset="0"/>
                <a:ea typeface="MS PGothic" charset="0"/>
                <a:cs typeface="MS PGothic" charset="0"/>
              </a:rPr>
              <a:t>skills</a:t>
            </a:r>
          </a:p>
          <a:p>
            <a:pPr eaLnBrk="1" hangingPunct="1">
              <a:spcBef>
                <a:spcPct val="0"/>
              </a:spcBef>
            </a:pPr>
            <a:endParaRPr lang="en-US" b="1" dirty="0" smtClean="0">
              <a:latin typeface="Calibri" charset="0"/>
              <a:ea typeface="MS PGothic" charset="0"/>
              <a:cs typeface="MS PGothic" charset="0"/>
            </a:endParaRPr>
          </a:p>
          <a:p>
            <a:pPr eaLnBrk="1" hangingPunct="1">
              <a:spcBef>
                <a:spcPct val="0"/>
              </a:spcBef>
            </a:pPr>
            <a:r>
              <a:rPr lang="en-US" b="1" dirty="0" smtClean="0">
                <a:latin typeface="Calibri" charset="0"/>
                <a:ea typeface="MS PGothic" charset="0"/>
                <a:cs typeface="MS PGothic" charset="0"/>
              </a:rPr>
              <a:t>Personal Self-Management Skills</a:t>
            </a:r>
          </a:p>
          <a:p>
            <a:pPr eaLnBrk="1" hangingPunct="1">
              <a:spcBef>
                <a:spcPct val="0"/>
              </a:spcBef>
            </a:pPr>
            <a:r>
              <a:rPr lang="en-US" b="0" dirty="0" smtClean="0">
                <a:latin typeface="Calibri" charset="0"/>
                <a:ea typeface="MS PGothic" charset="0"/>
                <a:cs typeface="MS PGothic" charset="0"/>
              </a:rPr>
              <a:t>Students develop strategies for making healthy decisions, reducing stress, and managing anger,</a:t>
            </a:r>
            <a:r>
              <a:rPr lang="en-US" b="0" baseline="0" dirty="0" smtClean="0">
                <a:latin typeface="Calibri" charset="0"/>
                <a:ea typeface="MS PGothic" charset="0"/>
                <a:cs typeface="MS PGothic" charset="0"/>
              </a:rPr>
              <a:t> increasing self-esteem.</a:t>
            </a:r>
            <a:endParaRPr lang="en-US" b="0" dirty="0" smtClean="0">
              <a:latin typeface="Calibri" charset="0"/>
              <a:ea typeface="MS PGothic" charset="0"/>
              <a:cs typeface="MS PGothic" charset="0"/>
            </a:endParaRPr>
          </a:p>
          <a:p>
            <a:pPr eaLnBrk="1" hangingPunct="1">
              <a:spcBef>
                <a:spcPct val="0"/>
              </a:spcBef>
            </a:pPr>
            <a:r>
              <a:rPr lang="en-US" b="1" dirty="0" smtClean="0">
                <a:latin typeface="Calibri" charset="0"/>
                <a:ea typeface="MS PGothic" charset="0"/>
                <a:cs typeface="MS PGothic" charset="0"/>
              </a:rPr>
              <a:t>General Social Skills</a:t>
            </a:r>
          </a:p>
          <a:p>
            <a:pPr eaLnBrk="1" hangingPunct="1">
              <a:spcBef>
                <a:spcPct val="0"/>
              </a:spcBef>
            </a:pPr>
            <a:r>
              <a:rPr lang="en-US" b="0" dirty="0" smtClean="0">
                <a:latin typeface="Calibri" charset="0"/>
                <a:ea typeface="MS PGothic" charset="0"/>
                <a:cs typeface="MS PGothic" charset="0"/>
              </a:rPr>
              <a:t>Students strengthen their communication skills and learn how to build healthy relationships.</a:t>
            </a:r>
          </a:p>
          <a:p>
            <a:pPr eaLnBrk="1" hangingPunct="1">
              <a:spcBef>
                <a:spcPct val="0"/>
              </a:spcBef>
            </a:pPr>
            <a:r>
              <a:rPr lang="en-US" b="1" dirty="0" smtClean="0">
                <a:latin typeface="Calibri" charset="0"/>
                <a:ea typeface="MS PGothic" charset="0"/>
                <a:cs typeface="MS PGothic" charset="0"/>
              </a:rPr>
              <a:t>Drug Resistance Skills</a:t>
            </a:r>
          </a:p>
          <a:p>
            <a:pPr eaLnBrk="1" hangingPunct="1">
              <a:spcBef>
                <a:spcPct val="0"/>
              </a:spcBef>
            </a:pPr>
            <a:r>
              <a:rPr lang="en-US" b="0" dirty="0" smtClean="0">
                <a:latin typeface="Calibri" charset="0"/>
                <a:ea typeface="MS PGothic" charset="0"/>
                <a:cs typeface="MS PGothic" charset="0"/>
              </a:rPr>
              <a:t>Students understand the consequences of substance use, risk-taking, and the influences of the media. </a:t>
            </a:r>
            <a:endParaRPr lang="en-US" b="0" dirty="0">
              <a:latin typeface="Calibri" charset="0"/>
              <a:ea typeface="MS PGothic" charset="0"/>
              <a:cs typeface="MS PGothic" charset="0"/>
            </a:endParaRPr>
          </a:p>
        </p:txBody>
      </p:sp>
    </p:spTree>
    <p:extLst>
      <p:ext uri="{BB962C8B-B14F-4D97-AF65-F5344CB8AC3E}">
        <p14:creationId xmlns:p14="http://schemas.microsoft.com/office/powerpoint/2010/main" val="3658159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cs typeface="MS PGothic" charset="0"/>
              </a:rPr>
              <a:t>Smoking scale combined frequency and quantity</a:t>
            </a:r>
          </a:p>
          <a:p>
            <a:pPr eaLnBrk="1" hangingPunct="1"/>
            <a:endParaRPr lang="en-US" b="1">
              <a:latin typeface="Calibri" charset="0"/>
              <a:ea typeface="MS PGothic" charset="0"/>
              <a:cs typeface="MS PGothic" charset="0"/>
            </a:endParaRPr>
          </a:p>
          <a:p>
            <a:pPr eaLnBrk="1" hangingPunct="1"/>
            <a:r>
              <a:rPr lang="en-US" b="1">
                <a:latin typeface="Calibri" charset="0"/>
                <a:ea typeface="MS PGothic" charset="0"/>
                <a:cs typeface="MS PGothic" charset="0"/>
              </a:rPr>
              <a:t>Significant differences found even at 6 years followup</a:t>
            </a:r>
          </a:p>
        </p:txBody>
      </p:sp>
    </p:spTree>
    <p:extLst>
      <p:ext uri="{BB962C8B-B14F-4D97-AF65-F5344CB8AC3E}">
        <p14:creationId xmlns:p14="http://schemas.microsoft.com/office/powerpoint/2010/main" val="1124613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cs typeface="MS PGothic" charset="0"/>
              </a:rPr>
              <a:t>Parental monitoring = knowing where they are and who they are with</a:t>
            </a:r>
          </a:p>
        </p:txBody>
      </p:sp>
    </p:spTree>
    <p:extLst>
      <p:ext uri="{BB962C8B-B14F-4D97-AF65-F5344CB8AC3E}">
        <p14:creationId xmlns:p14="http://schemas.microsoft.com/office/powerpoint/2010/main" val="88663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https://www.cdc.gov/tobacco/data_statistics/fact_sheets/adult_data/cig_smoking/index.htm#national</a:t>
            </a:r>
          </a:p>
          <a:p>
            <a:endParaRPr lang="en-US" dirty="0" smtClean="0">
              <a:latin typeface="Calibri" charset="0"/>
            </a:endParaRPr>
          </a:p>
          <a:p>
            <a:r>
              <a:rPr lang="en-US" dirty="0" smtClean="0">
                <a:latin typeface="Calibri" charset="0"/>
              </a:rPr>
              <a:t>http://www.taxadmin.org/assets/docs/Research/Rates/cigarette.pdf</a:t>
            </a:r>
          </a:p>
          <a:p>
            <a:endParaRPr lang="en-US" dirty="0" smtClean="0">
              <a:latin typeface="Calibri" charset="0"/>
            </a:endParaRPr>
          </a:p>
          <a:p>
            <a:r>
              <a:rPr lang="en-US" dirty="0" smtClean="0">
                <a:latin typeface="Calibri" charset="0"/>
              </a:rPr>
              <a:t>(2016 </a:t>
            </a:r>
            <a:r>
              <a:rPr lang="en-US" dirty="0">
                <a:latin typeface="Calibri" charset="0"/>
              </a:rPr>
              <a:t>data) Low cigarette taxes: </a:t>
            </a:r>
            <a:r>
              <a:rPr lang="en-US" dirty="0" smtClean="0">
                <a:latin typeface="Calibri" charset="0"/>
              </a:rPr>
              <a:t>Virginia, West Virginia, North Dakota, North Carolina, Missouri </a:t>
            </a:r>
            <a:r>
              <a:rPr lang="en-US" dirty="0">
                <a:latin typeface="Calibri" charset="0"/>
              </a:rPr>
              <a:t>is 17 cents a </a:t>
            </a:r>
            <a:r>
              <a:rPr lang="en-US" dirty="0" smtClean="0">
                <a:latin typeface="Calibri" charset="0"/>
              </a:rPr>
              <a:t>pack.</a:t>
            </a:r>
            <a:endParaRPr lang="en-US" dirty="0">
              <a:latin typeface="Calibri" charset="0"/>
            </a:endParaRPr>
          </a:p>
          <a:p>
            <a:r>
              <a:rPr lang="en-US" dirty="0">
                <a:latin typeface="Calibri" charset="0"/>
              </a:rPr>
              <a:t>High taxes: </a:t>
            </a:r>
            <a:r>
              <a:rPr lang="en-US" dirty="0" smtClean="0">
                <a:latin typeface="Calibri" charset="0"/>
              </a:rPr>
              <a:t>New York</a:t>
            </a:r>
            <a:r>
              <a:rPr lang="en-US" baseline="0" dirty="0" smtClean="0">
                <a:latin typeface="Calibri" charset="0"/>
              </a:rPr>
              <a:t> (4.35) </a:t>
            </a:r>
            <a:r>
              <a:rPr lang="en-US" dirty="0" smtClean="0">
                <a:latin typeface="Calibri" charset="0"/>
              </a:rPr>
              <a:t>Rhode island (3.75), Connecticut (3.65)</a:t>
            </a:r>
            <a:endParaRPr lang="en-US" dirty="0">
              <a:latin typeface="Calibri" charset="0"/>
            </a:endParaRPr>
          </a:p>
          <a:p>
            <a:endParaRPr lang="en-US" dirty="0">
              <a:latin typeface="Calibri" charset="0"/>
            </a:endParaRPr>
          </a:p>
          <a:p>
            <a:r>
              <a:rPr lang="en-US" dirty="0" smtClean="0">
                <a:latin typeface="Calibri" charset="0"/>
              </a:rPr>
              <a:t>Not as strong smoke free laws: Alaska, Texas, MO, MS, AL, KY, SC, NC, VA: http://www.lung.org/our-initiatives/tobacco/reports-resources/sotc/state-grades/state-rankings/smokefree-air-laws.html</a:t>
            </a:r>
            <a:endParaRPr lang="en-US" dirty="0">
              <a:latin typeface="Calibri"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441BFC0-FB6B-C748-8CB8-868AB4F879F9}" type="slidenum">
              <a:rPr lang="en-US"/>
              <a:pPr/>
              <a:t>7</a:t>
            </a:fld>
            <a:endParaRPr lang="en-US"/>
          </a:p>
        </p:txBody>
      </p:sp>
    </p:spTree>
    <p:extLst>
      <p:ext uri="{BB962C8B-B14F-4D97-AF65-F5344CB8AC3E}">
        <p14:creationId xmlns:p14="http://schemas.microsoft.com/office/powerpoint/2010/main" val="2905601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Nine trials provided data to compare a family tobacco intervention to no intervention on future smoking </a:t>
            </a:r>
            <a:r>
              <a:rPr lang="en-US" dirty="0" err="1" smtClean="0"/>
              <a:t>behaviour</a:t>
            </a:r>
            <a:r>
              <a:rPr lang="en-US" dirty="0" smtClean="0"/>
              <a:t> for those who did not smoke at the start of the study. The results showed a significant benefit of family-based interventions over the control comparison on preventing experimentation with or taking up regular smoking. Our estimate suggested that family interventions could reduce the number of adolescents who tried smoking at all by between </a:t>
            </a:r>
            <a:r>
              <a:rPr lang="en-US" b="1" dirty="0" smtClean="0"/>
              <a:t>16 and 32%.</a:t>
            </a:r>
          </a:p>
          <a:p>
            <a:endParaRPr lang="en-US" dirty="0" smtClean="0"/>
          </a:p>
          <a:p>
            <a:r>
              <a:rPr lang="en-US" dirty="0" smtClean="0"/>
              <a:t>Two trials provided data to compare a combined family plus school intervention to a school intervention and also </a:t>
            </a:r>
            <a:r>
              <a:rPr lang="en-US" dirty="0" err="1" smtClean="0"/>
              <a:t>favoured</a:t>
            </a:r>
            <a:r>
              <a:rPr lang="en-US" dirty="0" smtClean="0"/>
              <a:t> the family-based intervention. The estimate suggested that the addition of a family intervention might reduce the onset of smoking by between 4 and 25%. We could not include data from a further five trials.</a:t>
            </a:r>
          </a:p>
          <a:p>
            <a:endParaRPr lang="en-US" dirty="0" smtClean="0"/>
          </a:p>
          <a:p>
            <a:r>
              <a:rPr lang="en-US" dirty="0" smtClean="0"/>
              <a:t>Our interpretation is that the common feature of the effective interventions was encouraging authoritative parenting (which is usually defined as showing strong interest in and care for the adolescent, often with rule setting). This is different from authoritarian parenting (do as I say) or neglectful or unsupervised parenting.</a:t>
            </a:r>
          </a:p>
          <a:p>
            <a:endParaRPr lang="en-US" dirty="0" smtClean="0"/>
          </a:p>
          <a:p>
            <a:r>
              <a:rPr lang="en-US" dirty="0" smtClean="0"/>
              <a:t>There is moderate quality evidence to suggest that family-based interventions can have a positive effect on preventing children and adolescents from starting to smoke. There were more studies of high intensity </a:t>
            </a:r>
            <a:r>
              <a:rPr lang="en-US" dirty="0" err="1" smtClean="0"/>
              <a:t>programmes</a:t>
            </a:r>
            <a:r>
              <a:rPr lang="en-US" dirty="0" smtClean="0"/>
              <a:t> compared to a control group receiving no intervention, than there were for other </a:t>
            </a:r>
            <a:r>
              <a:rPr lang="en-US" dirty="0" err="1" smtClean="0"/>
              <a:t>compairsons</a:t>
            </a:r>
            <a:r>
              <a:rPr lang="en-US" dirty="0" smtClean="0"/>
              <a:t>. The evidence is therefore strongest for high intensity </a:t>
            </a:r>
            <a:r>
              <a:rPr lang="en-US" dirty="0" err="1" smtClean="0"/>
              <a:t>programmes</a:t>
            </a:r>
            <a:r>
              <a:rPr lang="en-US" dirty="0" smtClean="0"/>
              <a:t> used independently of school interventions. </a:t>
            </a:r>
            <a:r>
              <a:rPr lang="en-US" dirty="0" err="1" smtClean="0"/>
              <a:t>Programmes</a:t>
            </a:r>
            <a:r>
              <a:rPr lang="en-US" dirty="0" smtClean="0"/>
              <a:t> typically addressed family functioning, and were introduced when children were between 11 and 14 years old. Based on this moderate quality evidence a family intervention might reduce uptake or experimentation with smoking by between 16 and 32%. However, these findings should be interpreted cautiously because effect estimates could not include data from all studies. Our interpretation is that the common feature of the effective high intensity interventions was encouraging authoritative parenting (which is usually defined as showing strong interest in and care for the adolescent, often with rule setting). This is different from authoritarian parenting (do as I say) or neglectful or unsupervised parenting.</a:t>
            </a:r>
          </a:p>
          <a:p>
            <a:endParaRPr lang="en-US" dirty="0"/>
          </a:p>
        </p:txBody>
      </p:sp>
      <p:sp>
        <p:nvSpPr>
          <p:cNvPr id="4" name="Slide Number Placeholder 3"/>
          <p:cNvSpPr>
            <a:spLocks noGrp="1"/>
          </p:cNvSpPr>
          <p:nvPr>
            <p:ph type="sldNum" sz="quarter" idx="10"/>
          </p:nvPr>
        </p:nvSpPr>
        <p:spPr/>
        <p:txBody>
          <a:bodyPr/>
          <a:lstStyle/>
          <a:p>
            <a:fld id="{0987961B-A1E5-2C4B-A136-9A46094E0A51}" type="slidenum">
              <a:rPr lang="en-US" smtClean="0"/>
              <a:pPr/>
              <a:t>55</a:t>
            </a:fld>
            <a:endParaRPr lang="en-US"/>
          </a:p>
        </p:txBody>
      </p:sp>
    </p:spTree>
    <p:extLst>
      <p:ext uri="{BB962C8B-B14F-4D97-AF65-F5344CB8AC3E}">
        <p14:creationId xmlns:p14="http://schemas.microsoft.com/office/powerpoint/2010/main" val="1464760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cs typeface="MS PGothic"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6A8F568-2C2F-D142-B514-5E7FD9F22EDB}" type="slidenum">
              <a:rPr lang="en-US">
                <a:ea typeface="MS PGothic" charset="0"/>
                <a:cs typeface="MS PGothic" charset="0"/>
              </a:rPr>
              <a:pPr/>
              <a:t>56</a:t>
            </a:fld>
            <a:endParaRPr lang="en-US">
              <a:ea typeface="MS PGothic" charset="0"/>
              <a:cs typeface="MS PGothic" charset="0"/>
            </a:endParaRPr>
          </a:p>
        </p:txBody>
      </p:sp>
    </p:spTree>
    <p:extLst>
      <p:ext uri="{BB962C8B-B14F-4D97-AF65-F5344CB8AC3E}">
        <p14:creationId xmlns:p14="http://schemas.microsoft.com/office/powerpoint/2010/main" val="1986374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a:defRPr sz="1200">
                <a:solidFill>
                  <a:schemeClr val="tx1"/>
                </a:solidFill>
                <a:latin typeface="Calibri" charset="0"/>
                <a:ea typeface="ＭＳ Ｐゴシック" charset="0"/>
              </a:defRPr>
            </a:lvl1pPr>
            <a:lvl2pPr marL="742950" indent="-285750" defTabSz="928688">
              <a:defRPr sz="1200">
                <a:solidFill>
                  <a:schemeClr val="tx1"/>
                </a:solidFill>
                <a:latin typeface="Calibri" charset="0"/>
                <a:ea typeface="ＭＳ Ｐゴシック" charset="0"/>
              </a:defRPr>
            </a:lvl2pPr>
            <a:lvl3pPr marL="1143000" indent="-228600" defTabSz="928688">
              <a:defRPr sz="1200">
                <a:solidFill>
                  <a:schemeClr val="tx1"/>
                </a:solidFill>
                <a:latin typeface="Calibri" charset="0"/>
                <a:ea typeface="ＭＳ Ｐゴシック" charset="0"/>
              </a:defRPr>
            </a:lvl3pPr>
            <a:lvl4pPr marL="1600200" indent="-228600" defTabSz="928688">
              <a:defRPr sz="1200">
                <a:solidFill>
                  <a:schemeClr val="tx1"/>
                </a:solidFill>
                <a:latin typeface="Calibri" charset="0"/>
                <a:ea typeface="ＭＳ Ｐゴシック" charset="0"/>
              </a:defRPr>
            </a:lvl4pPr>
            <a:lvl5pPr marL="2057400" indent="-228600" defTabSz="928688">
              <a:defRPr sz="1200">
                <a:solidFill>
                  <a:schemeClr val="tx1"/>
                </a:solidFill>
                <a:latin typeface="Calibri" charset="0"/>
                <a:ea typeface="ＭＳ Ｐゴシック" charset="0"/>
              </a:defRPr>
            </a:lvl5pPr>
            <a:lvl6pPr marL="2514600" indent="-228600" defTabSz="92868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2868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2868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28688" eaLnBrk="0" fontAlgn="base" hangingPunct="0">
              <a:spcBef>
                <a:spcPct val="30000"/>
              </a:spcBef>
              <a:spcAft>
                <a:spcPct val="0"/>
              </a:spcAft>
              <a:defRPr sz="1200">
                <a:solidFill>
                  <a:schemeClr val="tx1"/>
                </a:solidFill>
                <a:latin typeface="Calibri" charset="0"/>
                <a:ea typeface="ＭＳ Ｐゴシック" charset="0"/>
              </a:defRPr>
            </a:lvl9pPr>
          </a:lstStyle>
          <a:p>
            <a:pPr algn="r" eaLnBrk="1" hangingPunct="1"/>
            <a:fld id="{0F3F8A6B-AF8F-5140-B3F9-6DE748B81DA9}" type="slidenum">
              <a:rPr lang="en-US">
                <a:ea typeface="MS PGothic" charset="0"/>
                <a:cs typeface="MS PGothic" charset="0"/>
              </a:rPr>
              <a:pPr algn="r" eaLnBrk="1" hangingPunct="1"/>
              <a:t>57</a:t>
            </a:fld>
            <a:endParaRPr lang="en-US">
              <a:ea typeface="MS PGothic" charset="0"/>
              <a:cs typeface="MS PGothic" charset="0"/>
            </a:endParaRPr>
          </a:p>
        </p:txBody>
      </p:sp>
      <p:sp>
        <p:nvSpPr>
          <p:cNvPr id="139267" name="Rectangle 2"/>
          <p:cNvSpPr>
            <a:spLocks noGrp="1" noRot="1" noChangeAspect="1" noChangeArrowheads="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MS PGothic" charset="0"/>
                <a:cs typeface="MS PGothic" charset="0"/>
              </a:rPr>
              <a:t>A major revision of the SFP developed by Karol Kumpfer et al. at University of Utah</a:t>
            </a:r>
          </a:p>
          <a:p>
            <a:pPr eaLnBrk="1" hangingPunct="1">
              <a:spcBef>
                <a:spcPct val="0"/>
              </a:spcBef>
            </a:pPr>
            <a:endParaRPr lang="en-US" b="1">
              <a:latin typeface="Calibri" charset="0"/>
              <a:ea typeface="MS PGothic" charset="0"/>
              <a:cs typeface="MS PGothic" charset="0"/>
            </a:endParaRPr>
          </a:p>
        </p:txBody>
      </p:sp>
    </p:spTree>
    <p:extLst>
      <p:ext uri="{BB962C8B-B14F-4D97-AF65-F5344CB8AC3E}">
        <p14:creationId xmlns:p14="http://schemas.microsoft.com/office/powerpoint/2010/main" val="46939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6ECAAB7-A563-784E-A465-0D33D94057D9}" type="slidenum">
              <a:rPr lang="en-US">
                <a:ea typeface="MS PGothic" charset="0"/>
                <a:cs typeface="MS PGothic" charset="0"/>
              </a:rPr>
              <a:pPr/>
              <a:t>58</a:t>
            </a:fld>
            <a:endParaRPr lang="en-US">
              <a:ea typeface="MS PGothic" charset="0"/>
              <a:cs typeface="MS PGothic" charset="0"/>
            </a:endParaRPr>
          </a:p>
        </p:txBody>
      </p:sp>
    </p:spTree>
    <p:extLst>
      <p:ext uri="{BB962C8B-B14F-4D97-AF65-F5344CB8AC3E}">
        <p14:creationId xmlns:p14="http://schemas.microsoft.com/office/powerpoint/2010/main" val="18438628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a:defRPr sz="1200">
                <a:solidFill>
                  <a:schemeClr val="tx1"/>
                </a:solidFill>
                <a:latin typeface="Calibri" charset="0"/>
                <a:ea typeface="ＭＳ Ｐゴシック" charset="0"/>
              </a:defRPr>
            </a:lvl1pPr>
            <a:lvl2pPr marL="742950" indent="-285750" defTabSz="928688">
              <a:defRPr sz="1200">
                <a:solidFill>
                  <a:schemeClr val="tx1"/>
                </a:solidFill>
                <a:latin typeface="Calibri" charset="0"/>
                <a:ea typeface="ＭＳ Ｐゴシック" charset="0"/>
              </a:defRPr>
            </a:lvl2pPr>
            <a:lvl3pPr marL="1143000" indent="-228600" defTabSz="928688">
              <a:defRPr sz="1200">
                <a:solidFill>
                  <a:schemeClr val="tx1"/>
                </a:solidFill>
                <a:latin typeface="Calibri" charset="0"/>
                <a:ea typeface="ＭＳ Ｐゴシック" charset="0"/>
              </a:defRPr>
            </a:lvl3pPr>
            <a:lvl4pPr marL="1600200" indent="-228600" defTabSz="928688">
              <a:defRPr sz="1200">
                <a:solidFill>
                  <a:schemeClr val="tx1"/>
                </a:solidFill>
                <a:latin typeface="Calibri" charset="0"/>
                <a:ea typeface="ＭＳ Ｐゴシック" charset="0"/>
              </a:defRPr>
            </a:lvl4pPr>
            <a:lvl5pPr marL="2057400" indent="-228600" defTabSz="928688">
              <a:defRPr sz="1200">
                <a:solidFill>
                  <a:schemeClr val="tx1"/>
                </a:solidFill>
                <a:latin typeface="Calibri" charset="0"/>
                <a:ea typeface="ＭＳ Ｐゴシック" charset="0"/>
              </a:defRPr>
            </a:lvl5pPr>
            <a:lvl6pPr marL="2514600" indent="-228600" defTabSz="92868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2868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2868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28688" eaLnBrk="0" fontAlgn="base" hangingPunct="0">
              <a:spcBef>
                <a:spcPct val="30000"/>
              </a:spcBef>
              <a:spcAft>
                <a:spcPct val="0"/>
              </a:spcAft>
              <a:defRPr sz="1200">
                <a:solidFill>
                  <a:schemeClr val="tx1"/>
                </a:solidFill>
                <a:latin typeface="Calibri" charset="0"/>
                <a:ea typeface="ＭＳ Ｐゴシック" charset="0"/>
              </a:defRPr>
            </a:lvl9pPr>
          </a:lstStyle>
          <a:p>
            <a:pPr algn="r" eaLnBrk="1" hangingPunct="1"/>
            <a:fld id="{27F05829-DC5D-3A4A-8C6C-BF951B31B1AD}" type="slidenum">
              <a:rPr lang="en-US">
                <a:ea typeface="MS PGothic" charset="0"/>
                <a:cs typeface="MS PGothic" charset="0"/>
              </a:rPr>
              <a:pPr algn="r" eaLnBrk="1" hangingPunct="1"/>
              <a:t>59</a:t>
            </a:fld>
            <a:endParaRPr lang="en-US">
              <a:ea typeface="MS PGothic" charset="0"/>
              <a:cs typeface="MS PGothic" charset="0"/>
            </a:endParaRPr>
          </a:p>
        </p:txBody>
      </p:sp>
      <p:sp>
        <p:nvSpPr>
          <p:cNvPr id="141315" name="Rectangle 2"/>
          <p:cNvSpPr>
            <a:spLocks noGrp="1" noRot="1" noChangeAspect="1" noChangeArrowheads="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MS PGothic" charset="0"/>
                <a:cs typeface="MS PGothic" charset="0"/>
              </a:rPr>
              <a:t>Pretest at 6</a:t>
            </a:r>
            <a:r>
              <a:rPr lang="en-US" b="1" baseline="30000" dirty="0">
                <a:latin typeface="Calibri" charset="0"/>
                <a:ea typeface="MS PGothic" charset="0"/>
                <a:cs typeface="MS PGothic" charset="0"/>
              </a:rPr>
              <a:t>th</a:t>
            </a:r>
            <a:r>
              <a:rPr lang="en-US" b="1" dirty="0">
                <a:latin typeface="Calibri" charset="0"/>
                <a:ea typeface="MS PGothic" charset="0"/>
                <a:cs typeface="MS PGothic" charset="0"/>
              </a:rPr>
              <a:t> grade and post test at 12</a:t>
            </a:r>
            <a:r>
              <a:rPr lang="en-US" b="1" baseline="30000" dirty="0">
                <a:latin typeface="Calibri" charset="0"/>
                <a:ea typeface="MS PGothic" charset="0"/>
                <a:cs typeface="MS PGothic" charset="0"/>
              </a:rPr>
              <a:t>th</a:t>
            </a:r>
            <a:r>
              <a:rPr lang="en-US" b="1" dirty="0">
                <a:latin typeface="Calibri" charset="0"/>
                <a:ea typeface="MS PGothic" charset="0"/>
                <a:cs typeface="MS PGothic" charset="0"/>
              </a:rPr>
              <a:t> </a:t>
            </a:r>
            <a:r>
              <a:rPr lang="en-US" b="1" dirty="0" smtClean="0">
                <a:latin typeface="Calibri" charset="0"/>
                <a:ea typeface="MS PGothic" charset="0"/>
                <a:cs typeface="MS PGothic" charset="0"/>
              </a:rPr>
              <a:t>grade</a:t>
            </a:r>
          </a:p>
          <a:p>
            <a:pPr eaLnBrk="1" hangingPunct="1">
              <a:spcBef>
                <a:spcPct val="0"/>
              </a:spcBef>
            </a:pPr>
            <a:endParaRPr lang="en-US" b="1" dirty="0" smtClean="0">
              <a:latin typeface="Calibri" charset="0"/>
              <a:ea typeface="MS PGothic" charset="0"/>
              <a:cs typeface="MS PGothic" charset="0"/>
            </a:endParaRPr>
          </a:p>
          <a:p>
            <a:pPr eaLnBrk="1" hangingPunct="1">
              <a:spcBef>
                <a:spcPct val="0"/>
              </a:spcBef>
            </a:pPr>
            <a:r>
              <a:rPr lang="en-US" b="1" dirty="0" smtClean="0">
                <a:latin typeface="Calibri" charset="0"/>
                <a:ea typeface="MS PGothic" charset="0"/>
                <a:cs typeface="MS PGothic" charset="0"/>
              </a:rPr>
              <a:t>Shows program delayed use by over 2 years when compared to the control group</a:t>
            </a:r>
            <a:endParaRPr lang="en-US" b="1" dirty="0">
              <a:latin typeface="Calibri" charset="0"/>
              <a:ea typeface="MS PGothic" charset="0"/>
              <a:cs typeface="MS PGothic" charset="0"/>
            </a:endParaRPr>
          </a:p>
        </p:txBody>
      </p:sp>
    </p:spTree>
    <p:extLst>
      <p:ext uri="{BB962C8B-B14F-4D97-AF65-F5344CB8AC3E}">
        <p14:creationId xmlns:p14="http://schemas.microsoft.com/office/powerpoint/2010/main" val="2032386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cs typeface="MS PGothic" charset="0"/>
              </a:rPr>
              <a:t>Virginia Example:</a:t>
            </a:r>
          </a:p>
          <a:p>
            <a:pPr eaLnBrk="1" hangingPunct="1"/>
            <a:r>
              <a:rPr lang="en-US" b="1" dirty="0">
                <a:latin typeface="Calibri" charset="0"/>
                <a:ea typeface="MS PGothic" charset="0"/>
                <a:cs typeface="MS PGothic" charset="0"/>
              </a:rPr>
              <a:t>	Preppy</a:t>
            </a:r>
          </a:p>
          <a:p>
            <a:pPr eaLnBrk="1" hangingPunct="1"/>
            <a:r>
              <a:rPr lang="en-US" b="1" dirty="0">
                <a:latin typeface="Calibri" charset="0"/>
                <a:ea typeface="MS PGothic" charset="0"/>
                <a:cs typeface="MS PGothic" charset="0"/>
              </a:rPr>
              <a:t>	Hip Hop</a:t>
            </a:r>
          </a:p>
          <a:p>
            <a:pPr eaLnBrk="1" hangingPunct="1"/>
            <a:r>
              <a:rPr lang="en-US" b="1" dirty="0">
                <a:latin typeface="Calibri" charset="0"/>
                <a:ea typeface="MS PGothic" charset="0"/>
                <a:cs typeface="MS PGothic" charset="0"/>
              </a:rPr>
              <a:t>	Hipsters (music and art)</a:t>
            </a:r>
          </a:p>
        </p:txBody>
      </p:sp>
    </p:spTree>
    <p:extLst>
      <p:ext uri="{BB962C8B-B14F-4D97-AF65-F5344CB8AC3E}">
        <p14:creationId xmlns:p14="http://schemas.microsoft.com/office/powerpoint/2010/main" val="1009166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cs typeface="MS PGothic" charset="0"/>
              </a:rPr>
              <a:t>Available on You Tube</a:t>
            </a:r>
          </a:p>
          <a:p>
            <a:endParaRPr lang="en-US" dirty="0" smtClean="0">
              <a:latin typeface="Calibri" charset="0"/>
              <a:ea typeface="MS PGothic" charset="0"/>
              <a:cs typeface="MS PGothic" charset="0"/>
            </a:endParaRPr>
          </a:p>
          <a:p>
            <a:r>
              <a:rPr lang="en-US" dirty="0" smtClean="0">
                <a:latin typeface="Calibri" charset="0"/>
                <a:ea typeface="MS PGothic" charset="0"/>
                <a:cs typeface="MS PGothic" charset="0"/>
              </a:rPr>
              <a:t>Promote </a:t>
            </a:r>
            <a:r>
              <a:rPr lang="en-US" dirty="0">
                <a:latin typeface="Calibri" charset="0"/>
                <a:ea typeface="MS PGothic" charset="0"/>
                <a:cs typeface="MS PGothic" charset="0"/>
              </a:rPr>
              <a:t>cultural change within the </a:t>
            </a:r>
            <a:r>
              <a:rPr lang="ja-JP" altLang="en-US" dirty="0">
                <a:latin typeface="Calibri" charset="0"/>
                <a:ea typeface="MS PGothic" charset="0"/>
                <a:cs typeface="MS PGothic" charset="0"/>
              </a:rPr>
              <a:t>“</a:t>
            </a:r>
            <a:r>
              <a:rPr lang="en-US" altLang="ja-JP" dirty="0">
                <a:latin typeface="Calibri" charset="0"/>
                <a:ea typeface="MS PGothic" charset="0"/>
                <a:cs typeface="MS PGothic" charset="0"/>
              </a:rPr>
              <a:t>peer crowd</a:t>
            </a:r>
            <a:r>
              <a:rPr lang="ja-JP" altLang="en-US" dirty="0">
                <a:latin typeface="Calibri" charset="0"/>
                <a:ea typeface="MS PGothic" charset="0"/>
                <a:cs typeface="MS PGothic" charset="0"/>
              </a:rPr>
              <a:t>”</a:t>
            </a:r>
            <a:r>
              <a:rPr lang="en-US" altLang="ja-JP" dirty="0">
                <a:latin typeface="Calibri" charset="0"/>
                <a:ea typeface="MS PGothic" charset="0"/>
                <a:cs typeface="MS PGothic" charset="0"/>
              </a:rPr>
              <a:t> of every Virginia teen to ensure that living tobacco-free is perceived as a socially desirable and celebrated lifestyle choice, no matter which peer crowd a youth identifies with. - See more at: http</a:t>
            </a:r>
            <a:r>
              <a:rPr lang="en-US" altLang="ja-JP" dirty="0" smtClean="0">
                <a:latin typeface="Calibri" charset="0"/>
                <a:ea typeface="MS PGothic" charset="0"/>
                <a:cs typeface="MS PGothic" charset="0"/>
              </a:rPr>
              <a:t>://http://www.vfhy.org/tobacco/marketing-campaigns/advertising</a:t>
            </a:r>
          </a:p>
          <a:p>
            <a:endParaRPr lang="en-US" dirty="0">
              <a:latin typeface="Calibri" charset="0"/>
              <a:ea typeface="MS PGothic" charset="0"/>
              <a:cs typeface="MS PGothic" charset="0"/>
            </a:endParaRPr>
          </a:p>
          <a:p>
            <a:r>
              <a:rPr lang="en-US" dirty="0">
                <a:latin typeface="Calibri" charset="0"/>
                <a:ea typeface="MS PGothic" charset="0"/>
                <a:cs typeface="MS PGothic" charset="0"/>
              </a:rPr>
              <a:t>The only way to eliminate a young person</a:t>
            </a:r>
            <a:r>
              <a:rPr lang="ja-JP" altLang="en-US" dirty="0">
                <a:latin typeface="Calibri" charset="0"/>
                <a:ea typeface="MS PGothic" charset="0"/>
                <a:cs typeface="MS PGothic" charset="0"/>
              </a:rPr>
              <a:t>’</a:t>
            </a:r>
            <a:r>
              <a:rPr lang="en-US" altLang="ja-JP" dirty="0">
                <a:latin typeface="Calibri" charset="0"/>
                <a:ea typeface="MS PGothic" charset="0"/>
                <a:cs typeface="MS PGothic" charset="0"/>
              </a:rPr>
              <a:t>s desire to use tobacco is to make it uncool. But that</a:t>
            </a:r>
            <a:r>
              <a:rPr lang="ja-JP" altLang="en-US" dirty="0">
                <a:latin typeface="Calibri" charset="0"/>
                <a:ea typeface="MS PGothic" charset="0"/>
                <a:cs typeface="MS PGothic" charset="0"/>
              </a:rPr>
              <a:t>’</a:t>
            </a:r>
            <a:r>
              <a:rPr lang="en-US" altLang="ja-JP" dirty="0">
                <a:latin typeface="Calibri" charset="0"/>
                <a:ea typeface="MS PGothic" charset="0"/>
                <a:cs typeface="MS PGothic" charset="0"/>
              </a:rPr>
              <a:t>s easier said than done. Changing cultural norms among young people requires penetrating their peer crowd in an authentic manner. To do this, VFHY first has to identify and understand the most common peer crowds in Virginia and determine which of these niche youth cultures are most likely to use tobacco products.</a:t>
            </a:r>
          </a:p>
          <a:p>
            <a:endParaRPr lang="en-US" b="1" dirty="0">
              <a:latin typeface="Calibri" charset="0"/>
              <a:ea typeface="MS PGothic" charset="0"/>
              <a:cs typeface="MS PGothic" charset="0"/>
            </a:endParaRPr>
          </a:p>
          <a:p>
            <a:r>
              <a:rPr lang="en-US" b="1" dirty="0">
                <a:latin typeface="Calibri" charset="0"/>
                <a:ea typeface="MS PGothic" charset="0"/>
                <a:cs typeface="MS PGothic" charset="0"/>
              </a:rPr>
              <a:t>Peer Crowd:</a:t>
            </a:r>
            <a:r>
              <a:rPr lang="en-US" dirty="0">
                <a:latin typeface="Calibri" charset="0"/>
                <a:ea typeface="MS PGothic" charset="0"/>
                <a:cs typeface="MS PGothic" charset="0"/>
              </a:rPr>
              <a:t/>
            </a:r>
            <a:br>
              <a:rPr lang="en-US" dirty="0">
                <a:latin typeface="Calibri" charset="0"/>
                <a:ea typeface="MS PGothic" charset="0"/>
                <a:cs typeface="MS PGothic" charset="0"/>
              </a:rPr>
            </a:br>
            <a:r>
              <a:rPr lang="en-US" dirty="0">
                <a:latin typeface="Calibri" charset="0"/>
                <a:ea typeface="MS PGothic" charset="0"/>
                <a:cs typeface="MS PGothic" charset="0"/>
              </a:rPr>
              <a:t>Groups of youth who share a combination of fashion, music, language, culture, mannerisms, media consumption habits and other behaviors to define their social identity and differentiate themselves from other groups of youth.</a:t>
            </a:r>
          </a:p>
          <a:p>
            <a:r>
              <a:rPr lang="en-US" dirty="0">
                <a:latin typeface="Calibri" charset="0"/>
                <a:ea typeface="MS PGothic" charset="0"/>
                <a:cs typeface="MS PGothic" charset="0"/>
              </a:rPr>
              <a:t>With the help of its contractors Rescue Social Change Group and Market Decisions Health Care Research, VFHY has collected ongoing data on the most common peer crowds in Virginia. Five peer crowds are present in nearly every high school and each has a different tobacco use rate.</a:t>
            </a:r>
          </a:p>
          <a:p>
            <a:pPr>
              <a:buFontTx/>
              <a:buChar char="-"/>
            </a:pPr>
            <a:r>
              <a:rPr lang="en-US" dirty="0">
                <a:latin typeface="Calibri" charset="0"/>
                <a:ea typeface="MS PGothic" charset="0"/>
                <a:cs typeface="MS PGothic" charset="0"/>
              </a:rPr>
              <a:t>See more at: http://www.vfhy.org/tobacco/marketing-campaigns/culture-change#sthash.NY75DXj6.dpuf</a:t>
            </a:r>
          </a:p>
          <a:p>
            <a:pPr>
              <a:buFontTx/>
              <a:buChar char="-"/>
            </a:pPr>
            <a:endParaRPr lang="en-US" dirty="0">
              <a:latin typeface="Calibri" charset="0"/>
              <a:ea typeface="MS PGothic" charset="0"/>
              <a:cs typeface="MS PGothic" charset="0"/>
            </a:endParaRPr>
          </a:p>
          <a:p>
            <a:pPr>
              <a:buFontTx/>
              <a:buChar char="-"/>
            </a:pPr>
            <a:r>
              <a:rPr lang="en-US" dirty="0">
                <a:latin typeface="Calibri" charset="0"/>
                <a:ea typeface="MS PGothic" charset="0"/>
                <a:cs typeface="MS PGothic" charset="0"/>
              </a:rPr>
              <a:t>Changing the norms within each of these peer crowds requires strategies that are tailored to the unique images, language and media that define their culture. Using Rescue Social Change Group</a:t>
            </a:r>
            <a:r>
              <a:rPr lang="ja-JP" altLang="en-US" dirty="0">
                <a:latin typeface="Calibri" charset="0"/>
                <a:ea typeface="MS PGothic" charset="0"/>
                <a:cs typeface="MS PGothic" charset="0"/>
              </a:rPr>
              <a:t>’</a:t>
            </a:r>
            <a:r>
              <a:rPr lang="en-US" altLang="ja-JP" dirty="0">
                <a:latin typeface="Calibri" charset="0"/>
                <a:ea typeface="MS PGothic" charset="0"/>
                <a:cs typeface="MS PGothic" charset="0"/>
              </a:rPr>
              <a:t>s Social Branding model, VFHY reaches these high-risk teens in their own social venues to associate being tobacco-free with the situations where tobacco use is most likely to occur. In addition, Social Branding campaigns recruit influencers from each peer crowd and train them on tobacco control facts and messages, creating change agents within each high-risk culture. VFHY has begun this strategy with the Alternative peer crowd, which has the highest chew tobacco rate, and the Hip Hop peer crowd, which has the highest smoking rate. SYKE and 2UP2DOWN target the Alternative and Hip Hop peer crowds, respectively, by hosting youth events, conducting social media campaigns, sending direct mail and training influencers. Collectively, these strategies strive to create change from within each peer crowd, reducing the pressure for current and future teens within that peer crowd to use tobacco products. - See more at: http://www.vfhy.org/tobacco/marketing-campaigns/culture-change#sthash.NY75DXj6.dpuf</a:t>
            </a:r>
          </a:p>
          <a:p>
            <a:pPr>
              <a:buFontTx/>
              <a:buChar char="-"/>
            </a:pPr>
            <a:endParaRPr lang="en-US" dirty="0">
              <a:latin typeface="Calibri" charset="0"/>
              <a:ea typeface="MS PGothic" charset="0"/>
              <a:cs typeface="MS PGothic" charset="0"/>
            </a:endParaRPr>
          </a:p>
          <a:p>
            <a:pPr>
              <a:buFontTx/>
              <a:buChar char="-"/>
            </a:pPr>
            <a:r>
              <a:rPr lang="en-US" dirty="0">
                <a:latin typeface="Calibri" charset="0"/>
                <a:ea typeface="MS PGothic" charset="0"/>
                <a:cs typeface="MS PGothic" charset="0"/>
              </a:rPr>
              <a:t>Preppy</a:t>
            </a:r>
          </a:p>
          <a:p>
            <a:pPr>
              <a:buFontTx/>
              <a:buChar char="-"/>
            </a:pPr>
            <a:r>
              <a:rPr lang="en-US" dirty="0">
                <a:latin typeface="Calibri" charset="0"/>
                <a:ea typeface="MS PGothic" charset="0"/>
                <a:cs typeface="MS PGothic" charset="0"/>
              </a:rPr>
              <a:t>Mainstream</a:t>
            </a:r>
          </a:p>
          <a:p>
            <a:pPr>
              <a:buFontTx/>
              <a:buChar char="-"/>
            </a:pPr>
            <a:r>
              <a:rPr lang="en-US" dirty="0">
                <a:latin typeface="Calibri" charset="0"/>
                <a:ea typeface="MS PGothic" charset="0"/>
                <a:cs typeface="MS PGothic" charset="0"/>
              </a:rPr>
              <a:t>Alternative</a:t>
            </a:r>
          </a:p>
          <a:p>
            <a:pPr>
              <a:buFontTx/>
              <a:buChar char="-"/>
            </a:pPr>
            <a:r>
              <a:rPr lang="en-US" dirty="0">
                <a:latin typeface="Calibri" charset="0"/>
                <a:ea typeface="MS PGothic" charset="0"/>
                <a:cs typeface="MS PGothic" charset="0"/>
              </a:rPr>
              <a:t>Hip Hop</a:t>
            </a:r>
          </a:p>
          <a:p>
            <a:r>
              <a:rPr lang="en-US" dirty="0">
                <a:latin typeface="Calibri" charset="0"/>
                <a:ea typeface="MS PGothic" charset="0"/>
                <a:cs typeface="MS PGothic" charset="0"/>
              </a:rPr>
              <a:t>-  Country</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5FF881D-1684-554B-BA12-7A0F80F770EF}" type="slidenum">
              <a:rPr lang="en-US">
                <a:ea typeface="MS PGothic" charset="0"/>
                <a:cs typeface="MS PGothic" charset="0"/>
              </a:rPr>
              <a:pPr/>
              <a:t>61</a:t>
            </a:fld>
            <a:endParaRPr lang="en-US">
              <a:ea typeface="MS PGothic" charset="0"/>
              <a:cs typeface="MS PGothic" charset="0"/>
            </a:endParaRPr>
          </a:p>
        </p:txBody>
      </p:sp>
    </p:spTree>
    <p:extLst>
      <p:ext uri="{BB962C8B-B14F-4D97-AF65-F5344CB8AC3E}">
        <p14:creationId xmlns:p14="http://schemas.microsoft.com/office/powerpoint/2010/main" val="3839626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0C1C2AE-419F-F345-B81C-B4078523A170}" type="slidenum">
              <a:rPr lang="en-US">
                <a:ea typeface="MS PGothic" charset="0"/>
                <a:cs typeface="MS PGothic" charset="0"/>
              </a:rPr>
              <a:pPr/>
              <a:t>62</a:t>
            </a:fld>
            <a:endParaRPr lang="en-US">
              <a:ea typeface="MS PGothic" charset="0"/>
              <a:cs typeface="MS PGothic" charset="0"/>
            </a:endParaRPr>
          </a:p>
        </p:txBody>
      </p:sp>
    </p:spTree>
    <p:extLst>
      <p:ext uri="{BB962C8B-B14F-4D97-AF65-F5344CB8AC3E}">
        <p14:creationId xmlns:p14="http://schemas.microsoft.com/office/powerpoint/2010/main" val="1311837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a:latin typeface="Calibri" charset="0"/>
                <a:ea typeface="MS PGothic" charset="0"/>
                <a:cs typeface="MS PGothic" charset="0"/>
              </a:rPr>
              <a:t>Requires use of a valid sampling frame</a:t>
            </a:r>
          </a:p>
          <a:p>
            <a:pPr eaLnBrk="1" hangingPunct="1"/>
            <a:r>
              <a:rPr lang="en-US" sz="1400" b="1">
                <a:latin typeface="Calibri" charset="0"/>
                <a:ea typeface="MS PGothic" charset="0"/>
                <a:cs typeface="MS PGothic" charset="0"/>
              </a:rPr>
              <a:t>	Ensure sampling population includes 80% of all outlets</a:t>
            </a:r>
          </a:p>
          <a:p>
            <a:pPr eaLnBrk="1" hangingPunct="1"/>
            <a:r>
              <a:rPr lang="en-US" sz="1400" b="1">
                <a:latin typeface="Calibri" charset="0"/>
                <a:ea typeface="MS PGothic" charset="0"/>
                <a:cs typeface="MS PGothic" charset="0"/>
              </a:rPr>
              <a:t>	Sample size ensures at least 95% confidence interval</a:t>
            </a:r>
          </a:p>
          <a:p>
            <a:pPr eaLnBrk="1" hangingPunct="1"/>
            <a:r>
              <a:rPr lang="en-US" sz="1400" b="1">
                <a:latin typeface="Calibri" charset="0"/>
                <a:ea typeface="MS PGothic" charset="0"/>
                <a:cs typeface="MS PGothic" charset="0"/>
              </a:rPr>
              <a:t>	90% completion rate or better</a:t>
            </a:r>
          </a:p>
          <a:p>
            <a:pPr eaLnBrk="1" hangingPunct="1"/>
            <a:endParaRPr lang="en-US" sz="1400" b="1">
              <a:latin typeface="Calibri" charset="0"/>
              <a:ea typeface="MS PGothic" charset="0"/>
              <a:cs typeface="MS PGothic" charset="0"/>
            </a:endParaRPr>
          </a:p>
          <a:p>
            <a:pPr eaLnBrk="1" hangingPunct="1"/>
            <a:r>
              <a:rPr lang="en-US" sz="1400" b="1">
                <a:latin typeface="Calibri" charset="0"/>
                <a:ea typeface="MS PGothic" charset="0"/>
                <a:cs typeface="MS PGothic" charset="0"/>
              </a:rPr>
              <a:t>Targeted compliance rates increased each year—Now 20% for all states (as of 2003)</a:t>
            </a:r>
          </a:p>
          <a:p>
            <a:pPr eaLnBrk="1" hangingPunct="1"/>
            <a:endParaRPr lang="en-US" sz="1400" b="1">
              <a:latin typeface="Calibri" charset="0"/>
              <a:ea typeface="MS PGothic" charset="0"/>
              <a:cs typeface="MS PGothic" charset="0"/>
            </a:endParaRPr>
          </a:p>
          <a:p>
            <a:pPr eaLnBrk="1" hangingPunct="1"/>
            <a:r>
              <a:rPr lang="en-US" sz="1400" b="1">
                <a:latin typeface="Calibri" charset="0"/>
                <a:ea typeface="MS PGothic" charset="0"/>
                <a:cs typeface="MS PGothic" charset="0"/>
              </a:rPr>
              <a:t>Have not traditionally pulled back funds—usually require state to use own funds to increase compliance</a:t>
            </a:r>
          </a:p>
        </p:txBody>
      </p:sp>
    </p:spTree>
    <p:extLst>
      <p:ext uri="{BB962C8B-B14F-4D97-AF65-F5344CB8AC3E}">
        <p14:creationId xmlns:p14="http://schemas.microsoft.com/office/powerpoint/2010/main" val="2017943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1997 = 40.1%</a:t>
            </a:r>
          </a:p>
          <a:p>
            <a:endParaRPr lang="en-US" dirty="0" smtClean="0"/>
          </a:p>
          <a:p>
            <a:r>
              <a:rPr lang="en-US" dirty="0" smtClean="0"/>
              <a:t>2011 = 8.5%</a:t>
            </a:r>
          </a:p>
          <a:p>
            <a:endParaRPr lang="en-US" dirty="0" smtClean="0"/>
          </a:p>
          <a:p>
            <a:r>
              <a:rPr lang="en-US" dirty="0" smtClean="0"/>
              <a:t>2012 = 9.1%</a:t>
            </a:r>
          </a:p>
          <a:p>
            <a:endParaRPr lang="en-US" dirty="0" smtClean="0"/>
          </a:p>
          <a:p>
            <a:r>
              <a:rPr lang="en-US" dirty="0" smtClean="0"/>
              <a:t>2013 = 9.6%  --</a:t>
            </a:r>
          </a:p>
          <a:p>
            <a:endParaRPr lang="en-US" dirty="0" smtClean="0"/>
          </a:p>
          <a:p>
            <a:r>
              <a:rPr lang="en-US" dirty="0" smtClean="0"/>
              <a:t>2014 = 9.8%  -- uptick in violations over past 3 years</a:t>
            </a:r>
          </a:p>
          <a:p>
            <a:endParaRPr lang="en-US" dirty="0" smtClean="0"/>
          </a:p>
          <a:p>
            <a:endParaRPr lang="en-US" dirty="0" smtClean="0"/>
          </a:p>
          <a:p>
            <a:r>
              <a:rPr lang="en-US" dirty="0" smtClean="0"/>
              <a:t>Reasons Why:</a:t>
            </a:r>
          </a:p>
          <a:p>
            <a:endParaRPr lang="en-US" dirty="0" smtClean="0"/>
          </a:p>
          <a:p>
            <a:r>
              <a:rPr lang="en-US" dirty="0" smtClean="0"/>
              <a:t>1. Budget cuts resulting in less enforcement</a:t>
            </a:r>
          </a:p>
          <a:p>
            <a:r>
              <a:rPr lang="en-US" dirty="0" smtClean="0"/>
              <a:t>2. States have expanded types of tobacco products included (e.g. smokeless) and retailers are more likely to sell non-cigarette products to youth</a:t>
            </a:r>
          </a:p>
          <a:p>
            <a:r>
              <a:rPr lang="en-US" dirty="0" smtClean="0"/>
              <a:t>3. In 2013 Dept. of Labor ruled that employing 15 year olds violated the Fair Labor Standards Act and retailers are more likely to sell to older youth</a:t>
            </a:r>
          </a:p>
          <a:p>
            <a:endParaRPr lang="en-US" dirty="0" smtClean="0"/>
          </a:p>
          <a:p>
            <a:endParaRPr lang="en-US" dirty="0" smtClean="0"/>
          </a:p>
          <a:p>
            <a:r>
              <a:rPr lang="en-US" dirty="0" smtClean="0"/>
              <a:t>In 2014, Range from 0% in Nevada to 24.1% in Oregon. </a:t>
            </a:r>
            <a:r>
              <a:rPr lang="en-US" dirty="0" err="1" smtClean="0"/>
              <a:t>Va</a:t>
            </a:r>
            <a:r>
              <a:rPr lang="en-US" dirty="0" smtClean="0"/>
              <a:t> = 9.7%</a:t>
            </a:r>
          </a:p>
          <a:p>
            <a:endParaRPr lang="en-US" dirty="0" smtClean="0"/>
          </a:p>
          <a:p>
            <a:r>
              <a:rPr lang="en-US" dirty="0" smtClean="0"/>
              <a:t>Results:</a:t>
            </a:r>
          </a:p>
          <a:p>
            <a:endParaRPr lang="en-US" dirty="0" smtClean="0"/>
          </a:p>
          <a:p>
            <a:r>
              <a:rPr lang="en-US" dirty="0" smtClean="0"/>
              <a:t>Decline in youth reporting retail outlets as primary source of tobacco products (38.7% in 1995 to 18.1% in 2013)</a:t>
            </a:r>
          </a:p>
          <a:p>
            <a:r>
              <a:rPr lang="en-US" dirty="0" smtClean="0"/>
              <a:t>No strong evidence for decreasing use, but some evidence that it reduces use if below 10% RVR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87961B-A1E5-2C4B-A136-9A46094E0A51}" type="slidenum">
              <a:rPr lang="en-US" smtClean="0"/>
              <a:pPr/>
              <a:t>64</a:t>
            </a:fld>
            <a:endParaRPr lang="en-US"/>
          </a:p>
        </p:txBody>
      </p:sp>
    </p:spTree>
    <p:extLst>
      <p:ext uri="{BB962C8B-B14F-4D97-AF65-F5344CB8AC3E}">
        <p14:creationId xmlns:p14="http://schemas.microsoft.com/office/powerpoint/2010/main" val="377216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dirty="0">
                <a:latin typeface="Calibri" charset="0"/>
              </a:rPr>
              <a:t>Source: CDC </a:t>
            </a:r>
            <a:r>
              <a:rPr lang="en-US" dirty="0" smtClean="0">
                <a:latin typeface="Calibri" charset="0"/>
              </a:rPr>
              <a:t>2015</a:t>
            </a:r>
          </a:p>
          <a:p>
            <a:pPr defTabSz="927100" eaLnBrk="1" hangingPunct="1">
              <a:spcBef>
                <a:spcPct val="0"/>
              </a:spcBef>
            </a:pPr>
            <a:r>
              <a:rPr lang="en-US" dirty="0" smtClean="0">
                <a:latin typeface="Calibri" charset="0"/>
              </a:rPr>
              <a:t>http</a:t>
            </a:r>
            <a:r>
              <a:rPr lang="en-US" dirty="0">
                <a:latin typeface="Calibri" charset="0"/>
              </a:rPr>
              <a:t>://www.cdc.gov/tobacco/data_statistics/fact_sheets/adult_data/cig_smoking/index.htm#national</a:t>
            </a: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Also see reductions in tobacco use by education (more education = less tobacco use)</a:t>
            </a: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41.9% of adults with a GED diploma </a:t>
            </a:r>
          </a:p>
          <a:p>
            <a:pPr defTabSz="927100" eaLnBrk="1" hangingPunct="1">
              <a:spcBef>
                <a:spcPct val="0"/>
              </a:spcBef>
            </a:pPr>
            <a:r>
              <a:rPr lang="en-US" dirty="0">
                <a:latin typeface="Calibri" charset="0"/>
              </a:rPr>
              <a:t>24.7% of adults with 12 years or less of education (no diploma)</a:t>
            </a:r>
          </a:p>
          <a:p>
            <a:pPr defTabSz="927100" eaLnBrk="1" hangingPunct="1">
              <a:spcBef>
                <a:spcPct val="0"/>
              </a:spcBef>
            </a:pPr>
            <a:r>
              <a:rPr lang="en-US" dirty="0">
                <a:latin typeface="Calibri" charset="0"/>
              </a:rPr>
              <a:t>23.1% of adults with a high school diploma </a:t>
            </a:r>
          </a:p>
          <a:p>
            <a:pPr defTabSz="927100" eaLnBrk="1" hangingPunct="1">
              <a:spcBef>
                <a:spcPct val="0"/>
              </a:spcBef>
            </a:pPr>
            <a:r>
              <a:rPr lang="en-US" dirty="0">
                <a:latin typeface="Calibri" charset="0"/>
              </a:rPr>
              <a:t>9.1% of adults with an undergraduate college degree </a:t>
            </a:r>
          </a:p>
          <a:p>
            <a:pPr defTabSz="927100" eaLnBrk="1" hangingPunct="1">
              <a:spcBef>
                <a:spcPct val="0"/>
              </a:spcBef>
            </a:pPr>
            <a:r>
              <a:rPr lang="en-US" dirty="0">
                <a:latin typeface="Calibri" charset="0"/>
              </a:rPr>
              <a:t>5.9% of adults with a postgraduate college degree </a:t>
            </a: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Disproportionate rates of tobacco-related disease among ethnic and racial minorities in the US.</a:t>
            </a:r>
          </a:p>
          <a:p>
            <a:pPr defTabSz="927100" eaLnBrk="1" hangingPunct="1">
              <a:spcBef>
                <a:spcPct val="0"/>
              </a:spcBef>
            </a:pPr>
            <a:r>
              <a:rPr lang="en-US" dirty="0">
                <a:latin typeface="Calibri" charset="0"/>
              </a:rPr>
              <a:t/>
            </a:r>
            <a:br>
              <a:rPr lang="en-US" dirty="0">
                <a:latin typeface="Calibri" charset="0"/>
              </a:rPr>
            </a:br>
            <a:endParaRPr lang="en-US" dirty="0">
              <a:latin typeface="Calibri"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459DB91-8CA0-1A42-BFBB-B73425B2367F}" type="slidenum">
              <a:rPr lang="en-US"/>
              <a:pPr/>
              <a:t>8</a:t>
            </a:fld>
            <a:endParaRPr lang="en-US"/>
          </a:p>
        </p:txBody>
      </p:sp>
    </p:spTree>
    <p:extLst>
      <p:ext uri="{BB962C8B-B14F-4D97-AF65-F5344CB8AC3E}">
        <p14:creationId xmlns:p14="http://schemas.microsoft.com/office/powerpoint/2010/main" val="20525524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xfrm>
            <a:off x="1150938"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cs typeface="MS PGothic" charset="0"/>
              </a:rPr>
              <a:t>Hypothesized to prevent people from starting and to reduce amount of smoking</a:t>
            </a:r>
          </a:p>
          <a:p>
            <a:pPr eaLnBrk="1" hangingPunct="1"/>
            <a:endParaRPr lang="en-US" dirty="0">
              <a:latin typeface="Calibri" charset="0"/>
              <a:ea typeface="MS PGothic" charset="0"/>
              <a:cs typeface="MS PGothic" charset="0"/>
            </a:endParaRPr>
          </a:p>
          <a:p>
            <a:pPr eaLnBrk="1" hangingPunct="1"/>
            <a:r>
              <a:rPr lang="en-US" b="1" dirty="0">
                <a:latin typeface="Calibri" charset="0"/>
                <a:ea typeface="MS PGothic" charset="0"/>
                <a:cs typeface="MS PGothic" charset="0"/>
              </a:rPr>
              <a:t>Lance et al. (2000). Investing in youth tobacco control: a review of smoking prevention and control strategies. Tobacco Control.</a:t>
            </a:r>
          </a:p>
          <a:p>
            <a:pPr eaLnBrk="1" hangingPunct="1"/>
            <a:endParaRPr lang="en-US" b="1" dirty="0">
              <a:latin typeface="Calibri" charset="0"/>
              <a:ea typeface="MS PGothic" charset="0"/>
              <a:cs typeface="MS PGothic" charset="0"/>
            </a:endParaRPr>
          </a:p>
          <a:p>
            <a:pPr eaLnBrk="1" hangingPunct="1"/>
            <a:r>
              <a:rPr lang="en-US" b="1" dirty="0">
                <a:latin typeface="Calibri" charset="0"/>
                <a:ea typeface="MS PGothic" charset="0"/>
                <a:cs typeface="MS PGothic" charset="0"/>
              </a:rPr>
              <a:t>IDAS (2008). Health impact of tobacco price changes in Virginia</a:t>
            </a:r>
            <a:r>
              <a:rPr lang="en-US" b="1" dirty="0" smtClean="0">
                <a:latin typeface="Calibri" charset="0"/>
                <a:ea typeface="MS PGothic" charset="0"/>
                <a:cs typeface="MS PGothic" charset="0"/>
              </a:rPr>
              <a:t>.</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Adults Ed  = -.40 to -.70 (IARC, 2011)</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Less research on youth</a:t>
            </a:r>
          </a:p>
          <a:p>
            <a:pPr eaLnBrk="1" hangingPunct="1"/>
            <a:r>
              <a:rPr lang="en-US" b="1" dirty="0" smtClean="0">
                <a:latin typeface="Calibri" charset="0"/>
                <a:ea typeface="MS PGothic" charset="0"/>
                <a:cs typeface="MS PGothic" charset="0"/>
              </a:rPr>
              <a:t>	Illegal product for youth</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Youth Ed  = -.9 to -1.5</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10% increase in tobacco prices will reduce consumption by 4% by adults</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Relationship between price and sales (demand) complicated by role of addiction</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African and Hispanic youth more price sensitive</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When excise taxes go up, tobacco companies reduce price</a:t>
            </a:r>
          </a:p>
          <a:p>
            <a:pPr eaLnBrk="1" hangingPunct="1"/>
            <a:endParaRPr lang="en-US" b="1" dirty="0" smtClean="0">
              <a:latin typeface="Calibri" charset="0"/>
              <a:ea typeface="MS PGothic" charset="0"/>
              <a:cs typeface="MS PGothic" charset="0"/>
            </a:endParaRPr>
          </a:p>
          <a:p>
            <a:pPr eaLnBrk="1" hangingPunct="1"/>
            <a:r>
              <a:rPr lang="en-US" b="1" dirty="0" smtClean="0">
                <a:latin typeface="Calibri" charset="0"/>
                <a:ea typeface="MS PGothic" charset="0"/>
                <a:cs typeface="MS PGothic" charset="0"/>
              </a:rPr>
              <a:t>International Agency for Research on Cancer, 2011. http://www.iarc.fr/en/publications/pdfs-online/prev/handbook14/index.php. Cited at: CDC. http://www.cdc.gov/mmwr/preview/mmwrhtml/mm6313a1.htm?s_cid=mm6313a1_e</a:t>
            </a:r>
          </a:p>
          <a:p>
            <a:pPr eaLnBrk="1" hangingPunct="1"/>
            <a:endParaRPr lang="en-US" b="1" dirty="0" smtClean="0">
              <a:latin typeface="Calibri" charset="0"/>
              <a:ea typeface="MS PGothic" charset="0"/>
              <a:cs typeface="MS PGothic" charset="0"/>
            </a:endParaRPr>
          </a:p>
          <a:p>
            <a:pPr eaLnBrk="1" hangingPunct="1"/>
            <a:endParaRPr lang="en-US" b="1" dirty="0">
              <a:latin typeface="Calibri" charset="0"/>
              <a:ea typeface="MS PGothic" charset="0"/>
              <a:cs typeface="MS PGothic" charset="0"/>
            </a:endParaRPr>
          </a:p>
        </p:txBody>
      </p:sp>
    </p:spTree>
    <p:extLst>
      <p:ext uri="{BB962C8B-B14F-4D97-AF65-F5344CB8AC3E}">
        <p14:creationId xmlns:p14="http://schemas.microsoft.com/office/powerpoint/2010/main" val="3390211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ABE56F2-38FB-874A-80D2-173DFD5E3C49}" type="slidenum">
              <a:rPr lang="en-US">
                <a:ea typeface="MS PGothic" charset="0"/>
                <a:cs typeface="MS PGothic" charset="0"/>
              </a:rPr>
              <a:pPr/>
              <a:t>66</a:t>
            </a:fld>
            <a:endParaRPr lang="en-US">
              <a:ea typeface="MS PGothic" charset="0"/>
              <a:cs typeface="MS PGothic" charset="0"/>
            </a:endParaRPr>
          </a:p>
        </p:txBody>
      </p:sp>
    </p:spTree>
    <p:extLst>
      <p:ext uri="{BB962C8B-B14F-4D97-AF65-F5344CB8AC3E}">
        <p14:creationId xmlns:p14="http://schemas.microsoft.com/office/powerpoint/2010/main" val="627913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MS PGothic" charset="0"/>
                <a:cs typeface="MS PGothic" charset="0"/>
              </a:rPr>
              <a:t>The </a:t>
            </a:r>
            <a:r>
              <a:rPr lang="en-US" b="1" dirty="0">
                <a:latin typeface="Calibri" charset="0"/>
                <a:ea typeface="MS PGothic" charset="0"/>
                <a:cs typeface="MS PGothic" charset="0"/>
              </a:rPr>
              <a:t>highest combined state-local tax rate is $6.16 in Chicago, IL, with New York City second at $5.85 per pack. </a:t>
            </a:r>
            <a:endParaRPr lang="en-US" b="1" dirty="0" smtClean="0">
              <a:latin typeface="Calibri" charset="0"/>
              <a:ea typeface="MS PGothic" charset="0"/>
              <a:cs typeface="MS PGothic" charset="0"/>
            </a:endParaRPr>
          </a:p>
          <a:p>
            <a:endParaRPr lang="en-US" b="1" dirty="0" smtClean="0">
              <a:latin typeface="Calibri" charset="0"/>
              <a:ea typeface="MS PGothic" charset="0"/>
              <a:cs typeface="MS PGothic" charset="0"/>
            </a:endParaRPr>
          </a:p>
          <a:p>
            <a:r>
              <a:rPr lang="en-US" b="1" dirty="0" smtClean="0">
                <a:latin typeface="Calibri" charset="0"/>
                <a:ea typeface="MS PGothic" charset="0"/>
                <a:cs typeface="MS PGothic" charset="0"/>
              </a:rPr>
              <a:t>Federal tax is $1.01/pack</a:t>
            </a:r>
            <a:endParaRPr lang="en-US" b="1" dirty="0">
              <a:latin typeface="Calibri" charset="0"/>
              <a:ea typeface="MS PGothic" charset="0"/>
              <a:cs typeface="MS PGothic" charset="0"/>
            </a:endParaRPr>
          </a:p>
          <a:p>
            <a:endParaRPr lang="en-US" b="1" dirty="0">
              <a:latin typeface="Calibri" charset="0"/>
              <a:ea typeface="MS PGothic" charset="0"/>
              <a:cs typeface="MS PGothic" charset="0"/>
            </a:endParaRPr>
          </a:p>
          <a:p>
            <a:r>
              <a:rPr lang="en-US" b="1" dirty="0">
                <a:latin typeface="Calibri" charset="0"/>
                <a:ea typeface="MS PGothic" charset="0"/>
                <a:cs typeface="MS PGothic" charset="0"/>
              </a:rPr>
              <a:t>Impact of differential taxes on smuggling</a:t>
            </a:r>
          </a:p>
          <a:p>
            <a:r>
              <a:rPr lang="en-US" b="1" dirty="0">
                <a:latin typeface="Calibri" charset="0"/>
                <a:ea typeface="MS PGothic" charset="0"/>
                <a:cs typeface="MS PGothic" charset="0"/>
              </a:rPr>
              <a:t> </a:t>
            </a:r>
          </a:p>
          <a:p>
            <a:endParaRPr lang="en-US" b="1" dirty="0">
              <a:latin typeface="Calibri" charset="0"/>
              <a:ea typeface="MS PGothic" charset="0"/>
              <a:cs typeface="MS PGothic" charset="0"/>
            </a:endParaRPr>
          </a:p>
          <a:p>
            <a:r>
              <a:rPr lang="en-US" b="1" i="1" dirty="0">
                <a:latin typeface="Calibri" charset="0"/>
                <a:ea typeface="MS PGothic" charset="0"/>
                <a:cs typeface="MS PGothic" charset="0"/>
              </a:rPr>
              <a:t>Campaign for Tobacco-Free Kids, </a:t>
            </a:r>
            <a:r>
              <a:rPr lang="en-US" b="1" i="1" dirty="0" smtClean="0">
                <a:latin typeface="Calibri" charset="0"/>
                <a:ea typeface="MS PGothic" charset="0"/>
                <a:cs typeface="MS PGothic" charset="0"/>
              </a:rPr>
              <a:t>January</a:t>
            </a:r>
            <a:r>
              <a:rPr lang="en-US" b="1" i="1" baseline="0" dirty="0" smtClean="0">
                <a:latin typeface="Calibri" charset="0"/>
                <a:ea typeface="MS PGothic" charset="0"/>
                <a:cs typeface="MS PGothic" charset="0"/>
              </a:rPr>
              <a:t> 31</a:t>
            </a:r>
            <a:r>
              <a:rPr lang="en-US" b="1" i="1" dirty="0" smtClean="0">
                <a:latin typeface="Calibri" charset="0"/>
                <a:ea typeface="MS PGothic" charset="0"/>
                <a:cs typeface="MS PGothic" charset="0"/>
              </a:rPr>
              <a:t>, 2017-----Figures are effective</a:t>
            </a:r>
            <a:r>
              <a:rPr lang="en-US" b="1" i="1" baseline="0" dirty="0" smtClean="0">
                <a:latin typeface="Calibri" charset="0"/>
                <a:ea typeface="MS PGothic" charset="0"/>
                <a:cs typeface="MS PGothic" charset="0"/>
              </a:rPr>
              <a:t> for April 1, 2017</a:t>
            </a:r>
            <a:endParaRPr lang="en-US" b="1" dirty="0">
              <a:latin typeface="Calibri" charset="0"/>
              <a:ea typeface="MS PGothic" charset="0"/>
              <a:cs typeface="MS PGothic" charset="0"/>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4E1486A-4B00-1D47-B391-EA4E43141765}" type="slidenum">
              <a:rPr lang="en-US">
                <a:ea typeface="MS PGothic" charset="0"/>
                <a:cs typeface="MS PGothic" charset="0"/>
              </a:rPr>
              <a:pPr/>
              <a:t>67</a:t>
            </a:fld>
            <a:endParaRPr lang="en-US">
              <a:ea typeface="MS PGothic" charset="0"/>
              <a:cs typeface="MS PGothic" charset="0"/>
            </a:endParaRPr>
          </a:p>
        </p:txBody>
      </p:sp>
    </p:spTree>
    <p:extLst>
      <p:ext uri="{BB962C8B-B14F-4D97-AF65-F5344CB8AC3E}">
        <p14:creationId xmlns:p14="http://schemas.microsoft.com/office/powerpoint/2010/main" val="1567239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MS PGothic" charset="0"/>
              </a:rPr>
              <a:t>Enacted June 22, 2009</a:t>
            </a:r>
          </a:p>
          <a:p>
            <a:r>
              <a:rPr lang="en-US">
                <a:latin typeface="Calibri" charset="0"/>
                <a:ea typeface="MS PGothic" charset="0"/>
                <a:cs typeface="MS PGothic" charset="0"/>
              </a:rPr>
              <a:t>Gave regulatory authority over tobacco products to the Food and Drug Administration</a:t>
            </a:r>
          </a:p>
          <a:p>
            <a:pPr lvl="1"/>
            <a:r>
              <a:rPr lang="en-US">
                <a:latin typeface="Calibri" charset="0"/>
                <a:ea typeface="MS PGothic" charset="0"/>
                <a:cs typeface="MS PGothic" charset="0"/>
              </a:rPr>
              <a:t>Center for Tobacco Products</a:t>
            </a:r>
          </a:p>
          <a:p>
            <a:endParaRPr lang="en-US">
              <a:latin typeface="Calibri" charset="0"/>
              <a:ea typeface="MS PGothic" charset="0"/>
              <a:cs typeface="MS PGothic" charset="0"/>
            </a:endParaRP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BE472F6-EA52-4B45-9E2C-56110345D0D0}" type="slidenum">
              <a:rPr lang="en-US">
                <a:ea typeface="MS PGothic" charset="0"/>
                <a:cs typeface="MS PGothic" charset="0"/>
              </a:rPr>
              <a:pPr/>
              <a:t>68</a:t>
            </a:fld>
            <a:endParaRPr lang="en-US">
              <a:ea typeface="MS PGothic" charset="0"/>
              <a:cs typeface="MS PGothic" charset="0"/>
            </a:endParaRPr>
          </a:p>
        </p:txBody>
      </p:sp>
    </p:spTree>
    <p:extLst>
      <p:ext uri="{BB962C8B-B14F-4D97-AF65-F5344CB8AC3E}">
        <p14:creationId xmlns:p14="http://schemas.microsoft.com/office/powerpoint/2010/main" val="8729137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7961B-A1E5-2C4B-A136-9A46094E0A51}" type="slidenum">
              <a:rPr lang="en-US" smtClean="0"/>
              <a:pPr/>
              <a:t>69</a:t>
            </a:fld>
            <a:endParaRPr lang="en-US"/>
          </a:p>
        </p:txBody>
      </p:sp>
    </p:spTree>
    <p:extLst>
      <p:ext uri="{BB962C8B-B14F-4D97-AF65-F5344CB8AC3E}">
        <p14:creationId xmlns:p14="http://schemas.microsoft.com/office/powerpoint/2010/main" val="2879688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87961B-A1E5-2C4B-A136-9A46094E0A51}" type="slidenum">
              <a:rPr lang="en-US" smtClean="0"/>
              <a:pPr/>
              <a:t>70</a:t>
            </a:fld>
            <a:endParaRPr lang="en-US"/>
          </a:p>
        </p:txBody>
      </p:sp>
    </p:spTree>
    <p:extLst>
      <p:ext uri="{BB962C8B-B14F-4D97-AF65-F5344CB8AC3E}">
        <p14:creationId xmlns:p14="http://schemas.microsoft.com/office/powerpoint/2010/main" val="1104245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49C0641-5CDD-B34B-B03D-8E12DB73F872}" type="slidenum">
              <a:rPr lang="en-US">
                <a:ea typeface="MS PGothic" charset="0"/>
                <a:cs typeface="MS PGothic" charset="0"/>
              </a:rPr>
              <a:pPr/>
              <a:t>71</a:t>
            </a:fld>
            <a:endParaRPr lang="en-US">
              <a:ea typeface="MS PGothic" charset="0"/>
              <a:cs typeface="MS PGothic" charset="0"/>
            </a:endParaRPr>
          </a:p>
        </p:txBody>
      </p:sp>
    </p:spTree>
    <p:extLst>
      <p:ext uri="{BB962C8B-B14F-4D97-AF65-F5344CB8AC3E}">
        <p14:creationId xmlns:p14="http://schemas.microsoft.com/office/powerpoint/2010/main" val="2487377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E0F2FB3-F469-0F4B-978D-3292F3832A34}" type="slidenum">
              <a:rPr lang="en-US">
                <a:ea typeface="MS PGothic" charset="0"/>
                <a:cs typeface="MS PGothic" charset="0"/>
              </a:rPr>
              <a:pPr/>
              <a:t>72</a:t>
            </a:fld>
            <a:endParaRPr lang="en-US">
              <a:ea typeface="MS PGothic" charset="0"/>
              <a:cs typeface="MS PGothic" charset="0"/>
            </a:endParaRPr>
          </a:p>
        </p:txBody>
      </p:sp>
    </p:spTree>
    <p:extLst>
      <p:ext uri="{BB962C8B-B14F-4D97-AF65-F5344CB8AC3E}">
        <p14:creationId xmlns:p14="http://schemas.microsoft.com/office/powerpoint/2010/main" val="15881763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MS PGothic" charset="0"/>
                <a:cs typeface="MS PGothic" charset="0"/>
              </a:rPr>
              <a:t>June 22, 2011 FDA proposed graphic warning labels</a:t>
            </a:r>
          </a:p>
          <a:p>
            <a:endParaRPr lang="en-US" b="1" dirty="0">
              <a:latin typeface="Calibri" charset="0"/>
              <a:ea typeface="MS PGothic" charset="0"/>
              <a:cs typeface="MS PGothic" charset="0"/>
            </a:endParaRPr>
          </a:p>
          <a:p>
            <a:r>
              <a:rPr lang="en-US" b="1" dirty="0" smtClean="0">
                <a:latin typeface="Calibri" charset="0"/>
                <a:ea typeface="MS PGothic" charset="0"/>
                <a:cs typeface="MS PGothic" charset="0"/>
              </a:rPr>
              <a:t>Following the issuance of these warnings, tobacco companies filed two lawsuits challenging them, leading to two federal appellate court</a:t>
            </a:r>
          </a:p>
          <a:p>
            <a:r>
              <a:rPr lang="en-US" b="1" dirty="0" smtClean="0">
                <a:latin typeface="Calibri" charset="0"/>
                <a:ea typeface="MS PGothic" charset="0"/>
                <a:cs typeface="MS PGothic" charset="0"/>
              </a:rPr>
              <a:t>rulings.  On</a:t>
            </a:r>
            <a:r>
              <a:rPr lang="en-US" b="1" baseline="0" dirty="0" smtClean="0">
                <a:latin typeface="Calibri" charset="0"/>
                <a:ea typeface="MS PGothic" charset="0"/>
                <a:cs typeface="MS PGothic" charset="0"/>
              </a:rPr>
              <a:t> August 24, 2012, </a:t>
            </a:r>
            <a:r>
              <a:rPr lang="en-US" b="1" dirty="0" smtClean="0">
                <a:latin typeface="Calibri" charset="0"/>
                <a:ea typeface="MS PGothic" charset="0"/>
                <a:cs typeface="MS PGothic" charset="0"/>
              </a:rPr>
              <a:t>The U.S. Court of Appeals for the D.C. Circuit struck down the specific warnings proposed by the</a:t>
            </a:r>
          </a:p>
          <a:p>
            <a:r>
              <a:rPr lang="en-US" b="1" dirty="0" smtClean="0">
                <a:latin typeface="Calibri" charset="0"/>
                <a:ea typeface="MS PGothic" charset="0"/>
                <a:cs typeface="MS PGothic" charset="0"/>
              </a:rPr>
              <a:t>FDA. However, the U.S. Court of Appeals for the Sixth Circuit upheld the law’s underlying requirement for</a:t>
            </a:r>
          </a:p>
          <a:p>
            <a:r>
              <a:rPr lang="en-US" b="1" dirty="0" smtClean="0">
                <a:latin typeface="Calibri" charset="0"/>
                <a:ea typeface="MS PGothic" charset="0"/>
                <a:cs typeface="MS PGothic" charset="0"/>
              </a:rPr>
              <a:t>graphic warnings, finding that the warnings "are reasonably related to the government's interest in</a:t>
            </a:r>
          </a:p>
          <a:p>
            <a:r>
              <a:rPr lang="en-US" b="1" dirty="0" smtClean="0">
                <a:latin typeface="Calibri" charset="0"/>
                <a:ea typeface="MS PGothic" charset="0"/>
                <a:cs typeface="MS PGothic" charset="0"/>
              </a:rPr>
              <a:t>preventing consumer deception and are therefore constitutional." </a:t>
            </a:r>
          </a:p>
          <a:p>
            <a:endParaRPr lang="en-US" b="1" dirty="0" smtClean="0">
              <a:latin typeface="Calibri" charset="0"/>
              <a:ea typeface="MS PGothic" charset="0"/>
              <a:cs typeface="MS PGothic" charset="0"/>
            </a:endParaRPr>
          </a:p>
          <a:p>
            <a:r>
              <a:rPr lang="en-US" b="1" dirty="0" smtClean="0">
                <a:latin typeface="Calibri" charset="0"/>
                <a:ea typeface="MS PGothic" charset="0"/>
                <a:cs typeface="MS PGothic" charset="0"/>
              </a:rPr>
              <a:t>The U.S. Supreme Court declined to hear a tobacco industry appeal of the Sixth Circuit ruling, preserving the FDA's authority to develop new</a:t>
            </a:r>
          </a:p>
          <a:p>
            <a:r>
              <a:rPr lang="en-US" b="1" dirty="0" smtClean="0">
                <a:latin typeface="Calibri" charset="0"/>
                <a:ea typeface="MS PGothic" charset="0"/>
                <a:cs typeface="MS PGothic" charset="0"/>
              </a:rPr>
              <a:t>graphic warnings.</a:t>
            </a:r>
          </a:p>
          <a:p>
            <a:endParaRPr lang="en-US" b="1" dirty="0" smtClean="0">
              <a:latin typeface="Calibri" charset="0"/>
              <a:ea typeface="MS PGothic" charset="0"/>
              <a:cs typeface="MS PGothic" charset="0"/>
            </a:endParaRPr>
          </a:p>
          <a:p>
            <a:r>
              <a:rPr lang="en-US" b="1" dirty="0" smtClean="0">
                <a:latin typeface="Calibri" charset="0"/>
                <a:ea typeface="MS PGothic" charset="0"/>
                <a:cs typeface="MS PGothic" charset="0"/>
              </a:rPr>
              <a:t>The FDA stated in March 2013 that it would begin developing new warnings, but over 3.5 years later it</a:t>
            </a:r>
          </a:p>
          <a:p>
            <a:r>
              <a:rPr lang="en-US" b="1" dirty="0" smtClean="0">
                <a:latin typeface="Calibri" charset="0"/>
                <a:ea typeface="MS PGothic" charset="0"/>
                <a:cs typeface="MS PGothic" charset="0"/>
              </a:rPr>
              <a:t>has yet to act.</a:t>
            </a:r>
            <a:endParaRPr lang="en-US" b="1" dirty="0">
              <a:latin typeface="Calibri" charset="0"/>
              <a:ea typeface="MS PGothic" charset="0"/>
              <a:cs typeface="MS PGothic" charset="0"/>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FF7F069-C0DC-694C-A771-D989EF1FFE51}" type="slidenum">
              <a:rPr lang="en-US">
                <a:ea typeface="MS PGothic" charset="0"/>
                <a:cs typeface="MS PGothic" charset="0"/>
              </a:rPr>
              <a:pPr/>
              <a:t>73</a:t>
            </a:fld>
            <a:endParaRPr lang="en-US">
              <a:ea typeface="MS PGothic" charset="0"/>
              <a:cs typeface="MS PGothic" charset="0"/>
            </a:endParaRPr>
          </a:p>
        </p:txBody>
      </p:sp>
    </p:spTree>
    <p:extLst>
      <p:ext uri="{BB962C8B-B14F-4D97-AF65-F5344CB8AC3E}">
        <p14:creationId xmlns:p14="http://schemas.microsoft.com/office/powerpoint/2010/main" val="18917814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1B25011-35BB-F145-8FC8-540E74E0440B}" type="slidenum">
              <a:rPr lang="en-US">
                <a:ea typeface="MS PGothic" charset="0"/>
                <a:cs typeface="MS PGothic" charset="0"/>
              </a:rPr>
              <a:pPr/>
              <a:t>74</a:t>
            </a:fld>
            <a:endParaRPr lang="en-US">
              <a:ea typeface="MS PGothic" charset="0"/>
              <a:cs typeface="MS PGothic" charset="0"/>
            </a:endParaRPr>
          </a:p>
        </p:txBody>
      </p:sp>
    </p:spTree>
    <p:extLst>
      <p:ext uri="{BB962C8B-B14F-4D97-AF65-F5344CB8AC3E}">
        <p14:creationId xmlns:p14="http://schemas.microsoft.com/office/powerpoint/2010/main" val="311367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a:latin typeface="Calibri" charset="0"/>
              </a:rPr>
              <a:t>http://www.cdc.gov/media/dpk/2013/dpk-vs-adult-smoking-mental-illness.html</a:t>
            </a:r>
          </a:p>
          <a:p>
            <a:pPr defTabSz="927100" eaLnBrk="1" hangingPunct="1">
              <a:spcBef>
                <a:spcPct val="0"/>
              </a:spcBef>
            </a:pPr>
            <a:endParaRPr lang="en-US">
              <a:latin typeface="Calibri"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FC7B210-40E7-6A46-B54A-35185E307CE8}" type="slidenum">
              <a:rPr lang="en-US"/>
              <a:pPr/>
              <a:t>9</a:t>
            </a:fld>
            <a:endParaRPr lang="en-US"/>
          </a:p>
        </p:txBody>
      </p:sp>
    </p:spTree>
    <p:extLst>
      <p:ext uri="{BB962C8B-B14F-4D97-AF65-F5344CB8AC3E}">
        <p14:creationId xmlns:p14="http://schemas.microsoft.com/office/powerpoint/2010/main" val="454219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4359E43-CC5A-3D46-A328-CA5DB73CC6DD}" type="slidenum">
              <a:rPr lang="en-US">
                <a:ea typeface="MS PGothic" charset="0"/>
                <a:cs typeface="MS PGothic" charset="0"/>
              </a:rPr>
              <a:pPr/>
              <a:t>75</a:t>
            </a:fld>
            <a:endParaRPr lang="en-US">
              <a:ea typeface="MS PGothic" charset="0"/>
              <a:cs typeface="MS PGothic" charset="0"/>
            </a:endParaRPr>
          </a:p>
        </p:txBody>
      </p:sp>
    </p:spTree>
    <p:extLst>
      <p:ext uri="{BB962C8B-B14F-4D97-AF65-F5344CB8AC3E}">
        <p14:creationId xmlns:p14="http://schemas.microsoft.com/office/powerpoint/2010/main" val="2150384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cs typeface="MS PGothic" charset="0"/>
              </a:rPr>
              <a:t>Does not include treatments, e.g., NRTs</a:t>
            </a:r>
          </a:p>
          <a:p>
            <a:endParaRPr lang="en-US" dirty="0">
              <a:latin typeface="Calibri" charset="0"/>
              <a:ea typeface="MS PGothic" charset="0"/>
              <a:cs typeface="MS PGothic" charset="0"/>
            </a:endParaRPr>
          </a:p>
          <a:p>
            <a:r>
              <a:rPr lang="en-US" dirty="0">
                <a:latin typeface="Calibri" charset="0"/>
                <a:ea typeface="MS PGothic" charset="0"/>
                <a:cs typeface="MS PGothic" charset="0"/>
              </a:rPr>
              <a:t>FSPTCA gave the FDA power to regulate additional tobacco products through “deeming” them through rulemaking.</a:t>
            </a:r>
          </a:p>
          <a:p>
            <a:endParaRPr lang="en-US" dirty="0">
              <a:latin typeface="Calibri" charset="0"/>
              <a:ea typeface="MS PGothic" charset="0"/>
              <a:cs typeface="MS PGothic" charset="0"/>
            </a:endParaRPr>
          </a:p>
          <a:p>
            <a:r>
              <a:rPr lang="en-US" dirty="0" smtClean="0">
                <a:latin typeface="Calibri" charset="0"/>
                <a:ea typeface="MS PGothic" charset="0"/>
                <a:cs typeface="MS PGothic" charset="0"/>
              </a:rPr>
              <a:t>Extends existing requirements, most importantly, restricts</a:t>
            </a:r>
            <a:r>
              <a:rPr lang="en-US" baseline="0" dirty="0" smtClean="0">
                <a:latin typeface="Calibri" charset="0"/>
                <a:ea typeface="MS PGothic" charset="0"/>
                <a:cs typeface="MS PGothic" charset="0"/>
              </a:rPr>
              <a:t> sales of E-Cigs to those 18 and older and review of ingredients</a:t>
            </a:r>
          </a:p>
          <a:p>
            <a:endParaRPr lang="en-US" baseline="0" dirty="0" smtClean="0">
              <a:latin typeface="Calibri" charset="0"/>
              <a:ea typeface="MS PGothic" charset="0"/>
              <a:cs typeface="MS PGothic" charset="0"/>
            </a:endParaRPr>
          </a:p>
          <a:p>
            <a:r>
              <a:rPr lang="en-US" baseline="0" dirty="0" smtClean="0">
                <a:latin typeface="Calibri" charset="0"/>
                <a:ea typeface="MS PGothic" charset="0"/>
                <a:cs typeface="MS PGothic" charset="0"/>
              </a:rPr>
              <a:t>New requirements:</a:t>
            </a:r>
            <a:endParaRPr lang="en-US" dirty="0" smtClean="0">
              <a:latin typeface="Calibri" charset="0"/>
              <a:ea typeface="MS PGothic" charset="0"/>
              <a:cs typeface="MS PGothic" charset="0"/>
            </a:endParaRPr>
          </a:p>
          <a:p>
            <a:endParaRPr lang="en-US" dirty="0" smtClean="0">
              <a:latin typeface="Calibri" charset="0"/>
              <a:ea typeface="MS PGothic" charset="0"/>
              <a:cs typeface="MS PGothic" charset="0"/>
            </a:endParaRPr>
          </a:p>
          <a:p>
            <a:r>
              <a:rPr lang="en-US" dirty="0" smtClean="0">
                <a:latin typeface="Calibri" charset="0"/>
                <a:ea typeface="MS PGothic" charset="0"/>
                <a:cs typeface="MS PGothic" charset="0"/>
              </a:rPr>
              <a:t>	1.</a:t>
            </a:r>
            <a:r>
              <a:rPr lang="en-US" baseline="0" dirty="0" smtClean="0">
                <a:latin typeface="Calibri" charset="0"/>
                <a:ea typeface="MS PGothic" charset="0"/>
                <a:cs typeface="MS PGothic" charset="0"/>
              </a:rPr>
              <a:t>  </a:t>
            </a:r>
            <a:r>
              <a:rPr lang="en-US" dirty="0" smtClean="0">
                <a:latin typeface="Calibri" charset="0"/>
                <a:ea typeface="MS PGothic" charset="0"/>
                <a:cs typeface="MS PGothic" charset="0"/>
              </a:rPr>
              <a:t>It requires health warnings on roll-your-own tobacco, cigarette tobacco, and certain newly regulated tobacco products</a:t>
            </a:r>
          </a:p>
          <a:p>
            <a:r>
              <a:rPr lang="en-US" dirty="0" smtClean="0">
                <a:latin typeface="Calibri" charset="0"/>
                <a:ea typeface="MS PGothic" charset="0"/>
                <a:cs typeface="MS PGothic" charset="0"/>
              </a:rPr>
              <a:t>	2.  Bans free samples for all products (not just cigarettes). </a:t>
            </a:r>
          </a:p>
          <a:p>
            <a:r>
              <a:rPr lang="en-US" dirty="0" smtClean="0">
                <a:latin typeface="Calibri" charset="0"/>
                <a:ea typeface="MS PGothic" charset="0"/>
                <a:cs typeface="MS PGothic" charset="0"/>
              </a:rPr>
              <a:t>	3.  Manufacturers of newly regulated tobacco products that were not on the market as of February 15, 2007, will have to show that products meet the applicable public health 	   	standard set by the law. And those manufacturers will have to receive marketing authorization from the FDA.</a:t>
            </a:r>
          </a:p>
          <a:p>
            <a:endParaRPr lang="en-US" dirty="0" smtClean="0">
              <a:latin typeface="Calibri" charset="0"/>
              <a:ea typeface="MS PGothic" charset="0"/>
              <a:cs typeface="MS PGothic" charset="0"/>
            </a:endParaRPr>
          </a:p>
          <a:p>
            <a:r>
              <a:rPr lang="en-US" dirty="0" smtClean="0">
                <a:latin typeface="Calibri" charset="0"/>
                <a:ea typeface="MS PGothic" charset="0"/>
                <a:cs typeface="MS PGothic" charset="0"/>
              </a:rPr>
              <a:t>Many lawsuits:</a:t>
            </a:r>
          </a:p>
          <a:p>
            <a:endParaRPr lang="en-US" dirty="0" smtClean="0">
              <a:latin typeface="Calibri" charset="0"/>
              <a:ea typeface="MS PGothic" charset="0"/>
              <a:cs typeface="MS PGothic" charset="0"/>
            </a:endParaRPr>
          </a:p>
          <a:p>
            <a:r>
              <a:rPr lang="en-US" dirty="0" smtClean="0">
                <a:latin typeface="Calibri" charset="0"/>
                <a:ea typeface="MS PGothic" charset="0"/>
                <a:cs typeface="MS PGothic" charset="0"/>
              </a:rPr>
              <a:t>	Especially</a:t>
            </a:r>
            <a:r>
              <a:rPr lang="en-US" baseline="0" dirty="0" smtClean="0">
                <a:latin typeface="Calibri" charset="0"/>
                <a:ea typeface="MS PGothic" charset="0"/>
                <a:cs typeface="MS PGothic" charset="0"/>
              </a:rPr>
              <a:t> E-cigs and premium cigar industry</a:t>
            </a:r>
          </a:p>
          <a:p>
            <a:r>
              <a:rPr lang="en-US" baseline="0" dirty="0" smtClean="0">
                <a:latin typeface="Calibri" charset="0"/>
                <a:ea typeface="MS PGothic" charset="0"/>
                <a:cs typeface="MS PGothic" charset="0"/>
              </a:rPr>
              <a:t>	</a:t>
            </a:r>
          </a:p>
          <a:p>
            <a:r>
              <a:rPr lang="en-US" baseline="0" dirty="0" smtClean="0">
                <a:latin typeface="Calibri" charset="0"/>
                <a:ea typeface="MS PGothic" charset="0"/>
                <a:cs typeface="MS PGothic" charset="0"/>
              </a:rPr>
              <a:t>	1. Concerns about bans on free samples (free speech)</a:t>
            </a:r>
          </a:p>
          <a:p>
            <a:r>
              <a:rPr lang="en-US" baseline="0" dirty="0" smtClean="0">
                <a:latin typeface="Calibri" charset="0"/>
                <a:ea typeface="MS PGothic" charset="0"/>
                <a:cs typeface="MS PGothic" charset="0"/>
              </a:rPr>
              <a:t>	2. Claim that E-cigs are not a tobacco product because they do not contain tobacco (FDA confirmed that e-liquids made from synthetic nicotine are not covered)</a:t>
            </a:r>
          </a:p>
          <a:p>
            <a:r>
              <a:rPr lang="en-US" baseline="0" dirty="0" smtClean="0">
                <a:latin typeface="Calibri" charset="0"/>
                <a:ea typeface="MS PGothic" charset="0"/>
                <a:cs typeface="MS PGothic" charset="0"/>
              </a:rPr>
              <a:t>	3. ENDS should be treated differently than combustible cigs because they are safer—violates enforcement authority</a:t>
            </a:r>
          </a:p>
          <a:p>
            <a:r>
              <a:rPr lang="en-US" baseline="0" dirty="0" smtClean="0">
                <a:latin typeface="Calibri" charset="0"/>
                <a:ea typeface="MS PGothic" charset="0"/>
                <a:cs typeface="MS PGothic" charset="0"/>
              </a:rPr>
              <a:t>	4. No rationale for including ENDS apparatus (batteries, tanks, etc.)</a:t>
            </a:r>
            <a:endParaRPr lang="en-US" dirty="0">
              <a:latin typeface="Calibri" charset="0"/>
              <a:ea typeface="MS PGothic" charset="0"/>
              <a:cs typeface="MS PGothic" charset="0"/>
            </a:endParaRPr>
          </a:p>
          <a:p>
            <a:endParaRPr lang="en-US" dirty="0">
              <a:latin typeface="Calibri" charset="0"/>
              <a:ea typeface="MS PGothic" charset="0"/>
              <a:cs typeface="MS PGothic" charset="0"/>
            </a:endParaRPr>
          </a:p>
          <a:p>
            <a:endParaRPr lang="en-US" dirty="0">
              <a:latin typeface="Calibri" charset="0"/>
              <a:ea typeface="MS PGothic" charset="0"/>
              <a:cs typeface="MS PGothic" charset="0"/>
            </a:endParaRPr>
          </a:p>
          <a:p>
            <a:endParaRPr lang="en-US" dirty="0">
              <a:latin typeface="Calibri" charset="0"/>
              <a:ea typeface="MS PGothic" charset="0"/>
              <a:cs typeface="MS PGothic" charset="0"/>
            </a:endParaRPr>
          </a:p>
          <a:p>
            <a:endParaRPr lang="en-US" dirty="0">
              <a:latin typeface="Calibri" charset="0"/>
              <a:ea typeface="MS PGothic" charset="0"/>
              <a:cs typeface="MS PGothic"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F39FBF1-3562-4143-B6A9-1B607E3E776A}" type="slidenum">
              <a:rPr lang="en-US">
                <a:ea typeface="MS PGothic" charset="0"/>
                <a:cs typeface="MS PGothic" charset="0"/>
              </a:rPr>
              <a:pPr/>
              <a:t>76</a:t>
            </a:fld>
            <a:endParaRPr lang="en-US">
              <a:ea typeface="MS PGothic" charset="0"/>
              <a:cs typeface="MS PGothic" charset="0"/>
            </a:endParaRPr>
          </a:p>
        </p:txBody>
      </p:sp>
    </p:spTree>
    <p:extLst>
      <p:ext uri="{BB962C8B-B14F-4D97-AF65-F5344CB8AC3E}">
        <p14:creationId xmlns:p14="http://schemas.microsoft.com/office/powerpoint/2010/main" val="13507488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090001E-5675-144E-AC21-109AC57F6E21}" type="slidenum">
              <a:rPr lang="en-US">
                <a:ea typeface="MS PGothic" charset="0"/>
                <a:cs typeface="MS PGothic" charset="0"/>
              </a:rPr>
              <a:pPr/>
              <a:t>77</a:t>
            </a:fld>
            <a:endParaRPr lang="en-US">
              <a:ea typeface="MS PGothic" charset="0"/>
              <a:cs typeface="MS PGothic" charset="0"/>
            </a:endParaRPr>
          </a:p>
        </p:txBody>
      </p:sp>
    </p:spTree>
    <p:extLst>
      <p:ext uri="{BB962C8B-B14F-4D97-AF65-F5344CB8AC3E}">
        <p14:creationId xmlns:p14="http://schemas.microsoft.com/office/powerpoint/2010/main" val="34635037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MS PGothic" charset="0"/>
              </a:rPr>
              <a:t>14 Centers</a:t>
            </a:r>
          </a:p>
          <a:p>
            <a:endParaRPr lang="en-US">
              <a:latin typeface="Calibri" charset="0"/>
              <a:ea typeface="MS PGothic" charset="0"/>
              <a:cs typeface="MS PGothic" charset="0"/>
            </a:endParaRPr>
          </a:p>
          <a:p>
            <a:r>
              <a:rPr lang="en-US">
                <a:latin typeface="Calibri" charset="0"/>
                <a:ea typeface="MS PGothic" charset="0"/>
                <a:cs typeface="MS PGothic" charset="0"/>
              </a:rPr>
              <a:t>In many ways, it reflects the goals of the VYTP/VFHY (i.e., multi-disciplinary and multi-university collaborations) </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7C6B7E4-468B-9747-B8A3-BDA51B32ED71}" type="slidenum">
              <a:rPr lang="en-US">
                <a:latin typeface="Garamond" charset="0"/>
                <a:ea typeface="MS PGothic" charset="0"/>
                <a:cs typeface="MS PGothic" charset="0"/>
              </a:rPr>
              <a:pPr/>
              <a:t>78</a:t>
            </a:fld>
            <a:endParaRPr lang="en-US">
              <a:latin typeface="Garamond" charset="0"/>
              <a:ea typeface="MS PGothic" charset="0"/>
              <a:cs typeface="MS PGothic" charset="0"/>
            </a:endParaRPr>
          </a:p>
        </p:txBody>
      </p:sp>
    </p:spTree>
    <p:extLst>
      <p:ext uri="{BB962C8B-B14F-4D97-AF65-F5344CB8AC3E}">
        <p14:creationId xmlns:p14="http://schemas.microsoft.com/office/powerpoint/2010/main" val="9713059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cs typeface="MS PGothic" charset="0"/>
              </a:rPr>
              <a:t>Major debate surrounding modified risk tobacco products and a key regulatory issue – note issue related to ECIGS and Swedish Snus</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6F3880C-9A61-E340-91B0-A58709609ABB}" type="slidenum">
              <a:rPr lang="en-US">
                <a:ea typeface="MS PGothic" charset="0"/>
                <a:cs typeface="MS PGothic" charset="0"/>
              </a:rPr>
              <a:pPr/>
              <a:t>79</a:t>
            </a:fld>
            <a:endParaRPr lang="en-US">
              <a:ea typeface="MS PGothic" charset="0"/>
              <a:cs typeface="MS PGothic" charset="0"/>
            </a:endParaRPr>
          </a:p>
        </p:txBody>
      </p:sp>
    </p:spTree>
    <p:extLst>
      <p:ext uri="{BB962C8B-B14F-4D97-AF65-F5344CB8AC3E}">
        <p14:creationId xmlns:p14="http://schemas.microsoft.com/office/powerpoint/2010/main" val="27739829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Highly controversial</a:t>
            </a:r>
          </a:p>
          <a:p>
            <a:endParaRPr lang="en-US" dirty="0">
              <a:latin typeface="Calibri" charset="0"/>
            </a:endParaRPr>
          </a:p>
          <a:p>
            <a:r>
              <a:rPr lang="en-US" dirty="0">
                <a:latin typeface="Calibri" charset="0"/>
              </a:rPr>
              <a:t>Harm reduction vs. Prevention/abstinence</a:t>
            </a:r>
          </a:p>
          <a:p>
            <a:endParaRPr lang="en-US" dirty="0">
              <a:latin typeface="Calibri" charset="0"/>
            </a:endParaRPr>
          </a:p>
          <a:p>
            <a:r>
              <a:rPr lang="en-US" dirty="0">
                <a:latin typeface="Calibri" charset="0"/>
              </a:rPr>
              <a:t>Also pits youth advocates against those who perceive current danger for adults</a:t>
            </a:r>
          </a:p>
          <a:p>
            <a:endParaRPr lang="en-US" dirty="0">
              <a:latin typeface="Calibri" charset="0"/>
            </a:endParaRPr>
          </a:p>
          <a:p>
            <a:r>
              <a:rPr lang="en-US" dirty="0">
                <a:latin typeface="Calibri" charset="0"/>
              </a:rPr>
              <a:t>“Thread moving needle”</a:t>
            </a:r>
          </a:p>
          <a:p>
            <a:endParaRPr lang="en-US" dirty="0">
              <a:latin typeface="Calibri" charset="0"/>
            </a:endParaRPr>
          </a:p>
          <a:p>
            <a:r>
              <a:rPr lang="en-US" dirty="0">
                <a:latin typeface="Calibri" charset="0"/>
              </a:rPr>
              <a:t>Can we promote as a smoking cessation devise for adults while preventing adolescent </a:t>
            </a:r>
            <a:r>
              <a:rPr lang="en-US" dirty="0" smtClean="0">
                <a:latin typeface="Calibri" charset="0"/>
              </a:rPr>
              <a:t>use</a:t>
            </a:r>
          </a:p>
          <a:p>
            <a:endParaRPr lang="en-US" dirty="0" smtClean="0">
              <a:latin typeface="Calibri" charset="0"/>
            </a:endParaRPr>
          </a:p>
          <a:p>
            <a:r>
              <a:rPr lang="en-US" dirty="0" smtClean="0">
                <a:latin typeface="Calibri" charset="0"/>
              </a:rPr>
              <a:t>“The FDA believes that this new technology has both potential benefits and risks. If certain products, such as e-cigarettes, have reduced toxicity compared to conventional cigarettes; encourage current smokers to switch completely; and/or are not widely used by youth, they may have the potential to reduce disease and death. But if any product prompts young people to become addicted to nicotine, reduces a person’s interest in quitting cigarettes, and/or leads to long-term usage with other tobacco products, the public health impact could be negative.”</a:t>
            </a:r>
            <a:endParaRPr lang="en-US" dirty="0">
              <a:latin typeface="Calibri"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9D077AE-9047-0747-B942-98C8BC408236}" type="slidenum">
              <a:rPr lang="en-US">
                <a:ea typeface="MS PGothic" charset="0"/>
                <a:cs typeface="MS PGothic" charset="0"/>
              </a:rPr>
              <a:pPr/>
              <a:t>80</a:t>
            </a:fld>
            <a:endParaRPr lang="en-US">
              <a:ea typeface="MS PGothic" charset="0"/>
              <a:cs typeface="MS PGothic" charset="0"/>
            </a:endParaRPr>
          </a:p>
        </p:txBody>
      </p:sp>
    </p:spTree>
    <p:extLst>
      <p:ext uri="{BB962C8B-B14F-4D97-AF65-F5344CB8AC3E}">
        <p14:creationId xmlns:p14="http://schemas.microsoft.com/office/powerpoint/2010/main" val="2087223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cs typeface="MS PGothic" charset="0"/>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12AEB91-6660-2942-8329-7EA01A4D56C4}" type="slidenum">
              <a:rPr lang="en-US">
                <a:ea typeface="MS PGothic" charset="0"/>
                <a:cs typeface="MS PGothic" charset="0"/>
              </a:rPr>
              <a:pPr/>
              <a:t>81</a:t>
            </a:fld>
            <a:endParaRPr lang="en-US">
              <a:ea typeface="MS PGothic" charset="0"/>
              <a:cs typeface="MS PGothic" charset="0"/>
            </a:endParaRPr>
          </a:p>
        </p:txBody>
      </p:sp>
    </p:spTree>
    <p:extLst>
      <p:ext uri="{BB962C8B-B14F-4D97-AF65-F5344CB8AC3E}">
        <p14:creationId xmlns:p14="http://schemas.microsoft.com/office/powerpoint/2010/main" val="177339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r>
              <a:rPr lang="en-US" dirty="0" smtClean="0">
                <a:latin typeface="Calibri" charset="0"/>
              </a:rPr>
              <a:t>CIGARETTE</a:t>
            </a:r>
            <a:r>
              <a:rPr lang="en-US" baseline="0" dirty="0" smtClean="0">
                <a:latin typeface="Calibri" charset="0"/>
              </a:rPr>
              <a:t> use rates keep going down, but ALL tobacco going up (more ECIGs and hookah use).</a:t>
            </a:r>
            <a:endParaRPr lang="en-US" dirty="0" smtClean="0">
              <a:latin typeface="Calibri" charset="0"/>
            </a:endParaRPr>
          </a:p>
          <a:p>
            <a:pPr defTabSz="927100" eaLnBrk="1" hangingPunct="1">
              <a:spcBef>
                <a:spcPct val="0"/>
              </a:spcBef>
            </a:pPr>
            <a:endParaRPr lang="en-US" dirty="0" smtClean="0">
              <a:latin typeface="Calibri" charset="0"/>
            </a:endParaRPr>
          </a:p>
          <a:p>
            <a:pPr defTabSz="927100" eaLnBrk="1" hangingPunct="1">
              <a:spcBef>
                <a:spcPct val="0"/>
              </a:spcBef>
            </a:pPr>
            <a:r>
              <a:rPr lang="en-US" dirty="0" smtClean="0">
                <a:latin typeface="Calibri" charset="0"/>
              </a:rPr>
              <a:t>https://www.cdc.gov/tobacco/data_statistics/fact_sheets/adult_data/cig_smoking/index.htm#national</a:t>
            </a:r>
          </a:p>
          <a:p>
            <a:pPr defTabSz="927100" eaLnBrk="1" hangingPunct="1">
              <a:spcBef>
                <a:spcPct val="0"/>
              </a:spcBef>
            </a:pPr>
            <a:endParaRPr lang="en-US" dirty="0" smtClean="0">
              <a:latin typeface="Calibri" charset="0"/>
            </a:endParaRPr>
          </a:p>
          <a:p>
            <a:pPr defTabSz="927100" eaLnBrk="1" hangingPunct="1">
              <a:spcBef>
                <a:spcPct val="0"/>
              </a:spcBef>
            </a:pPr>
            <a:r>
              <a:rPr lang="en-US" dirty="0" smtClean="0">
                <a:latin typeface="Calibri" charset="0"/>
              </a:rPr>
              <a:t>National </a:t>
            </a:r>
            <a:r>
              <a:rPr lang="en-US" dirty="0">
                <a:latin typeface="Calibri" charset="0"/>
              </a:rPr>
              <a:t>Health Interview Survey and the Behavioral Risk Factor Surveillance System were used to estimate national and state adult smoking prevalence, respectively. Cigarette smokers were defined as adults aged ≥18 years who reported having smoked ≥100 cigarettes in their lifetime and now smoke every day or some days.</a:t>
            </a:r>
          </a:p>
          <a:p>
            <a:pPr defTabSz="927100" eaLnBrk="1" hangingPunct="1">
              <a:spcBef>
                <a:spcPct val="0"/>
              </a:spcBef>
            </a:pPr>
            <a:endParaRPr lang="en-US" dirty="0">
              <a:latin typeface="Calibri" charset="0"/>
            </a:endParaRPr>
          </a:p>
          <a:p>
            <a:pPr defTabSz="927100" eaLnBrk="1" hangingPunct="1">
              <a:spcBef>
                <a:spcPct val="0"/>
              </a:spcBef>
            </a:pPr>
            <a:r>
              <a:rPr lang="en-US" dirty="0">
                <a:latin typeface="Calibri" charset="0"/>
              </a:rPr>
              <a:t>National Youth Tobacco Survey (NYTS), For each substance, current use was defined as use on at least 1 of the past 30 days. 2009 data.</a:t>
            </a:r>
          </a:p>
          <a:p>
            <a:pPr defTabSz="927100" eaLnBrk="1" hangingPunct="1">
              <a:spcBef>
                <a:spcPct val="0"/>
              </a:spcBef>
            </a:pPr>
            <a:endParaRPr lang="en-US" dirty="0">
              <a:latin typeface="Calibri" charset="0"/>
            </a:endParaRPr>
          </a:p>
          <a:p>
            <a:pPr defTabSz="927100" eaLnBrk="1" hangingPunct="1">
              <a:spcBef>
                <a:spcPct val="0"/>
              </a:spcBef>
            </a:pPr>
            <a:endParaRPr lang="en-US" dirty="0">
              <a:latin typeface="Calibri" charset="0"/>
            </a:endParaRPr>
          </a:p>
          <a:p>
            <a:pPr defTabSz="927100" eaLnBrk="1" hangingPunct="1">
              <a:spcBef>
                <a:spcPct val="0"/>
              </a:spcBef>
            </a:pPr>
            <a:endParaRPr lang="en-US" dirty="0">
              <a:latin typeface="Calibri"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7AEB03E-0601-6641-9312-910607F6F8E3}" type="slidenum">
              <a:rPr lang="en-US"/>
              <a:pPr/>
              <a:t>10</a:t>
            </a:fld>
            <a:endParaRPr lang="en-US"/>
          </a:p>
        </p:txBody>
      </p:sp>
    </p:spTree>
    <p:extLst>
      <p:ext uri="{BB962C8B-B14F-4D97-AF65-F5344CB8AC3E}">
        <p14:creationId xmlns:p14="http://schemas.microsoft.com/office/powerpoint/2010/main" val="79914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Can’t sell clove cigarettes any longer in US.  BUT you can sell flavored “little cigars”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0CC7E2A-AAA7-A640-A33E-41520A112055}" type="slidenum">
              <a:rPr lang="en-US"/>
              <a:pPr/>
              <a:t>11</a:t>
            </a:fld>
            <a:endParaRPr lang="en-US"/>
          </a:p>
        </p:txBody>
      </p:sp>
    </p:spTree>
    <p:extLst>
      <p:ext uri="{BB962C8B-B14F-4D97-AF65-F5344CB8AC3E}">
        <p14:creationId xmlns:p14="http://schemas.microsoft.com/office/powerpoint/2010/main" val="371839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9"/>
          <p:cNvSpPr>
            <a:spLocks noChangeArrowheads="1"/>
          </p:cNvSpPr>
          <p:nvPr/>
        </p:nvSpPr>
        <p:spPr bwMode="invGray">
          <a:xfrm>
            <a:off x="0" y="5127625"/>
            <a:ext cx="9144000" cy="46038"/>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69D04A3D-2710-3F43-8E42-DA8C371DB669}" type="datetimeFigureOut">
              <a:rPr lang="en-US"/>
              <a:pPr/>
              <a:t>2/3/2017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F479263-EA5E-BE44-AAAC-4E1CB3343DD9}" type="slidenum">
              <a:rPr lang="en-US"/>
              <a:pPr/>
              <a:t>‹#›</a:t>
            </a:fld>
            <a:endParaRPr lang="en-US"/>
          </a:p>
        </p:txBody>
      </p:sp>
    </p:spTree>
    <p:extLst>
      <p:ext uri="{BB962C8B-B14F-4D97-AF65-F5344CB8AC3E}">
        <p14:creationId xmlns:p14="http://schemas.microsoft.com/office/powerpoint/2010/main" val="9586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C94E29-2D8D-8442-A1C0-AE70F0491488}" type="datetimeFigureOut">
              <a:rPr lang="en-US"/>
              <a:pPr/>
              <a:t>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D212A1-DE98-5E49-8DA3-4D4DE0D047B8}" type="slidenum">
              <a:rPr lang="en-US"/>
              <a:pPr/>
              <a:t>‹#›</a:t>
            </a:fld>
            <a:endParaRPr lang="en-US"/>
          </a:p>
        </p:txBody>
      </p:sp>
    </p:spTree>
    <p:extLst>
      <p:ext uri="{BB962C8B-B14F-4D97-AF65-F5344CB8AC3E}">
        <p14:creationId xmlns:p14="http://schemas.microsoft.com/office/powerpoint/2010/main" val="299752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31750" dist="10160" dir="108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889C400F-F8C9-2543-B566-A9BC78D535F8}" type="datetimeFigureOut">
              <a:rPr lang="en-US"/>
              <a:pPr/>
              <a:t>2/3/2017</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991BCAB-5BB1-7E43-A727-86ADF6CED5A9}" type="slidenum">
              <a:rPr lang="en-US"/>
              <a:pPr/>
              <a:t>‹#›</a:t>
            </a:fld>
            <a:endParaRPr lang="en-US"/>
          </a:p>
        </p:txBody>
      </p:sp>
    </p:spTree>
    <p:extLst>
      <p:ext uri="{BB962C8B-B14F-4D97-AF65-F5344CB8AC3E}">
        <p14:creationId xmlns:p14="http://schemas.microsoft.com/office/powerpoint/2010/main" val="63556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EDF36A2-9FF4-AA4E-B9AE-E850F36A5AC5}" type="datetimeFigureOut">
              <a:rPr lang="en-US"/>
              <a:pPr/>
              <a:t>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72E9EAF-64ED-CB40-A48D-61FCCA06EE6F}" type="slidenum">
              <a:rPr lang="en-US"/>
              <a:pPr/>
              <a:t>‹#›</a:t>
            </a:fld>
            <a:endParaRPr lang="en-US"/>
          </a:p>
        </p:txBody>
      </p:sp>
    </p:spTree>
    <p:extLst>
      <p:ext uri="{BB962C8B-B14F-4D97-AF65-F5344CB8AC3E}">
        <p14:creationId xmlns:p14="http://schemas.microsoft.com/office/powerpoint/2010/main" val="30679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524C43A-4826-9642-BE8C-11B8A2486DD0}" type="datetimeFigureOut">
              <a:rPr lang="en-US"/>
              <a:pPr/>
              <a:t>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C59C48-9579-2644-993C-AEAB0EAF19AC}" type="slidenum">
              <a:rPr lang="en-US"/>
              <a:pPr/>
              <a:t>‹#›</a:t>
            </a:fld>
            <a:endParaRPr lang="en-US"/>
          </a:p>
        </p:txBody>
      </p:sp>
    </p:spTree>
    <p:extLst>
      <p:ext uri="{BB962C8B-B14F-4D97-AF65-F5344CB8AC3E}">
        <p14:creationId xmlns:p14="http://schemas.microsoft.com/office/powerpoint/2010/main" val="350282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l="829" r="829"/>
          <a:stretch>
            <a:fillRect/>
          </a:stretch>
        </p:blipFill>
        <p:spPr bwMode="auto">
          <a:xfrm>
            <a:off x="0" y="1016000"/>
            <a:ext cx="914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1950" y="2824013"/>
            <a:ext cx="8458200" cy="1362075"/>
          </a:xfrm>
          <a:prstGeom prst="rect">
            <a:avLst/>
          </a:prstGeom>
        </p:spPr>
        <p:txBody>
          <a:bodyPr/>
          <a:lstStyle>
            <a:lvl1pPr algn="ctr">
              <a:defRPr sz="3200" b="0" cap="all">
                <a:latin typeface="Arial" pitchFamily="34" charset="0"/>
                <a:cs typeface="Arial"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54660CC1-B690-4346-8EF9-B4ACDCDBD190}" type="datetime1">
              <a:rPr lang="en-US"/>
              <a:pPr/>
              <a:t>2/3/2017</a:t>
            </a:fld>
            <a:endParaRPr lang="en-US"/>
          </a:p>
        </p:txBody>
      </p:sp>
    </p:spTree>
    <p:extLst>
      <p:ext uri="{BB962C8B-B14F-4D97-AF65-F5344CB8AC3E}">
        <p14:creationId xmlns:p14="http://schemas.microsoft.com/office/powerpoint/2010/main" val="164870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3DCB18-4A95-444D-8433-C0FDB97E6073}" type="datetimeFigureOut">
              <a:rPr lang="en-US"/>
              <a:pPr/>
              <a:t>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C92431-FD77-594F-AE8D-CAB6D573DC5F}" type="slidenum">
              <a:rPr lang="en-US"/>
              <a:pPr/>
              <a:t>‹#›</a:t>
            </a:fld>
            <a:endParaRPr lang="en-US"/>
          </a:p>
        </p:txBody>
      </p:sp>
    </p:spTree>
    <p:extLst>
      <p:ext uri="{BB962C8B-B14F-4D97-AF65-F5344CB8AC3E}">
        <p14:creationId xmlns:p14="http://schemas.microsoft.com/office/powerpoint/2010/main" val="302158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11"/>
          <p:cNvSpPr>
            <a:spLocks noChangeArrowheads="1"/>
          </p:cNvSpPr>
          <p:nvPr/>
        </p:nvSpPr>
        <p:spPr bwMode="invGray">
          <a:xfrm>
            <a:off x="0" y="2601913"/>
            <a:ext cx="9144000" cy="46037"/>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6262FCE5-7CB9-7149-A2D7-0D4E3941CBD6}" type="datetimeFigureOut">
              <a:rPr lang="en-US"/>
              <a:pPr/>
              <a:t>2/3/2017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34A6410-6178-C843-919C-6EB86301A9D1}" type="slidenum">
              <a:rPr lang="en-US"/>
              <a:pPr/>
              <a:t>‹#›</a:t>
            </a:fld>
            <a:endParaRPr lang="en-US"/>
          </a:p>
        </p:txBody>
      </p:sp>
    </p:spTree>
    <p:extLst>
      <p:ext uri="{BB962C8B-B14F-4D97-AF65-F5344CB8AC3E}">
        <p14:creationId xmlns:p14="http://schemas.microsoft.com/office/powerpoint/2010/main" val="406708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7F04FF0-81A5-4146-A9AD-B882EC00DAFF}" type="datetimeFigureOut">
              <a:rPr lang="en-US"/>
              <a:pPr/>
              <a:t>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FDB4EE-37F8-0347-8343-26097CC42455}" type="slidenum">
              <a:rPr lang="en-US"/>
              <a:pPr/>
              <a:t>‹#›</a:t>
            </a:fld>
            <a:endParaRPr lang="en-US"/>
          </a:p>
        </p:txBody>
      </p:sp>
    </p:spTree>
    <p:extLst>
      <p:ext uri="{BB962C8B-B14F-4D97-AF65-F5344CB8AC3E}">
        <p14:creationId xmlns:p14="http://schemas.microsoft.com/office/powerpoint/2010/main" val="35860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601642E-63E0-FB40-BA1E-0487662B7C63}" type="datetimeFigureOut">
              <a:rPr lang="en-US"/>
              <a:pPr/>
              <a:t>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61BC8B-D0EE-CE41-BC4D-6B5D09F93CED}" type="slidenum">
              <a:rPr lang="en-US"/>
              <a:pPr/>
              <a:t>‹#›</a:t>
            </a:fld>
            <a:endParaRPr lang="en-US"/>
          </a:p>
        </p:txBody>
      </p:sp>
    </p:spTree>
    <p:extLst>
      <p:ext uri="{BB962C8B-B14F-4D97-AF65-F5344CB8AC3E}">
        <p14:creationId xmlns:p14="http://schemas.microsoft.com/office/powerpoint/2010/main" val="368161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6BA1925-04BF-8447-9D33-4DE9A537135B}" type="datetimeFigureOut">
              <a:rPr lang="en-US"/>
              <a:pPr/>
              <a:t>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63B0D95-D76A-3742-8FE0-E8B402CCB7A5}" type="slidenum">
              <a:rPr lang="en-US"/>
              <a:pPr/>
              <a:t>‹#›</a:t>
            </a:fld>
            <a:endParaRPr lang="en-US"/>
          </a:p>
        </p:txBody>
      </p:sp>
    </p:spTree>
    <p:extLst>
      <p:ext uri="{BB962C8B-B14F-4D97-AF65-F5344CB8AC3E}">
        <p14:creationId xmlns:p14="http://schemas.microsoft.com/office/powerpoint/2010/main" val="387226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3402A2-ED7F-BF42-8182-E37712926287}" type="datetimeFigureOut">
              <a:rPr lang="en-US"/>
              <a:pPr/>
              <a:t>2/3/2017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32ED1B9B-C0B2-BD4D-9A4E-922575B41983}" type="slidenum">
              <a:rPr lang="en-US"/>
              <a:pPr/>
              <a:t>‹#›</a:t>
            </a:fld>
            <a:endParaRPr lang="en-US"/>
          </a:p>
        </p:txBody>
      </p:sp>
    </p:spTree>
    <p:extLst>
      <p:ext uri="{BB962C8B-B14F-4D97-AF65-F5344CB8AC3E}">
        <p14:creationId xmlns:p14="http://schemas.microsoft.com/office/powerpoint/2010/main" val="145518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3AD475D1-6723-9240-8BAE-4806722BCBFE}" type="datetimeFigureOut">
              <a:rPr lang="en-US"/>
              <a:pPr/>
              <a:t>2/3/2017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792658A5-8E38-6642-9894-9B0E3E89E6BD}" type="slidenum">
              <a:rPr lang="en-US"/>
              <a:pPr/>
              <a:t>‹#›</a:t>
            </a:fld>
            <a:endParaRPr lang="en-US"/>
          </a:p>
        </p:txBody>
      </p:sp>
    </p:spTree>
    <p:extLst>
      <p:ext uri="{BB962C8B-B14F-4D97-AF65-F5344CB8AC3E}">
        <p14:creationId xmlns:p14="http://schemas.microsoft.com/office/powerpoint/2010/main" val="66824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fld id="{1BFAD81B-D5B8-0F45-A1A2-1CD08926D8D8}" type="datetimeFigureOut">
              <a:rPr lang="en-US"/>
              <a:pPr/>
              <a:t>2/3/2017</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809173B5-4AFA-124B-B745-F018D5A9F2D0}" type="slidenum">
              <a:rPr lang="en-US"/>
              <a:pPr/>
              <a:t>‹#›</a:t>
            </a:fld>
            <a:endParaRPr lang="en-US"/>
          </a:p>
        </p:txBody>
      </p:sp>
    </p:spTree>
    <p:extLst>
      <p:ext uri="{BB962C8B-B14F-4D97-AF65-F5344CB8AC3E}">
        <p14:creationId xmlns:p14="http://schemas.microsoft.com/office/powerpoint/2010/main" val="376275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eaLnBrk="1" hangingPunct="1">
              <a:defRPr sz="1200">
                <a:solidFill>
                  <a:srgbClr val="3F3F3F"/>
                </a:solidFill>
                <a:latin typeface="Corbel" charset="0"/>
              </a:defRPr>
            </a:lvl1pPr>
          </a:lstStyle>
          <a:p>
            <a:fld id="{8D916198-DD03-7940-8B46-4F246BE73C64}" type="datetimeFigureOut">
              <a:rPr lang="en-US"/>
              <a:pPr/>
              <a:t>2/3/2017</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latin typeface="Corbel" charset="0"/>
              </a:defRPr>
            </a:lvl1pPr>
          </a:lstStyle>
          <a:p>
            <a:fld id="{F12C05B2-5293-664B-BD45-3215F0D306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19" r:id="rId1"/>
    <p:sldLayoutId id="2147484712" r:id="rId2"/>
    <p:sldLayoutId id="2147484720" r:id="rId3"/>
    <p:sldLayoutId id="2147484713" r:id="rId4"/>
    <p:sldLayoutId id="2147484714" r:id="rId5"/>
    <p:sldLayoutId id="2147484715" r:id="rId6"/>
    <p:sldLayoutId id="2147484721" r:id="rId7"/>
    <p:sldLayoutId id="2147484722" r:id="rId8"/>
    <p:sldLayoutId id="2147484723" r:id="rId9"/>
    <p:sldLayoutId id="2147484716" r:id="rId10"/>
    <p:sldLayoutId id="2147484724" r:id="rId11"/>
    <p:sldLayoutId id="2147484717" r:id="rId12"/>
    <p:sldLayoutId id="2147484718" r:id="rId13"/>
    <p:sldLayoutId id="2147484725" r:id="rId14"/>
  </p:sldLayoutIdLst>
  <p:txStyles>
    <p:titleStyle>
      <a:lvl1pPr algn="l" rtl="0" eaLnBrk="0" fontAlgn="base" hangingPunct="0">
        <a:spcBef>
          <a:spcPct val="0"/>
        </a:spcBef>
        <a:spcAft>
          <a:spcPct val="0"/>
        </a:spcAft>
        <a:defRPr sz="4500" b="1" kern="1200">
          <a:solidFill>
            <a:srgbClr val="FFC800"/>
          </a:solidFill>
          <a:latin typeface="+mj-lt"/>
          <a:ea typeface="ＭＳ Ｐゴシック" charset="0"/>
          <a:cs typeface="+mj-cs"/>
        </a:defRPr>
      </a:lvl1pPr>
      <a:lvl2pPr algn="l" rtl="0" eaLnBrk="0" fontAlgn="base" hangingPunct="0">
        <a:spcBef>
          <a:spcPct val="0"/>
        </a:spcBef>
        <a:spcAft>
          <a:spcPct val="0"/>
        </a:spcAft>
        <a:defRPr sz="4500" b="1">
          <a:solidFill>
            <a:srgbClr val="FFC800"/>
          </a:solidFill>
          <a:latin typeface="Corbel" pitchFamily="34" charset="0"/>
          <a:ea typeface="ＭＳ Ｐゴシック" charset="0"/>
        </a:defRPr>
      </a:lvl2pPr>
      <a:lvl3pPr algn="l" rtl="0" eaLnBrk="0" fontAlgn="base" hangingPunct="0">
        <a:spcBef>
          <a:spcPct val="0"/>
        </a:spcBef>
        <a:spcAft>
          <a:spcPct val="0"/>
        </a:spcAft>
        <a:defRPr sz="4500" b="1">
          <a:solidFill>
            <a:srgbClr val="FFC800"/>
          </a:solidFill>
          <a:latin typeface="Corbel" pitchFamily="34" charset="0"/>
          <a:ea typeface="ＭＳ Ｐゴシック" charset="0"/>
        </a:defRPr>
      </a:lvl3pPr>
      <a:lvl4pPr algn="l" rtl="0" eaLnBrk="0" fontAlgn="base" hangingPunct="0">
        <a:spcBef>
          <a:spcPct val="0"/>
        </a:spcBef>
        <a:spcAft>
          <a:spcPct val="0"/>
        </a:spcAft>
        <a:defRPr sz="4500" b="1">
          <a:solidFill>
            <a:srgbClr val="FFC800"/>
          </a:solidFill>
          <a:latin typeface="Corbel" pitchFamily="34" charset="0"/>
          <a:ea typeface="ＭＳ Ｐゴシック" charset="0"/>
        </a:defRPr>
      </a:lvl4pPr>
      <a:lvl5pPr algn="l" rtl="0" eaLnBrk="0" fontAlgn="base" hangingPunct="0">
        <a:spcBef>
          <a:spcPct val="0"/>
        </a:spcBef>
        <a:spcAft>
          <a:spcPct val="0"/>
        </a:spcAft>
        <a:defRPr sz="4500" b="1">
          <a:solidFill>
            <a:srgbClr val="FFC800"/>
          </a:solidFill>
          <a:latin typeface="Corbel" pitchFamily="34" charset="0"/>
          <a:ea typeface="ＭＳ Ｐゴシック"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mn-cs"/>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ＭＳ Ｐゴシック" charset="0"/>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charset="0"/>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charset="0"/>
          <a:cs typeface="+mn-cs"/>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ＭＳ Ｐゴシック" charset="0"/>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hyperlink" Target="http://www.google.com/url?sa=i&amp;rct=j&amp;q=&amp;esrc=s&amp;frm=1&amp;source=images&amp;cd=&amp;cad=rja&amp;docid=5kDBjLTdB86V3M&amp;tbnid=6EqZ4LWe4JklrM:&amp;ved=0CAUQjRw&amp;url=http://www.dhgate.com/product/2013-high-quality-electronic-cigarette-e/145017061.html&amp;ei=FLNRUraaO4j49QT5gYGYCA&amp;bvm=bv.53537100,d.eWU&amp;psig=AFQjCNEzQxQrUStYCDCBL5-uP9fffjWSmQ&amp;ust=1381172186737744" TargetMode="External"/><Relationship Id="rId9"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www.youtube.com/watch?v=RHYFS7Fvy34" TargetMode="External"/><Relationship Id="rId7" Type="http://schemas.openxmlformats.org/officeDocument/2006/relationships/hyperlink" Target="http://www.vfhy.org/tobacco/marketing-campaigns/advertising" TargetMode="External"/><Relationship Id="rId12"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45.jpeg"/><Relationship Id="rId11" Type="http://schemas.openxmlformats.org/officeDocument/2006/relationships/hyperlink" Target="https://www.youtube.com/watch?v=c_epr50NKxE" TargetMode="External"/><Relationship Id="rId5" Type="http://schemas.openxmlformats.org/officeDocument/2006/relationships/hyperlink" Target="http://www.youtube.com/watch?v=cZaMXJeb3_k" TargetMode="External"/><Relationship Id="rId10" Type="http://schemas.openxmlformats.org/officeDocument/2006/relationships/image" Target="../media/image47.jpeg"/><Relationship Id="rId4" Type="http://schemas.openxmlformats.org/officeDocument/2006/relationships/image" Target="../media/image44.jpeg"/><Relationship Id="rId9" Type="http://schemas.openxmlformats.org/officeDocument/2006/relationships/hyperlink" Target="http://www.youtube.com/watch?v=IP4NTH6l_a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oleObject" Target="../embeddings/Microsoft_Excel_97-2003_Worksheet1.xls"/></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nosmokingsigns.com/nosmokingsignd20.htm"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a:solidFill>
                  <a:schemeClr val="accent1">
                    <a:satMod val="150000"/>
                  </a:schemeClr>
                </a:solidFill>
                <a:ea typeface="+mj-ea"/>
              </a:rPr>
              <a:t>Tobacco Control</a:t>
            </a:r>
          </a:p>
        </p:txBody>
      </p:sp>
      <p:sp>
        <p:nvSpPr>
          <p:cNvPr id="9219" name="Rectangle 3"/>
          <p:cNvSpPr>
            <a:spLocks noGrp="1" noChangeArrowheads="1"/>
          </p:cNvSpPr>
          <p:nvPr>
            <p:ph type="subTitle" idx="1"/>
          </p:nvPr>
        </p:nvSpPr>
        <p:spPr>
          <a:xfrm>
            <a:off x="685800" y="1828800"/>
            <a:ext cx="8077200" cy="1500188"/>
          </a:xfrm>
        </p:spPr>
        <p:txBody>
          <a:bodyPr/>
          <a:lstStyle/>
          <a:p>
            <a:pPr eaLnBrk="1" hangingPunct="1">
              <a:lnSpc>
                <a:spcPct val="90000"/>
              </a:lnSpc>
            </a:pPr>
            <a:r>
              <a:rPr lang="en-US" sz="2400" dirty="0">
                <a:latin typeface="Corbel" charset="0"/>
              </a:rPr>
              <a:t>February </a:t>
            </a:r>
            <a:r>
              <a:rPr lang="en-US" sz="2400" dirty="0" smtClean="0">
                <a:latin typeface="Corbel" charset="0"/>
              </a:rPr>
              <a:t>6, </a:t>
            </a:r>
            <a:r>
              <a:rPr lang="en-US" sz="2400" dirty="0" smtClean="0">
                <a:latin typeface="Corbel" charset="0"/>
              </a:rPr>
              <a:t>2017</a:t>
            </a:r>
            <a:endParaRPr lang="en-US" sz="2400" dirty="0">
              <a:latin typeface="Corbel" charset="0"/>
            </a:endParaRPr>
          </a:p>
          <a:p>
            <a:pPr eaLnBrk="1" hangingPunct="1">
              <a:lnSpc>
                <a:spcPct val="90000"/>
              </a:lnSpc>
            </a:pPr>
            <a:r>
              <a:rPr lang="en-US" sz="2400" dirty="0">
                <a:latin typeface="Corbel" charset="0"/>
              </a:rPr>
              <a:t>J. Randy Koch, Ph.D.</a:t>
            </a:r>
          </a:p>
          <a:p>
            <a:pPr eaLnBrk="1" hangingPunct="1">
              <a:lnSpc>
                <a:spcPct val="90000"/>
              </a:lnSpc>
            </a:pPr>
            <a:r>
              <a:rPr lang="en-US" sz="2400" dirty="0">
                <a:latin typeface="Corbel" charset="0"/>
              </a:rPr>
              <a:t>Alison </a:t>
            </a:r>
            <a:r>
              <a:rPr lang="en-US" sz="2400" dirty="0" err="1">
                <a:latin typeface="Corbel" charset="0"/>
              </a:rPr>
              <a:t>Breland</a:t>
            </a:r>
            <a:r>
              <a:rPr lang="en-US" sz="2400" dirty="0">
                <a:latin typeface="Corbel" charset="0"/>
              </a:rPr>
              <a:t>, Ph.D.</a:t>
            </a:r>
          </a:p>
          <a:p>
            <a:pPr eaLnBrk="1" hangingPunct="1">
              <a:lnSpc>
                <a:spcPct val="90000"/>
              </a:lnSpc>
            </a:pPr>
            <a:r>
              <a:rPr lang="en-US" sz="2400" dirty="0">
                <a:latin typeface="Corbel" charset="0"/>
              </a:rPr>
              <a:t>VCU  Center for the Study of Tobacco Products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rPr>
              <a:t>Epidemiology: US rates for youth</a:t>
            </a:r>
            <a:endParaRPr lang="en-US" dirty="0">
              <a:solidFill>
                <a:schemeClr val="accent1">
                  <a:satMod val="150000"/>
                </a:schemeClr>
              </a:solidFill>
              <a:ea typeface="+mj-ea"/>
            </a:endParaRPr>
          </a:p>
        </p:txBody>
      </p:sp>
      <p:sp>
        <p:nvSpPr>
          <p:cNvPr id="18435" name="Content Placeholder 2"/>
          <p:cNvSpPr>
            <a:spLocks noGrp="1"/>
          </p:cNvSpPr>
          <p:nvPr>
            <p:ph idx="1"/>
          </p:nvPr>
        </p:nvSpPr>
        <p:spPr/>
        <p:txBody>
          <a:bodyPr/>
          <a:lstStyle/>
          <a:p>
            <a:pPr eaLnBrk="1" hangingPunct="1"/>
            <a:r>
              <a:rPr lang="en-US" dirty="0">
                <a:latin typeface="Corbel" charset="0"/>
              </a:rPr>
              <a:t>Current use of cigarettes among youth:</a:t>
            </a:r>
          </a:p>
          <a:p>
            <a:pPr lvl="1" eaLnBrk="1" hangingPunct="1"/>
            <a:r>
              <a:rPr lang="en-US" dirty="0" smtClean="0">
                <a:latin typeface="Corbel" charset="0"/>
              </a:rPr>
              <a:t>2.3% </a:t>
            </a:r>
            <a:r>
              <a:rPr lang="en-US" dirty="0">
                <a:latin typeface="Corbel" charset="0"/>
              </a:rPr>
              <a:t>of middle school students</a:t>
            </a:r>
          </a:p>
          <a:p>
            <a:pPr lvl="1" eaLnBrk="1" hangingPunct="1"/>
            <a:r>
              <a:rPr lang="en-US" dirty="0" smtClean="0">
                <a:latin typeface="Corbel" charset="0"/>
              </a:rPr>
              <a:t>9.3% </a:t>
            </a:r>
            <a:r>
              <a:rPr lang="en-US" dirty="0">
                <a:latin typeface="Corbel" charset="0"/>
              </a:rPr>
              <a:t>of high school students</a:t>
            </a:r>
          </a:p>
          <a:p>
            <a:pPr eaLnBrk="1" hangingPunct="1"/>
            <a:r>
              <a:rPr lang="en-US" dirty="0">
                <a:latin typeface="Corbel" charset="0"/>
              </a:rPr>
              <a:t>Rates higher if you include </a:t>
            </a:r>
            <a:r>
              <a:rPr lang="en-US" i="1" dirty="0">
                <a:latin typeface="Corbel" charset="0"/>
              </a:rPr>
              <a:t>any</a:t>
            </a:r>
            <a:r>
              <a:rPr lang="en-US" dirty="0">
                <a:latin typeface="Corbel" charset="0"/>
              </a:rPr>
              <a:t> tobacco product</a:t>
            </a:r>
          </a:p>
          <a:p>
            <a:pPr lvl="1" eaLnBrk="1" hangingPunct="1"/>
            <a:r>
              <a:rPr lang="en-US" dirty="0" smtClean="0">
                <a:latin typeface="Corbel" charset="0"/>
              </a:rPr>
              <a:t>7.4% </a:t>
            </a:r>
            <a:r>
              <a:rPr lang="en-US" dirty="0">
                <a:latin typeface="Corbel" charset="0"/>
              </a:rPr>
              <a:t>of middle school students</a:t>
            </a:r>
          </a:p>
          <a:p>
            <a:pPr lvl="1" eaLnBrk="1" hangingPunct="1"/>
            <a:r>
              <a:rPr lang="en-US" dirty="0" smtClean="0">
                <a:latin typeface="Corbel" charset="0"/>
              </a:rPr>
              <a:t>25.3% </a:t>
            </a:r>
            <a:r>
              <a:rPr lang="en-US" dirty="0">
                <a:latin typeface="Corbel" charset="0"/>
              </a:rPr>
              <a:t>of high school students</a:t>
            </a:r>
          </a:p>
          <a:p>
            <a:pPr eaLnBrk="1" hangingPunct="1"/>
            <a:r>
              <a:rPr lang="en-US" dirty="0">
                <a:latin typeface="Corbel" charset="0"/>
              </a:rPr>
              <a:t>Most adult smokers (80%) began smoking before age 18</a:t>
            </a:r>
          </a:p>
        </p:txBody>
      </p:sp>
    </p:spTree>
    <p:extLst>
      <p:ext uri="{BB962C8B-B14F-4D97-AF65-F5344CB8AC3E}">
        <p14:creationId xmlns:p14="http://schemas.microsoft.com/office/powerpoint/2010/main" val="4204121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Types of Tobacco Products (US)</a:t>
            </a:r>
            <a:endParaRPr lang="en-US" dirty="0">
              <a:solidFill>
                <a:schemeClr val="accent1">
                  <a:satMod val="150000"/>
                </a:schemeClr>
              </a:solidFill>
              <a:ea typeface="+mj-ea"/>
            </a:endParaRPr>
          </a:p>
        </p:txBody>
      </p:sp>
      <p:sp>
        <p:nvSpPr>
          <p:cNvPr id="20483" name="Content Placeholder 2"/>
          <p:cNvSpPr>
            <a:spLocks noGrp="1"/>
          </p:cNvSpPr>
          <p:nvPr>
            <p:ph idx="1"/>
          </p:nvPr>
        </p:nvSpPr>
        <p:spPr/>
        <p:txBody>
          <a:bodyPr/>
          <a:lstStyle/>
          <a:p>
            <a:pPr eaLnBrk="1" hangingPunct="1"/>
            <a:r>
              <a:rPr lang="en-US" dirty="0">
                <a:latin typeface="Corbel" charset="0"/>
              </a:rPr>
              <a:t>Cigarettes</a:t>
            </a:r>
          </a:p>
          <a:p>
            <a:pPr eaLnBrk="1" hangingPunct="1"/>
            <a:r>
              <a:rPr lang="en-US" dirty="0">
                <a:latin typeface="Corbel" charset="0"/>
              </a:rPr>
              <a:t>Cigars</a:t>
            </a:r>
          </a:p>
          <a:p>
            <a:pPr eaLnBrk="1" hangingPunct="1"/>
            <a:r>
              <a:rPr lang="en-US" dirty="0">
                <a:latin typeface="Corbel" charset="0"/>
              </a:rPr>
              <a:t>Pipes</a:t>
            </a:r>
          </a:p>
          <a:p>
            <a:pPr eaLnBrk="1" hangingPunct="1"/>
            <a:r>
              <a:rPr lang="en-US" dirty="0">
                <a:latin typeface="Corbel" charset="0"/>
              </a:rPr>
              <a:t>Smokeless tobacco (“dip”, “chew” or “snus”)</a:t>
            </a:r>
          </a:p>
          <a:p>
            <a:pPr eaLnBrk="1" hangingPunct="1"/>
            <a:r>
              <a:rPr lang="en-US" dirty="0" err="1">
                <a:latin typeface="Corbel" charset="0"/>
              </a:rPr>
              <a:t>Waterpipe</a:t>
            </a:r>
            <a:r>
              <a:rPr lang="en-US" dirty="0">
                <a:latin typeface="Corbel" charset="0"/>
              </a:rPr>
              <a:t> (hookah)</a:t>
            </a:r>
          </a:p>
          <a:p>
            <a:pPr eaLnBrk="1" hangingPunct="1"/>
            <a:r>
              <a:rPr lang="en-US" dirty="0">
                <a:latin typeface="Corbel" charset="0"/>
              </a:rPr>
              <a:t>E-cigarettes (not actually tobacco, although </a:t>
            </a:r>
            <a:r>
              <a:rPr lang="en-US" dirty="0" smtClean="0">
                <a:latin typeface="Corbel" charset="0"/>
              </a:rPr>
              <a:t>are regulated </a:t>
            </a:r>
            <a:r>
              <a:rPr lang="en-US" dirty="0">
                <a:latin typeface="Corbel" charset="0"/>
              </a:rPr>
              <a:t>as tobacco)</a:t>
            </a:r>
          </a:p>
        </p:txBody>
      </p:sp>
    </p:spTree>
    <p:extLst>
      <p:ext uri="{BB962C8B-B14F-4D97-AF65-F5344CB8AC3E}">
        <p14:creationId xmlns:p14="http://schemas.microsoft.com/office/powerpoint/2010/main" val="2282457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normAutofit fontScale="90000"/>
          </a:bodyPr>
          <a:lstStyle/>
          <a:p>
            <a:pPr eaLnBrk="1" fontAlgn="auto" hangingPunct="1">
              <a:spcAft>
                <a:spcPts val="0"/>
              </a:spcAft>
              <a:defRPr/>
            </a:pPr>
            <a:r>
              <a:rPr lang="en-US" sz="4100" smtClean="0">
                <a:solidFill>
                  <a:schemeClr val="accent1">
                    <a:satMod val="150000"/>
                  </a:schemeClr>
                </a:solidFill>
                <a:ea typeface="+mj-ea"/>
              </a:rPr>
              <a:t>Cigarettes</a:t>
            </a:r>
            <a:br>
              <a:rPr lang="en-US" sz="4100" smtClean="0">
                <a:solidFill>
                  <a:schemeClr val="accent1">
                    <a:satMod val="150000"/>
                  </a:schemeClr>
                </a:solidFill>
                <a:ea typeface="+mj-ea"/>
              </a:rPr>
            </a:br>
            <a:endParaRPr lang="en-US" sz="4100" smtClean="0">
              <a:solidFill>
                <a:schemeClr val="accent1">
                  <a:satMod val="150000"/>
                </a:schemeClr>
              </a:solidFill>
              <a:ea typeface="+mj-ea"/>
            </a:endParaRPr>
          </a:p>
        </p:txBody>
      </p:sp>
      <p:sp>
        <p:nvSpPr>
          <p:cNvPr id="260099" name="Rectangle 3"/>
          <p:cNvSpPr>
            <a:spLocks noGrp="1"/>
          </p:cNvSpPr>
          <p:nvPr>
            <p:ph type="body" idx="1"/>
          </p:nvPr>
        </p:nvSpPr>
        <p:spPr/>
        <p:txBody>
          <a:bodyPr>
            <a:normAutofit/>
          </a:bodyPr>
          <a:lstStyle/>
          <a:p>
            <a:pPr eaLnBrk="1" hangingPunct="1">
              <a:lnSpc>
                <a:spcPct val="80000"/>
              </a:lnSpc>
            </a:pPr>
            <a:r>
              <a:rPr lang="en-US" sz="2800">
                <a:latin typeface="Corbel" charset="0"/>
              </a:rPr>
              <a:t>Modern cigarette developed in the early 1800s</a:t>
            </a:r>
          </a:p>
          <a:p>
            <a:pPr eaLnBrk="1" hangingPunct="1">
              <a:lnSpc>
                <a:spcPct val="80000"/>
              </a:lnSpc>
            </a:pPr>
            <a:endParaRPr lang="en-US" sz="2800">
              <a:latin typeface="Corbel" charset="0"/>
            </a:endParaRPr>
          </a:p>
          <a:p>
            <a:pPr eaLnBrk="1" hangingPunct="1">
              <a:lnSpc>
                <a:spcPct val="80000"/>
              </a:lnSpc>
            </a:pPr>
            <a:r>
              <a:rPr lang="en-US" sz="2800">
                <a:latin typeface="Corbel" charset="0"/>
              </a:rPr>
              <a:t>At the start of the 20</a:t>
            </a:r>
            <a:r>
              <a:rPr lang="en-US" sz="2800" baseline="30000">
                <a:latin typeface="Corbel" charset="0"/>
              </a:rPr>
              <a:t>th</a:t>
            </a:r>
            <a:r>
              <a:rPr lang="en-US" sz="2800">
                <a:latin typeface="Corbel" charset="0"/>
              </a:rPr>
              <a:t> century, less than 0.5% of the population smoked</a:t>
            </a:r>
          </a:p>
          <a:p>
            <a:pPr eaLnBrk="1" hangingPunct="1">
              <a:lnSpc>
                <a:spcPct val="80000"/>
              </a:lnSpc>
              <a:buFont typeface="Wingdings 2" charset="0"/>
              <a:buNone/>
            </a:pPr>
            <a:endParaRPr lang="en-US" sz="2000">
              <a:latin typeface="Corbel" charset="0"/>
            </a:endParaRPr>
          </a:p>
          <a:p>
            <a:pPr eaLnBrk="1" hangingPunct="1">
              <a:lnSpc>
                <a:spcPct val="80000"/>
              </a:lnSpc>
            </a:pPr>
            <a:r>
              <a:rPr lang="en-US" sz="2800">
                <a:latin typeface="Corbel" charset="0"/>
              </a:rPr>
              <a:t>Consumption peaked in the US in 1965:  ~50% of men and 33% of women smoked</a:t>
            </a:r>
            <a:r>
              <a:rPr lang="en-US" sz="2000">
                <a:latin typeface="Corbel" charset="0"/>
              </a:rPr>
              <a:t> </a:t>
            </a:r>
          </a:p>
          <a:p>
            <a:pPr eaLnBrk="1" hangingPunct="1">
              <a:lnSpc>
                <a:spcPct val="80000"/>
              </a:lnSpc>
              <a:buFont typeface="Wingdings 2" charset="0"/>
              <a:buNone/>
            </a:pPr>
            <a:endParaRPr lang="en-US" sz="2000">
              <a:latin typeface="Corbel" charset="0"/>
            </a:endParaRPr>
          </a:p>
          <a:p>
            <a:pPr eaLnBrk="1" hangingPunct="1">
              <a:lnSpc>
                <a:spcPct val="80000"/>
              </a:lnSpc>
            </a:pPr>
            <a:r>
              <a:rPr lang="en-US" sz="2800" i="1">
                <a:latin typeface="Corbel" charset="0"/>
              </a:rPr>
              <a:t>Smoking and Health: Report of the Advisory Committee to the Surgeon General</a:t>
            </a:r>
            <a:r>
              <a:rPr lang="en-US" sz="2800">
                <a:latin typeface="Corbel" charset="0"/>
              </a:rPr>
              <a:t> (1964)</a:t>
            </a:r>
          </a:p>
          <a:p>
            <a:pPr eaLnBrk="1" hangingPunct="1">
              <a:lnSpc>
                <a:spcPct val="80000"/>
              </a:lnSpc>
            </a:pPr>
            <a:endParaRPr lang="en-US" sz="2800">
              <a:latin typeface="Corbel" charset="0"/>
            </a:endParaRPr>
          </a:p>
          <a:p>
            <a:pPr eaLnBrk="1" hangingPunct="1">
              <a:lnSpc>
                <a:spcPct val="80000"/>
              </a:lnSpc>
            </a:pPr>
            <a:r>
              <a:rPr lang="en-US" sz="2800">
                <a:latin typeface="Corbel" charset="0"/>
              </a:rPr>
              <a:t>Start to see changes to cigarettes: </a:t>
            </a:r>
            <a:r>
              <a:rPr lang="ja-JP" altLang="en-US" sz="2800">
                <a:latin typeface="Corbel" charset="0"/>
              </a:rPr>
              <a:t>“</a:t>
            </a:r>
            <a:r>
              <a:rPr lang="en-US" sz="2800">
                <a:latin typeface="Corbel" charset="0"/>
              </a:rPr>
              <a:t>light</a:t>
            </a:r>
            <a:r>
              <a:rPr lang="ja-JP" altLang="en-US" sz="2800">
                <a:latin typeface="Corbel" charset="0"/>
              </a:rPr>
              <a:t>”</a:t>
            </a:r>
            <a:r>
              <a:rPr lang="en-US" sz="2800">
                <a:latin typeface="Corbel" charset="0"/>
              </a:rPr>
              <a:t>  </a:t>
            </a:r>
            <a:r>
              <a:rPr lang="ja-JP" altLang="en-US" sz="2800">
                <a:latin typeface="Corbel" charset="0"/>
              </a:rPr>
              <a:t>“</a:t>
            </a:r>
            <a:r>
              <a:rPr lang="en-US" sz="2800">
                <a:latin typeface="Corbel" charset="0"/>
              </a:rPr>
              <a:t>filtered</a:t>
            </a:r>
            <a:r>
              <a:rPr lang="ja-JP" altLang="en-US" sz="2800">
                <a:latin typeface="Corbel" charset="0"/>
              </a:rPr>
              <a:t>”</a:t>
            </a:r>
            <a:r>
              <a:rPr lang="en-US" sz="2800">
                <a:latin typeface="Corbel" charset="0"/>
              </a:rPr>
              <a:t>; health claims</a:t>
            </a:r>
          </a:p>
        </p:txBody>
      </p:sp>
    </p:spTree>
    <p:extLst>
      <p:ext uri="{BB962C8B-B14F-4D97-AF65-F5344CB8AC3E}">
        <p14:creationId xmlns:p14="http://schemas.microsoft.com/office/powerpoint/2010/main" val="36080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0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0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0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24163"/>
            <a:ext cx="7772400" cy="1362075"/>
          </a:xfrm>
        </p:spPr>
        <p:txBody>
          <a:bodyPr/>
          <a:lstStyle/>
          <a:p>
            <a:pPr>
              <a:defRPr/>
            </a:pPr>
            <a:endParaRPr lang="en-US">
              <a:ea typeface="+mj-ea"/>
            </a:endParaRPr>
          </a:p>
        </p:txBody>
      </p:sp>
      <p:grpSp>
        <p:nvGrpSpPr>
          <p:cNvPr id="22531" name="Group 13"/>
          <p:cNvGrpSpPr>
            <a:grpSpLocks/>
          </p:cNvGrpSpPr>
          <p:nvPr/>
        </p:nvGrpSpPr>
        <p:grpSpPr bwMode="auto">
          <a:xfrm>
            <a:off x="25400" y="19050"/>
            <a:ext cx="9091613" cy="6858000"/>
            <a:chOff x="25400" y="19768"/>
            <a:chExt cx="9091613" cy="6858000"/>
          </a:xfrm>
        </p:grpSpPr>
        <p:pic>
          <p:nvPicPr>
            <p:cNvPr id="22537"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 y="19768"/>
              <a:ext cx="9091613"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8" name="TextBox 2"/>
            <p:cNvSpPr txBox="1">
              <a:spLocks noChangeArrowheads="1"/>
            </p:cNvSpPr>
            <p:nvPr/>
          </p:nvSpPr>
          <p:spPr bwMode="auto">
            <a:xfrm>
              <a:off x="7665130" y="3970794"/>
              <a:ext cx="13388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100" b="1">
                  <a:solidFill>
                    <a:schemeClr val="bg2"/>
                  </a:solidFill>
                  <a:latin typeface="Times New Roman" charset="0"/>
                  <a:cs typeface="Times New Roman" charset="0"/>
                </a:rPr>
                <a:t>FDA Regulation of </a:t>
              </a:r>
            </a:p>
            <a:p>
              <a:pPr eaLnBrk="1" hangingPunct="1"/>
              <a:r>
                <a:rPr lang="en-US" sz="1100" b="1">
                  <a:solidFill>
                    <a:schemeClr val="bg2"/>
                  </a:solidFill>
                  <a:latin typeface="Times New Roman" charset="0"/>
                  <a:cs typeface="Times New Roman" charset="0"/>
                </a:rPr>
                <a:t>tobacco products</a:t>
              </a:r>
            </a:p>
          </p:txBody>
        </p:sp>
        <p:cxnSp>
          <p:nvCxnSpPr>
            <p:cNvPr id="6" name="Straight Arrow Connector 5"/>
            <p:cNvCxnSpPr>
              <a:cxnSpLocks noChangeShapeType="1"/>
            </p:cNvCxnSpPr>
            <p:nvPr/>
          </p:nvCxnSpPr>
          <p:spPr bwMode="auto">
            <a:xfrm flipH="1">
              <a:off x="7726363" y="4467943"/>
              <a:ext cx="312737" cy="338138"/>
            </a:xfrm>
            <a:prstGeom prst="straightConnector1">
              <a:avLst/>
            </a:prstGeom>
            <a:noFill/>
            <a:ln w="19050">
              <a:solidFill>
                <a:srgbClr val="6CADDF"/>
              </a:solidFill>
              <a:round/>
              <a:headEnd/>
              <a:tailEnd type="triangle" w="lg" len="lg"/>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4" name="Frame 3"/>
          <p:cNvSpPr>
            <a:spLocks/>
          </p:cNvSpPr>
          <p:nvPr/>
        </p:nvSpPr>
        <p:spPr bwMode="auto">
          <a:xfrm>
            <a:off x="3633788" y="1768475"/>
            <a:ext cx="1514475" cy="752475"/>
          </a:xfrm>
          <a:custGeom>
            <a:avLst/>
            <a:gdLst>
              <a:gd name="T0" fmla="*/ 0 w 1514475"/>
              <a:gd name="T1" fmla="*/ 0 h 752475"/>
              <a:gd name="T2" fmla="*/ 1514475 w 1514475"/>
              <a:gd name="T3" fmla="*/ 0 h 752475"/>
              <a:gd name="T4" fmla="*/ 1514475 w 1514475"/>
              <a:gd name="T5" fmla="*/ 752475 h 752475"/>
              <a:gd name="T6" fmla="*/ 0 w 1514475"/>
              <a:gd name="T7" fmla="*/ 752475 h 752475"/>
              <a:gd name="T8" fmla="*/ 0 w 1514475"/>
              <a:gd name="T9" fmla="*/ 0 h 752475"/>
              <a:gd name="T10" fmla="*/ 94059 w 1514475"/>
              <a:gd name="T11" fmla="*/ 94059 h 752475"/>
              <a:gd name="T12" fmla="*/ 94059 w 1514475"/>
              <a:gd name="T13" fmla="*/ 658416 h 752475"/>
              <a:gd name="T14" fmla="*/ 1420416 w 1514475"/>
              <a:gd name="T15" fmla="*/ 658416 h 752475"/>
              <a:gd name="T16" fmla="*/ 1420416 w 1514475"/>
              <a:gd name="T17" fmla="*/ 94059 h 752475"/>
              <a:gd name="T18" fmla="*/ 94059 w 1514475"/>
              <a:gd name="T19" fmla="*/ 94059 h 752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4475" h="752475">
                <a:moveTo>
                  <a:pt x="0" y="0"/>
                </a:moveTo>
                <a:lnTo>
                  <a:pt x="1514475" y="0"/>
                </a:lnTo>
                <a:lnTo>
                  <a:pt x="1514475" y="752475"/>
                </a:lnTo>
                <a:lnTo>
                  <a:pt x="0" y="752475"/>
                </a:lnTo>
                <a:lnTo>
                  <a:pt x="0" y="0"/>
                </a:lnTo>
                <a:close/>
                <a:moveTo>
                  <a:pt x="94059" y="94059"/>
                </a:moveTo>
                <a:lnTo>
                  <a:pt x="94059" y="658416"/>
                </a:lnTo>
                <a:lnTo>
                  <a:pt x="1420416" y="658416"/>
                </a:lnTo>
                <a:lnTo>
                  <a:pt x="1420416" y="94059"/>
                </a:lnTo>
                <a:lnTo>
                  <a:pt x="94059" y="94059"/>
                </a:lnTo>
                <a:close/>
              </a:path>
            </a:pathLst>
          </a:custGeom>
          <a:gradFill rotWithShape="1">
            <a:gsLst>
              <a:gs pos="0">
                <a:srgbClr val="CC8900"/>
              </a:gs>
              <a:gs pos="55000">
                <a:srgbClr val="F1A300"/>
              </a:gs>
              <a:gs pos="100000">
                <a:srgbClr val="FFBF00"/>
              </a:gs>
            </a:gsLst>
            <a:lin ang="16200000"/>
          </a:gradFill>
          <a:ln w="6350" cap="rnd" cmpd="sng">
            <a:solidFill>
              <a:srgbClr val="F0AC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8" name="Frame 7"/>
          <p:cNvSpPr>
            <a:spLocks/>
          </p:cNvSpPr>
          <p:nvPr/>
        </p:nvSpPr>
        <p:spPr bwMode="auto">
          <a:xfrm>
            <a:off x="7069138" y="2946400"/>
            <a:ext cx="1514475" cy="750888"/>
          </a:xfrm>
          <a:custGeom>
            <a:avLst/>
            <a:gdLst>
              <a:gd name="T0" fmla="*/ 0 w 1514475"/>
              <a:gd name="T1" fmla="*/ 0 h 750888"/>
              <a:gd name="T2" fmla="*/ 1514475 w 1514475"/>
              <a:gd name="T3" fmla="*/ 0 h 750888"/>
              <a:gd name="T4" fmla="*/ 1514475 w 1514475"/>
              <a:gd name="T5" fmla="*/ 750888 h 750888"/>
              <a:gd name="T6" fmla="*/ 0 w 1514475"/>
              <a:gd name="T7" fmla="*/ 750888 h 750888"/>
              <a:gd name="T8" fmla="*/ 0 w 1514475"/>
              <a:gd name="T9" fmla="*/ 0 h 750888"/>
              <a:gd name="T10" fmla="*/ 93861 w 1514475"/>
              <a:gd name="T11" fmla="*/ 93861 h 750888"/>
              <a:gd name="T12" fmla="*/ 93861 w 1514475"/>
              <a:gd name="T13" fmla="*/ 657027 h 750888"/>
              <a:gd name="T14" fmla="*/ 1420614 w 1514475"/>
              <a:gd name="T15" fmla="*/ 657027 h 750888"/>
              <a:gd name="T16" fmla="*/ 1420614 w 1514475"/>
              <a:gd name="T17" fmla="*/ 93861 h 750888"/>
              <a:gd name="T18" fmla="*/ 93861 w 1514475"/>
              <a:gd name="T19" fmla="*/ 93861 h 7508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4475" h="750888">
                <a:moveTo>
                  <a:pt x="0" y="0"/>
                </a:moveTo>
                <a:lnTo>
                  <a:pt x="1514475" y="0"/>
                </a:lnTo>
                <a:lnTo>
                  <a:pt x="1514475" y="750888"/>
                </a:lnTo>
                <a:lnTo>
                  <a:pt x="0" y="750888"/>
                </a:lnTo>
                <a:lnTo>
                  <a:pt x="0" y="0"/>
                </a:lnTo>
                <a:close/>
                <a:moveTo>
                  <a:pt x="93861" y="93861"/>
                </a:moveTo>
                <a:lnTo>
                  <a:pt x="93861" y="657027"/>
                </a:lnTo>
                <a:lnTo>
                  <a:pt x="1420614" y="657027"/>
                </a:lnTo>
                <a:lnTo>
                  <a:pt x="1420614" y="93861"/>
                </a:lnTo>
                <a:lnTo>
                  <a:pt x="93861" y="93861"/>
                </a:lnTo>
                <a:close/>
              </a:path>
            </a:pathLst>
          </a:custGeom>
          <a:solidFill>
            <a:srgbClr val="FF0000"/>
          </a:solidFill>
          <a:ln w="6350" cap="rnd" cmpd="sng">
            <a:solidFill>
              <a:srgbClr val="FF00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10" name="Frame 9"/>
          <p:cNvSpPr>
            <a:spLocks/>
          </p:cNvSpPr>
          <p:nvPr/>
        </p:nvSpPr>
        <p:spPr bwMode="auto">
          <a:xfrm>
            <a:off x="7543800" y="3811588"/>
            <a:ext cx="1514475" cy="752475"/>
          </a:xfrm>
          <a:custGeom>
            <a:avLst/>
            <a:gdLst>
              <a:gd name="T0" fmla="*/ 0 w 1514475"/>
              <a:gd name="T1" fmla="*/ 0 h 752475"/>
              <a:gd name="T2" fmla="*/ 1514475 w 1514475"/>
              <a:gd name="T3" fmla="*/ 0 h 752475"/>
              <a:gd name="T4" fmla="*/ 1514475 w 1514475"/>
              <a:gd name="T5" fmla="*/ 752475 h 752475"/>
              <a:gd name="T6" fmla="*/ 0 w 1514475"/>
              <a:gd name="T7" fmla="*/ 752475 h 752475"/>
              <a:gd name="T8" fmla="*/ 0 w 1514475"/>
              <a:gd name="T9" fmla="*/ 0 h 752475"/>
              <a:gd name="T10" fmla="*/ 94059 w 1514475"/>
              <a:gd name="T11" fmla="*/ 94059 h 752475"/>
              <a:gd name="T12" fmla="*/ 94059 w 1514475"/>
              <a:gd name="T13" fmla="*/ 658416 h 752475"/>
              <a:gd name="T14" fmla="*/ 1420416 w 1514475"/>
              <a:gd name="T15" fmla="*/ 658416 h 752475"/>
              <a:gd name="T16" fmla="*/ 1420416 w 1514475"/>
              <a:gd name="T17" fmla="*/ 94059 h 752475"/>
              <a:gd name="T18" fmla="*/ 94059 w 1514475"/>
              <a:gd name="T19" fmla="*/ 94059 h 752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4475" h="752475">
                <a:moveTo>
                  <a:pt x="0" y="0"/>
                </a:moveTo>
                <a:lnTo>
                  <a:pt x="1514475" y="0"/>
                </a:lnTo>
                <a:lnTo>
                  <a:pt x="1514475" y="752475"/>
                </a:lnTo>
                <a:lnTo>
                  <a:pt x="0" y="752475"/>
                </a:lnTo>
                <a:lnTo>
                  <a:pt x="0" y="0"/>
                </a:lnTo>
                <a:close/>
                <a:moveTo>
                  <a:pt x="94059" y="94059"/>
                </a:moveTo>
                <a:lnTo>
                  <a:pt x="94059" y="658416"/>
                </a:lnTo>
                <a:lnTo>
                  <a:pt x="1420416" y="658416"/>
                </a:lnTo>
                <a:lnTo>
                  <a:pt x="1420416" y="94059"/>
                </a:lnTo>
                <a:lnTo>
                  <a:pt x="94059" y="94059"/>
                </a:lnTo>
                <a:close/>
              </a:path>
            </a:pathLst>
          </a:custGeom>
          <a:gradFill rotWithShape="1">
            <a:gsLst>
              <a:gs pos="0">
                <a:srgbClr val="CC8900"/>
              </a:gs>
              <a:gs pos="55000">
                <a:srgbClr val="F1A300"/>
              </a:gs>
              <a:gs pos="100000">
                <a:srgbClr val="FFBF00"/>
              </a:gs>
            </a:gsLst>
            <a:lin ang="16200000"/>
          </a:gradFill>
          <a:ln w="6350" cap="rnd" cmpd="sng">
            <a:solidFill>
              <a:srgbClr val="F0AC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11" name="Frame 10"/>
          <p:cNvSpPr>
            <a:spLocks/>
          </p:cNvSpPr>
          <p:nvPr/>
        </p:nvSpPr>
        <p:spPr bwMode="auto">
          <a:xfrm>
            <a:off x="5300663" y="4513263"/>
            <a:ext cx="1404937" cy="485775"/>
          </a:xfrm>
          <a:custGeom>
            <a:avLst/>
            <a:gdLst>
              <a:gd name="T0" fmla="*/ 0 w 1404937"/>
              <a:gd name="T1" fmla="*/ 0 h 485775"/>
              <a:gd name="T2" fmla="*/ 1404937 w 1404937"/>
              <a:gd name="T3" fmla="*/ 0 h 485775"/>
              <a:gd name="T4" fmla="*/ 1404937 w 1404937"/>
              <a:gd name="T5" fmla="*/ 485775 h 485775"/>
              <a:gd name="T6" fmla="*/ 0 w 1404937"/>
              <a:gd name="T7" fmla="*/ 485775 h 485775"/>
              <a:gd name="T8" fmla="*/ 0 w 1404937"/>
              <a:gd name="T9" fmla="*/ 0 h 485775"/>
              <a:gd name="T10" fmla="*/ 60722 w 1404937"/>
              <a:gd name="T11" fmla="*/ 60722 h 485775"/>
              <a:gd name="T12" fmla="*/ 60722 w 1404937"/>
              <a:gd name="T13" fmla="*/ 425053 h 485775"/>
              <a:gd name="T14" fmla="*/ 1344215 w 1404937"/>
              <a:gd name="T15" fmla="*/ 425053 h 485775"/>
              <a:gd name="T16" fmla="*/ 1344215 w 1404937"/>
              <a:gd name="T17" fmla="*/ 60722 h 485775"/>
              <a:gd name="T18" fmla="*/ 60722 w 1404937"/>
              <a:gd name="T19" fmla="*/ 60722 h 48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4937" h="485775">
                <a:moveTo>
                  <a:pt x="0" y="0"/>
                </a:moveTo>
                <a:lnTo>
                  <a:pt x="1404937" y="0"/>
                </a:lnTo>
                <a:lnTo>
                  <a:pt x="1404937" y="485775"/>
                </a:lnTo>
                <a:lnTo>
                  <a:pt x="0" y="485775"/>
                </a:lnTo>
                <a:lnTo>
                  <a:pt x="0" y="0"/>
                </a:lnTo>
                <a:close/>
                <a:moveTo>
                  <a:pt x="60722" y="60722"/>
                </a:moveTo>
                <a:lnTo>
                  <a:pt x="60722" y="425053"/>
                </a:lnTo>
                <a:lnTo>
                  <a:pt x="1344215" y="425053"/>
                </a:lnTo>
                <a:lnTo>
                  <a:pt x="1344215" y="60722"/>
                </a:lnTo>
                <a:lnTo>
                  <a:pt x="60722" y="60722"/>
                </a:lnTo>
                <a:close/>
              </a:path>
            </a:pathLst>
          </a:custGeom>
          <a:gradFill rotWithShape="1">
            <a:gsLst>
              <a:gs pos="0">
                <a:srgbClr val="CC8900"/>
              </a:gs>
              <a:gs pos="55000">
                <a:srgbClr val="F1A300"/>
              </a:gs>
              <a:gs pos="100000">
                <a:srgbClr val="FFBF00"/>
              </a:gs>
            </a:gsLst>
            <a:lin ang="16200000"/>
          </a:gradFill>
          <a:ln w="6350" cap="rnd" cmpd="sng">
            <a:solidFill>
              <a:srgbClr val="F0AC00"/>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22536" name="Rectangle 4"/>
          <p:cNvSpPr>
            <a:spLocks noChangeArrowheads="1"/>
          </p:cNvSpPr>
          <p:nvPr/>
        </p:nvSpPr>
        <p:spPr bwMode="auto">
          <a:xfrm>
            <a:off x="0" y="6629400"/>
            <a:ext cx="8928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000">
                <a:solidFill>
                  <a:schemeClr val="bg1"/>
                </a:solidFill>
                <a:cs typeface="Arial" charset="0"/>
              </a:rPr>
              <a:t>Source: United States Department of Agriculture; Centers for Disease Control and Prevention; Alcohol and Tobacco Tax and Trade Bureau</a:t>
            </a:r>
          </a:p>
        </p:txBody>
      </p:sp>
    </p:spTree>
    <p:extLst>
      <p:ext uri="{BB962C8B-B14F-4D97-AF65-F5344CB8AC3E}">
        <p14:creationId xmlns:p14="http://schemas.microsoft.com/office/powerpoint/2010/main" val="1613712772"/>
      </p:ext>
    </p:extLst>
  </p:cSld>
  <p:clrMapOvr>
    <a:masterClrMapping/>
  </p:clrMapOvr>
  <p:transition spd="slow" advTm="9492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Cigarettes</a:t>
            </a:r>
            <a:endParaRPr lang="en-US" dirty="0">
              <a:solidFill>
                <a:schemeClr val="accent1">
                  <a:satMod val="150000"/>
                </a:schemeClr>
              </a:solidFill>
              <a:ea typeface="+mj-ea"/>
            </a:endParaRPr>
          </a:p>
        </p:txBody>
      </p:sp>
      <p:pic>
        <p:nvPicPr>
          <p:cNvPr id="2355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143000"/>
            <a:ext cx="3757613" cy="5353050"/>
          </a:xfrm>
        </p:spPr>
      </p:pic>
      <p:sp>
        <p:nvSpPr>
          <p:cNvPr id="23556" name="TextBox 2"/>
          <p:cNvSpPr txBox="1">
            <a:spLocks noChangeArrowheads="1"/>
          </p:cNvSpPr>
          <p:nvPr/>
        </p:nvSpPr>
        <p:spPr bwMode="auto">
          <a:xfrm>
            <a:off x="7162800" y="2667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1930</a:t>
            </a:r>
          </a:p>
        </p:txBody>
      </p:sp>
    </p:spTree>
    <p:extLst>
      <p:ext uri="{BB962C8B-B14F-4D97-AF65-F5344CB8AC3E}">
        <p14:creationId xmlns:p14="http://schemas.microsoft.com/office/powerpoint/2010/main" val="294312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Cigarettes</a:t>
            </a:r>
            <a:endParaRPr lang="en-US" dirty="0">
              <a:solidFill>
                <a:schemeClr val="accent1">
                  <a:satMod val="150000"/>
                </a:schemeClr>
              </a:solidFill>
              <a:ea typeface="+mj-ea"/>
            </a:endParaRPr>
          </a:p>
        </p:txBody>
      </p:sp>
      <p:pic>
        <p:nvPicPr>
          <p:cNvPr id="2457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14500" y="2130425"/>
            <a:ext cx="5715000" cy="3914775"/>
          </a:xfrm>
        </p:spPr>
      </p:pic>
      <p:sp>
        <p:nvSpPr>
          <p:cNvPr id="24580" name="TextBox 2"/>
          <p:cNvSpPr txBox="1">
            <a:spLocks noChangeArrowheads="1"/>
          </p:cNvSpPr>
          <p:nvPr/>
        </p:nvSpPr>
        <p:spPr bwMode="auto">
          <a:xfrm>
            <a:off x="7543800" y="2667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1949</a:t>
            </a:r>
          </a:p>
        </p:txBody>
      </p:sp>
    </p:spTree>
    <p:extLst>
      <p:ext uri="{BB962C8B-B14F-4D97-AF65-F5344CB8AC3E}">
        <p14:creationId xmlns:p14="http://schemas.microsoft.com/office/powerpoint/2010/main" val="189650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Cigarettes</a:t>
            </a:r>
            <a:endParaRPr lang="en-US" dirty="0">
              <a:solidFill>
                <a:schemeClr val="accent1">
                  <a:satMod val="150000"/>
                </a:schemeClr>
              </a:solidFill>
              <a:ea typeface="+mj-ea"/>
            </a:endParaRPr>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143000"/>
            <a:ext cx="3981450" cy="5268913"/>
          </a:xfrm>
        </p:spPr>
      </p:pic>
      <p:sp>
        <p:nvSpPr>
          <p:cNvPr id="25604" name="TextBox 2"/>
          <p:cNvSpPr txBox="1">
            <a:spLocks noChangeArrowheads="1"/>
          </p:cNvSpPr>
          <p:nvPr/>
        </p:nvSpPr>
        <p:spPr bwMode="auto">
          <a:xfrm>
            <a:off x="7543800" y="2667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1951</a:t>
            </a:r>
          </a:p>
        </p:txBody>
      </p:sp>
    </p:spTree>
    <p:extLst>
      <p:ext uri="{BB962C8B-B14F-4D97-AF65-F5344CB8AC3E}">
        <p14:creationId xmlns:p14="http://schemas.microsoft.com/office/powerpoint/2010/main" val="75050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43125"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7543800" y="2667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1954</a:t>
            </a:r>
          </a:p>
        </p:txBody>
      </p:sp>
    </p:spTree>
    <p:extLst>
      <p:ext uri="{BB962C8B-B14F-4D97-AF65-F5344CB8AC3E}">
        <p14:creationId xmlns:p14="http://schemas.microsoft.com/office/powerpoint/2010/main" val="961473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0263" y="0"/>
            <a:ext cx="4943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p:cNvSpPr txBox="1">
            <a:spLocks noChangeArrowheads="1"/>
          </p:cNvSpPr>
          <p:nvPr/>
        </p:nvSpPr>
        <p:spPr bwMode="auto">
          <a:xfrm>
            <a:off x="7543800" y="2667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1955</a:t>
            </a:r>
          </a:p>
        </p:txBody>
      </p:sp>
    </p:spTree>
    <p:extLst>
      <p:ext uri="{BB962C8B-B14F-4D97-AF65-F5344CB8AC3E}">
        <p14:creationId xmlns:p14="http://schemas.microsoft.com/office/powerpoint/2010/main" val="4282398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Types of Tobacco Products</a:t>
            </a:r>
            <a:endParaRPr lang="en-US" dirty="0">
              <a:solidFill>
                <a:schemeClr val="accent1">
                  <a:satMod val="150000"/>
                </a:schemeClr>
              </a:solidFill>
              <a:ea typeface="+mj-ea"/>
            </a:endParaRPr>
          </a:p>
        </p:txBody>
      </p:sp>
      <p:pic>
        <p:nvPicPr>
          <p:cNvPr id="2867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8372" r="22501" b="4807"/>
          <a:stretch>
            <a:fillRect/>
          </a:stretch>
        </p:blipFill>
        <p:spPr bwMode="auto">
          <a:xfrm>
            <a:off x="304800" y="1430338"/>
            <a:ext cx="84058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1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bodyPr>
          <a:lstStyle/>
          <a:p>
            <a:pPr eaLnBrk="1" fontAlgn="auto" hangingPunct="1">
              <a:spcAft>
                <a:spcPts val="0"/>
              </a:spcAft>
              <a:defRPr/>
            </a:pPr>
            <a:r>
              <a:rPr lang="en-US" smtClean="0">
                <a:solidFill>
                  <a:schemeClr val="accent1">
                    <a:satMod val="150000"/>
                  </a:schemeClr>
                </a:solidFill>
                <a:ea typeface="+mj-ea"/>
              </a:rPr>
              <a:t>Health Consequences</a:t>
            </a:r>
          </a:p>
        </p:txBody>
      </p:sp>
      <p:sp>
        <p:nvSpPr>
          <p:cNvPr id="11267" name="Rectangle 3"/>
          <p:cNvSpPr>
            <a:spLocks noGrp="1"/>
          </p:cNvSpPr>
          <p:nvPr>
            <p:ph type="body" idx="1"/>
          </p:nvPr>
        </p:nvSpPr>
        <p:spPr>
          <a:xfrm>
            <a:off x="457200" y="1676400"/>
            <a:ext cx="8229600" cy="4778375"/>
          </a:xfrm>
        </p:spPr>
        <p:txBody>
          <a:bodyPr/>
          <a:lstStyle/>
          <a:p>
            <a:pPr eaLnBrk="1" hangingPunct="1">
              <a:lnSpc>
                <a:spcPct val="80000"/>
              </a:lnSpc>
            </a:pPr>
            <a:r>
              <a:rPr lang="en-US" sz="2800">
                <a:latin typeface="Corbel" charset="0"/>
              </a:rPr>
              <a:t>In the US: over 480,000 people die from tobacco related diseases each year</a:t>
            </a:r>
            <a:endParaRPr lang="en-US" sz="2200">
              <a:latin typeface="Corbel" charset="0"/>
            </a:endParaRPr>
          </a:p>
          <a:p>
            <a:pPr lvl="1" eaLnBrk="1" hangingPunct="1">
              <a:lnSpc>
                <a:spcPct val="80000"/>
              </a:lnSpc>
            </a:pPr>
            <a:r>
              <a:rPr lang="en-US" sz="2000">
                <a:latin typeface="Corbel" charset="0"/>
              </a:rPr>
              <a:t>Globally, nearly 6 million annually</a:t>
            </a:r>
          </a:p>
          <a:p>
            <a:pPr>
              <a:lnSpc>
                <a:spcPct val="120000"/>
              </a:lnSpc>
              <a:spcAft>
                <a:spcPts val="600"/>
              </a:spcAft>
            </a:pPr>
            <a:r>
              <a:rPr lang="en-US" sz="2800">
                <a:latin typeface="Corbel" charset="0"/>
              </a:rPr>
              <a:t>What’s in tobacco that is so harmful? </a:t>
            </a:r>
          </a:p>
          <a:p>
            <a:pPr lvl="1">
              <a:spcBef>
                <a:spcPct val="0"/>
              </a:spcBef>
              <a:buFont typeface="Calibri" charset="0"/>
              <a:buChar char="̶"/>
            </a:pPr>
            <a:r>
              <a:rPr lang="en-US" sz="2000">
                <a:latin typeface="Corbel" charset="0"/>
              </a:rPr>
              <a:t>Nicotine</a:t>
            </a:r>
          </a:p>
          <a:p>
            <a:pPr lvl="1">
              <a:spcBef>
                <a:spcPct val="0"/>
              </a:spcBef>
              <a:buFont typeface="Calibri" charset="0"/>
              <a:buChar char="̶"/>
            </a:pPr>
            <a:r>
              <a:rPr lang="en-US" sz="2000">
                <a:latin typeface="Corbel" charset="0"/>
              </a:rPr>
              <a:t>Carbon monoxide or CO (when burned)</a:t>
            </a:r>
          </a:p>
          <a:p>
            <a:pPr lvl="1">
              <a:spcBef>
                <a:spcPct val="0"/>
              </a:spcBef>
              <a:buFont typeface="Calibri" charset="0"/>
              <a:buChar char="̶"/>
            </a:pPr>
            <a:r>
              <a:rPr lang="en-US" sz="2000">
                <a:latin typeface="Corbel" charset="0"/>
              </a:rPr>
              <a:t>Carcinogens (e.g., tobacco-specific nitrosamines, PAHs)</a:t>
            </a:r>
          </a:p>
          <a:p>
            <a:pPr lvl="1">
              <a:spcBef>
                <a:spcPct val="0"/>
              </a:spcBef>
              <a:buFont typeface="Calibri" charset="0"/>
              <a:buChar char="̶"/>
            </a:pPr>
            <a:endParaRPr lang="en-US" sz="1200">
              <a:latin typeface="Corbel" charset="0"/>
            </a:endParaRPr>
          </a:p>
          <a:p>
            <a:pPr eaLnBrk="1" hangingPunct="1">
              <a:lnSpc>
                <a:spcPct val="80000"/>
              </a:lnSpc>
            </a:pPr>
            <a:r>
              <a:rPr lang="en-US" sz="2800">
                <a:latin typeface="Corbel" charset="0"/>
              </a:rPr>
              <a:t>Morbidity and mortality caused by CO and carcinogens</a:t>
            </a:r>
          </a:p>
          <a:p>
            <a:pPr eaLnBrk="1" hangingPunct="1">
              <a:lnSpc>
                <a:spcPct val="80000"/>
              </a:lnSpc>
            </a:pPr>
            <a:endParaRPr lang="en-US" sz="1200">
              <a:latin typeface="Corbel" charset="0"/>
            </a:endParaRPr>
          </a:p>
          <a:p>
            <a:pPr eaLnBrk="1" hangingPunct="1">
              <a:lnSpc>
                <a:spcPct val="80000"/>
              </a:lnSpc>
            </a:pPr>
            <a:r>
              <a:rPr lang="en-US" sz="2800">
                <a:latin typeface="Corbel" charset="0"/>
              </a:rPr>
              <a:t>Smoked tobacco use increases risk of:</a:t>
            </a:r>
          </a:p>
          <a:p>
            <a:pPr lvl="1" eaLnBrk="1" hangingPunct="1">
              <a:lnSpc>
                <a:spcPct val="80000"/>
              </a:lnSpc>
            </a:pPr>
            <a:r>
              <a:rPr lang="en-US" sz="1800">
                <a:latin typeface="Corbel" charset="0"/>
              </a:rPr>
              <a:t>coronary heart disease by 2 to 4 times </a:t>
            </a:r>
          </a:p>
          <a:p>
            <a:pPr lvl="1" eaLnBrk="1" hangingPunct="1">
              <a:lnSpc>
                <a:spcPct val="80000"/>
              </a:lnSpc>
            </a:pPr>
            <a:r>
              <a:rPr lang="en-US" sz="1800">
                <a:latin typeface="Corbel" charset="0"/>
              </a:rPr>
              <a:t>stroke by 2 times</a:t>
            </a:r>
          </a:p>
          <a:p>
            <a:pPr lvl="1" eaLnBrk="1" hangingPunct="1">
              <a:lnSpc>
                <a:spcPct val="80000"/>
              </a:lnSpc>
            </a:pPr>
            <a:r>
              <a:rPr lang="en-US" sz="1800">
                <a:latin typeface="Corbel" charset="0"/>
              </a:rPr>
              <a:t>Lung cancer by 13-23 times (women and men)</a:t>
            </a:r>
          </a:p>
          <a:p>
            <a:pPr lvl="1" eaLnBrk="1" hangingPunct="1">
              <a:lnSpc>
                <a:spcPct val="80000"/>
              </a:lnSpc>
            </a:pPr>
            <a:r>
              <a:rPr lang="en-US" sz="1800">
                <a:latin typeface="Corbel" charset="0"/>
              </a:rPr>
              <a:t>chronic obstructive lung diseases (such as emphysema) by 10 times</a:t>
            </a:r>
            <a:endParaRPr lang="en-US" sz="2000">
              <a:latin typeface="Corbel" charset="0"/>
            </a:endParaRPr>
          </a:p>
        </p:txBody>
      </p:sp>
    </p:spTree>
    <p:extLst>
      <p:ext uri="{BB962C8B-B14F-4D97-AF65-F5344CB8AC3E}">
        <p14:creationId xmlns:p14="http://schemas.microsoft.com/office/powerpoint/2010/main" val="1412849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6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Cigarettes</a:t>
            </a:r>
            <a:endParaRPr lang="en-US" dirty="0">
              <a:solidFill>
                <a:schemeClr val="accent1">
                  <a:satMod val="150000"/>
                </a:schemeClr>
              </a:solidFill>
              <a:ea typeface="+mj-ea"/>
            </a:endParaRPr>
          </a:p>
        </p:txBody>
      </p:sp>
      <p:pic>
        <p:nvPicPr>
          <p:cNvPr id="2969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990600"/>
            <a:ext cx="4114800" cy="5699125"/>
          </a:xfrm>
        </p:spPr>
      </p:pic>
      <p:sp>
        <p:nvSpPr>
          <p:cNvPr id="29700" name="TextBox 2"/>
          <p:cNvSpPr txBox="1">
            <a:spLocks noChangeArrowheads="1"/>
          </p:cNvSpPr>
          <p:nvPr/>
        </p:nvSpPr>
        <p:spPr bwMode="auto">
          <a:xfrm>
            <a:off x="7772400" y="2667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1976</a:t>
            </a:r>
          </a:p>
        </p:txBody>
      </p:sp>
    </p:spTree>
    <p:extLst>
      <p:ext uri="{BB962C8B-B14F-4D97-AF65-F5344CB8AC3E}">
        <p14:creationId xmlns:p14="http://schemas.microsoft.com/office/powerpoint/2010/main" val="1929249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Cigarettes</a:t>
            </a:r>
            <a:endParaRPr lang="en-US" dirty="0">
              <a:solidFill>
                <a:schemeClr val="accent1">
                  <a:satMod val="150000"/>
                </a:schemeClr>
              </a:solidFill>
              <a:ea typeface="+mj-ea"/>
            </a:endParaRPr>
          </a:p>
        </p:txBody>
      </p:sp>
      <p:sp>
        <p:nvSpPr>
          <p:cNvPr id="3" name="Content Placeholder 2"/>
          <p:cNvSpPr>
            <a:spLocks noGrp="1"/>
          </p:cNvSpPr>
          <p:nvPr>
            <p:ph idx="1"/>
          </p:nvPr>
        </p:nvSpPr>
        <p:spPr/>
        <p:txBody>
          <a:bodyPr>
            <a:normAutofit/>
          </a:bodyPr>
          <a:lstStyle/>
          <a:p>
            <a:pPr eaLnBrk="1" hangingPunct="1">
              <a:lnSpc>
                <a:spcPct val="90000"/>
              </a:lnSpc>
              <a:buSzPct val="150000"/>
              <a:buFont typeface="Wingdings" charset="0"/>
              <a:buChar char="§"/>
            </a:pPr>
            <a:r>
              <a:rPr lang="ja-JP" altLang="en-US" sz="2800" dirty="0">
                <a:latin typeface="Corbel" charset="0"/>
              </a:rPr>
              <a:t>“</a:t>
            </a:r>
            <a:r>
              <a:rPr lang="en-US" sz="2800" dirty="0">
                <a:latin typeface="Corbel" charset="0"/>
              </a:rPr>
              <a:t>Patients who are unable to stop cigarette smoking should be assisted to reduce their smoke exposure by smoking low-tar and low nicotine cigarettes . . .</a:t>
            </a:r>
            <a:r>
              <a:rPr lang="ja-JP" altLang="en-US" sz="2800" dirty="0">
                <a:latin typeface="Corbel" charset="0"/>
              </a:rPr>
              <a:t>”</a:t>
            </a:r>
            <a:r>
              <a:rPr lang="en-US" sz="2800" dirty="0">
                <a:latin typeface="Corbel" charset="0"/>
              </a:rPr>
              <a:t> (Harrison</a:t>
            </a:r>
            <a:r>
              <a:rPr lang="ja-JP" altLang="en-US" sz="2800" dirty="0">
                <a:latin typeface="Corbel" charset="0"/>
              </a:rPr>
              <a:t>’</a:t>
            </a:r>
            <a:r>
              <a:rPr lang="en-US" sz="2800" dirty="0">
                <a:latin typeface="Corbel" charset="0"/>
              </a:rPr>
              <a:t>s Internal Medicine 9</a:t>
            </a:r>
            <a:r>
              <a:rPr lang="en-US" sz="2800" baseline="30000" dirty="0">
                <a:latin typeface="Corbel" charset="0"/>
              </a:rPr>
              <a:t>th</a:t>
            </a:r>
            <a:r>
              <a:rPr lang="en-US" sz="2800" dirty="0">
                <a:latin typeface="Corbel" charset="0"/>
              </a:rPr>
              <a:t> Ed., 1980, p. 941).</a:t>
            </a:r>
          </a:p>
          <a:p>
            <a:pPr eaLnBrk="1" hangingPunct="1">
              <a:lnSpc>
                <a:spcPct val="90000"/>
              </a:lnSpc>
              <a:buSzPct val="150000"/>
              <a:buFont typeface="Wingdings 2" charset="0"/>
              <a:buNone/>
            </a:pPr>
            <a:endParaRPr lang="en-US" sz="2800" dirty="0">
              <a:latin typeface="Corbel" charset="0"/>
            </a:endParaRPr>
          </a:p>
          <a:p>
            <a:pPr eaLnBrk="1" hangingPunct="1">
              <a:lnSpc>
                <a:spcPct val="90000"/>
              </a:lnSpc>
              <a:buSzPct val="150000"/>
              <a:buFont typeface="Wingdings" charset="0"/>
              <a:buChar char="§"/>
            </a:pPr>
            <a:r>
              <a:rPr lang="en-US" sz="2800" dirty="0">
                <a:latin typeface="Corbel" charset="0"/>
              </a:rPr>
              <a:t>Smokers believe </a:t>
            </a:r>
            <a:r>
              <a:rPr lang="ja-JP" altLang="en-US" sz="2800" dirty="0">
                <a:latin typeface="Corbel" charset="0"/>
              </a:rPr>
              <a:t>“</a:t>
            </a:r>
            <a:r>
              <a:rPr lang="en-US" sz="2800" dirty="0">
                <a:latin typeface="Corbel" charset="0"/>
              </a:rPr>
              <a:t>light</a:t>
            </a:r>
            <a:r>
              <a:rPr lang="ja-JP" altLang="en-US" sz="2800" dirty="0">
                <a:latin typeface="Corbel" charset="0"/>
              </a:rPr>
              <a:t>”</a:t>
            </a:r>
            <a:r>
              <a:rPr lang="en-US" sz="2800" dirty="0">
                <a:latin typeface="Corbel" charset="0"/>
              </a:rPr>
              <a:t> and </a:t>
            </a:r>
            <a:r>
              <a:rPr lang="ja-JP" altLang="en-US" sz="2800" dirty="0">
                <a:latin typeface="Corbel" charset="0"/>
              </a:rPr>
              <a:t>“</a:t>
            </a:r>
            <a:r>
              <a:rPr lang="en-US" sz="2800" dirty="0">
                <a:latin typeface="Corbel" charset="0"/>
              </a:rPr>
              <a:t>ultra light</a:t>
            </a:r>
            <a:r>
              <a:rPr lang="ja-JP" altLang="en-US" sz="2800" dirty="0">
                <a:latin typeface="Corbel" charset="0"/>
              </a:rPr>
              <a:t>”</a:t>
            </a:r>
            <a:r>
              <a:rPr lang="en-US" sz="2800" dirty="0">
                <a:latin typeface="Corbel" charset="0"/>
              </a:rPr>
              <a:t> cigarettes decrease health risks of smoking (Kozlowski, Goldberg, et al., 1998; </a:t>
            </a:r>
            <a:r>
              <a:rPr lang="en-US" sz="2800" dirty="0" err="1">
                <a:latin typeface="Corbel" charset="0"/>
              </a:rPr>
              <a:t>Giovino</a:t>
            </a:r>
            <a:r>
              <a:rPr lang="en-US" sz="2800" dirty="0">
                <a:latin typeface="Corbel" charset="0"/>
              </a:rPr>
              <a:t> et al., 1996).</a:t>
            </a:r>
          </a:p>
          <a:p>
            <a:pPr eaLnBrk="1" hangingPunct="1">
              <a:lnSpc>
                <a:spcPct val="90000"/>
              </a:lnSpc>
              <a:buSzPct val="150000"/>
              <a:buFont typeface="Wingdings" charset="0"/>
              <a:buChar char="§"/>
            </a:pPr>
            <a:endParaRPr lang="en-US" sz="2800" dirty="0">
              <a:latin typeface="Corbel" charset="0"/>
            </a:endParaRPr>
          </a:p>
          <a:p>
            <a:pPr eaLnBrk="1" hangingPunct="1">
              <a:lnSpc>
                <a:spcPct val="90000"/>
              </a:lnSpc>
              <a:buSzPct val="150000"/>
              <a:buFont typeface="Wingdings" charset="0"/>
              <a:buChar char="§"/>
            </a:pPr>
            <a:r>
              <a:rPr lang="en-US" sz="2800" dirty="0">
                <a:latin typeface="Corbel" charset="0"/>
              </a:rPr>
              <a:t>Smokers switch to low yield cigarettes instead of quitting (</a:t>
            </a:r>
            <a:r>
              <a:rPr lang="en-US" sz="2800" dirty="0" err="1">
                <a:latin typeface="Corbel" charset="0"/>
              </a:rPr>
              <a:t>Giovino</a:t>
            </a:r>
            <a:r>
              <a:rPr lang="en-US" sz="2800" dirty="0">
                <a:latin typeface="Corbel" charset="0"/>
              </a:rPr>
              <a:t> et al., 1996).</a:t>
            </a:r>
          </a:p>
          <a:p>
            <a:pPr eaLnBrk="1" hangingPunct="1">
              <a:lnSpc>
                <a:spcPct val="90000"/>
              </a:lnSpc>
              <a:buSzPct val="150000"/>
              <a:buFontTx/>
              <a:buChar char="•"/>
            </a:pPr>
            <a:endParaRPr lang="en-US" sz="3000" dirty="0">
              <a:latin typeface="Corbel" charset="0"/>
            </a:endParaRPr>
          </a:p>
        </p:txBody>
      </p:sp>
    </p:spTree>
    <p:extLst>
      <p:ext uri="{BB962C8B-B14F-4D97-AF65-F5344CB8AC3E}">
        <p14:creationId xmlns:p14="http://schemas.microsoft.com/office/powerpoint/2010/main" val="372650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Cigarettes</a:t>
            </a:r>
            <a:endParaRPr lang="en-US" dirty="0">
              <a:solidFill>
                <a:schemeClr val="accent1">
                  <a:satMod val="150000"/>
                </a:schemeClr>
              </a:solidFill>
              <a:ea typeface="+mj-ea"/>
            </a:endParaRPr>
          </a:p>
        </p:txBody>
      </p:sp>
      <p:sp>
        <p:nvSpPr>
          <p:cNvPr id="3" name="Content Placeholder 2"/>
          <p:cNvSpPr>
            <a:spLocks noGrp="1"/>
          </p:cNvSpPr>
          <p:nvPr>
            <p:ph idx="1"/>
          </p:nvPr>
        </p:nvSpPr>
        <p:spPr>
          <a:xfrm>
            <a:off x="457200" y="1828800"/>
            <a:ext cx="8229600" cy="4625975"/>
          </a:xfrm>
        </p:spPr>
        <p:txBody>
          <a:bodyPr>
            <a:normAutofit/>
          </a:bodyPr>
          <a:lstStyle/>
          <a:p>
            <a:pPr eaLnBrk="1" hangingPunct="1">
              <a:buSzPct val="150000"/>
              <a:buFont typeface="Wingdings" charset="0"/>
              <a:buChar char="§"/>
            </a:pPr>
            <a:r>
              <a:rPr lang="en-US" sz="2800">
                <a:latin typeface="Corbel" charset="0"/>
              </a:rPr>
              <a:t>Changes increased sales without harm reduction</a:t>
            </a:r>
          </a:p>
          <a:p>
            <a:pPr eaLnBrk="1" hangingPunct="1">
              <a:buSzPct val="150000"/>
              <a:buFont typeface="Wingdings 2" charset="0"/>
              <a:buNone/>
            </a:pPr>
            <a:endParaRPr lang="en-US" sz="2600">
              <a:latin typeface="Corbel" charset="0"/>
            </a:endParaRPr>
          </a:p>
          <a:p>
            <a:pPr eaLnBrk="1" hangingPunct="1">
              <a:buSzPct val="150000"/>
              <a:buFont typeface="Wingdings" charset="0"/>
              <a:buChar char="§"/>
            </a:pPr>
            <a:r>
              <a:rPr lang="ja-JP" altLang="en-US" sz="2600">
                <a:latin typeface="Corbel" charset="0"/>
              </a:rPr>
              <a:t>“</a:t>
            </a:r>
            <a:r>
              <a:rPr lang="en-US" sz="2600">
                <a:latin typeface="Corbel" charset="0"/>
              </a:rPr>
              <a:t>The weight of the evidence indicates that lower-tar and nicotine yield cigarettes have not reduced the risk of disease proportional to their FTC yields</a:t>
            </a:r>
            <a:r>
              <a:rPr lang="ja-JP" altLang="en-US" sz="2600">
                <a:latin typeface="Corbel" charset="0"/>
              </a:rPr>
              <a:t>”</a:t>
            </a:r>
            <a:r>
              <a:rPr lang="en-US" sz="2600">
                <a:latin typeface="Corbel" charset="0"/>
              </a:rPr>
              <a:t> (IOM, 2001).</a:t>
            </a:r>
          </a:p>
          <a:p>
            <a:pPr eaLnBrk="1" hangingPunct="1">
              <a:buSzPct val="150000"/>
              <a:buFont typeface="Wingdings 2" charset="0"/>
              <a:buNone/>
            </a:pPr>
            <a:endParaRPr lang="en-US" sz="2600">
              <a:latin typeface="Corbel" charset="0"/>
            </a:endParaRPr>
          </a:p>
          <a:p>
            <a:pPr eaLnBrk="1" hangingPunct="1">
              <a:buSzPct val="150000"/>
              <a:buFont typeface="Wingdings" charset="0"/>
              <a:buChar char="§"/>
            </a:pPr>
            <a:r>
              <a:rPr lang="en-US" sz="2600">
                <a:latin typeface="Corbel" charset="0"/>
              </a:rPr>
              <a:t>Past modifications did not alter exposure: changing puff topography, covering vent holes</a:t>
            </a:r>
          </a:p>
          <a:p>
            <a:pPr eaLnBrk="1" hangingPunct="1">
              <a:buSzPct val="150000"/>
              <a:buFont typeface="Wingdings 2" charset="0"/>
              <a:buNone/>
            </a:pPr>
            <a:endParaRPr lang="en-US" sz="2600">
              <a:latin typeface="Corbel" charset="0"/>
            </a:endParaRPr>
          </a:p>
          <a:p>
            <a:pPr eaLnBrk="1" hangingPunct="1">
              <a:buSzPct val="150000"/>
              <a:buFont typeface="Wingdings" charset="0"/>
              <a:buChar char="§"/>
            </a:pPr>
            <a:r>
              <a:rPr lang="en-US" sz="2600">
                <a:latin typeface="Corbel" charset="0"/>
              </a:rPr>
              <a:t>New FDA regulation has eliminated the use of </a:t>
            </a:r>
            <a:r>
              <a:rPr lang="ja-JP" altLang="en-US" sz="2600">
                <a:latin typeface="Corbel" charset="0"/>
              </a:rPr>
              <a:t>“</a:t>
            </a:r>
            <a:r>
              <a:rPr lang="en-US" sz="2600">
                <a:latin typeface="Corbel" charset="0"/>
              </a:rPr>
              <a:t>light,</a:t>
            </a:r>
            <a:r>
              <a:rPr lang="ja-JP" altLang="en-US" sz="2600">
                <a:latin typeface="Corbel" charset="0"/>
              </a:rPr>
              <a:t>”</a:t>
            </a:r>
            <a:r>
              <a:rPr lang="en-US" sz="2600">
                <a:latin typeface="Corbel" charset="0"/>
              </a:rPr>
              <a:t> </a:t>
            </a:r>
            <a:r>
              <a:rPr lang="ja-JP" altLang="en-US" sz="2600">
                <a:latin typeface="Corbel" charset="0"/>
              </a:rPr>
              <a:t>“</a:t>
            </a:r>
            <a:r>
              <a:rPr lang="en-US" sz="2600">
                <a:latin typeface="Corbel" charset="0"/>
              </a:rPr>
              <a:t>low</a:t>
            </a:r>
            <a:r>
              <a:rPr lang="ja-JP" altLang="en-US" sz="2600">
                <a:latin typeface="Corbel" charset="0"/>
              </a:rPr>
              <a:t>”</a:t>
            </a:r>
            <a:r>
              <a:rPr lang="en-US" sz="2600">
                <a:latin typeface="Corbel" charset="0"/>
              </a:rPr>
              <a:t> and </a:t>
            </a:r>
            <a:r>
              <a:rPr lang="ja-JP" altLang="en-US" sz="2600">
                <a:latin typeface="Corbel" charset="0"/>
              </a:rPr>
              <a:t>“</a:t>
            </a:r>
            <a:r>
              <a:rPr lang="en-US" sz="2600">
                <a:latin typeface="Corbel" charset="0"/>
              </a:rPr>
              <a:t>mild</a:t>
            </a:r>
            <a:r>
              <a:rPr lang="ja-JP" altLang="en-US" sz="2600">
                <a:latin typeface="Corbel" charset="0"/>
              </a:rPr>
              <a:t>”</a:t>
            </a:r>
            <a:endParaRPr lang="en-US" sz="2800">
              <a:latin typeface="Corbel" charset="0"/>
            </a:endParaRPr>
          </a:p>
          <a:p>
            <a:pPr eaLnBrk="1" hangingPunct="1">
              <a:buSzPct val="150000"/>
              <a:buFont typeface="Wingdings" charset="0"/>
              <a:buChar char="§"/>
            </a:pPr>
            <a:endParaRPr lang="en-US" sz="2800">
              <a:latin typeface="Corbel" charset="0"/>
            </a:endParaRPr>
          </a:p>
          <a:p>
            <a:pPr eaLnBrk="1" hangingPunct="1">
              <a:buSzPct val="150000"/>
              <a:buFontTx/>
              <a:buChar char="•"/>
            </a:pPr>
            <a:endParaRPr lang="en-US" sz="3000">
              <a:latin typeface="Corbel" charset="0"/>
            </a:endParaRPr>
          </a:p>
        </p:txBody>
      </p:sp>
    </p:spTree>
    <p:extLst>
      <p:ext uri="{BB962C8B-B14F-4D97-AF65-F5344CB8AC3E}">
        <p14:creationId xmlns:p14="http://schemas.microsoft.com/office/powerpoint/2010/main" val="677730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Types of Tobacco Products</a:t>
            </a:r>
            <a:endParaRPr lang="en-US" dirty="0">
              <a:solidFill>
                <a:schemeClr val="accent1">
                  <a:satMod val="150000"/>
                </a:schemeClr>
              </a:solidFill>
              <a:ea typeface="+mj-ea"/>
            </a:endParaRPr>
          </a:p>
        </p:txBody>
      </p:sp>
      <p:sp>
        <p:nvSpPr>
          <p:cNvPr id="32771" name="TextBox 3"/>
          <p:cNvSpPr txBox="1">
            <a:spLocks noChangeArrowheads="1"/>
          </p:cNvSpPr>
          <p:nvPr/>
        </p:nvSpPr>
        <p:spPr bwMode="auto">
          <a:xfrm>
            <a:off x="4495800" y="61388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t>http://www.smokefree.gov/tob-cigarillo.aspx</a:t>
            </a:r>
          </a:p>
        </p:txBody>
      </p:sp>
      <p:sp>
        <p:nvSpPr>
          <p:cNvPr id="3" name="Content Placeholder 2"/>
          <p:cNvSpPr>
            <a:spLocks noGrp="1"/>
          </p:cNvSpPr>
          <p:nvPr>
            <p:ph idx="1"/>
          </p:nvPr>
        </p:nvSpPr>
        <p:spPr>
          <a:xfrm>
            <a:off x="533400" y="1676400"/>
            <a:ext cx="8229600" cy="4625975"/>
          </a:xfrm>
        </p:spPr>
        <p:txBody>
          <a:bodyPr rtlCol="0">
            <a:normAutofit/>
          </a:bodyPr>
          <a:lstStyle/>
          <a:p>
            <a:pPr marL="438912" indent="-320040" eaLnBrk="1" fontAlgn="auto" hangingPunct="1">
              <a:spcBef>
                <a:spcPts val="0"/>
              </a:spcBef>
              <a:spcAft>
                <a:spcPts val="0"/>
              </a:spcAft>
              <a:buFont typeface="Wingdings 2"/>
              <a:buChar char=""/>
              <a:defRPr/>
            </a:pPr>
            <a:r>
              <a:rPr lang="en-US" dirty="0" smtClean="0">
                <a:ea typeface="+mn-ea"/>
              </a:rPr>
              <a:t>Cigars</a:t>
            </a:r>
          </a:p>
          <a:p>
            <a:pPr marL="731520" lvl="1" indent="-274320" eaLnBrk="1" fontAlgn="auto" hangingPunct="1">
              <a:spcAft>
                <a:spcPts val="0"/>
              </a:spcAft>
              <a:buFont typeface="Wingdings"/>
              <a:buChar char=""/>
              <a:defRPr/>
            </a:pPr>
            <a:r>
              <a:rPr lang="en-US" dirty="0" smtClean="0">
                <a:ea typeface="+mn-ea"/>
              </a:rPr>
              <a:t>5.0% of US adults use (</a:t>
            </a:r>
            <a:r>
              <a:rPr lang="en-US" u="sng" dirty="0" smtClean="0">
                <a:ea typeface="+mn-ea"/>
              </a:rPr>
              <a:t>&gt;</a:t>
            </a:r>
            <a:r>
              <a:rPr lang="en-US" dirty="0" smtClean="0">
                <a:ea typeface="+mn-ea"/>
              </a:rPr>
              <a:t>1 in past 30 days)</a:t>
            </a:r>
          </a:p>
          <a:p>
            <a:pPr marL="731520" lvl="1" indent="-274320" eaLnBrk="1" fontAlgn="auto" hangingPunct="1">
              <a:spcAft>
                <a:spcPts val="0"/>
              </a:spcAft>
              <a:buFont typeface="Wingdings"/>
              <a:buChar char=""/>
              <a:defRPr/>
            </a:pPr>
            <a:r>
              <a:rPr lang="en-US" dirty="0" smtClean="0">
                <a:ea typeface="+mn-ea"/>
              </a:rPr>
              <a:t>8.2% of high school 				students</a:t>
            </a:r>
          </a:p>
          <a:p>
            <a:pPr marL="731520" lvl="1" indent="-274320" eaLnBrk="1" fontAlgn="auto" hangingPunct="1">
              <a:spcAft>
                <a:spcPts val="0"/>
              </a:spcAft>
              <a:buFont typeface="Wingdings"/>
              <a:buChar char=""/>
              <a:defRPr/>
            </a:pPr>
            <a:r>
              <a:rPr lang="en-US" dirty="0" smtClean="0">
                <a:ea typeface="+mn-ea"/>
              </a:rPr>
              <a:t>1.9% of middle 					school students</a:t>
            </a:r>
          </a:p>
          <a:p>
            <a:pPr marL="118872" indent="0" eaLnBrk="1" fontAlgn="auto" hangingPunct="1">
              <a:spcBef>
                <a:spcPts val="0"/>
              </a:spcBef>
              <a:spcAft>
                <a:spcPts val="0"/>
              </a:spcAft>
              <a:buFont typeface="Wingdings 2"/>
              <a:buNone/>
              <a:defRPr/>
            </a:pPr>
            <a:endParaRPr lang="en-US" dirty="0" smtClean="0">
              <a:ea typeface="+mn-ea"/>
            </a:endParaRPr>
          </a:p>
          <a:p>
            <a:pPr marL="731520" lvl="1" indent="-274320" eaLnBrk="1" fontAlgn="auto" hangingPunct="1">
              <a:spcAft>
                <a:spcPts val="0"/>
              </a:spcAft>
              <a:buFont typeface="Wingdings"/>
              <a:buChar char=""/>
              <a:defRPr/>
            </a:pPr>
            <a:endParaRPr lang="en-US" dirty="0">
              <a:ea typeface="+mn-ea"/>
            </a:endParaRPr>
          </a:p>
          <a:p>
            <a:pPr marL="731520" lvl="1" indent="-274320" eaLnBrk="1" fontAlgn="auto" hangingPunct="1">
              <a:spcAft>
                <a:spcPts val="0"/>
              </a:spcAft>
              <a:buFont typeface="Wingdings"/>
              <a:buChar char=""/>
              <a:defRPr/>
            </a:pPr>
            <a:endParaRPr lang="en-US" dirty="0" smtClean="0">
              <a:ea typeface="+mn-ea"/>
            </a:endParaRPr>
          </a:p>
          <a:p>
            <a:pPr marL="731520" lvl="1" indent="-274320" eaLnBrk="1" fontAlgn="auto" hangingPunct="1">
              <a:spcAft>
                <a:spcPts val="0"/>
              </a:spcAft>
              <a:buFont typeface="Wingdings"/>
              <a:buChar char=""/>
              <a:defRPr/>
            </a:pPr>
            <a:endParaRPr lang="en-US" dirty="0" smtClean="0">
              <a:ea typeface="+mn-ea"/>
            </a:endParaRPr>
          </a:p>
          <a:p>
            <a:pPr marL="438912" indent="-320040" eaLnBrk="1" fontAlgn="auto" hangingPunct="1">
              <a:spcBef>
                <a:spcPts val="0"/>
              </a:spcBef>
              <a:spcAft>
                <a:spcPts val="0"/>
              </a:spcAft>
              <a:buFont typeface="Wingdings 2"/>
              <a:buChar char=""/>
              <a:defRPr/>
            </a:pPr>
            <a:endParaRPr lang="en-US" dirty="0">
              <a:ea typeface="+mn-ea"/>
            </a:endParaRPr>
          </a:p>
        </p:txBody>
      </p:sp>
      <p:pic>
        <p:nvPicPr>
          <p:cNvPr id="32773" name="Picture 2" descr="Photo showing: cigarette, little cigar, cigarillo (tipped), cigarillo, ci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495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038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25975"/>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ea typeface="+mn-ea"/>
              </a:rPr>
              <a:t>Pipes</a:t>
            </a:r>
          </a:p>
          <a:p>
            <a:pPr marL="118872" indent="0" eaLnBrk="1" fontAlgn="auto" hangingPunct="1">
              <a:spcBef>
                <a:spcPts val="0"/>
              </a:spcBef>
              <a:spcAft>
                <a:spcPts val="0"/>
              </a:spcAft>
              <a:buFont typeface="Wingdings 2"/>
              <a:buNone/>
              <a:defRPr/>
            </a:pPr>
            <a:endParaRPr lang="en-US" dirty="0" smtClean="0">
              <a:ea typeface="+mn-ea"/>
            </a:endParaRPr>
          </a:p>
          <a:p>
            <a:pPr marL="438912" indent="-320040" eaLnBrk="1" fontAlgn="auto" hangingPunct="1">
              <a:spcBef>
                <a:spcPts val="0"/>
              </a:spcBef>
              <a:spcAft>
                <a:spcPts val="0"/>
              </a:spcAft>
              <a:buFont typeface="Wingdings 2"/>
              <a:buChar char=""/>
              <a:defRPr/>
            </a:pPr>
            <a:r>
              <a:rPr lang="en-US" dirty="0" err="1" smtClean="0">
                <a:ea typeface="+mn-ea"/>
              </a:rPr>
              <a:t>Waterpipe</a:t>
            </a:r>
            <a:r>
              <a:rPr lang="en-US" dirty="0" smtClean="0">
                <a:ea typeface="+mn-ea"/>
              </a:rPr>
              <a:t>, or hookah</a:t>
            </a:r>
          </a:p>
          <a:p>
            <a:pPr marL="731520" lvl="1" indent="-274320" eaLnBrk="1" fontAlgn="auto" hangingPunct="1">
              <a:spcAft>
                <a:spcPts val="0"/>
              </a:spcAft>
              <a:buFont typeface="Wingdings"/>
              <a:buChar char=""/>
              <a:defRPr/>
            </a:pPr>
            <a:r>
              <a:rPr lang="en-US" dirty="0" smtClean="0">
                <a:ea typeface="+mn-ea"/>
              </a:rPr>
              <a:t>Past year use among high school 		students: 21% (has been increasing)</a:t>
            </a:r>
          </a:p>
          <a:p>
            <a:pPr marL="731520" lvl="1" indent="-274320" eaLnBrk="1" fontAlgn="auto" hangingPunct="1">
              <a:spcAft>
                <a:spcPts val="0"/>
              </a:spcAft>
              <a:buFont typeface="Wingdings"/>
              <a:buChar char=""/>
              <a:defRPr/>
            </a:pPr>
            <a:r>
              <a:rPr lang="en-US" dirty="0" smtClean="0">
                <a:ea typeface="+mn-ea"/>
              </a:rPr>
              <a:t>Past 30 day use among </a:t>
            </a:r>
          </a:p>
          <a:p>
            <a:pPr marL="457200" lvl="1" indent="0" eaLnBrk="1" fontAlgn="auto" hangingPunct="1">
              <a:spcAft>
                <a:spcPts val="0"/>
              </a:spcAft>
              <a:buNone/>
              <a:defRPr/>
            </a:pPr>
            <a:r>
              <a:rPr lang="en-US" dirty="0">
                <a:ea typeface="+mn-ea"/>
              </a:rPr>
              <a:t>	</a:t>
            </a:r>
            <a:r>
              <a:rPr lang="en-US" dirty="0" smtClean="0">
                <a:ea typeface="+mn-ea"/>
              </a:rPr>
              <a:t>HS students: 5.4%</a:t>
            </a:r>
          </a:p>
          <a:p>
            <a:pPr marL="731520" lvl="1" indent="-274320" eaLnBrk="1" fontAlgn="auto" hangingPunct="1">
              <a:spcAft>
                <a:spcPts val="0"/>
              </a:spcAft>
              <a:buFont typeface="Wingdings"/>
              <a:buChar char=""/>
              <a:defRPr/>
            </a:pPr>
            <a:r>
              <a:rPr lang="en-US" dirty="0" smtClean="0">
                <a:ea typeface="+mn-ea"/>
              </a:rPr>
              <a:t>CO exposure is much higher than 			cigarettes (</a:t>
            </a:r>
            <a:r>
              <a:rPr lang="en-US" dirty="0" err="1" smtClean="0">
                <a:ea typeface="+mn-ea"/>
              </a:rPr>
              <a:t>Eissenberg</a:t>
            </a:r>
            <a:r>
              <a:rPr lang="en-US" dirty="0" smtClean="0">
                <a:ea typeface="+mn-ea"/>
              </a:rPr>
              <a:t> et al., 2011)</a:t>
            </a:r>
          </a:p>
          <a:p>
            <a:pPr marL="731520" lvl="1" indent="-274320" eaLnBrk="1" fontAlgn="auto" hangingPunct="1">
              <a:spcAft>
                <a:spcPts val="0"/>
              </a:spcAft>
              <a:buFont typeface="Wingdings"/>
              <a:buChar char=""/>
              <a:defRPr/>
            </a:pPr>
            <a:r>
              <a:rPr lang="en-US" dirty="0" smtClean="0">
                <a:ea typeface="+mn-ea"/>
              </a:rPr>
              <a:t>200 puffs/hour vs ~20 puffs for one cigarette (CDC)</a:t>
            </a:r>
          </a:p>
          <a:p>
            <a:pPr marL="731520" lvl="1" indent="-274320" eaLnBrk="1" fontAlgn="auto" hangingPunct="1">
              <a:spcAft>
                <a:spcPts val="0"/>
              </a:spcAft>
              <a:buFont typeface="Wingdings"/>
              <a:buChar char=""/>
              <a:defRPr/>
            </a:pPr>
            <a:endParaRPr lang="en-US" dirty="0">
              <a:ea typeface="+mn-ea"/>
            </a:endParaRPr>
          </a:p>
          <a:p>
            <a:pPr marL="731520" lvl="1" indent="-274320" eaLnBrk="1" fontAlgn="auto" hangingPunct="1">
              <a:spcAft>
                <a:spcPts val="0"/>
              </a:spcAft>
              <a:buFont typeface="Wingdings"/>
              <a:buChar char=""/>
              <a:defRPr/>
            </a:pPr>
            <a:endParaRPr lang="en-US" dirty="0" smtClean="0">
              <a:ea typeface="+mn-ea"/>
            </a:endParaRPr>
          </a:p>
          <a:p>
            <a:pPr marL="731520" lvl="1" indent="-274320" eaLnBrk="1" fontAlgn="auto" hangingPunct="1">
              <a:spcAft>
                <a:spcPts val="0"/>
              </a:spcAft>
              <a:buFont typeface="Wingdings"/>
              <a:buChar char=""/>
              <a:defRPr/>
            </a:pPr>
            <a:endParaRPr lang="en-US" dirty="0" smtClean="0">
              <a:ea typeface="+mn-ea"/>
            </a:endParaRPr>
          </a:p>
          <a:p>
            <a:pPr marL="438912" indent="-320040" eaLnBrk="1" fontAlgn="auto" hangingPunct="1">
              <a:spcBef>
                <a:spcPts val="0"/>
              </a:spcBef>
              <a:spcAft>
                <a:spcPts val="0"/>
              </a:spcAft>
              <a:buFont typeface="Wingdings 2"/>
              <a:buChar char=""/>
              <a:defRPr/>
            </a:pPr>
            <a:endParaRPr lang="en-US" dirty="0">
              <a:ea typeface="+mn-ea"/>
            </a:endParaRPr>
          </a:p>
        </p:txBody>
      </p:sp>
      <p:pic>
        <p:nvPicPr>
          <p:cNvPr id="33795" name="Picture 4" descr="chocolate_blue"/>
          <p:cNvPicPr>
            <a:picLocks noChangeAspect="1" noChangeArrowheads="1"/>
          </p:cNvPicPr>
          <p:nvPr/>
        </p:nvPicPr>
        <p:blipFill>
          <a:blip r:embed="rId3" cstate="email">
            <a:extLst>
              <a:ext uri="{28A0092B-C50C-407E-A947-70E740481C1C}">
                <a14:useLocalDpi xmlns:a14="http://schemas.microsoft.com/office/drawing/2010/main" val="0"/>
              </a:ext>
            </a:extLst>
          </a:blip>
          <a:srcRect l="18042" r="11728"/>
          <a:stretch>
            <a:fillRect/>
          </a:stretch>
        </p:blipFill>
        <p:spPr bwMode="auto">
          <a:xfrm>
            <a:off x="6705600" y="2552699"/>
            <a:ext cx="21256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Types of Tobacco Products</a:t>
            </a:r>
            <a:endParaRPr lang="en-US" dirty="0">
              <a:solidFill>
                <a:schemeClr val="accent1">
                  <a:satMod val="150000"/>
                </a:schemeClr>
              </a:solidFill>
              <a:ea typeface="+mj-ea"/>
            </a:endParaRPr>
          </a:p>
        </p:txBody>
      </p:sp>
    </p:spTree>
    <p:extLst>
      <p:ext uri="{BB962C8B-B14F-4D97-AF65-F5344CB8AC3E}">
        <p14:creationId xmlns:p14="http://schemas.microsoft.com/office/powerpoint/2010/main" val="178263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Types of Tobacco Products</a:t>
            </a:r>
            <a:endParaRPr lang="en-US" dirty="0">
              <a:solidFill>
                <a:schemeClr val="accent1">
                  <a:satMod val="150000"/>
                </a:schemeClr>
              </a:solidFill>
              <a:ea typeface="+mj-ea"/>
            </a:endParaRPr>
          </a:p>
        </p:txBody>
      </p:sp>
      <p:sp>
        <p:nvSpPr>
          <p:cNvPr id="34819" name="Content Placeholder 2"/>
          <p:cNvSpPr>
            <a:spLocks noGrp="1"/>
          </p:cNvSpPr>
          <p:nvPr>
            <p:ph idx="1"/>
          </p:nvPr>
        </p:nvSpPr>
        <p:spPr/>
        <p:txBody>
          <a:bodyPr/>
          <a:lstStyle/>
          <a:p>
            <a:pPr eaLnBrk="1" hangingPunct="1"/>
            <a:r>
              <a:rPr lang="en-US" dirty="0">
                <a:latin typeface="Corbel" charset="0"/>
              </a:rPr>
              <a:t>Smokeless tobacco</a:t>
            </a:r>
          </a:p>
          <a:p>
            <a:pPr lvl="1" eaLnBrk="1" hangingPunct="1"/>
            <a:r>
              <a:rPr lang="en-US" dirty="0">
                <a:latin typeface="Corbel" charset="0"/>
              </a:rPr>
              <a:t>“Dip”, “Chew” (e.g., </a:t>
            </a:r>
            <a:r>
              <a:rPr lang="en-US" dirty="0" err="1">
                <a:latin typeface="Corbel" charset="0"/>
              </a:rPr>
              <a:t>Skoal</a:t>
            </a:r>
            <a:r>
              <a:rPr lang="en-US" dirty="0">
                <a:latin typeface="Corbel" charset="0"/>
              </a:rPr>
              <a:t>, 		Wintergreen)</a:t>
            </a:r>
          </a:p>
          <a:p>
            <a:pPr lvl="1" eaLnBrk="1" hangingPunct="1"/>
            <a:r>
              <a:rPr lang="en-US" dirty="0">
                <a:latin typeface="Corbel" charset="0"/>
              </a:rPr>
              <a:t>Snus (Swedish)</a:t>
            </a:r>
          </a:p>
          <a:p>
            <a:pPr lvl="1" eaLnBrk="1" hangingPunct="1"/>
            <a:r>
              <a:rPr lang="en-US" dirty="0">
                <a:latin typeface="Corbel" charset="0"/>
              </a:rPr>
              <a:t>Marlboro snus, Camel snus</a:t>
            </a:r>
          </a:p>
          <a:p>
            <a:pPr lvl="1" eaLnBrk="1" hangingPunct="1"/>
            <a:r>
              <a:rPr lang="en-US" dirty="0">
                <a:latin typeface="Corbel" charset="0"/>
              </a:rPr>
              <a:t>Camel orbs, sticks, dissolvable strips</a:t>
            </a:r>
          </a:p>
          <a:p>
            <a:pPr lvl="1" eaLnBrk="1" hangingPunct="1"/>
            <a:r>
              <a:rPr lang="en-US" dirty="0">
                <a:latin typeface="Corbel" charset="0"/>
              </a:rPr>
              <a:t>Verve disc</a:t>
            </a:r>
          </a:p>
          <a:p>
            <a:pPr eaLnBrk="1" hangingPunct="1"/>
            <a:r>
              <a:rPr lang="en-US" dirty="0">
                <a:latin typeface="Corbel" charset="0"/>
              </a:rPr>
              <a:t>Health effects? In Sweden, low rates of lung cancer, but effects in US not known</a:t>
            </a:r>
          </a:p>
        </p:txBody>
      </p:sp>
    </p:spTree>
    <p:extLst>
      <p:ext uri="{BB962C8B-B14F-4D97-AF65-F5344CB8AC3E}">
        <p14:creationId xmlns:p14="http://schemas.microsoft.com/office/powerpoint/2010/main" val="266861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amel Orbs Ad_Indy Star_April 2009_Fro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3638" y="1101725"/>
            <a:ext cx="178435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21263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6750" y="4265613"/>
            <a:ext cx="33559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3"/>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atin typeface="Corbel" charset="0"/>
            </a:endParaRPr>
          </a:p>
        </p:txBody>
      </p:sp>
      <p:sp>
        <p:nvSpPr>
          <p:cNvPr id="35845" name="Rectangle 14"/>
          <p:cNvSpPr>
            <a:spLocks noChangeArrowheads="1"/>
          </p:cNvSpPr>
          <p:nvPr/>
        </p:nvSpPr>
        <p:spPr bwMode="auto">
          <a:xfrm>
            <a:off x="4437063" y="-2000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1200">
                <a:latin typeface="Corbel" charset="0"/>
                <a:cs typeface="Times New Roman" charset="0"/>
              </a:rPr>
              <a:t>  </a:t>
            </a:r>
            <a:endParaRPr lang="en-US">
              <a:latin typeface="Corbel" charset="0"/>
            </a:endParaRPr>
          </a:p>
        </p:txBody>
      </p:sp>
      <p:sp>
        <p:nvSpPr>
          <p:cNvPr id="35846" name="Rectangle 15"/>
          <p:cNvSpPr>
            <a:spLocks noChangeArrowheads="1"/>
          </p:cNvSpPr>
          <p:nvPr/>
        </p:nvSpPr>
        <p:spPr bwMode="auto">
          <a:xfrm>
            <a:off x="4437063" y="1312863"/>
            <a:ext cx="269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1200">
                <a:latin typeface="Corbel" charset="0"/>
                <a:cs typeface="Times New Roman" charset="0"/>
              </a:rPr>
              <a:t>  </a:t>
            </a:r>
            <a:endParaRPr lang="en-US">
              <a:latin typeface="Corbel" charset="0"/>
            </a:endParaRPr>
          </a:p>
        </p:txBody>
      </p:sp>
      <p:sp>
        <p:nvSpPr>
          <p:cNvPr id="35847" name="Rectangle 16"/>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atin typeface="Corbel" charset="0"/>
            </a:endParaRPr>
          </a:p>
        </p:txBody>
      </p:sp>
      <p:sp>
        <p:nvSpPr>
          <p:cNvPr id="35848" name="Rectangle 17"/>
          <p:cNvSpPr>
            <a:spLocks noChangeArrowheads="1"/>
          </p:cNvSpPr>
          <p:nvPr/>
        </p:nvSpPr>
        <p:spPr bwMode="auto">
          <a:xfrm>
            <a:off x="4448175" y="407352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700">
                <a:solidFill>
                  <a:srgbClr val="000000"/>
                </a:solidFill>
                <a:latin typeface="Verdana" charset="0"/>
                <a:cs typeface="Times New Roman" charset="0"/>
              </a:rPr>
              <a:t>  </a:t>
            </a:r>
            <a:endParaRPr lang="en-US">
              <a:latin typeface="Corbel" charset="0"/>
            </a:endParaRPr>
          </a:p>
        </p:txBody>
      </p:sp>
      <p:sp>
        <p:nvSpPr>
          <p:cNvPr id="35849" name="Rectangle 18"/>
          <p:cNvSpPr>
            <a:spLocks noChangeArrowheads="1"/>
          </p:cNvSpPr>
          <p:nvPr/>
        </p:nvSpPr>
        <p:spPr bwMode="auto">
          <a:xfrm>
            <a:off x="4437063" y="5376863"/>
            <a:ext cx="269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1200">
                <a:latin typeface="Corbel" charset="0"/>
                <a:cs typeface="Times New Roman" charset="0"/>
              </a:rPr>
              <a:t>  </a:t>
            </a:r>
            <a:endParaRPr lang="en-US">
              <a:latin typeface="Corbel" charset="0"/>
            </a:endParaRPr>
          </a:p>
        </p:txBody>
      </p:sp>
      <p:sp>
        <p:nvSpPr>
          <p:cNvPr id="35850" name="Rectangle 19"/>
          <p:cNvSpPr>
            <a:spLocks noChangeArrowheads="1"/>
          </p:cNvSpPr>
          <p:nvPr/>
        </p:nvSpPr>
        <p:spPr bwMode="auto">
          <a:xfrm>
            <a:off x="4437063" y="6775450"/>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en-US" sz="1200">
                <a:latin typeface="Corbel" charset="0"/>
                <a:cs typeface="Times New Roman" charset="0"/>
              </a:rPr>
              <a:t>  </a:t>
            </a:r>
            <a:endParaRPr lang="en-US">
              <a:latin typeface="Corbel" charset="0"/>
            </a:endParaRPr>
          </a:p>
        </p:txBody>
      </p:sp>
      <p:pic>
        <p:nvPicPr>
          <p:cNvPr id="35851" name="Picture 21" descr="File:Triumph sn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4262438"/>
            <a:ext cx="1611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Text Box 28"/>
          <p:cNvSpPr txBox="1">
            <a:spLocks noChangeArrowheads="1"/>
          </p:cNvSpPr>
          <p:nvPr/>
        </p:nvSpPr>
        <p:spPr bwMode="auto">
          <a:xfrm>
            <a:off x="966788" y="685800"/>
            <a:ext cx="217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t>dissolvable tobacco</a:t>
            </a:r>
          </a:p>
        </p:txBody>
      </p:sp>
      <p:sp>
        <p:nvSpPr>
          <p:cNvPr id="35853" name="Text Box 29"/>
          <p:cNvSpPr txBox="1">
            <a:spLocks noChangeArrowheads="1"/>
          </p:cNvSpPr>
          <p:nvPr/>
        </p:nvSpPr>
        <p:spPr bwMode="auto">
          <a:xfrm>
            <a:off x="3581400" y="49244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t>snus</a:t>
            </a:r>
          </a:p>
        </p:txBody>
      </p:sp>
      <p:pic>
        <p:nvPicPr>
          <p:cNvPr id="35854" name="Picture 18" descr="Ver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575" y="74613"/>
            <a:ext cx="43624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20" descr="Verve di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1524000"/>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263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Electronic Cigarettes</a:t>
            </a:r>
            <a:endParaRPr lang="en-US" dirty="0">
              <a:solidFill>
                <a:schemeClr val="accent1">
                  <a:satMod val="150000"/>
                </a:schemeClr>
              </a:solidFill>
              <a:ea typeface="+mj-ea"/>
            </a:endParaRPr>
          </a:p>
        </p:txBody>
      </p:sp>
      <p:pic>
        <p:nvPicPr>
          <p:cNvPr id="5" name="Picture 9" descr="http://www.e-cigarettedirect.com/product_images/uploaded_images/ecigwork.jpg"/>
          <p:cNvPicPr>
            <a:picLocks noChangeAspect="1" noChangeArrowheads="1"/>
          </p:cNvPicPr>
          <p:nvPr/>
        </p:nvPicPr>
        <p:blipFill>
          <a:blip r:embed="rId3"/>
          <a:srcRect/>
          <a:stretch>
            <a:fillRect/>
          </a:stretch>
        </p:blipFill>
        <p:spPr bwMode="auto">
          <a:xfrm>
            <a:off x="561622" y="1828800"/>
            <a:ext cx="8125178" cy="3886200"/>
          </a:xfrm>
          <a:prstGeom prst="rect">
            <a:avLst/>
          </a:prstGeom>
          <a:noFill/>
          <a:ln w="9525">
            <a:noFill/>
            <a:miter lim="800000"/>
            <a:headEnd/>
            <a:tailEnd/>
          </a:ln>
        </p:spPr>
      </p:pic>
    </p:spTree>
    <p:extLst>
      <p:ext uri="{BB962C8B-B14F-4D97-AF65-F5344CB8AC3E}">
        <p14:creationId xmlns:p14="http://schemas.microsoft.com/office/powerpoint/2010/main" val="287117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Electronic Cigarettes</a:t>
            </a:r>
            <a:endParaRPr lang="en-US" dirty="0">
              <a:solidFill>
                <a:schemeClr val="accent1">
                  <a:satMod val="150000"/>
                </a:schemeClr>
              </a:solidFill>
              <a:ea typeface="+mj-ea"/>
            </a:endParaRPr>
          </a:p>
        </p:txBody>
      </p:sp>
      <p:pic>
        <p:nvPicPr>
          <p:cNvPr id="4" name="Picture 2" descr="https://encrypted-tbn2.gstatic.com/images?q=tbn:ANd9GcQC2tnO3bpjIRGKgQORBX95TQSZAOhdz9ocRtcpFCgnaRCf9C5JTQ"/>
          <p:cNvPicPr>
            <a:picLocks noChangeAspect="1" noChangeArrowheads="1"/>
          </p:cNvPicPr>
          <p:nvPr/>
        </p:nvPicPr>
        <p:blipFill>
          <a:blip r:embed="rId3"/>
          <a:srcRect/>
          <a:stretch>
            <a:fillRect/>
          </a:stretch>
        </p:blipFill>
        <p:spPr bwMode="auto">
          <a:xfrm>
            <a:off x="472722" y="1756833"/>
            <a:ext cx="1905000" cy="1905000"/>
          </a:xfrm>
          <a:prstGeom prst="rect">
            <a:avLst/>
          </a:prstGeom>
          <a:noFill/>
          <a:ln w="9525">
            <a:noFill/>
            <a:miter lim="800000"/>
            <a:headEnd/>
            <a:tailEnd/>
          </a:ln>
        </p:spPr>
      </p:pic>
      <p:pic>
        <p:nvPicPr>
          <p:cNvPr id="6" name="Picture 10" descr="http://image.dhgate.com/albu_309353083_00-1.0x0/2013-high-quality-electronic-cigarette-e.jpg">
            <a:hlinkClick r:id="rId4"/>
          </p:cNvPr>
          <p:cNvPicPr>
            <a:picLocks noChangeAspect="1" noChangeArrowheads="1"/>
          </p:cNvPicPr>
          <p:nvPr/>
        </p:nvPicPr>
        <p:blipFill>
          <a:blip r:embed="rId5"/>
          <a:srcRect l="12849" t="12279" r="11131" b="19325"/>
          <a:stretch>
            <a:fillRect/>
          </a:stretch>
        </p:blipFill>
        <p:spPr bwMode="auto">
          <a:xfrm>
            <a:off x="3704167" y="3467099"/>
            <a:ext cx="1844323" cy="1659467"/>
          </a:xfrm>
          <a:prstGeom prst="rect">
            <a:avLst/>
          </a:prstGeom>
          <a:noFill/>
          <a:ln w="9525">
            <a:noFill/>
            <a:miter lim="800000"/>
            <a:headEnd/>
            <a:tailEnd/>
          </a:ln>
        </p:spPr>
      </p:pic>
      <p:pic>
        <p:nvPicPr>
          <p:cNvPr id="7" name="Picture 12" descr="https://encrypted-tbn2.gstatic.com/images?q=tbn:ANd9GcQPDy1ADrcfibD3gnWnSSwbpT_7HaIofsrGiQ-VzcYj1THPwFsd"/>
          <p:cNvPicPr>
            <a:picLocks noChangeAspect="1" noChangeArrowheads="1"/>
          </p:cNvPicPr>
          <p:nvPr/>
        </p:nvPicPr>
        <p:blipFill>
          <a:blip r:embed="rId6"/>
          <a:srcRect/>
          <a:stretch>
            <a:fillRect/>
          </a:stretch>
        </p:blipFill>
        <p:spPr bwMode="auto">
          <a:xfrm>
            <a:off x="6067778" y="1801988"/>
            <a:ext cx="2771422" cy="1035756"/>
          </a:xfrm>
          <a:prstGeom prst="rect">
            <a:avLst/>
          </a:prstGeom>
          <a:noFill/>
          <a:ln w="9525">
            <a:noFill/>
            <a:miter lim="800000"/>
            <a:headEnd/>
            <a:tailEnd/>
          </a:ln>
        </p:spPr>
      </p:pic>
      <p:pic>
        <p:nvPicPr>
          <p:cNvPr id="8" name="Picture 16" descr="https://encrypted-tbn3.gstatic.com/images?q=tbn:ANd9GcR_6_Q1GK1RjmWHzoY_3AldCpDv4cIe8GiIgYKeKfCtJ2lY_4__Sw"/>
          <p:cNvPicPr>
            <a:picLocks noChangeAspect="1" noChangeArrowheads="1"/>
          </p:cNvPicPr>
          <p:nvPr/>
        </p:nvPicPr>
        <p:blipFill>
          <a:blip r:embed="rId7"/>
          <a:srcRect/>
          <a:stretch>
            <a:fillRect/>
          </a:stretch>
        </p:blipFill>
        <p:spPr bwMode="auto">
          <a:xfrm>
            <a:off x="351367" y="3828343"/>
            <a:ext cx="3348567" cy="2530123"/>
          </a:xfrm>
          <a:prstGeom prst="rect">
            <a:avLst/>
          </a:prstGeom>
          <a:noFill/>
          <a:ln w="9525">
            <a:noFill/>
            <a:miter lim="800000"/>
            <a:headEnd/>
            <a:tailEnd/>
          </a:ln>
        </p:spPr>
      </p:pic>
      <p:pic>
        <p:nvPicPr>
          <p:cNvPr id="9" name="Picture 8" descr="https://encrypted-tbn1.gstatic.com/images?q=tbn:ANd9GcSss5xNClXafhIU7gdIGemSPxkW4KLp3rueNsoGcKcqxE_oK9oe"/>
          <p:cNvPicPr>
            <a:picLocks noChangeAspect="1" noChangeArrowheads="1"/>
          </p:cNvPicPr>
          <p:nvPr/>
        </p:nvPicPr>
        <p:blipFill>
          <a:blip r:embed="rId8"/>
          <a:srcRect/>
          <a:stretch>
            <a:fillRect/>
          </a:stretch>
        </p:blipFill>
        <p:spPr bwMode="auto">
          <a:xfrm>
            <a:off x="6331656" y="2843388"/>
            <a:ext cx="1905000" cy="1905000"/>
          </a:xfrm>
          <a:prstGeom prst="rect">
            <a:avLst/>
          </a:prstGeom>
          <a:noFill/>
          <a:ln w="9525">
            <a:noFill/>
            <a:miter lim="800000"/>
            <a:headEnd/>
            <a:tailEnd/>
          </a:ln>
        </p:spPr>
      </p:pic>
      <p:pic>
        <p:nvPicPr>
          <p:cNvPr id="10" name="Picture 14" descr="https://encrypted-tbn1.gstatic.com/images?q=tbn:ANd9GcTmj-fELT8go6zx-9h7IrQslIXw19Ea_gUcGs0TbJ1973hClLSr"/>
          <p:cNvPicPr>
            <a:picLocks noChangeAspect="1" noChangeArrowheads="1"/>
          </p:cNvPicPr>
          <p:nvPr/>
        </p:nvPicPr>
        <p:blipFill>
          <a:blip r:embed="rId9"/>
          <a:srcRect/>
          <a:stretch>
            <a:fillRect/>
          </a:stretch>
        </p:blipFill>
        <p:spPr bwMode="auto">
          <a:xfrm>
            <a:off x="2654300" y="1758244"/>
            <a:ext cx="2065867" cy="1752600"/>
          </a:xfrm>
          <a:prstGeom prst="rect">
            <a:avLst/>
          </a:prstGeom>
          <a:noFill/>
          <a:ln w="9525">
            <a:noFill/>
            <a:miter lim="800000"/>
            <a:headEnd/>
            <a:tailEnd/>
          </a:ln>
        </p:spPr>
      </p:pic>
      <p:pic>
        <p:nvPicPr>
          <p:cNvPr id="11" name="Picture 421" descr="ECIG picture for poster"/>
          <p:cNvPicPr>
            <a:picLocks noChangeAspect="1" noChangeArrowheads="1"/>
          </p:cNvPicPr>
          <p:nvPr/>
        </p:nvPicPr>
        <p:blipFill>
          <a:blip r:embed="rId10"/>
          <a:srcRect/>
          <a:stretch>
            <a:fillRect/>
          </a:stretch>
        </p:blipFill>
        <p:spPr bwMode="auto">
          <a:xfrm>
            <a:off x="4926189" y="4683477"/>
            <a:ext cx="3306234" cy="1945923"/>
          </a:xfrm>
          <a:prstGeom prst="rect">
            <a:avLst/>
          </a:prstGeom>
          <a:noFill/>
          <a:ln w="9525">
            <a:noFill/>
            <a:miter lim="800000"/>
            <a:headEnd/>
            <a:tailEnd/>
          </a:ln>
        </p:spPr>
      </p:pic>
    </p:spTree>
    <p:extLst>
      <p:ext uri="{BB962C8B-B14F-4D97-AF65-F5344CB8AC3E}">
        <p14:creationId xmlns:p14="http://schemas.microsoft.com/office/powerpoint/2010/main" val="2518130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t="21021"/>
          <a:stretch/>
        </p:blipFill>
        <p:spPr>
          <a:xfrm>
            <a:off x="383517" y="937512"/>
            <a:ext cx="8128000" cy="4814558"/>
          </a:xfrm>
          <a:prstGeom prst="rect">
            <a:avLst/>
          </a:prstGeom>
        </p:spPr>
      </p:pic>
      <p:sp>
        <p:nvSpPr>
          <p:cNvPr id="4" name="TextBox 3"/>
          <p:cNvSpPr txBox="1"/>
          <p:nvPr/>
        </p:nvSpPr>
        <p:spPr>
          <a:xfrm>
            <a:off x="2108887" y="5550702"/>
            <a:ext cx="5916598" cy="646331"/>
          </a:xfrm>
          <a:prstGeom prst="rect">
            <a:avLst/>
          </a:prstGeom>
          <a:noFill/>
        </p:spPr>
        <p:txBody>
          <a:bodyPr wrap="square" rtlCol="0">
            <a:spAutoFit/>
          </a:bodyPr>
          <a:lstStyle/>
          <a:p>
            <a:r>
              <a:rPr lang="en-US" dirty="0" smtClean="0"/>
              <a:t>From Breland et al., (in press), </a:t>
            </a:r>
            <a:r>
              <a:rPr lang="en-US" i="1" dirty="0" smtClean="0"/>
              <a:t>Annals of the NY Academy of Sciences</a:t>
            </a:r>
            <a:endParaRPr lang="en-US" i="1" dirty="0"/>
          </a:p>
        </p:txBody>
      </p:sp>
    </p:spTree>
    <p:extLst>
      <p:ext uri="{BB962C8B-B14F-4D97-AF65-F5344CB8AC3E}">
        <p14:creationId xmlns:p14="http://schemas.microsoft.com/office/powerpoint/2010/main" val="335119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normAutofit fontScale="90000"/>
          </a:bodyPr>
          <a:lstStyle/>
          <a:p>
            <a:pPr eaLnBrk="1" fontAlgn="auto" hangingPunct="1">
              <a:spcAft>
                <a:spcPts val="0"/>
              </a:spcAft>
              <a:defRPr/>
            </a:pPr>
            <a:r>
              <a:rPr lang="en-US" dirty="0" smtClean="0">
                <a:solidFill>
                  <a:schemeClr val="accent1">
                    <a:satMod val="150000"/>
                  </a:schemeClr>
                </a:solidFill>
                <a:ea typeface="+mj-ea"/>
              </a:rPr>
              <a:t>Tobacco Dependence/Withdrawal</a:t>
            </a:r>
          </a:p>
        </p:txBody>
      </p:sp>
      <p:sp>
        <p:nvSpPr>
          <p:cNvPr id="12291" name="Rectangle 3"/>
          <p:cNvSpPr>
            <a:spLocks noGrp="1"/>
          </p:cNvSpPr>
          <p:nvPr>
            <p:ph type="body" idx="1"/>
          </p:nvPr>
        </p:nvSpPr>
        <p:spPr>
          <a:xfrm>
            <a:off x="457200" y="1600200"/>
            <a:ext cx="8229600" cy="4625975"/>
          </a:xfrm>
        </p:spPr>
        <p:txBody>
          <a:bodyPr/>
          <a:lstStyle/>
          <a:p>
            <a:pPr eaLnBrk="1" hangingPunct="1">
              <a:spcBef>
                <a:spcPct val="25000"/>
              </a:spcBef>
            </a:pPr>
            <a:r>
              <a:rPr lang="en-US" sz="2800">
                <a:latin typeface="Corbel" charset="0"/>
              </a:rPr>
              <a:t>Effects of tobacco: mild euphoria, reduced stress, increased energy, and appetite suppression</a:t>
            </a:r>
          </a:p>
          <a:p>
            <a:pPr eaLnBrk="1" hangingPunct="1">
              <a:spcBef>
                <a:spcPct val="25000"/>
              </a:spcBef>
            </a:pPr>
            <a:r>
              <a:rPr lang="en-US" sz="2800">
                <a:latin typeface="Corbel" charset="0"/>
              </a:rPr>
              <a:t>Dependence likely caused by nicotine</a:t>
            </a:r>
          </a:p>
          <a:p>
            <a:pPr eaLnBrk="1" hangingPunct="1">
              <a:spcBef>
                <a:spcPct val="25000"/>
              </a:spcBef>
            </a:pPr>
            <a:r>
              <a:rPr lang="en-US" sz="2800">
                <a:latin typeface="Corbel" charset="0"/>
              </a:rPr>
              <a:t>Symptoms of withdrawal generally start within 2 - 3 hours after the last tobacco use, and peaks about 2 - 3 days later</a:t>
            </a:r>
          </a:p>
          <a:p>
            <a:pPr lvl="1" eaLnBrk="1" hangingPunct="1">
              <a:lnSpc>
                <a:spcPct val="80000"/>
              </a:lnSpc>
            </a:pPr>
            <a:r>
              <a:rPr lang="en-US" sz="2000">
                <a:latin typeface="Corbel" charset="0"/>
              </a:rPr>
              <a:t>Intense craving for tobacco</a:t>
            </a:r>
          </a:p>
          <a:p>
            <a:pPr lvl="1" eaLnBrk="1" hangingPunct="1">
              <a:lnSpc>
                <a:spcPct val="80000"/>
              </a:lnSpc>
            </a:pPr>
            <a:r>
              <a:rPr lang="en-US" sz="2000">
                <a:latin typeface="Corbel" charset="0"/>
              </a:rPr>
              <a:t>Anxiety, restlessness, impatience</a:t>
            </a:r>
          </a:p>
          <a:p>
            <a:pPr lvl="1" eaLnBrk="1" hangingPunct="1">
              <a:lnSpc>
                <a:spcPct val="80000"/>
              </a:lnSpc>
            </a:pPr>
            <a:r>
              <a:rPr lang="en-US" sz="2000">
                <a:latin typeface="Corbel" charset="0"/>
              </a:rPr>
              <a:t>Difficulty concentrating</a:t>
            </a:r>
          </a:p>
          <a:p>
            <a:pPr lvl="1" eaLnBrk="1" hangingPunct="1">
              <a:lnSpc>
                <a:spcPct val="80000"/>
              </a:lnSpc>
            </a:pPr>
            <a:r>
              <a:rPr lang="en-US" sz="2000">
                <a:latin typeface="Corbel" charset="0"/>
              </a:rPr>
              <a:t>Drowsiness or trouble sleeping, as well as bad dreams and nightmares</a:t>
            </a:r>
          </a:p>
          <a:p>
            <a:pPr lvl="1" eaLnBrk="1" hangingPunct="1">
              <a:lnSpc>
                <a:spcPct val="80000"/>
              </a:lnSpc>
            </a:pPr>
            <a:r>
              <a:rPr lang="en-US" sz="2000">
                <a:latin typeface="Corbel" charset="0"/>
              </a:rPr>
              <a:t>Headaches</a:t>
            </a:r>
          </a:p>
          <a:p>
            <a:pPr lvl="1" eaLnBrk="1" hangingPunct="1">
              <a:lnSpc>
                <a:spcPct val="80000"/>
              </a:lnSpc>
            </a:pPr>
            <a:r>
              <a:rPr lang="en-US" sz="2000">
                <a:latin typeface="Corbel" charset="0"/>
              </a:rPr>
              <a:t>Increased appetite and weight gain</a:t>
            </a:r>
          </a:p>
          <a:p>
            <a:pPr lvl="1" eaLnBrk="1" hangingPunct="1">
              <a:lnSpc>
                <a:spcPct val="80000"/>
              </a:lnSpc>
            </a:pPr>
            <a:r>
              <a:rPr lang="en-US" sz="2000">
                <a:latin typeface="Corbel" charset="0"/>
              </a:rPr>
              <a:t>Irritability or depression</a:t>
            </a:r>
          </a:p>
        </p:txBody>
      </p:sp>
    </p:spTree>
    <p:extLst>
      <p:ext uri="{BB962C8B-B14F-4D97-AF65-F5344CB8AC3E}">
        <p14:creationId xmlns:p14="http://schemas.microsoft.com/office/powerpoint/2010/main" val="1787348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Electronic Cigarettes</a:t>
            </a:r>
            <a:endParaRPr lang="en-US" dirty="0">
              <a:solidFill>
                <a:schemeClr val="accent1">
                  <a:satMod val="150000"/>
                </a:schemeClr>
              </a:solidFill>
              <a:ea typeface="+mj-ea"/>
            </a:endParaRPr>
          </a:p>
        </p:txBody>
      </p:sp>
      <p:pic>
        <p:nvPicPr>
          <p:cNvPr id="18" name="Picture 26" descr="http://cdn3.bigcommerce.com/s-ounlim5/products/355/images/303/evariety__13501.1403886207.220.220.jpg?c=2"/>
          <p:cNvPicPr>
            <a:picLocks noChangeAspect="1" noChangeArrowheads="1"/>
          </p:cNvPicPr>
          <p:nvPr/>
        </p:nvPicPr>
        <p:blipFill>
          <a:blip r:embed="rId3"/>
          <a:srcRect/>
          <a:stretch>
            <a:fillRect/>
          </a:stretch>
        </p:blipFill>
        <p:spPr bwMode="auto">
          <a:xfrm>
            <a:off x="6735234" y="4995334"/>
            <a:ext cx="1667933" cy="1481667"/>
          </a:xfrm>
          <a:prstGeom prst="rect">
            <a:avLst/>
          </a:prstGeom>
          <a:noFill/>
          <a:ln w="9525">
            <a:noFill/>
            <a:miter lim="800000"/>
            <a:headEnd/>
            <a:tailEnd/>
          </a:ln>
        </p:spPr>
      </p:pic>
      <p:pic>
        <p:nvPicPr>
          <p:cNvPr id="19" name="Picture 4" descr="http://www.goelectroniccigarette.com/assets/images/fuzion-vapor-e-liquid-juice.jpg"/>
          <p:cNvPicPr>
            <a:picLocks noChangeAspect="1" noChangeArrowheads="1"/>
          </p:cNvPicPr>
          <p:nvPr/>
        </p:nvPicPr>
        <p:blipFill>
          <a:blip r:embed="rId4"/>
          <a:srcRect/>
          <a:stretch>
            <a:fillRect/>
          </a:stretch>
        </p:blipFill>
        <p:spPr bwMode="auto">
          <a:xfrm>
            <a:off x="166512" y="5205590"/>
            <a:ext cx="2273300" cy="1188156"/>
          </a:xfrm>
          <a:prstGeom prst="rect">
            <a:avLst/>
          </a:prstGeom>
          <a:noFill/>
          <a:ln w="9525">
            <a:noFill/>
            <a:miter lim="800000"/>
            <a:headEnd/>
            <a:tailEnd/>
          </a:ln>
        </p:spPr>
      </p:pic>
      <p:pic>
        <p:nvPicPr>
          <p:cNvPr id="20" name="Picture 14" descr="http://www.hookahcompany.com/images_products/E-Hookah-Square-Drops-CMYK-HC-L.jpg"/>
          <p:cNvPicPr>
            <a:picLocks noChangeAspect="1" noChangeArrowheads="1"/>
          </p:cNvPicPr>
          <p:nvPr/>
        </p:nvPicPr>
        <p:blipFill>
          <a:blip r:embed="rId5"/>
          <a:srcRect/>
          <a:stretch>
            <a:fillRect/>
          </a:stretch>
        </p:blipFill>
        <p:spPr bwMode="auto">
          <a:xfrm>
            <a:off x="7040035" y="1683044"/>
            <a:ext cx="1749777" cy="1962156"/>
          </a:xfrm>
          <a:prstGeom prst="rect">
            <a:avLst/>
          </a:prstGeom>
          <a:noFill/>
          <a:ln w="9525">
            <a:noFill/>
            <a:miter lim="800000"/>
            <a:headEnd/>
            <a:tailEnd/>
          </a:ln>
        </p:spPr>
      </p:pic>
      <p:pic>
        <p:nvPicPr>
          <p:cNvPr id="21" name="Picture 12" descr="http://www.e-smoke.com.cn/upload/201104/watermark/1302768392.jpg"/>
          <p:cNvPicPr>
            <a:picLocks noChangeAspect="1" noChangeArrowheads="1"/>
          </p:cNvPicPr>
          <p:nvPr/>
        </p:nvPicPr>
        <p:blipFill>
          <a:blip r:embed="rId6"/>
          <a:srcRect/>
          <a:stretch>
            <a:fillRect/>
          </a:stretch>
        </p:blipFill>
        <p:spPr bwMode="auto">
          <a:xfrm>
            <a:off x="4289778" y="5000978"/>
            <a:ext cx="1660878" cy="1476022"/>
          </a:xfrm>
          <a:prstGeom prst="rect">
            <a:avLst/>
          </a:prstGeom>
          <a:noFill/>
          <a:ln w="9525">
            <a:noFill/>
            <a:miter lim="800000"/>
            <a:headEnd/>
            <a:tailEnd/>
          </a:ln>
        </p:spPr>
      </p:pic>
      <p:pic>
        <p:nvPicPr>
          <p:cNvPr id="22" name="Picture 18" descr="Alice In Vapeland"/>
          <p:cNvPicPr>
            <a:picLocks noChangeAspect="1" noChangeArrowheads="1"/>
          </p:cNvPicPr>
          <p:nvPr/>
        </p:nvPicPr>
        <p:blipFill>
          <a:blip r:embed="rId7"/>
          <a:srcRect/>
          <a:stretch>
            <a:fillRect/>
          </a:stretch>
        </p:blipFill>
        <p:spPr bwMode="auto">
          <a:xfrm>
            <a:off x="848079" y="4174067"/>
            <a:ext cx="1192388" cy="1058333"/>
          </a:xfrm>
          <a:prstGeom prst="rect">
            <a:avLst/>
          </a:prstGeom>
          <a:noFill/>
          <a:ln w="9525">
            <a:noFill/>
            <a:miter lim="800000"/>
            <a:headEnd/>
            <a:tailEnd/>
          </a:ln>
        </p:spPr>
      </p:pic>
      <p:pic>
        <p:nvPicPr>
          <p:cNvPr id="23" name="Picture 28" descr="http://cdn2.bigcommerce.com/server6100/8e1d1/products/1499/images/2303/hdpe_liter__88220.1344638371.1280.1280.jpg?c=2"/>
          <p:cNvPicPr>
            <a:picLocks noChangeAspect="1" noChangeArrowheads="1"/>
          </p:cNvPicPr>
          <p:nvPr/>
        </p:nvPicPr>
        <p:blipFill>
          <a:blip r:embed="rId8"/>
          <a:srcRect/>
          <a:stretch>
            <a:fillRect/>
          </a:stretch>
        </p:blipFill>
        <p:spPr bwMode="auto">
          <a:xfrm>
            <a:off x="2627489" y="4439356"/>
            <a:ext cx="1905000" cy="1693333"/>
          </a:xfrm>
          <a:prstGeom prst="rect">
            <a:avLst/>
          </a:prstGeom>
          <a:noFill/>
          <a:ln w="9525">
            <a:noFill/>
            <a:miter lim="800000"/>
            <a:headEnd/>
            <a:tailEnd/>
          </a:ln>
        </p:spPr>
      </p:pic>
      <p:pic>
        <p:nvPicPr>
          <p:cNvPr id="24" name="Picture 30" descr="http://ecigsuk.org.uk/wp-content/uploads/2014/06/blu-e-liquid.png"/>
          <p:cNvPicPr>
            <a:picLocks noChangeAspect="1" noChangeArrowheads="1"/>
          </p:cNvPicPr>
          <p:nvPr/>
        </p:nvPicPr>
        <p:blipFill>
          <a:blip r:embed="rId9"/>
          <a:srcRect/>
          <a:stretch>
            <a:fillRect/>
          </a:stretch>
        </p:blipFill>
        <p:spPr bwMode="auto">
          <a:xfrm>
            <a:off x="5715000" y="4334934"/>
            <a:ext cx="3074812" cy="862189"/>
          </a:xfrm>
          <a:prstGeom prst="rect">
            <a:avLst/>
          </a:prstGeom>
          <a:noFill/>
          <a:ln w="9525">
            <a:noFill/>
            <a:miter lim="800000"/>
            <a:headEnd/>
            <a:tailEnd/>
          </a:ln>
        </p:spPr>
      </p:pic>
      <p:graphicFrame>
        <p:nvGraphicFramePr>
          <p:cNvPr id="25" name="Table 24"/>
          <p:cNvGraphicFramePr>
            <a:graphicFrameLocks noGrp="1"/>
          </p:cNvGraphicFramePr>
          <p:nvPr>
            <p:extLst/>
          </p:nvPr>
        </p:nvGraphicFramePr>
        <p:xfrm>
          <a:off x="406400" y="1999545"/>
          <a:ext cx="7733915" cy="2051126"/>
        </p:xfrm>
        <a:graphic>
          <a:graphicData uri="http://schemas.openxmlformats.org/drawingml/2006/table">
            <a:tbl>
              <a:tblPr>
                <a:tableStyleId>{616DA210-FB5B-4158-B5E0-FEB733F419BA}</a:tableStyleId>
              </a:tblPr>
              <a:tblGrid>
                <a:gridCol w="1386182"/>
                <a:gridCol w="6347733"/>
              </a:tblGrid>
              <a:tr h="389206">
                <a:tc>
                  <a:txBody>
                    <a:bodyPr/>
                    <a:lstStyle/>
                    <a:p>
                      <a:pPr algn="l"/>
                      <a:r>
                        <a:rPr lang="en-US" sz="1600" b="1" dirty="0" smtClean="0">
                          <a:solidFill>
                            <a:schemeClr val="tx1"/>
                          </a:solidFill>
                        </a:rPr>
                        <a:t>Base</a:t>
                      </a:r>
                      <a:endParaRPr lang="en-US" sz="1600" b="1" dirty="0">
                        <a:solidFill>
                          <a:schemeClr val="tx1"/>
                        </a:solidFill>
                      </a:endParaRPr>
                    </a:p>
                  </a:txBody>
                  <a:tcPr marT="40640" marB="4064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600" dirty="0" smtClean="0">
                          <a:solidFill>
                            <a:schemeClr val="tx1"/>
                          </a:solidFill>
                        </a:rPr>
                        <a:t>Propylene Glycol, Vegetable</a:t>
                      </a:r>
                      <a:r>
                        <a:rPr lang="en-US" sz="1600" baseline="0" dirty="0" smtClean="0">
                          <a:solidFill>
                            <a:schemeClr val="tx1"/>
                          </a:solidFill>
                        </a:rPr>
                        <a:t> Glycerin</a:t>
                      </a:r>
                    </a:p>
                  </a:txBody>
                  <a:tcPr marT="40640" marB="4064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68960">
                <a:tc>
                  <a:txBody>
                    <a:bodyPr/>
                    <a:lstStyle/>
                    <a:p>
                      <a:pPr algn="l"/>
                      <a:r>
                        <a:rPr lang="en-US" sz="1600" b="1" dirty="0" smtClean="0">
                          <a:solidFill>
                            <a:schemeClr val="tx1"/>
                          </a:solidFill>
                        </a:rPr>
                        <a:t>Flavors</a:t>
                      </a:r>
                    </a:p>
                    <a:p>
                      <a:pPr algn="l"/>
                      <a:endParaRPr lang="en-US" sz="1600" b="1" dirty="0" smtClean="0">
                        <a:solidFill>
                          <a:schemeClr val="tx1"/>
                        </a:solidFill>
                      </a:endParaRPr>
                    </a:p>
                  </a:txBody>
                  <a:tcPr marT="40640" marB="4064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dirty="0" smtClean="0">
                          <a:solidFill>
                            <a:schemeClr val="tx1"/>
                          </a:solidFill>
                        </a:rPr>
                        <a:t>Various tobacco,</a:t>
                      </a:r>
                      <a:r>
                        <a:rPr lang="en-US" sz="1600" baseline="0" dirty="0" smtClean="0">
                          <a:solidFill>
                            <a:schemeClr val="tx1"/>
                          </a:solidFill>
                        </a:rPr>
                        <a:t> fruit, and other flavors </a:t>
                      </a:r>
                    </a:p>
                    <a:p>
                      <a:pPr algn="l"/>
                      <a:r>
                        <a:rPr lang="en-US" sz="1200" b="1" baseline="0" dirty="0" smtClean="0">
                          <a:solidFill>
                            <a:schemeClr val="tx1"/>
                          </a:solidFill>
                        </a:rPr>
                        <a:t>Other flavors include: </a:t>
                      </a:r>
                      <a:r>
                        <a:rPr lang="en-US" sz="1200" baseline="0" dirty="0" smtClean="0">
                          <a:solidFill>
                            <a:schemeClr val="tx1"/>
                          </a:solidFill>
                        </a:rPr>
                        <a:t>chocolate, caramel, amaretto, popcorn, etc.</a:t>
                      </a:r>
                      <a:endParaRPr lang="en-US" sz="1200" dirty="0">
                        <a:solidFill>
                          <a:schemeClr val="tx1"/>
                        </a:solidFill>
                      </a:endParaRPr>
                    </a:p>
                  </a:txBody>
                  <a:tcPr marT="40640" marB="40640">
                    <a:lnL w="12700" cmpd="sng">
                      <a:noFill/>
                    </a:lnL>
                    <a:lnR w="12700" cmpd="sng">
                      <a:noFill/>
                    </a:lnR>
                    <a:lnT w="12700" cmpd="sng">
                      <a:noFill/>
                    </a:lnT>
                    <a:lnB w="12700" cmpd="sng">
                      <a:noFill/>
                    </a:lnB>
                    <a:lnTlToBr w="12700" cmpd="sng">
                      <a:noFill/>
                      <a:prstDash val="solid"/>
                    </a:lnTlToBr>
                    <a:lnBlToTr w="12700" cmpd="sng">
                      <a:noFill/>
                      <a:prstDash val="solid"/>
                    </a:lnBlToTr>
                  </a:tcPr>
                </a:tc>
              </a:tr>
              <a:tr h="388533">
                <a:tc>
                  <a:txBody>
                    <a:bodyPr/>
                    <a:lstStyle/>
                    <a:p>
                      <a:pPr algn="l"/>
                      <a:r>
                        <a:rPr lang="en-US" sz="1600" b="1" dirty="0" smtClean="0">
                          <a:solidFill>
                            <a:schemeClr val="tx1"/>
                          </a:solidFill>
                        </a:rPr>
                        <a:t>Nicotine</a:t>
                      </a:r>
                      <a:endParaRPr lang="en-US" sz="1600" b="1" dirty="0">
                        <a:solidFill>
                          <a:schemeClr val="tx1"/>
                        </a:solidFill>
                      </a:endParaRPr>
                    </a:p>
                  </a:txBody>
                  <a:tcPr marT="40640" marB="4064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baseline="0" dirty="0" smtClean="0">
                          <a:solidFill>
                            <a:schemeClr val="tx1"/>
                          </a:solidFill>
                        </a:rPr>
                        <a:t>0-36 mg/mL +</a:t>
                      </a:r>
                    </a:p>
                  </a:txBody>
                  <a:tcPr marT="40640" marB="4064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04427">
                <a:tc>
                  <a:txBody>
                    <a:bodyPr/>
                    <a:lstStyle/>
                    <a:p>
                      <a:pPr algn="l"/>
                      <a:r>
                        <a:rPr lang="en-US" sz="1600" b="1" dirty="0" smtClean="0">
                          <a:solidFill>
                            <a:schemeClr val="tx1"/>
                          </a:solidFill>
                        </a:rPr>
                        <a:t>Other</a:t>
                      </a:r>
                      <a:endParaRPr lang="en-US" sz="1600" b="1" dirty="0">
                        <a:solidFill>
                          <a:schemeClr val="tx1"/>
                        </a:solidFill>
                      </a:endParaRPr>
                    </a:p>
                  </a:txBody>
                  <a:tcPr marT="40640" marB="406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smtClean="0">
                          <a:solidFill>
                            <a:schemeClr val="tx1"/>
                          </a:solidFill>
                        </a:rPr>
                        <a:t>Water, additives </a:t>
                      </a:r>
                    </a:p>
                    <a:p>
                      <a:pPr algn="l"/>
                      <a:r>
                        <a:rPr lang="en-US" sz="1200" b="1" dirty="0" smtClean="0">
                          <a:solidFill>
                            <a:schemeClr val="tx1"/>
                          </a:solidFill>
                        </a:rPr>
                        <a:t>Additives include</a:t>
                      </a:r>
                      <a:r>
                        <a:rPr lang="en-US" sz="1200" dirty="0" smtClean="0">
                          <a:solidFill>
                            <a:schemeClr val="tx1"/>
                          </a:solidFill>
                        </a:rPr>
                        <a:t>: sweeteners: stevia, sucralose,</a:t>
                      </a:r>
                      <a:r>
                        <a:rPr lang="en-US" sz="1200" baseline="0" dirty="0" smtClean="0">
                          <a:solidFill>
                            <a:schemeClr val="tx1"/>
                          </a:solidFill>
                        </a:rPr>
                        <a:t> ethyl </a:t>
                      </a:r>
                      <a:r>
                        <a:rPr lang="en-US" sz="1200" baseline="0" dirty="0" err="1" smtClean="0">
                          <a:solidFill>
                            <a:schemeClr val="tx1"/>
                          </a:solidFill>
                        </a:rPr>
                        <a:t>maltol</a:t>
                      </a:r>
                      <a:r>
                        <a:rPr lang="en-US" sz="1200" baseline="0" dirty="0" smtClean="0">
                          <a:solidFill>
                            <a:schemeClr val="tx1"/>
                          </a:solidFill>
                        </a:rPr>
                        <a:t>; sour additives: </a:t>
                      </a:r>
                      <a:r>
                        <a:rPr lang="en-US" sz="1200" baseline="0" dirty="0" err="1" smtClean="0">
                          <a:solidFill>
                            <a:schemeClr val="tx1"/>
                          </a:solidFill>
                        </a:rPr>
                        <a:t>maltic</a:t>
                      </a:r>
                      <a:r>
                        <a:rPr lang="en-US" sz="1200" baseline="0" dirty="0" smtClean="0">
                          <a:solidFill>
                            <a:schemeClr val="tx1"/>
                          </a:solidFill>
                        </a:rPr>
                        <a:t> acid, acetic acid, lemon or lime juice; ethyl alcohol; menthol; </a:t>
                      </a:r>
                      <a:r>
                        <a:rPr lang="en-US" sz="1200" baseline="0" dirty="0" err="1" smtClean="0">
                          <a:solidFill>
                            <a:schemeClr val="tx1"/>
                          </a:solidFill>
                        </a:rPr>
                        <a:t>pyrazines</a:t>
                      </a:r>
                      <a:r>
                        <a:rPr lang="en-US" sz="1200" baseline="0" dirty="0" smtClean="0">
                          <a:solidFill>
                            <a:schemeClr val="tx1"/>
                          </a:solidFill>
                        </a:rPr>
                        <a:t>?</a:t>
                      </a:r>
                      <a:endParaRPr lang="en-US" sz="1200" dirty="0">
                        <a:solidFill>
                          <a:schemeClr val="tx1"/>
                        </a:solidFill>
                      </a:endParaRPr>
                    </a:p>
                  </a:txBody>
                  <a:tcPr marT="40640" marB="406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16"/>
          <p:cNvSpPr txBox="1">
            <a:spLocks noChangeArrowheads="1"/>
          </p:cNvSpPr>
          <p:nvPr/>
        </p:nvSpPr>
        <p:spPr bwMode="auto">
          <a:xfrm>
            <a:off x="333022" y="1576211"/>
            <a:ext cx="3077634" cy="420564"/>
          </a:xfrm>
          <a:prstGeom prst="rect">
            <a:avLst/>
          </a:prstGeom>
          <a:noFill/>
          <a:ln w="9525">
            <a:noFill/>
            <a:miter lim="800000"/>
            <a:headEnd/>
            <a:tailEnd/>
          </a:ln>
        </p:spPr>
        <p:txBody>
          <a:bodyPr>
            <a:spAutoFit/>
          </a:bodyPr>
          <a:lstStyle/>
          <a:p>
            <a:r>
              <a:rPr lang="en-US" sz="2133" b="1"/>
              <a:t>E-liquids</a:t>
            </a:r>
          </a:p>
        </p:txBody>
      </p:sp>
    </p:spTree>
    <p:extLst>
      <p:ext uri="{BB962C8B-B14F-4D97-AF65-F5344CB8AC3E}">
        <p14:creationId xmlns:p14="http://schemas.microsoft.com/office/powerpoint/2010/main" val="3206215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Who uses ECIGs?</a:t>
            </a:r>
            <a:endParaRPr lang="en-US" dirty="0">
              <a:solidFill>
                <a:schemeClr val="accent1">
                  <a:satMod val="150000"/>
                </a:schemeClr>
              </a:solidFill>
              <a:ea typeface="+mj-ea"/>
            </a:endParaRPr>
          </a:p>
        </p:txBody>
      </p:sp>
      <p:sp>
        <p:nvSpPr>
          <p:cNvPr id="5" name="Rectangle 4"/>
          <p:cNvSpPr>
            <a:spLocks noChangeArrowheads="1"/>
          </p:cNvSpPr>
          <p:nvPr/>
        </p:nvSpPr>
        <p:spPr bwMode="auto">
          <a:xfrm>
            <a:off x="530577" y="1247423"/>
            <a:ext cx="8613423" cy="5487849"/>
          </a:xfrm>
          <a:prstGeom prst="rect">
            <a:avLst/>
          </a:prstGeom>
          <a:noFill/>
          <a:ln w="9525">
            <a:noFill/>
            <a:miter lim="800000"/>
            <a:headEnd/>
            <a:tailEnd/>
          </a:ln>
        </p:spPr>
        <p:txBody>
          <a:bodyPr wrap="square">
            <a:spAutoFit/>
          </a:bodyPr>
          <a:lstStyle/>
          <a:p>
            <a:pPr marL="304804" indent="-304804">
              <a:buSzPct val="150000"/>
            </a:pPr>
            <a:endParaRPr lang="en-US" altLang="en-US" sz="2133" dirty="0"/>
          </a:p>
          <a:p>
            <a:pPr marL="304804" indent="-304804">
              <a:spcAft>
                <a:spcPts val="1067"/>
              </a:spcAft>
              <a:buSzPct val="150000"/>
              <a:buFontTx/>
              <a:buChar char="•"/>
            </a:pPr>
            <a:r>
              <a:rPr lang="en-US" altLang="en-US" sz="2133" dirty="0"/>
              <a:t>Adults</a:t>
            </a:r>
          </a:p>
          <a:p>
            <a:pPr marL="711209" lvl="1" indent="-304804">
              <a:spcAft>
                <a:spcPts val="1067"/>
              </a:spcAft>
              <a:buSzPct val="150000"/>
              <a:buFont typeface="Arial" panose="020B0604020202020204" pitchFamily="34" charset="0"/>
              <a:buChar char="-"/>
            </a:pPr>
            <a:r>
              <a:rPr lang="en-US" altLang="en-US" sz="2133" dirty="0"/>
              <a:t>In 2010, 0.3% of adults used ECIGs (about 727,000 people)</a:t>
            </a:r>
          </a:p>
          <a:p>
            <a:pPr marL="711209" lvl="1" indent="-304804">
              <a:spcAft>
                <a:spcPts val="1067"/>
              </a:spcAft>
              <a:buSzPct val="150000"/>
              <a:buFont typeface="Arial" panose="020B0604020202020204" pitchFamily="34" charset="0"/>
              <a:buChar char="-"/>
            </a:pPr>
            <a:r>
              <a:rPr lang="en-US" altLang="en-US" sz="2133" dirty="0"/>
              <a:t>In 2014, 3.7% of adults used ECIGs (almost 9 million people)</a:t>
            </a:r>
          </a:p>
          <a:p>
            <a:pPr marL="304804" indent="-304804">
              <a:spcAft>
                <a:spcPts val="1067"/>
              </a:spcAft>
              <a:buSzPct val="150000"/>
              <a:buFontTx/>
              <a:buChar char="•"/>
            </a:pPr>
            <a:r>
              <a:rPr lang="en-US" altLang="en-US" sz="2133" dirty="0"/>
              <a:t>Adolescents</a:t>
            </a:r>
          </a:p>
          <a:p>
            <a:pPr marL="711209" lvl="1" indent="-304804">
              <a:spcAft>
                <a:spcPts val="1067"/>
              </a:spcAft>
              <a:buSzPct val="150000"/>
              <a:buFont typeface="Arial" panose="020B0604020202020204" pitchFamily="34" charset="0"/>
              <a:buChar char="-"/>
            </a:pPr>
            <a:r>
              <a:rPr lang="en-US" altLang="en-US" sz="2133" dirty="0"/>
              <a:t>In 2011, 1.5% of high school students used ECIGs 		(about 250,000 high school students)</a:t>
            </a:r>
          </a:p>
          <a:p>
            <a:pPr marL="711209" lvl="1" indent="-304804">
              <a:spcAft>
                <a:spcPts val="1067"/>
              </a:spcAft>
              <a:buSzPct val="150000"/>
              <a:buFont typeface="Arial" panose="020B0604020202020204" pitchFamily="34" charset="0"/>
              <a:buChar char="-"/>
            </a:pPr>
            <a:r>
              <a:rPr lang="en-US" altLang="en-US" sz="2133" dirty="0"/>
              <a:t>In 2015, 16% of high school students used ECIGs 		(about 2.5 million high school students) </a:t>
            </a:r>
          </a:p>
          <a:p>
            <a:pPr marL="304804" indent="-304804">
              <a:spcAft>
                <a:spcPts val="1067"/>
              </a:spcAft>
              <a:buSzPct val="150000"/>
              <a:buFontTx/>
              <a:buChar char="•"/>
            </a:pPr>
            <a:r>
              <a:rPr lang="en-US" altLang="en-US" sz="2133" dirty="0"/>
              <a:t>More common among current/former cigarette smokers, but some adult and adolescent ECIG users have never smoked cigarettes.</a:t>
            </a:r>
          </a:p>
          <a:p>
            <a:pPr marL="304804" indent="-304804">
              <a:spcAft>
                <a:spcPts val="1067"/>
              </a:spcAft>
              <a:buSzPct val="150000"/>
              <a:buFontTx/>
              <a:buChar char="•"/>
            </a:pPr>
            <a:endParaRPr lang="en-US" altLang="en-US" sz="2133" dirty="0"/>
          </a:p>
          <a:p>
            <a:pPr marL="304804" indent="-304804">
              <a:spcAft>
                <a:spcPts val="1067"/>
              </a:spcAft>
              <a:buSzPct val="150000"/>
              <a:buFontTx/>
              <a:buChar char="•"/>
            </a:pPr>
            <a:endParaRPr lang="en-US" altLang="en-US" sz="2133" dirty="0"/>
          </a:p>
        </p:txBody>
      </p:sp>
      <p:pic>
        <p:nvPicPr>
          <p:cNvPr id="6" name="Picture 2" descr="Image result for vap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304800"/>
            <a:ext cx="2447806" cy="163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35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374130" y="1750312"/>
            <a:ext cx="6550670" cy="3150136"/>
          </a:xfrm>
          <a:prstGeom prst="rect">
            <a:avLst/>
          </a:prstGeom>
          <a:solidFill>
            <a:srgbClr val="FFFFFF"/>
          </a:solidFill>
          <a:ln w="15875" cap="flat" cmpd="sng" algn="ctr">
            <a:solidFill>
              <a:srgbClr val="000000"/>
            </a:solidFill>
            <a:prstDash val="solid"/>
            <a:round/>
            <a:headEnd type="none" w="med" len="med"/>
            <a:tailEnd type="none" w="med" len="med"/>
          </a:ln>
          <a:effectLst/>
        </p:spPr>
        <p:txBody>
          <a:bodyPr vert="horz" wrap="square" lIns="81280" tIns="40640" rIns="81280" bIns="40640" numCol="1" rtlCol="0" anchor="t" anchorCtr="0" compatLnSpc="1">
            <a:prstTxWarp prst="textNoShape">
              <a:avLst/>
            </a:prstTxWarp>
          </a:bodyPr>
          <a:lstStyle/>
          <a:p>
            <a:pPr algn="ctr" defTabSz="812810">
              <a:buSzPct val="150000"/>
            </a:pPr>
            <a:endParaRPr lang="en-US" sz="2133">
              <a:solidFill>
                <a:schemeClr val="accent2"/>
              </a:solidFill>
            </a:endParaRPr>
          </a:p>
        </p:txBody>
      </p:sp>
      <p:pic>
        <p:nvPicPr>
          <p:cNvPr id="512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7285" t="13360" r="27069"/>
          <a:stretch/>
        </p:blipFill>
        <p:spPr bwMode="auto">
          <a:xfrm>
            <a:off x="1374131" y="1750312"/>
            <a:ext cx="5146436" cy="315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651"/>
          <a:stretch/>
        </p:blipFill>
        <p:spPr bwMode="auto">
          <a:xfrm>
            <a:off x="6060966" y="2181772"/>
            <a:ext cx="1835806" cy="107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800773" y="990600"/>
            <a:ext cx="5675586" cy="748795"/>
          </a:xfrm>
          <a:prstGeom prst="rect">
            <a:avLst/>
          </a:prstGeom>
          <a:noFill/>
        </p:spPr>
        <p:txBody>
          <a:bodyPr wrap="square" rtlCol="0">
            <a:spAutoFit/>
          </a:bodyPr>
          <a:lstStyle/>
          <a:p>
            <a:pPr algn="ctr"/>
            <a:r>
              <a:rPr lang="en-US" sz="2133" dirty="0"/>
              <a:t>Cigarette and Electronic Cigarette Use among High School Students</a:t>
            </a:r>
          </a:p>
        </p:txBody>
      </p:sp>
    </p:spTree>
    <p:extLst>
      <p:ext uri="{BB962C8B-B14F-4D97-AF65-F5344CB8AC3E}">
        <p14:creationId xmlns:p14="http://schemas.microsoft.com/office/powerpoint/2010/main" val="75309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E-cigarettes: rates of use</a:t>
            </a:r>
            <a:endParaRPr lang="en-US" dirty="0">
              <a:solidFill>
                <a:schemeClr val="accent1">
                  <a:satMod val="150000"/>
                </a:schemeClr>
              </a:solidFill>
              <a:ea typeface="+mj-e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7086600" cy="4710566"/>
          </a:xfrm>
          <a:prstGeom prst="rect">
            <a:avLst/>
          </a:prstGeom>
        </p:spPr>
      </p:pic>
      <p:sp>
        <p:nvSpPr>
          <p:cNvPr id="4" name="Oval 3"/>
          <p:cNvSpPr/>
          <p:nvPr/>
        </p:nvSpPr>
        <p:spPr>
          <a:xfrm>
            <a:off x="2438400" y="3276600"/>
            <a:ext cx="1676400" cy="303416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15200" y="2209800"/>
            <a:ext cx="1676400" cy="1569660"/>
          </a:xfrm>
          <a:prstGeom prst="rect">
            <a:avLst/>
          </a:prstGeom>
          <a:noFill/>
        </p:spPr>
        <p:txBody>
          <a:bodyPr wrap="square" rtlCol="0">
            <a:spAutoFit/>
          </a:bodyPr>
          <a:lstStyle/>
          <a:p>
            <a:r>
              <a:rPr lang="en-US" sz="1600" dirty="0" smtClean="0"/>
              <a:t>National Health Interview Survey, 2015, ECIG use = “every day or some days”</a:t>
            </a:r>
            <a:endParaRPr lang="en-US" sz="1600" dirty="0"/>
          </a:p>
        </p:txBody>
      </p:sp>
    </p:spTree>
    <p:extLst>
      <p:ext uri="{BB962C8B-B14F-4D97-AF65-F5344CB8AC3E}">
        <p14:creationId xmlns:p14="http://schemas.microsoft.com/office/powerpoint/2010/main" val="8380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E-cigarettes</a:t>
            </a:r>
            <a:endParaRPr lang="en-US" dirty="0">
              <a:solidFill>
                <a:schemeClr val="accent1">
                  <a:satMod val="150000"/>
                </a:schemeClr>
              </a:solidFill>
              <a:ea typeface="+mj-ea"/>
            </a:endParaRPr>
          </a:p>
        </p:txBody>
      </p:sp>
      <p:sp>
        <p:nvSpPr>
          <p:cNvPr id="40963" name="Content Placeholder 2"/>
          <p:cNvSpPr>
            <a:spLocks noGrp="1"/>
          </p:cNvSpPr>
          <p:nvPr>
            <p:ph idx="1"/>
          </p:nvPr>
        </p:nvSpPr>
        <p:spPr>
          <a:xfrm>
            <a:off x="457200" y="1600200"/>
            <a:ext cx="8229600" cy="4625975"/>
          </a:xfrm>
        </p:spPr>
        <p:txBody>
          <a:bodyPr/>
          <a:lstStyle/>
          <a:p>
            <a:pPr eaLnBrk="1" hangingPunct="1"/>
            <a:r>
              <a:rPr lang="en-US" dirty="0">
                <a:latin typeface="Corbel" charset="0"/>
              </a:rPr>
              <a:t>Health effects of e-cigarettes </a:t>
            </a:r>
            <a:r>
              <a:rPr lang="en-US" dirty="0" smtClean="0">
                <a:latin typeface="Corbel" charset="0"/>
              </a:rPr>
              <a:t>mostly unknown</a:t>
            </a:r>
          </a:p>
          <a:p>
            <a:pPr lvl="1" eaLnBrk="1" hangingPunct="1"/>
            <a:r>
              <a:rPr lang="en-US" dirty="0" smtClean="0">
                <a:latin typeface="Corbel" charset="0"/>
              </a:rPr>
              <a:t>Short term vs long-term</a:t>
            </a:r>
            <a:endParaRPr lang="en-US" dirty="0">
              <a:latin typeface="Corbel" charset="0"/>
            </a:endParaRPr>
          </a:p>
          <a:p>
            <a:pPr eaLnBrk="1" hangingPunct="1"/>
            <a:r>
              <a:rPr lang="en-US" dirty="0">
                <a:latin typeface="Corbel" charset="0"/>
              </a:rPr>
              <a:t>Concerns about:</a:t>
            </a:r>
          </a:p>
          <a:p>
            <a:pPr lvl="1" eaLnBrk="1" hangingPunct="1"/>
            <a:r>
              <a:rPr lang="en-US" dirty="0">
                <a:latin typeface="Corbel" charset="0"/>
              </a:rPr>
              <a:t>Nicotine delivery</a:t>
            </a:r>
          </a:p>
          <a:p>
            <a:pPr lvl="1" eaLnBrk="1" hangingPunct="1"/>
            <a:r>
              <a:rPr lang="en-US" dirty="0">
                <a:latin typeface="Corbel" charset="0"/>
              </a:rPr>
              <a:t>Toxicant delivery</a:t>
            </a:r>
          </a:p>
          <a:p>
            <a:pPr eaLnBrk="1" hangingPunct="1"/>
            <a:r>
              <a:rPr lang="en-US" dirty="0">
                <a:latin typeface="Corbel" charset="0"/>
              </a:rPr>
              <a:t>Currently little evidence to show that e-cigarettes are effective quit aids</a:t>
            </a:r>
          </a:p>
          <a:p>
            <a:pPr eaLnBrk="1" hangingPunct="1"/>
            <a:r>
              <a:rPr lang="en-US" dirty="0">
                <a:latin typeface="Corbel" charset="0"/>
              </a:rPr>
              <a:t>VCU’s Center for the Study of Tobacco Products currently studying e-cigarettes</a:t>
            </a:r>
          </a:p>
          <a:p>
            <a:pPr eaLnBrk="1" hangingPunct="1"/>
            <a:endParaRPr lang="en-US" dirty="0">
              <a:latin typeface="Corbel" charset="0"/>
            </a:endParaRPr>
          </a:p>
        </p:txBody>
      </p:sp>
    </p:spTree>
    <p:extLst>
      <p:ext uri="{BB962C8B-B14F-4D97-AF65-F5344CB8AC3E}">
        <p14:creationId xmlns:p14="http://schemas.microsoft.com/office/powerpoint/2010/main" val="11670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E-cigarettes: Promise or Peril?</a:t>
            </a:r>
            <a:endParaRPr lang="en-US" dirty="0">
              <a:solidFill>
                <a:schemeClr val="accent1">
                  <a:satMod val="150000"/>
                </a:schemeClr>
              </a:solidFill>
              <a:ea typeface="+mj-ea"/>
            </a:endParaRPr>
          </a:p>
        </p:txBody>
      </p:sp>
      <p:sp>
        <p:nvSpPr>
          <p:cNvPr id="5" name="Rectangle 4"/>
          <p:cNvSpPr>
            <a:spLocks noChangeArrowheads="1"/>
          </p:cNvSpPr>
          <p:nvPr/>
        </p:nvSpPr>
        <p:spPr bwMode="auto">
          <a:xfrm>
            <a:off x="533400" y="1600200"/>
            <a:ext cx="7890933" cy="4641463"/>
          </a:xfrm>
          <a:prstGeom prst="rect">
            <a:avLst/>
          </a:prstGeom>
          <a:noFill/>
          <a:ln w="9525">
            <a:noFill/>
            <a:miter lim="800000"/>
            <a:headEnd/>
            <a:tailEnd/>
          </a:ln>
        </p:spPr>
        <p:txBody>
          <a:bodyPr>
            <a:spAutoFit/>
          </a:bodyPr>
          <a:lstStyle/>
          <a:p>
            <a:pPr marL="304804" indent="-304804">
              <a:buSzPct val="150000"/>
            </a:pPr>
            <a:endParaRPr lang="en-US" altLang="en-US" sz="2133" dirty="0"/>
          </a:p>
          <a:p>
            <a:pPr marL="304804" indent="-304804">
              <a:spcAft>
                <a:spcPts val="1067"/>
              </a:spcAft>
              <a:buSzPct val="150000"/>
              <a:buFontTx/>
              <a:buChar char="•"/>
            </a:pPr>
            <a:r>
              <a:rPr lang="en-US" altLang="en-US" sz="2133" u="sng" dirty="0"/>
              <a:t>Promising!</a:t>
            </a:r>
            <a:r>
              <a:rPr lang="en-US" altLang="en-US" sz="2133" dirty="0"/>
              <a:t>  “If governments, parliaments, regulation agencies, and experts are able to restrain their yearning to restrict access to e-cigarettes, </a:t>
            </a:r>
            <a:r>
              <a:rPr lang="en-US" altLang="en-US" sz="2133" dirty="0">
                <a:solidFill>
                  <a:srgbClr val="FF0000"/>
                </a:solidFill>
              </a:rPr>
              <a:t>these products are likely to represent a revolution in public health</a:t>
            </a:r>
            <a:r>
              <a:rPr lang="en-US" altLang="en-US" sz="2133" dirty="0"/>
              <a:t>.” </a:t>
            </a:r>
            <a:r>
              <a:rPr lang="en-US" altLang="en-US" sz="2133" dirty="0" err="1"/>
              <a:t>Etter</a:t>
            </a:r>
            <a:r>
              <a:rPr lang="en-US" altLang="en-US" sz="2133" dirty="0"/>
              <a:t>, 2013.  </a:t>
            </a:r>
          </a:p>
          <a:p>
            <a:pPr marL="304804" indent="-304804">
              <a:spcAft>
                <a:spcPts val="1067"/>
              </a:spcAft>
              <a:buSzPct val="150000"/>
              <a:buFontTx/>
              <a:buChar char="•"/>
            </a:pPr>
            <a:r>
              <a:rPr lang="en-US" altLang="en-US" sz="2133" u="sng" dirty="0"/>
              <a:t>Perilous!</a:t>
            </a:r>
            <a:r>
              <a:rPr lang="en-US" altLang="en-US" sz="2133" dirty="0"/>
              <a:t>  “Urged on by myopic health professionals who seem to have lost any population health focus they might have had, </a:t>
            </a:r>
            <a:r>
              <a:rPr lang="en-US" altLang="en-US" sz="2133" dirty="0">
                <a:solidFill>
                  <a:srgbClr val="FF0000"/>
                </a:solidFill>
              </a:rPr>
              <a:t>this may become one of the biggest blunders of modern public health</a:t>
            </a:r>
            <a:r>
              <a:rPr lang="en-US" altLang="en-US" sz="2133" dirty="0"/>
              <a:t>.”  Chapman, 2013.</a:t>
            </a:r>
          </a:p>
          <a:p>
            <a:pPr marL="304804" indent="-304804">
              <a:spcAft>
                <a:spcPts val="1067"/>
              </a:spcAft>
              <a:buSzPct val="150000"/>
              <a:buFontTx/>
              <a:buChar char="•"/>
            </a:pPr>
            <a:r>
              <a:rPr lang="en-GB" sz="2133" u="sng" dirty="0"/>
              <a:t>Middle ground.</a:t>
            </a:r>
            <a:r>
              <a:rPr lang="en-GB" sz="2133" dirty="0"/>
              <a:t> “… [our responses to ECIGs] will provide the greatest public health benefit when they are proportional, based on evidence, and incorporate a rational appraisal of likely risks and benefits.” Hajek et al., 2014.</a:t>
            </a:r>
            <a:endParaRPr lang="en-US" altLang="en-US" sz="2133" dirty="0"/>
          </a:p>
        </p:txBody>
      </p:sp>
    </p:spTree>
    <p:extLst>
      <p:ext uri="{BB962C8B-B14F-4D97-AF65-F5344CB8AC3E}">
        <p14:creationId xmlns:p14="http://schemas.microsoft.com/office/powerpoint/2010/main" val="2077965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bodyPr>
          <a:lstStyle/>
          <a:p>
            <a:pPr eaLnBrk="1" fontAlgn="auto" hangingPunct="1">
              <a:spcAft>
                <a:spcPts val="0"/>
              </a:spcAft>
              <a:defRPr/>
            </a:pPr>
            <a:r>
              <a:rPr lang="en-US" smtClean="0">
                <a:solidFill>
                  <a:schemeClr val="accent1">
                    <a:satMod val="150000"/>
                  </a:schemeClr>
                </a:solidFill>
                <a:ea typeface="+mj-ea"/>
              </a:rPr>
              <a:t>Summary</a:t>
            </a:r>
          </a:p>
        </p:txBody>
      </p:sp>
      <p:sp>
        <p:nvSpPr>
          <p:cNvPr id="31747" name="Rectangle 3"/>
          <p:cNvSpPr>
            <a:spLocks noGrp="1"/>
          </p:cNvSpPr>
          <p:nvPr>
            <p:ph type="body" idx="1"/>
          </p:nvPr>
        </p:nvSpPr>
        <p:spPr>
          <a:xfrm>
            <a:off x="457200" y="1676400"/>
            <a:ext cx="8229600" cy="4625975"/>
          </a:xfrm>
        </p:spPr>
        <p:txBody>
          <a:bodyPr/>
          <a:lstStyle/>
          <a:p>
            <a:pPr eaLnBrk="1" hangingPunct="1">
              <a:spcBef>
                <a:spcPct val="25000"/>
              </a:spcBef>
            </a:pPr>
            <a:r>
              <a:rPr lang="en-US" dirty="0">
                <a:latin typeface="Corbel" charset="0"/>
              </a:rPr>
              <a:t>Overall, tobacco use has been going down in the US (by small amounts in recent years) </a:t>
            </a:r>
          </a:p>
          <a:p>
            <a:pPr eaLnBrk="1" hangingPunct="1">
              <a:spcBef>
                <a:spcPct val="25000"/>
              </a:spcBef>
            </a:pPr>
            <a:r>
              <a:rPr lang="en-US" dirty="0">
                <a:latin typeface="Corbel" charset="0"/>
              </a:rPr>
              <a:t>Use of other products </a:t>
            </a:r>
            <a:r>
              <a:rPr lang="en-US" dirty="0" smtClean="0">
                <a:latin typeface="Corbel" charset="0"/>
              </a:rPr>
              <a:t>is increasing</a:t>
            </a:r>
            <a:endParaRPr lang="en-US" dirty="0">
              <a:latin typeface="Corbel" charset="0"/>
            </a:endParaRPr>
          </a:p>
          <a:p>
            <a:pPr eaLnBrk="1" hangingPunct="1">
              <a:spcBef>
                <a:spcPct val="25000"/>
              </a:spcBef>
            </a:pPr>
            <a:r>
              <a:rPr lang="en-US" dirty="0">
                <a:latin typeface="Corbel" charset="0"/>
              </a:rPr>
              <a:t>Hard to determine long-term impact of new products</a:t>
            </a:r>
          </a:p>
          <a:p>
            <a:pPr eaLnBrk="1" hangingPunct="1">
              <a:spcBef>
                <a:spcPct val="25000"/>
              </a:spcBef>
            </a:pPr>
            <a:r>
              <a:rPr lang="en-US" dirty="0">
                <a:latin typeface="Corbel" charset="0"/>
              </a:rPr>
              <a:t>Major concern—Will people switch to new “safer” products rather than quit? Or become dual users?</a:t>
            </a:r>
          </a:p>
          <a:p>
            <a:pPr eaLnBrk="1" hangingPunct="1">
              <a:spcBef>
                <a:spcPct val="25000"/>
              </a:spcBef>
            </a:pPr>
            <a:r>
              <a:rPr lang="en-US" dirty="0" smtClean="0">
                <a:latin typeface="Corbel" charset="0"/>
              </a:rPr>
              <a:t>How will youth be affected?</a:t>
            </a:r>
            <a:endParaRPr lang="en-US" dirty="0">
              <a:latin typeface="Corbel" charset="0"/>
            </a:endParaRPr>
          </a:p>
        </p:txBody>
      </p:sp>
    </p:spTree>
    <p:extLst>
      <p:ext uri="{BB962C8B-B14F-4D97-AF65-F5344CB8AC3E}">
        <p14:creationId xmlns:p14="http://schemas.microsoft.com/office/powerpoint/2010/main" val="2036776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Smoking cessation</a:t>
            </a:r>
            <a:endParaRPr lang="en-US" dirty="0">
              <a:solidFill>
                <a:schemeClr val="accent1">
                  <a:satMod val="150000"/>
                </a:schemeClr>
              </a:solidFill>
              <a:ea typeface="+mj-ea"/>
            </a:endParaRPr>
          </a:p>
        </p:txBody>
      </p:sp>
      <p:sp>
        <p:nvSpPr>
          <p:cNvPr id="32771" name="Content Placeholder 2"/>
          <p:cNvSpPr>
            <a:spLocks noGrp="1"/>
          </p:cNvSpPr>
          <p:nvPr>
            <p:ph idx="1"/>
          </p:nvPr>
        </p:nvSpPr>
        <p:spPr/>
        <p:txBody>
          <a:bodyPr/>
          <a:lstStyle/>
          <a:p>
            <a:pPr eaLnBrk="1" hangingPunct="1"/>
            <a:r>
              <a:rPr lang="en-US">
                <a:latin typeface="Corbel" charset="0"/>
              </a:rPr>
              <a:t>~70% of smokers say they want to quit</a:t>
            </a:r>
          </a:p>
          <a:p>
            <a:pPr eaLnBrk="1" hangingPunct="1"/>
            <a:r>
              <a:rPr lang="en-US">
                <a:latin typeface="Corbel" charset="0"/>
              </a:rPr>
              <a:t>45% make quit attempts</a:t>
            </a:r>
          </a:p>
          <a:p>
            <a:pPr eaLnBrk="1" hangingPunct="1"/>
            <a:r>
              <a:rPr lang="en-US">
                <a:latin typeface="Corbel" charset="0"/>
              </a:rPr>
              <a:t>Relapse rates are high</a:t>
            </a:r>
          </a:p>
          <a:p>
            <a:pPr eaLnBrk="1" hangingPunct="1"/>
            <a:r>
              <a:rPr lang="en-US">
                <a:latin typeface="Corbel" charset="0"/>
              </a:rPr>
              <a:t>Tobacco produces dependence: very difficult to quit</a:t>
            </a:r>
          </a:p>
          <a:p>
            <a:pPr eaLnBrk="1" hangingPunct="1"/>
            <a:r>
              <a:rPr lang="en-US">
                <a:latin typeface="Corbel" charset="0"/>
              </a:rPr>
              <a:t>Tobacco is as addictive as heroin or cocaine</a:t>
            </a:r>
          </a:p>
          <a:p>
            <a:pPr eaLnBrk="1" hangingPunct="1"/>
            <a:endParaRPr lang="en-US">
              <a:latin typeface="Corbel" charset="0"/>
            </a:endParaRPr>
          </a:p>
        </p:txBody>
      </p:sp>
    </p:spTree>
    <p:extLst>
      <p:ext uri="{BB962C8B-B14F-4D97-AF65-F5344CB8AC3E}">
        <p14:creationId xmlns:p14="http://schemas.microsoft.com/office/powerpoint/2010/main" val="343527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Smoking cessation</a:t>
            </a:r>
            <a:endParaRPr lang="en-US" dirty="0">
              <a:solidFill>
                <a:schemeClr val="accent1">
                  <a:satMod val="150000"/>
                </a:schemeClr>
              </a:solidFill>
              <a:ea typeface="+mj-ea"/>
            </a:endParaRPr>
          </a:p>
        </p:txBody>
      </p:sp>
      <p:sp>
        <p:nvSpPr>
          <p:cNvPr id="33795" name="Content Placeholder 2"/>
          <p:cNvSpPr>
            <a:spLocks noGrp="1"/>
          </p:cNvSpPr>
          <p:nvPr>
            <p:ph idx="1"/>
          </p:nvPr>
        </p:nvSpPr>
        <p:spPr/>
        <p:txBody>
          <a:bodyPr/>
          <a:lstStyle/>
          <a:p>
            <a:pPr eaLnBrk="1" hangingPunct="1">
              <a:lnSpc>
                <a:spcPct val="90000"/>
              </a:lnSpc>
            </a:pPr>
            <a:r>
              <a:rPr lang="en-US">
                <a:latin typeface="Corbel" charset="0"/>
              </a:rPr>
              <a:t>Medications to quit can increase likelihood of success</a:t>
            </a:r>
          </a:p>
          <a:p>
            <a:pPr lvl="1" eaLnBrk="1" hangingPunct="1">
              <a:lnSpc>
                <a:spcPct val="90000"/>
              </a:lnSpc>
            </a:pPr>
            <a:r>
              <a:rPr lang="en-US">
                <a:latin typeface="Corbel" charset="0"/>
              </a:rPr>
              <a:t>Nicotine replacement therapy (nicotine patch, gum, inhaler, lozenge, nasal spray)</a:t>
            </a:r>
          </a:p>
          <a:p>
            <a:pPr lvl="1" eaLnBrk="1" hangingPunct="1">
              <a:lnSpc>
                <a:spcPct val="90000"/>
              </a:lnSpc>
            </a:pPr>
            <a:r>
              <a:rPr lang="en-US">
                <a:latin typeface="Corbel" charset="0"/>
              </a:rPr>
              <a:t>Non-nicotine medications: </a:t>
            </a:r>
          </a:p>
          <a:p>
            <a:pPr lvl="2" eaLnBrk="1" hangingPunct="1">
              <a:lnSpc>
                <a:spcPct val="90000"/>
              </a:lnSpc>
            </a:pPr>
            <a:r>
              <a:rPr lang="en-US">
                <a:latin typeface="Corbel" charset="0"/>
              </a:rPr>
              <a:t>buproprion (Zyban/Wellbutrin)</a:t>
            </a:r>
          </a:p>
          <a:p>
            <a:pPr lvl="2" eaLnBrk="1" hangingPunct="1">
              <a:lnSpc>
                <a:spcPct val="90000"/>
              </a:lnSpc>
            </a:pPr>
            <a:r>
              <a:rPr lang="en-US">
                <a:latin typeface="Corbel" charset="0"/>
              </a:rPr>
              <a:t>varenicline (Chantix)</a:t>
            </a:r>
          </a:p>
          <a:p>
            <a:pPr eaLnBrk="1" hangingPunct="1">
              <a:lnSpc>
                <a:spcPct val="90000"/>
              </a:lnSpc>
              <a:spcBef>
                <a:spcPct val="25000"/>
              </a:spcBef>
            </a:pPr>
            <a:r>
              <a:rPr lang="en-US">
                <a:latin typeface="Corbel" charset="0"/>
              </a:rPr>
              <a:t>1-800 QUIT-NOW (counseling)</a:t>
            </a:r>
          </a:p>
          <a:p>
            <a:pPr eaLnBrk="1" hangingPunct="1">
              <a:lnSpc>
                <a:spcPct val="90000"/>
              </a:lnSpc>
              <a:spcBef>
                <a:spcPct val="25000"/>
              </a:spcBef>
            </a:pPr>
            <a:r>
              <a:rPr lang="en-US">
                <a:latin typeface="Corbel" charset="0"/>
              </a:rPr>
              <a:t>Websites</a:t>
            </a:r>
          </a:p>
          <a:p>
            <a:pPr eaLnBrk="1" hangingPunct="1">
              <a:lnSpc>
                <a:spcPct val="90000"/>
              </a:lnSpc>
              <a:spcBef>
                <a:spcPct val="25000"/>
              </a:spcBef>
            </a:pPr>
            <a:r>
              <a:rPr lang="en-US">
                <a:latin typeface="Corbel" charset="0"/>
              </a:rPr>
              <a:t>Emerging trend: technology</a:t>
            </a:r>
          </a:p>
        </p:txBody>
      </p:sp>
      <p:pic>
        <p:nvPicPr>
          <p:cNvPr id="45060" name="Picture 5" descr="C:\Users\Alison\AppData\Local\Microsoft\Windows\Temporary Internet Files\Content.IE5\H9OZVC3S\MCj0439602000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2800" y="38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nicotine patc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609600"/>
            <a:ext cx="16176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Bbrelan\AppData\Local\Microsoft\Windows\Temporary Internet Files\Content.IE5\R23YMB9K\MC900384154[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0" y="4648200"/>
            <a:ext cx="18256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769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Estimated abstinence rates—</a:t>
            </a:r>
            <a:br>
              <a:rPr lang="en-US" dirty="0" smtClean="0">
                <a:ea typeface="+mj-ea"/>
              </a:rPr>
            </a:br>
            <a:r>
              <a:rPr lang="en-US" dirty="0" smtClean="0">
                <a:ea typeface="+mj-ea"/>
              </a:rPr>
              <a:t>Behavioral therapies</a:t>
            </a:r>
            <a:endParaRPr lang="en-US" dirty="0">
              <a:ea typeface="+mj-ea"/>
            </a:endParaRPr>
          </a:p>
        </p:txBody>
      </p:sp>
      <p:graphicFrame>
        <p:nvGraphicFramePr>
          <p:cNvPr id="4" name="Content Placeholder 3"/>
          <p:cNvGraphicFramePr>
            <a:graphicFrameLocks noGrp="1"/>
          </p:cNvGraphicFramePr>
          <p:nvPr>
            <p:ph idx="1"/>
          </p:nvPr>
        </p:nvGraphicFramePr>
        <p:xfrm>
          <a:off x="457200" y="1774825"/>
          <a:ext cx="8229600" cy="2225676"/>
        </p:xfrm>
        <a:graphic>
          <a:graphicData uri="http://schemas.openxmlformats.org/drawingml/2006/table">
            <a:tbl>
              <a:tblPr firstRow="1" bandRow="1">
                <a:tableStyleId>{5C22544A-7EE6-4342-B048-85BDC9FD1C3A}</a:tableStyleId>
              </a:tblPr>
              <a:tblGrid>
                <a:gridCol w="4114800"/>
                <a:gridCol w="4114800"/>
              </a:tblGrid>
              <a:tr h="370946">
                <a:tc>
                  <a:txBody>
                    <a:bodyPr/>
                    <a:lstStyle/>
                    <a:p>
                      <a:r>
                        <a:rPr lang="en-US" sz="1800" dirty="0" smtClean="0"/>
                        <a:t>Treatment</a:t>
                      </a:r>
                      <a:endParaRPr lang="en-US" sz="1800" dirty="0"/>
                    </a:p>
                  </a:txBody>
                  <a:tcPr marT="45733" marB="45733"/>
                </a:tc>
                <a:tc>
                  <a:txBody>
                    <a:bodyPr/>
                    <a:lstStyle/>
                    <a:p>
                      <a:r>
                        <a:rPr lang="en-US" sz="1800" dirty="0" smtClean="0"/>
                        <a:t>Abstinence rate (%)</a:t>
                      </a:r>
                      <a:endParaRPr lang="en-US" sz="1800" dirty="0"/>
                    </a:p>
                  </a:txBody>
                  <a:tcPr marT="45733" marB="45733"/>
                </a:tc>
              </a:tr>
              <a:tr h="370946">
                <a:tc>
                  <a:txBody>
                    <a:bodyPr/>
                    <a:lstStyle/>
                    <a:p>
                      <a:r>
                        <a:rPr lang="en-US" sz="1800" dirty="0" smtClean="0"/>
                        <a:t>No</a:t>
                      </a:r>
                      <a:r>
                        <a:rPr lang="en-US" sz="1800" baseline="0" dirty="0" smtClean="0"/>
                        <a:t> counseling/behavioral therapy</a:t>
                      </a:r>
                      <a:endParaRPr lang="en-US" sz="1800" dirty="0" smtClean="0"/>
                    </a:p>
                  </a:txBody>
                  <a:tcPr marT="45733" marB="45733"/>
                </a:tc>
                <a:tc>
                  <a:txBody>
                    <a:bodyPr/>
                    <a:lstStyle/>
                    <a:p>
                      <a:r>
                        <a:rPr lang="en-US" sz="1800" dirty="0" smtClean="0"/>
                        <a:t>11.2</a:t>
                      </a:r>
                      <a:endParaRPr lang="en-US" sz="1800" dirty="0"/>
                    </a:p>
                  </a:txBody>
                  <a:tcPr marT="45733" marB="45733"/>
                </a:tc>
              </a:tr>
              <a:tr h="370946">
                <a:tc>
                  <a:txBody>
                    <a:bodyPr/>
                    <a:lstStyle/>
                    <a:p>
                      <a:r>
                        <a:rPr lang="en-US" sz="1800" dirty="0" smtClean="0"/>
                        <a:t>Relaxation/breathing</a:t>
                      </a:r>
                      <a:endParaRPr lang="en-US" sz="1800" dirty="0"/>
                    </a:p>
                  </a:txBody>
                  <a:tcPr marT="45733" marB="45733"/>
                </a:tc>
                <a:tc>
                  <a:txBody>
                    <a:bodyPr/>
                    <a:lstStyle/>
                    <a:p>
                      <a:r>
                        <a:rPr lang="en-US" sz="1800" dirty="0" smtClean="0"/>
                        <a:t>10.8</a:t>
                      </a:r>
                      <a:endParaRPr lang="en-US" sz="1800" dirty="0"/>
                    </a:p>
                  </a:txBody>
                  <a:tcPr marT="45733" marB="45733"/>
                </a:tc>
              </a:tr>
              <a:tr h="370946">
                <a:tc>
                  <a:txBody>
                    <a:bodyPr/>
                    <a:lstStyle/>
                    <a:p>
                      <a:r>
                        <a:rPr lang="en-US" sz="1800" dirty="0" smtClean="0"/>
                        <a:t>Cigarette fading</a:t>
                      </a:r>
                      <a:endParaRPr lang="en-US" sz="1800" dirty="0"/>
                    </a:p>
                  </a:txBody>
                  <a:tcPr marT="45733" marB="45733"/>
                </a:tc>
                <a:tc>
                  <a:txBody>
                    <a:bodyPr/>
                    <a:lstStyle/>
                    <a:p>
                      <a:r>
                        <a:rPr lang="en-US" sz="1800" dirty="0" smtClean="0"/>
                        <a:t>11.8</a:t>
                      </a:r>
                      <a:endParaRPr lang="en-US" sz="1800" dirty="0"/>
                    </a:p>
                  </a:txBody>
                  <a:tcPr marT="45733" marB="45733"/>
                </a:tc>
              </a:tr>
              <a:tr h="370946">
                <a:tc>
                  <a:txBody>
                    <a:bodyPr/>
                    <a:lstStyle/>
                    <a:p>
                      <a:r>
                        <a:rPr lang="en-US" sz="1800" dirty="0" smtClean="0"/>
                        <a:t>Social</a:t>
                      </a:r>
                      <a:r>
                        <a:rPr lang="en-US" sz="1800" baseline="0" dirty="0" smtClean="0"/>
                        <a:t> support</a:t>
                      </a:r>
                      <a:endParaRPr lang="en-US" sz="1800" dirty="0"/>
                    </a:p>
                  </a:txBody>
                  <a:tcPr marT="45733" marB="45733"/>
                </a:tc>
                <a:tc>
                  <a:txBody>
                    <a:bodyPr/>
                    <a:lstStyle/>
                    <a:p>
                      <a:r>
                        <a:rPr lang="en-US" sz="1800" dirty="0" smtClean="0"/>
                        <a:t>14.4-16.2</a:t>
                      </a:r>
                      <a:endParaRPr lang="en-US" sz="1800" dirty="0"/>
                    </a:p>
                  </a:txBody>
                  <a:tcPr marT="45733" marB="45733"/>
                </a:tc>
              </a:tr>
              <a:tr h="370946">
                <a:tc>
                  <a:txBody>
                    <a:bodyPr/>
                    <a:lstStyle/>
                    <a:p>
                      <a:r>
                        <a:rPr lang="en-US" sz="1800" dirty="0" smtClean="0"/>
                        <a:t>Practical counseling</a:t>
                      </a:r>
                      <a:endParaRPr lang="en-US" sz="1800" dirty="0"/>
                    </a:p>
                  </a:txBody>
                  <a:tcPr marT="45733" marB="45733"/>
                </a:tc>
                <a:tc>
                  <a:txBody>
                    <a:bodyPr/>
                    <a:lstStyle/>
                    <a:p>
                      <a:r>
                        <a:rPr lang="en-US" sz="1800" dirty="0" smtClean="0"/>
                        <a:t>16.2</a:t>
                      </a:r>
                      <a:endParaRPr lang="en-US" sz="1800" dirty="0"/>
                    </a:p>
                  </a:txBody>
                  <a:tcPr marT="45733" marB="45733"/>
                </a:tc>
              </a:tr>
            </a:tbl>
          </a:graphicData>
        </a:graphic>
      </p:graphicFrame>
      <p:sp>
        <p:nvSpPr>
          <p:cNvPr id="46106" name="TextBox 6"/>
          <p:cNvSpPr txBox="1">
            <a:spLocks noChangeArrowheads="1"/>
          </p:cNvSpPr>
          <p:nvPr/>
        </p:nvSpPr>
        <p:spPr bwMode="auto">
          <a:xfrm>
            <a:off x="1066800" y="4333875"/>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rbel" charset="0"/>
                <a:ea typeface="ＭＳ Ｐゴシック" charset="0"/>
              </a:defRPr>
            </a:lvl1pPr>
            <a:lvl2pPr marL="742950" indent="-285750">
              <a:defRPr sz="2800">
                <a:solidFill>
                  <a:schemeClr val="tx1"/>
                </a:solidFill>
                <a:latin typeface="Corbel" charset="0"/>
                <a:ea typeface="ＭＳ Ｐゴシック" charset="0"/>
              </a:defRPr>
            </a:lvl2pPr>
            <a:lvl3pPr marL="1143000">
              <a:defRPr sz="2400">
                <a:solidFill>
                  <a:schemeClr val="tx1"/>
                </a:solidFill>
                <a:latin typeface="Corbel" charset="0"/>
                <a:ea typeface="ＭＳ Ｐゴシック" charset="0"/>
              </a:defRPr>
            </a:lvl3pPr>
            <a:lvl4pPr marL="1600200" indent="-228600">
              <a:defRPr sz="2000">
                <a:solidFill>
                  <a:schemeClr val="tx1"/>
                </a:solidFill>
                <a:latin typeface="Corbel" charset="0"/>
                <a:ea typeface="ＭＳ Ｐゴシック" charset="0"/>
              </a:defRPr>
            </a:lvl4pPr>
            <a:lvl5pPr marL="2057400" indent="-228600">
              <a:defRPr sz="2000">
                <a:solidFill>
                  <a:schemeClr val="tx1"/>
                </a:solidFill>
                <a:latin typeface="Corbel" charset="0"/>
                <a:ea typeface="ＭＳ Ｐゴシック" charset="0"/>
              </a:defRPr>
            </a:lvl5pPr>
            <a:lvl6pPr marL="25146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6pPr>
            <a:lvl7pPr marL="29718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7pPr>
            <a:lvl8pPr marL="34290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8pPr>
            <a:lvl9pPr marL="3886200" indent="-228600" eaLnBrk="0" fontAlgn="base" hangingPunct="0">
              <a:spcAft>
                <a:spcPct val="0"/>
              </a:spcAft>
              <a:buClr>
                <a:srgbClr val="E88651"/>
              </a:buClr>
              <a:buFont typeface="Wingdings 3" charset="0"/>
              <a:buChar char=""/>
              <a:defRPr sz="2000">
                <a:solidFill>
                  <a:schemeClr val="tx1"/>
                </a:solidFill>
                <a:latin typeface="Corbel" charset="0"/>
                <a:ea typeface="ＭＳ Ｐゴシック" charset="0"/>
              </a:defRPr>
            </a:lvl9pPr>
          </a:lstStyle>
          <a:p>
            <a:pPr eaLnBrk="1" hangingPunct="1"/>
            <a:r>
              <a:rPr lang="en-US" sz="1800">
                <a:latin typeface="Arial" charset="0"/>
              </a:rPr>
              <a:t>Source: Treating Tobacco Use and Dependence: 2008 Update (Clinical Practice Guideline, Fiore et al., 2008)</a:t>
            </a:r>
          </a:p>
        </p:txBody>
      </p:sp>
    </p:spTree>
    <p:extLst>
      <p:ext uri="{BB962C8B-B14F-4D97-AF65-F5344CB8AC3E}">
        <p14:creationId xmlns:p14="http://schemas.microsoft.com/office/powerpoint/2010/main" val="183594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normAutofit fontScale="90000"/>
          </a:bodyPr>
          <a:lstStyle/>
          <a:p>
            <a:pPr eaLnBrk="1" fontAlgn="auto" hangingPunct="1">
              <a:spcAft>
                <a:spcPts val="0"/>
              </a:spcAft>
              <a:defRPr/>
            </a:pPr>
            <a:r>
              <a:rPr lang="en-US" sz="4100" dirty="0" smtClean="0">
                <a:solidFill>
                  <a:schemeClr val="accent1">
                    <a:satMod val="150000"/>
                  </a:schemeClr>
                </a:solidFill>
                <a:ea typeface="+mj-ea"/>
              </a:rPr>
              <a:t>Global Sources of </a:t>
            </a:r>
            <a:br>
              <a:rPr lang="en-US" sz="4100" dirty="0" smtClean="0">
                <a:solidFill>
                  <a:schemeClr val="accent1">
                    <a:satMod val="150000"/>
                  </a:schemeClr>
                </a:solidFill>
                <a:ea typeface="+mj-ea"/>
              </a:rPr>
            </a:br>
            <a:r>
              <a:rPr lang="en-US" sz="4100" dirty="0" smtClean="0">
                <a:solidFill>
                  <a:schemeClr val="accent1">
                    <a:satMod val="150000"/>
                  </a:schemeClr>
                </a:solidFill>
                <a:ea typeface="+mj-ea"/>
              </a:rPr>
              <a:t>Epidemiological Data</a:t>
            </a:r>
          </a:p>
        </p:txBody>
      </p:sp>
      <p:sp>
        <p:nvSpPr>
          <p:cNvPr id="13315" name="Rectangle 3"/>
          <p:cNvSpPr>
            <a:spLocks noGrp="1"/>
          </p:cNvSpPr>
          <p:nvPr>
            <p:ph type="body" idx="1"/>
          </p:nvPr>
        </p:nvSpPr>
        <p:spPr/>
        <p:txBody>
          <a:bodyPr/>
          <a:lstStyle/>
          <a:p>
            <a:pPr eaLnBrk="1" hangingPunct="1">
              <a:spcBef>
                <a:spcPct val="25000"/>
              </a:spcBef>
            </a:pPr>
            <a:r>
              <a:rPr lang="en-US">
                <a:latin typeface="Corbel" charset="0"/>
              </a:rPr>
              <a:t>Lack of standardized data on a global level</a:t>
            </a:r>
          </a:p>
          <a:p>
            <a:pPr eaLnBrk="1" hangingPunct="1">
              <a:spcBef>
                <a:spcPct val="25000"/>
              </a:spcBef>
            </a:pPr>
            <a:r>
              <a:rPr lang="en-US">
                <a:latin typeface="Corbel" charset="0"/>
              </a:rPr>
              <a:t>Global Tobacco Surveillance System—1999+</a:t>
            </a:r>
          </a:p>
          <a:p>
            <a:pPr lvl="1" eaLnBrk="1" hangingPunct="1">
              <a:lnSpc>
                <a:spcPct val="90000"/>
              </a:lnSpc>
            </a:pPr>
            <a:r>
              <a:rPr lang="en-US">
                <a:latin typeface="Corbel" charset="0"/>
              </a:rPr>
              <a:t>Collaborative effort among WHO, United States Centers for Disease Control and Prevention, and the Canadian Public Health Association</a:t>
            </a:r>
          </a:p>
          <a:p>
            <a:pPr lvl="1" eaLnBrk="1" hangingPunct="1">
              <a:lnSpc>
                <a:spcPct val="90000"/>
              </a:lnSpc>
            </a:pPr>
            <a:r>
              <a:rPr lang="en-US">
                <a:latin typeface="Corbel" charset="0"/>
              </a:rPr>
              <a:t>Surveys</a:t>
            </a:r>
          </a:p>
          <a:p>
            <a:pPr lvl="2" eaLnBrk="1" hangingPunct="1">
              <a:lnSpc>
                <a:spcPct val="90000"/>
              </a:lnSpc>
            </a:pPr>
            <a:r>
              <a:rPr lang="en-US">
                <a:latin typeface="Corbel" charset="0"/>
              </a:rPr>
              <a:t>Global Youth Tobacco Survey (GYTS)</a:t>
            </a:r>
          </a:p>
          <a:p>
            <a:pPr lvl="2" eaLnBrk="1" hangingPunct="1">
              <a:lnSpc>
                <a:spcPct val="90000"/>
              </a:lnSpc>
            </a:pPr>
            <a:r>
              <a:rPr lang="en-US">
                <a:latin typeface="Corbel" charset="0"/>
              </a:rPr>
              <a:t>Global School Personnel Survey (GSPS)</a:t>
            </a:r>
          </a:p>
          <a:p>
            <a:pPr lvl="2" eaLnBrk="1" hangingPunct="1">
              <a:lnSpc>
                <a:spcPct val="90000"/>
              </a:lnSpc>
            </a:pPr>
            <a:r>
              <a:rPr lang="en-US">
                <a:latin typeface="Corbel" charset="0"/>
              </a:rPr>
              <a:t>Global Health Professions Student Survey (GHPSS)</a:t>
            </a:r>
          </a:p>
          <a:p>
            <a:pPr lvl="2" eaLnBrk="1" hangingPunct="1">
              <a:lnSpc>
                <a:spcPct val="90000"/>
              </a:lnSpc>
            </a:pPr>
            <a:r>
              <a:rPr lang="en-US">
                <a:latin typeface="Corbel" charset="0"/>
              </a:rPr>
              <a:t>Global Adult Tobacco Survey (GATS) </a:t>
            </a:r>
          </a:p>
        </p:txBody>
      </p:sp>
    </p:spTree>
    <p:extLst>
      <p:ext uri="{BB962C8B-B14F-4D97-AF65-F5344CB8AC3E}">
        <p14:creationId xmlns:p14="http://schemas.microsoft.com/office/powerpoint/2010/main" val="165122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Estimated abstinence rates—</a:t>
            </a:r>
            <a:br>
              <a:rPr lang="en-US" dirty="0" smtClean="0">
                <a:ea typeface="+mj-ea"/>
              </a:rPr>
            </a:br>
            <a:r>
              <a:rPr lang="en-US" dirty="0" smtClean="0">
                <a:ea typeface="+mj-ea"/>
              </a:rPr>
              <a:t>Medications</a:t>
            </a:r>
            <a:endParaRPr lang="en-US" dirty="0">
              <a:ea typeface="+mj-ea"/>
            </a:endParaRPr>
          </a:p>
        </p:txBody>
      </p:sp>
      <p:graphicFrame>
        <p:nvGraphicFramePr>
          <p:cNvPr id="4" name="Content Placeholder 3"/>
          <p:cNvGraphicFramePr>
            <a:graphicFrameLocks noGrp="1"/>
          </p:cNvGraphicFramePr>
          <p:nvPr>
            <p:ph idx="1"/>
          </p:nvPr>
        </p:nvGraphicFramePr>
        <p:xfrm>
          <a:off x="304800" y="1539875"/>
          <a:ext cx="8229600" cy="3976689"/>
        </p:xfrm>
        <a:graphic>
          <a:graphicData uri="http://schemas.openxmlformats.org/drawingml/2006/table">
            <a:tbl>
              <a:tblPr firstRow="1" bandRow="1">
                <a:tableStyleId>{5C22544A-7EE6-4342-B048-85BDC9FD1C3A}</a:tableStyleId>
              </a:tblPr>
              <a:tblGrid>
                <a:gridCol w="4114800"/>
                <a:gridCol w="4114800"/>
              </a:tblGrid>
              <a:tr h="370737">
                <a:tc>
                  <a:txBody>
                    <a:bodyPr/>
                    <a:lstStyle/>
                    <a:p>
                      <a:r>
                        <a:rPr lang="en-US" sz="1800" dirty="0" smtClean="0"/>
                        <a:t>Treatment</a:t>
                      </a:r>
                      <a:endParaRPr lang="en-US" sz="1800" dirty="0"/>
                    </a:p>
                  </a:txBody>
                  <a:tcPr marT="45708" marB="45708"/>
                </a:tc>
                <a:tc>
                  <a:txBody>
                    <a:bodyPr/>
                    <a:lstStyle/>
                    <a:p>
                      <a:r>
                        <a:rPr lang="en-US" sz="1800" dirty="0" smtClean="0"/>
                        <a:t>Abstinence rate (%)</a:t>
                      </a:r>
                      <a:endParaRPr lang="en-US" sz="1800" dirty="0"/>
                    </a:p>
                  </a:txBody>
                  <a:tcPr marT="45708" marB="45708"/>
                </a:tc>
              </a:tr>
              <a:tr h="370737">
                <a:tc>
                  <a:txBody>
                    <a:bodyPr/>
                    <a:lstStyle/>
                    <a:p>
                      <a:r>
                        <a:rPr lang="en-US" sz="1800" dirty="0" smtClean="0"/>
                        <a:t>Placebo</a:t>
                      </a:r>
                    </a:p>
                  </a:txBody>
                  <a:tcPr marT="45708" marB="45708"/>
                </a:tc>
                <a:tc>
                  <a:txBody>
                    <a:bodyPr/>
                    <a:lstStyle/>
                    <a:p>
                      <a:r>
                        <a:rPr lang="en-US" sz="1800" dirty="0" smtClean="0"/>
                        <a:t>13.8</a:t>
                      </a:r>
                      <a:endParaRPr lang="en-US" sz="1800" dirty="0"/>
                    </a:p>
                  </a:txBody>
                  <a:tcPr marT="45708" marB="45708"/>
                </a:tc>
              </a:tr>
              <a:tr h="370737">
                <a:tc>
                  <a:txBody>
                    <a:bodyPr/>
                    <a:lstStyle/>
                    <a:p>
                      <a:r>
                        <a:rPr lang="en-US" sz="1800" dirty="0" smtClean="0"/>
                        <a:t>Chantix</a:t>
                      </a:r>
                      <a:endParaRPr lang="en-US" sz="1800" dirty="0"/>
                    </a:p>
                  </a:txBody>
                  <a:tcPr marT="45708" marB="45708"/>
                </a:tc>
                <a:tc>
                  <a:txBody>
                    <a:bodyPr/>
                    <a:lstStyle/>
                    <a:p>
                      <a:r>
                        <a:rPr lang="en-US" sz="1800" dirty="0" smtClean="0"/>
                        <a:t>33.2</a:t>
                      </a:r>
                      <a:endParaRPr lang="en-US" sz="1800" dirty="0"/>
                    </a:p>
                  </a:txBody>
                  <a:tcPr marT="45708" marB="45708"/>
                </a:tc>
              </a:tr>
              <a:tr h="640056">
                <a:tc>
                  <a:txBody>
                    <a:bodyPr/>
                    <a:lstStyle/>
                    <a:p>
                      <a:r>
                        <a:rPr lang="en-US" sz="1800" dirty="0" smtClean="0"/>
                        <a:t>High dose</a:t>
                      </a:r>
                      <a:r>
                        <a:rPr lang="en-US" sz="1800" baseline="0" dirty="0" smtClean="0"/>
                        <a:t> nicotine patch (more than 25 mg)</a:t>
                      </a:r>
                      <a:endParaRPr lang="en-US" sz="1800" dirty="0"/>
                    </a:p>
                  </a:txBody>
                  <a:tcPr marT="45708" marB="45708"/>
                </a:tc>
                <a:tc>
                  <a:txBody>
                    <a:bodyPr/>
                    <a:lstStyle/>
                    <a:p>
                      <a:r>
                        <a:rPr lang="en-US" sz="1800" dirty="0" smtClean="0"/>
                        <a:t>26.5</a:t>
                      </a:r>
                      <a:endParaRPr lang="en-US" sz="1800" dirty="0"/>
                    </a:p>
                  </a:txBody>
                  <a:tcPr marT="45708" marB="45708"/>
                </a:tc>
              </a:tr>
              <a:tr h="370737">
                <a:tc>
                  <a:txBody>
                    <a:bodyPr/>
                    <a:lstStyle/>
                    <a:p>
                      <a:r>
                        <a:rPr lang="en-US" sz="1800" dirty="0" err="1" smtClean="0"/>
                        <a:t>Wellbutrin</a:t>
                      </a:r>
                      <a:r>
                        <a:rPr lang="en-US" sz="1800" baseline="0" dirty="0" smtClean="0"/>
                        <a:t> (</a:t>
                      </a:r>
                      <a:r>
                        <a:rPr lang="en-US" sz="1800" baseline="0" dirty="0" err="1" smtClean="0"/>
                        <a:t>Zyban</a:t>
                      </a:r>
                      <a:r>
                        <a:rPr lang="en-US" sz="1800" baseline="0" dirty="0" smtClean="0"/>
                        <a:t>, bupropion)</a:t>
                      </a:r>
                      <a:endParaRPr lang="en-US" sz="1800" dirty="0"/>
                    </a:p>
                  </a:txBody>
                  <a:tcPr marT="45708" marB="45708"/>
                </a:tc>
                <a:tc>
                  <a:txBody>
                    <a:bodyPr/>
                    <a:lstStyle/>
                    <a:p>
                      <a:r>
                        <a:rPr lang="en-US" sz="1800" dirty="0" smtClean="0"/>
                        <a:t>24.2</a:t>
                      </a:r>
                      <a:endParaRPr lang="en-US" sz="1800" dirty="0"/>
                    </a:p>
                  </a:txBody>
                  <a:tcPr marT="45708" marB="45708"/>
                </a:tc>
              </a:tr>
              <a:tr h="370737">
                <a:tc>
                  <a:txBody>
                    <a:bodyPr/>
                    <a:lstStyle/>
                    <a:p>
                      <a:r>
                        <a:rPr lang="en-US" sz="1800" dirty="0" smtClean="0"/>
                        <a:t>Nicotine patch 6-14 weeks</a:t>
                      </a:r>
                      <a:endParaRPr lang="en-US" sz="1800" dirty="0"/>
                    </a:p>
                  </a:txBody>
                  <a:tcPr marT="45708" marB="45708"/>
                </a:tc>
                <a:tc>
                  <a:txBody>
                    <a:bodyPr/>
                    <a:lstStyle/>
                    <a:p>
                      <a:r>
                        <a:rPr lang="en-US" sz="1800" dirty="0" smtClean="0"/>
                        <a:t>23.4</a:t>
                      </a:r>
                      <a:endParaRPr lang="en-US" sz="1800" dirty="0"/>
                    </a:p>
                  </a:txBody>
                  <a:tcPr marT="45708" marB="45708"/>
                </a:tc>
              </a:tr>
              <a:tr h="370737">
                <a:tc>
                  <a:txBody>
                    <a:bodyPr/>
                    <a:lstStyle/>
                    <a:p>
                      <a:r>
                        <a:rPr lang="en-US" sz="1800" dirty="0" smtClean="0"/>
                        <a:t>Nicotine</a:t>
                      </a:r>
                      <a:r>
                        <a:rPr lang="en-US" sz="1800" baseline="0" dirty="0" smtClean="0"/>
                        <a:t> gum</a:t>
                      </a:r>
                      <a:endParaRPr lang="en-US" sz="1800" dirty="0"/>
                    </a:p>
                  </a:txBody>
                  <a:tcPr marT="45708" marB="45708"/>
                </a:tc>
                <a:tc>
                  <a:txBody>
                    <a:bodyPr/>
                    <a:lstStyle/>
                    <a:p>
                      <a:r>
                        <a:rPr lang="en-US" sz="1800" dirty="0" smtClean="0"/>
                        <a:t>19.0</a:t>
                      </a:r>
                      <a:endParaRPr lang="en-US" sz="1800" dirty="0"/>
                    </a:p>
                  </a:txBody>
                  <a:tcPr marT="45708" marB="45708"/>
                </a:tc>
              </a:tr>
              <a:tr h="370737">
                <a:tc>
                  <a:txBody>
                    <a:bodyPr/>
                    <a:lstStyle/>
                    <a:p>
                      <a:r>
                        <a:rPr lang="en-US" sz="1800" dirty="0" smtClean="0"/>
                        <a:t>Long term patch + ad lib gum or spray</a:t>
                      </a:r>
                      <a:endParaRPr lang="en-US" sz="1800" dirty="0"/>
                    </a:p>
                  </a:txBody>
                  <a:tcPr marT="45708" marB="45708"/>
                </a:tc>
                <a:tc>
                  <a:txBody>
                    <a:bodyPr/>
                    <a:lstStyle/>
                    <a:p>
                      <a:r>
                        <a:rPr lang="en-US" sz="1800" dirty="0" smtClean="0"/>
                        <a:t>36.5</a:t>
                      </a:r>
                      <a:endParaRPr lang="en-US" sz="1800" dirty="0"/>
                    </a:p>
                  </a:txBody>
                  <a:tcPr marT="45708" marB="45708"/>
                </a:tc>
              </a:tr>
              <a:tr h="370737">
                <a:tc>
                  <a:txBody>
                    <a:bodyPr/>
                    <a:lstStyle/>
                    <a:p>
                      <a:r>
                        <a:rPr lang="en-US" sz="1800" dirty="0" smtClean="0"/>
                        <a:t>Patch + </a:t>
                      </a:r>
                      <a:r>
                        <a:rPr lang="en-US" sz="1800" dirty="0" err="1" smtClean="0"/>
                        <a:t>Wellbutrin</a:t>
                      </a:r>
                      <a:endParaRPr lang="en-US" sz="1800" dirty="0"/>
                    </a:p>
                  </a:txBody>
                  <a:tcPr marT="45708" marB="45708"/>
                </a:tc>
                <a:tc>
                  <a:txBody>
                    <a:bodyPr/>
                    <a:lstStyle/>
                    <a:p>
                      <a:r>
                        <a:rPr lang="en-US" sz="1800" dirty="0" smtClean="0"/>
                        <a:t>28.9</a:t>
                      </a:r>
                      <a:endParaRPr lang="en-US" sz="1800" dirty="0"/>
                    </a:p>
                  </a:txBody>
                  <a:tcPr marT="45708" marB="45708"/>
                </a:tc>
              </a:tr>
              <a:tr h="370737">
                <a:tc>
                  <a:txBody>
                    <a:bodyPr/>
                    <a:lstStyle/>
                    <a:p>
                      <a:r>
                        <a:rPr lang="en-US" sz="1800" dirty="0" smtClean="0"/>
                        <a:t>Patch + antidepressants</a:t>
                      </a:r>
                      <a:r>
                        <a:rPr lang="en-US" sz="1800" baseline="0" dirty="0" smtClean="0"/>
                        <a:t> (Paxil, Effexor)</a:t>
                      </a:r>
                      <a:endParaRPr lang="en-US" sz="1800" dirty="0"/>
                    </a:p>
                  </a:txBody>
                  <a:tcPr marT="45708" marB="45708"/>
                </a:tc>
                <a:tc>
                  <a:txBody>
                    <a:bodyPr/>
                    <a:lstStyle/>
                    <a:p>
                      <a:r>
                        <a:rPr lang="en-US" sz="1800" dirty="0" smtClean="0"/>
                        <a:t>24.3</a:t>
                      </a:r>
                      <a:endParaRPr lang="en-US" sz="1800" dirty="0"/>
                    </a:p>
                  </a:txBody>
                  <a:tcPr marT="45708" marB="45708"/>
                </a:tc>
              </a:tr>
            </a:tbl>
          </a:graphicData>
        </a:graphic>
      </p:graphicFrame>
    </p:spTree>
    <p:extLst>
      <p:ext uri="{BB962C8B-B14F-4D97-AF65-F5344CB8AC3E}">
        <p14:creationId xmlns:p14="http://schemas.microsoft.com/office/powerpoint/2010/main" val="2750982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ctrTitle"/>
          </p:nvPr>
        </p:nvSpPr>
        <p:spPr bwMode="auto">
          <a:extLst/>
        </p:spPr>
        <p:txBody>
          <a:bodyPr wrap="square" tIns="45720" bIns="45720" numCol="1" anchorCtr="0" compatLnSpc="1">
            <a:prstTxWarp prst="textNoShape">
              <a:avLst/>
            </a:prstTxWarp>
          </a:bodyPr>
          <a:lstStyle/>
          <a:p>
            <a:pPr eaLnBrk="1" hangingPunct="1">
              <a:defRPr/>
            </a:pPr>
            <a:r>
              <a:rPr lang="en-US" dirty="0" smtClean="0">
                <a:ea typeface="+mj-ea"/>
              </a:rPr>
              <a:t>Questions?</a:t>
            </a:r>
          </a:p>
        </p:txBody>
      </p:sp>
    </p:spTree>
    <p:extLst>
      <p:ext uri="{BB962C8B-B14F-4D97-AF65-F5344CB8AC3E}">
        <p14:creationId xmlns:p14="http://schemas.microsoft.com/office/powerpoint/2010/main" val="2020851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ctrTitle"/>
          </p:nvPr>
        </p:nvSpPr>
        <p:spPr/>
        <p:txBody>
          <a:bodyPr/>
          <a:lstStyle/>
          <a:p>
            <a:pPr eaLnBrk="1" fontAlgn="auto" hangingPunct="1">
              <a:spcAft>
                <a:spcPts val="0"/>
              </a:spcAft>
              <a:defRPr/>
            </a:pPr>
            <a:r>
              <a:rPr lang="en-US">
                <a:solidFill>
                  <a:schemeClr val="accent1">
                    <a:satMod val="150000"/>
                  </a:schemeClr>
                </a:solidFill>
                <a:ea typeface="+mj-ea"/>
              </a:rPr>
              <a:t>Prevention</a:t>
            </a:r>
          </a:p>
        </p:txBody>
      </p:sp>
      <p:sp>
        <p:nvSpPr>
          <p:cNvPr id="49155" name="Rectangle 6"/>
          <p:cNvSpPr>
            <a:spLocks noGrp="1" noChangeArrowheads="1"/>
          </p:cNvSpPr>
          <p:nvPr>
            <p:ph type="subTitle" idx="1"/>
          </p:nvPr>
        </p:nvSpPr>
        <p:spPr>
          <a:xfrm>
            <a:off x="685800" y="1828800"/>
            <a:ext cx="8077200" cy="1500188"/>
          </a:xfrm>
        </p:spPr>
        <p:txBody>
          <a:bodyPr/>
          <a:lstStyle/>
          <a:p>
            <a:pPr eaLnBrk="1" hangingPunct="1"/>
            <a:endParaRPr lang="en-US">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a:solidFill>
                  <a:schemeClr val="accent1">
                    <a:satMod val="150000"/>
                  </a:schemeClr>
                </a:solidFill>
                <a:ea typeface="+mj-ea"/>
              </a:rPr>
              <a:t>Risk and Protective Factors</a:t>
            </a:r>
          </a:p>
        </p:txBody>
      </p:sp>
      <p:sp>
        <p:nvSpPr>
          <p:cNvPr id="50179" name="Rectangle 3"/>
          <p:cNvSpPr>
            <a:spLocks noGrp="1" noChangeArrowheads="1"/>
          </p:cNvSpPr>
          <p:nvPr>
            <p:ph type="body" idx="4294967295"/>
          </p:nvPr>
        </p:nvSpPr>
        <p:spPr/>
        <p:txBody>
          <a:bodyPr/>
          <a:lstStyle/>
          <a:p>
            <a:pPr eaLnBrk="1" hangingPunct="1">
              <a:lnSpc>
                <a:spcPct val="80000"/>
              </a:lnSpc>
              <a:spcBef>
                <a:spcPct val="60000"/>
              </a:spcBef>
            </a:pPr>
            <a:r>
              <a:rPr lang="en-US" sz="2800">
                <a:latin typeface="Corbel" charset="0"/>
                <a:ea typeface="MS PGothic" charset="0"/>
                <a:cs typeface="MS PGothic" charset="0"/>
              </a:rPr>
              <a:t>Effective prevention programs are based on reducing risk factors and/or enhancing protective factors</a:t>
            </a:r>
          </a:p>
          <a:p>
            <a:pPr eaLnBrk="1" hangingPunct="1">
              <a:lnSpc>
                <a:spcPct val="80000"/>
              </a:lnSpc>
              <a:spcBef>
                <a:spcPct val="60000"/>
              </a:spcBef>
            </a:pPr>
            <a:r>
              <a:rPr lang="en-US" sz="2800">
                <a:latin typeface="Corbel" charset="0"/>
                <a:ea typeface="MS PGothic" charset="0"/>
                <a:cs typeface="MS PGothic" charset="0"/>
              </a:rPr>
              <a:t>Related to age, gender, race, and environment</a:t>
            </a:r>
          </a:p>
          <a:p>
            <a:pPr lvl="1" eaLnBrk="1" hangingPunct="1">
              <a:lnSpc>
                <a:spcPct val="80000"/>
              </a:lnSpc>
              <a:spcBef>
                <a:spcPct val="60000"/>
              </a:spcBef>
            </a:pPr>
            <a:r>
              <a:rPr lang="en-US" sz="2400">
                <a:latin typeface="Corbel" charset="0"/>
                <a:ea typeface="MS PGothic" charset="0"/>
                <a:cs typeface="MS PGothic" charset="0"/>
              </a:rPr>
              <a:t>A need for preventive interventions tailored to specific populations and settings</a:t>
            </a:r>
          </a:p>
          <a:p>
            <a:pPr eaLnBrk="1" hangingPunct="1">
              <a:lnSpc>
                <a:spcPct val="80000"/>
              </a:lnSpc>
              <a:spcBef>
                <a:spcPct val="60000"/>
              </a:spcBef>
            </a:pPr>
            <a:r>
              <a:rPr lang="en-US" sz="2800">
                <a:latin typeface="Corbel" charset="0"/>
                <a:ea typeface="MS PGothic" charset="0"/>
                <a:cs typeface="MS PGothic" charset="0"/>
              </a:rPr>
              <a:t>Most risk and protective factors related to a broad array of youth problems, but some are unique</a:t>
            </a:r>
          </a:p>
          <a:p>
            <a:pPr eaLnBrk="1" hangingPunct="1">
              <a:lnSpc>
                <a:spcPct val="80000"/>
              </a:lnSpc>
              <a:spcBef>
                <a:spcPct val="60000"/>
              </a:spcBef>
            </a:pPr>
            <a:r>
              <a:rPr lang="en-US" sz="2800">
                <a:latin typeface="Corbel" charset="0"/>
                <a:ea typeface="MS PGothic" charset="0"/>
                <a:cs typeface="MS PGothic" charset="0"/>
              </a:rPr>
              <a:t>Additive effect—goal is to affect the balance of risk and protective factors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sz="4000">
                <a:solidFill>
                  <a:schemeClr val="accent1">
                    <a:satMod val="150000"/>
                  </a:schemeClr>
                </a:solidFill>
                <a:ea typeface="+mj-ea"/>
              </a:rPr>
              <a:t>Risk and Protective Factors Domains</a:t>
            </a:r>
          </a:p>
        </p:txBody>
      </p:sp>
      <p:sp>
        <p:nvSpPr>
          <p:cNvPr id="51203" name="Rectangle 3"/>
          <p:cNvSpPr>
            <a:spLocks noGrp="1" noChangeArrowheads="1"/>
          </p:cNvSpPr>
          <p:nvPr>
            <p:ph type="body" idx="4294967295"/>
          </p:nvPr>
        </p:nvSpPr>
        <p:spPr/>
        <p:txBody>
          <a:bodyPr/>
          <a:lstStyle/>
          <a:p>
            <a:pPr eaLnBrk="1" hangingPunct="1">
              <a:spcBef>
                <a:spcPct val="40000"/>
              </a:spcBef>
            </a:pPr>
            <a:r>
              <a:rPr lang="en-US">
                <a:latin typeface="Corbel" charset="0"/>
                <a:ea typeface="MS PGothic" charset="0"/>
                <a:cs typeface="MS PGothic" charset="0"/>
              </a:rPr>
              <a:t>Individual</a:t>
            </a:r>
          </a:p>
          <a:p>
            <a:pPr eaLnBrk="1" hangingPunct="1">
              <a:spcBef>
                <a:spcPct val="40000"/>
              </a:spcBef>
            </a:pPr>
            <a:r>
              <a:rPr lang="en-US">
                <a:latin typeface="Corbel" charset="0"/>
                <a:ea typeface="MS PGothic" charset="0"/>
                <a:cs typeface="MS PGothic" charset="0"/>
              </a:rPr>
              <a:t>Family</a:t>
            </a:r>
          </a:p>
          <a:p>
            <a:pPr eaLnBrk="1" hangingPunct="1">
              <a:spcBef>
                <a:spcPct val="40000"/>
              </a:spcBef>
            </a:pPr>
            <a:r>
              <a:rPr lang="en-US">
                <a:latin typeface="Corbel" charset="0"/>
                <a:ea typeface="MS PGothic" charset="0"/>
                <a:cs typeface="MS PGothic" charset="0"/>
              </a:rPr>
              <a:t>Peer</a:t>
            </a:r>
          </a:p>
          <a:p>
            <a:pPr eaLnBrk="1" hangingPunct="1">
              <a:spcBef>
                <a:spcPct val="40000"/>
              </a:spcBef>
            </a:pPr>
            <a:r>
              <a:rPr lang="en-US">
                <a:latin typeface="Corbel" charset="0"/>
                <a:ea typeface="MS PGothic" charset="0"/>
                <a:cs typeface="MS PGothic" charset="0"/>
              </a:rPr>
              <a:t>School</a:t>
            </a:r>
          </a:p>
          <a:p>
            <a:pPr eaLnBrk="1" hangingPunct="1">
              <a:spcBef>
                <a:spcPct val="40000"/>
              </a:spcBef>
            </a:pPr>
            <a:r>
              <a:rPr lang="en-US">
                <a:latin typeface="Corbel" charset="0"/>
                <a:ea typeface="MS PGothic" charset="0"/>
                <a:cs typeface="MS PGothic" charset="0"/>
              </a:rPr>
              <a:t>Community</a:t>
            </a:r>
          </a:p>
          <a:p>
            <a:pPr eaLnBrk="1" hangingPunct="1"/>
            <a:endParaRPr lang="en-US">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idx="4294967295"/>
          </p:nvPr>
        </p:nvSpPr>
        <p:spPr>
          <a:xfrm>
            <a:off x="457200" y="152400"/>
            <a:ext cx="8229600" cy="1251062"/>
          </a:xfrm>
        </p:spPr>
        <p:txBody>
          <a:bodyPr/>
          <a:lstStyle/>
          <a:p>
            <a:pPr eaLnBrk="1" fontAlgn="auto" hangingPunct="1">
              <a:spcAft>
                <a:spcPts val="0"/>
              </a:spcAft>
              <a:defRPr/>
            </a:pPr>
            <a:r>
              <a:rPr lang="en-US">
                <a:solidFill>
                  <a:schemeClr val="accent1">
                    <a:satMod val="150000"/>
                  </a:schemeClr>
                </a:solidFill>
                <a:ea typeface="+mj-ea"/>
              </a:rPr>
              <a:t>Risk and Protective Factors</a:t>
            </a:r>
          </a:p>
        </p:txBody>
      </p:sp>
      <p:sp>
        <p:nvSpPr>
          <p:cNvPr id="52227" name="Rectangle 5"/>
          <p:cNvSpPr>
            <a:spLocks noGrp="1" noChangeArrowheads="1"/>
          </p:cNvSpPr>
          <p:nvPr>
            <p:ph type="body" sz="half" idx="4294967295"/>
          </p:nvPr>
        </p:nvSpPr>
        <p:spPr>
          <a:xfrm>
            <a:off x="457200" y="1773238"/>
            <a:ext cx="4038600" cy="4624387"/>
          </a:xfrm>
        </p:spPr>
        <p:txBody>
          <a:bodyPr lIns="91440"/>
          <a:lstStyle/>
          <a:p>
            <a:pPr eaLnBrk="1" hangingPunct="1"/>
            <a:r>
              <a:rPr lang="en-US" sz="2800">
                <a:latin typeface="Corbel" charset="0"/>
                <a:ea typeface="MS PGothic" charset="0"/>
                <a:cs typeface="MS PGothic" charset="0"/>
              </a:rPr>
              <a:t>Individual Risk Factors</a:t>
            </a:r>
          </a:p>
          <a:p>
            <a:pPr lvl="1" eaLnBrk="1" hangingPunct="1"/>
            <a:r>
              <a:rPr lang="en-US" sz="2400">
                <a:latin typeface="Corbel" charset="0"/>
                <a:ea typeface="MS PGothic" charset="0"/>
                <a:cs typeface="MS PGothic" charset="0"/>
              </a:rPr>
              <a:t>Psychiatric disorders</a:t>
            </a:r>
          </a:p>
          <a:p>
            <a:pPr lvl="1" eaLnBrk="1" hangingPunct="1"/>
            <a:r>
              <a:rPr lang="en-US" sz="2400">
                <a:latin typeface="Corbel" charset="0"/>
                <a:ea typeface="MS PGothic" charset="0"/>
                <a:cs typeface="MS PGothic" charset="0"/>
              </a:rPr>
              <a:t>Novelty/sensation seeking</a:t>
            </a:r>
          </a:p>
          <a:p>
            <a:pPr lvl="1" eaLnBrk="1" hangingPunct="1"/>
            <a:r>
              <a:rPr lang="en-US" sz="2400">
                <a:latin typeface="Corbel" charset="0"/>
                <a:ea typeface="MS PGothic" charset="0"/>
                <a:cs typeface="MS PGothic" charset="0"/>
              </a:rPr>
              <a:t>Positive attitudes towards substance use</a:t>
            </a:r>
          </a:p>
          <a:p>
            <a:pPr lvl="1" eaLnBrk="1" hangingPunct="1"/>
            <a:r>
              <a:rPr lang="en-US" sz="2400">
                <a:latin typeface="Corbel" charset="0"/>
                <a:ea typeface="MS PGothic" charset="0"/>
                <a:cs typeface="MS PGothic" charset="0"/>
              </a:rPr>
              <a:t>High antisocial behavior</a:t>
            </a:r>
          </a:p>
          <a:p>
            <a:pPr eaLnBrk="1" hangingPunct="1"/>
            <a:endParaRPr lang="en-US" sz="2800">
              <a:latin typeface="Corbel" charset="0"/>
              <a:ea typeface="MS PGothic" charset="0"/>
              <a:cs typeface="MS PGothic" charset="0"/>
            </a:endParaRPr>
          </a:p>
        </p:txBody>
      </p:sp>
      <p:sp>
        <p:nvSpPr>
          <p:cNvPr id="2" name="Rectangle 6"/>
          <p:cNvSpPr>
            <a:spLocks noGrp="1" noChangeArrowheads="1"/>
          </p:cNvSpPr>
          <p:nvPr>
            <p:ph type="body" sz="half" idx="4294967295"/>
          </p:nvPr>
        </p:nvSpPr>
        <p:spPr>
          <a:xfrm>
            <a:off x="4648200" y="1773238"/>
            <a:ext cx="4038600" cy="4624387"/>
          </a:xfrm>
        </p:spPr>
        <p:txBody>
          <a:bodyPr/>
          <a:lstStyle/>
          <a:p>
            <a:pPr eaLnBrk="1" hangingPunct="1"/>
            <a:r>
              <a:rPr lang="en-US" sz="2800">
                <a:latin typeface="Corbel" charset="0"/>
                <a:ea typeface="MS PGothic" charset="0"/>
                <a:cs typeface="MS PGothic" charset="0"/>
              </a:rPr>
              <a:t>Individual Protective Factors</a:t>
            </a:r>
          </a:p>
          <a:p>
            <a:pPr lvl="1" eaLnBrk="1" hangingPunct="1"/>
            <a:r>
              <a:rPr lang="en-US" sz="2400">
                <a:latin typeface="Corbel" charset="0"/>
                <a:ea typeface="MS PGothic" charset="0"/>
                <a:cs typeface="MS PGothic" charset="0"/>
              </a:rPr>
              <a:t>Ambitious life goals</a:t>
            </a:r>
          </a:p>
          <a:p>
            <a:pPr lvl="1" eaLnBrk="1" hangingPunct="1"/>
            <a:r>
              <a:rPr lang="en-US" sz="2400">
                <a:latin typeface="Corbel" charset="0"/>
                <a:ea typeface="MS PGothic" charset="0"/>
                <a:cs typeface="MS PGothic" charset="0"/>
              </a:rPr>
              <a:t>High religiosity</a:t>
            </a:r>
          </a:p>
          <a:p>
            <a:pPr eaLnBrk="1" hangingPunct="1"/>
            <a:endParaRPr lang="en-US" sz="280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idx="4294967295"/>
          </p:nvPr>
        </p:nvSpPr>
        <p:spPr>
          <a:xfrm>
            <a:off x="457200" y="152400"/>
            <a:ext cx="8229600" cy="1251062"/>
          </a:xfrm>
        </p:spPr>
        <p:txBody>
          <a:bodyPr/>
          <a:lstStyle/>
          <a:p>
            <a:pPr eaLnBrk="1" fontAlgn="auto" hangingPunct="1">
              <a:spcAft>
                <a:spcPts val="0"/>
              </a:spcAft>
              <a:defRPr/>
            </a:pPr>
            <a:r>
              <a:rPr lang="en-US">
                <a:solidFill>
                  <a:schemeClr val="accent1">
                    <a:satMod val="150000"/>
                  </a:schemeClr>
                </a:solidFill>
                <a:ea typeface="+mj-ea"/>
              </a:rPr>
              <a:t>Risk and Protective Factors</a:t>
            </a:r>
          </a:p>
        </p:txBody>
      </p:sp>
      <p:sp>
        <p:nvSpPr>
          <p:cNvPr id="53251" name="Rectangle 5"/>
          <p:cNvSpPr>
            <a:spLocks noGrp="1" noChangeArrowheads="1"/>
          </p:cNvSpPr>
          <p:nvPr>
            <p:ph type="body" sz="half" idx="4294967295"/>
          </p:nvPr>
        </p:nvSpPr>
        <p:spPr>
          <a:xfrm>
            <a:off x="457200" y="1773238"/>
            <a:ext cx="4038600" cy="4624387"/>
          </a:xfrm>
        </p:spPr>
        <p:txBody>
          <a:bodyPr lIns="91440"/>
          <a:lstStyle/>
          <a:p>
            <a:pPr eaLnBrk="1" hangingPunct="1"/>
            <a:r>
              <a:rPr lang="en-US" sz="2800">
                <a:latin typeface="Corbel" charset="0"/>
                <a:ea typeface="MS PGothic" charset="0"/>
                <a:cs typeface="MS PGothic" charset="0"/>
              </a:rPr>
              <a:t>Family Risk Factors</a:t>
            </a:r>
          </a:p>
          <a:p>
            <a:pPr lvl="1" eaLnBrk="1" hangingPunct="1"/>
            <a:r>
              <a:rPr lang="en-US" sz="2400">
                <a:latin typeface="Corbel" charset="0"/>
                <a:ea typeface="MS PGothic" charset="0"/>
                <a:cs typeface="MS PGothic" charset="0"/>
              </a:rPr>
              <a:t>Family conflict</a:t>
            </a:r>
          </a:p>
          <a:p>
            <a:pPr lvl="1" eaLnBrk="1" hangingPunct="1"/>
            <a:r>
              <a:rPr lang="en-US" sz="2400">
                <a:latin typeface="Corbel" charset="0"/>
                <a:ea typeface="MS PGothic" charset="0"/>
                <a:cs typeface="MS PGothic" charset="0"/>
              </a:rPr>
              <a:t>Family history of antisocial behavior</a:t>
            </a:r>
          </a:p>
          <a:p>
            <a:pPr lvl="1" eaLnBrk="1" hangingPunct="1"/>
            <a:r>
              <a:rPr lang="en-US" sz="2400">
                <a:latin typeface="Corbel" charset="0"/>
                <a:ea typeface="MS PGothic" charset="0"/>
                <a:cs typeface="MS PGothic" charset="0"/>
              </a:rPr>
              <a:t>Family attitudes favorable to substance use</a:t>
            </a:r>
          </a:p>
          <a:p>
            <a:pPr eaLnBrk="1" hangingPunct="1"/>
            <a:endParaRPr lang="en-US" sz="2800">
              <a:latin typeface="Corbel" charset="0"/>
              <a:ea typeface="MS PGothic" charset="0"/>
              <a:cs typeface="MS PGothic" charset="0"/>
            </a:endParaRPr>
          </a:p>
        </p:txBody>
      </p:sp>
      <p:sp>
        <p:nvSpPr>
          <p:cNvPr id="53252" name="Rectangle 6"/>
          <p:cNvSpPr>
            <a:spLocks noGrp="1" noChangeArrowheads="1"/>
          </p:cNvSpPr>
          <p:nvPr>
            <p:ph type="body" sz="half" idx="4294967295"/>
          </p:nvPr>
        </p:nvSpPr>
        <p:spPr>
          <a:xfrm>
            <a:off x="4648200" y="1773238"/>
            <a:ext cx="4038600" cy="4624387"/>
          </a:xfrm>
        </p:spPr>
        <p:txBody>
          <a:bodyPr/>
          <a:lstStyle/>
          <a:p>
            <a:pPr eaLnBrk="1" hangingPunct="1"/>
            <a:r>
              <a:rPr lang="en-US" sz="2800">
                <a:latin typeface="Corbel" charset="0"/>
                <a:ea typeface="MS PGothic" charset="0"/>
                <a:cs typeface="MS PGothic" charset="0"/>
              </a:rPr>
              <a:t>Family Protective Factors</a:t>
            </a:r>
          </a:p>
          <a:p>
            <a:pPr lvl="1" eaLnBrk="1" hangingPunct="1"/>
            <a:r>
              <a:rPr lang="en-US" sz="2400">
                <a:latin typeface="Corbel" charset="0"/>
                <a:ea typeface="MS PGothic" charset="0"/>
                <a:cs typeface="MS PGothic" charset="0"/>
              </a:rPr>
              <a:t>Parental nonsmoking</a:t>
            </a:r>
          </a:p>
          <a:p>
            <a:pPr lvl="1" eaLnBrk="1" hangingPunct="1"/>
            <a:r>
              <a:rPr lang="en-US" sz="2400">
                <a:latin typeface="Corbel" charset="0"/>
                <a:ea typeface="MS PGothic" charset="0"/>
                <a:cs typeface="MS PGothic" charset="0"/>
              </a:rPr>
              <a:t>Parental advice not to smoke</a:t>
            </a:r>
          </a:p>
          <a:p>
            <a:pPr lvl="1" eaLnBrk="1" hangingPunct="1"/>
            <a:r>
              <a:rPr lang="en-US" sz="2400">
                <a:latin typeface="Corbel" charset="0"/>
                <a:ea typeface="MS PGothic" charset="0"/>
                <a:cs typeface="MS PGothic" charset="0"/>
              </a:rPr>
              <a:t>Parental monitoring</a:t>
            </a:r>
          </a:p>
          <a:p>
            <a:pPr lvl="1" eaLnBrk="1" hangingPunct="1"/>
            <a:r>
              <a:rPr lang="en-US" sz="2400">
                <a:latin typeface="Corbel" charset="0"/>
                <a:ea typeface="MS PGothic" charset="0"/>
                <a:cs typeface="MS PGothic" charset="0"/>
              </a:rPr>
              <a:t>Strong family bonds </a:t>
            </a:r>
          </a:p>
          <a:p>
            <a:pPr eaLnBrk="1" hangingPunct="1"/>
            <a:endParaRPr lang="en-US" sz="280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idx="4294967295"/>
          </p:nvPr>
        </p:nvSpPr>
        <p:spPr>
          <a:xfrm>
            <a:off x="457200" y="152400"/>
            <a:ext cx="8229600" cy="1251062"/>
          </a:xfrm>
        </p:spPr>
        <p:txBody>
          <a:bodyPr/>
          <a:lstStyle/>
          <a:p>
            <a:pPr eaLnBrk="1" fontAlgn="auto" hangingPunct="1">
              <a:spcAft>
                <a:spcPts val="0"/>
              </a:spcAft>
              <a:defRPr/>
            </a:pPr>
            <a:r>
              <a:rPr lang="en-US">
                <a:solidFill>
                  <a:schemeClr val="accent1">
                    <a:satMod val="150000"/>
                  </a:schemeClr>
                </a:solidFill>
                <a:ea typeface="+mj-ea"/>
              </a:rPr>
              <a:t>Risk and Protective Factors</a:t>
            </a:r>
          </a:p>
        </p:txBody>
      </p:sp>
      <p:sp>
        <p:nvSpPr>
          <p:cNvPr id="54275" name="Rectangle 5"/>
          <p:cNvSpPr>
            <a:spLocks noGrp="1" noChangeArrowheads="1"/>
          </p:cNvSpPr>
          <p:nvPr>
            <p:ph type="body" sz="half" idx="4294967295"/>
          </p:nvPr>
        </p:nvSpPr>
        <p:spPr>
          <a:xfrm>
            <a:off x="457200" y="1773238"/>
            <a:ext cx="4038600" cy="4624387"/>
          </a:xfrm>
        </p:spPr>
        <p:txBody>
          <a:bodyPr lIns="91440"/>
          <a:lstStyle/>
          <a:p>
            <a:pPr eaLnBrk="1" hangingPunct="1"/>
            <a:r>
              <a:rPr lang="en-US" sz="2800">
                <a:latin typeface="Corbel" charset="0"/>
                <a:ea typeface="MS PGothic" charset="0"/>
                <a:cs typeface="MS PGothic" charset="0"/>
              </a:rPr>
              <a:t>Peer Risk Factors</a:t>
            </a:r>
          </a:p>
          <a:p>
            <a:pPr lvl="1" eaLnBrk="1" hangingPunct="1"/>
            <a:r>
              <a:rPr lang="en-US" sz="2400">
                <a:latin typeface="Corbel" charset="0"/>
                <a:ea typeface="MS PGothic" charset="0"/>
                <a:cs typeface="MS PGothic" charset="0"/>
              </a:rPr>
              <a:t>Peer tobacco use</a:t>
            </a:r>
          </a:p>
          <a:p>
            <a:pPr lvl="1" eaLnBrk="1" hangingPunct="1">
              <a:buFont typeface="Wingdings" charset="0"/>
              <a:buNone/>
            </a:pPr>
            <a:endParaRPr lang="en-US" sz="2400">
              <a:latin typeface="Corbel" charset="0"/>
              <a:ea typeface="MS PGothic" charset="0"/>
              <a:cs typeface="MS PGothic" charset="0"/>
            </a:endParaRPr>
          </a:p>
          <a:p>
            <a:pPr eaLnBrk="1" hangingPunct="1"/>
            <a:r>
              <a:rPr lang="en-US" sz="2800">
                <a:latin typeface="Corbel" charset="0"/>
                <a:ea typeface="MS PGothic" charset="0"/>
                <a:cs typeface="MS PGothic" charset="0"/>
              </a:rPr>
              <a:t>Community risk factors</a:t>
            </a:r>
          </a:p>
          <a:p>
            <a:pPr lvl="1" eaLnBrk="1" hangingPunct="1"/>
            <a:r>
              <a:rPr lang="en-US" sz="2400">
                <a:latin typeface="Corbel" charset="0"/>
                <a:ea typeface="MS PGothic" charset="0"/>
                <a:cs typeface="MS PGothic" charset="0"/>
              </a:rPr>
              <a:t>Exposure to tobacco advertising</a:t>
            </a:r>
          </a:p>
          <a:p>
            <a:pPr lvl="1" eaLnBrk="1" hangingPunct="1"/>
            <a:r>
              <a:rPr lang="en-US" sz="2400">
                <a:latin typeface="Corbel" charset="0"/>
                <a:ea typeface="MS PGothic" charset="0"/>
                <a:cs typeface="MS PGothic" charset="0"/>
              </a:rPr>
              <a:t>Perceived availability of tobacco</a:t>
            </a:r>
          </a:p>
          <a:p>
            <a:pPr eaLnBrk="1" hangingPunct="1"/>
            <a:endParaRPr lang="en-US" sz="2800">
              <a:latin typeface="Corbel" charset="0"/>
              <a:ea typeface="MS PGothic" charset="0"/>
              <a:cs typeface="MS PGothic" charset="0"/>
            </a:endParaRPr>
          </a:p>
        </p:txBody>
      </p:sp>
      <p:sp>
        <p:nvSpPr>
          <p:cNvPr id="54276" name="Rectangle 6"/>
          <p:cNvSpPr>
            <a:spLocks noGrp="1" noChangeArrowheads="1"/>
          </p:cNvSpPr>
          <p:nvPr>
            <p:ph type="body" sz="half" idx="4294967295"/>
          </p:nvPr>
        </p:nvSpPr>
        <p:spPr>
          <a:xfrm>
            <a:off x="4648200" y="1773238"/>
            <a:ext cx="4038600" cy="4624387"/>
          </a:xfrm>
        </p:spPr>
        <p:txBody>
          <a:bodyPr/>
          <a:lstStyle/>
          <a:p>
            <a:pPr eaLnBrk="1" hangingPunct="1"/>
            <a:r>
              <a:rPr lang="en-US" sz="2800">
                <a:latin typeface="Corbel" charset="0"/>
                <a:ea typeface="MS PGothic" charset="0"/>
                <a:cs typeface="MS PGothic" charset="0"/>
              </a:rPr>
              <a:t>School Risk Factors</a:t>
            </a:r>
          </a:p>
          <a:p>
            <a:pPr lvl="1" eaLnBrk="1" hangingPunct="1"/>
            <a:r>
              <a:rPr lang="en-US" sz="2400">
                <a:latin typeface="Corbel" charset="0"/>
                <a:ea typeface="MS PGothic" charset="0"/>
                <a:cs typeface="MS PGothic" charset="0"/>
              </a:rPr>
              <a:t>Low school connectedness</a:t>
            </a:r>
          </a:p>
          <a:p>
            <a:pPr lvl="1" eaLnBrk="1" hangingPunct="1"/>
            <a:r>
              <a:rPr lang="en-US" sz="2400">
                <a:latin typeface="Corbel" charset="0"/>
                <a:ea typeface="MS PGothic" charset="0"/>
                <a:cs typeface="MS PGothic" charset="0"/>
              </a:rPr>
              <a:t>Low academic achievement</a:t>
            </a:r>
          </a:p>
          <a:p>
            <a:pPr lvl="1" eaLnBrk="1" hangingPunct="1"/>
            <a:r>
              <a:rPr lang="en-US" sz="2400">
                <a:latin typeface="Corbel" charset="0"/>
                <a:ea typeface="MS PGothic" charset="0"/>
                <a:cs typeface="MS PGothic" charset="0"/>
              </a:rPr>
              <a:t>School misbehavior</a:t>
            </a:r>
          </a:p>
          <a:p>
            <a:pPr eaLnBrk="1" hangingPunct="1"/>
            <a:endParaRPr lang="en-US" sz="280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a:solidFill>
                  <a:schemeClr val="accent1">
                    <a:satMod val="150000"/>
                  </a:schemeClr>
                </a:solidFill>
                <a:ea typeface="+mj-ea"/>
              </a:rPr>
              <a:t>Types of Prevention Strategies</a:t>
            </a:r>
          </a:p>
        </p:txBody>
      </p:sp>
      <p:sp>
        <p:nvSpPr>
          <p:cNvPr id="55299" name="Rectangle 3"/>
          <p:cNvSpPr>
            <a:spLocks noGrp="1" noChangeArrowheads="1"/>
          </p:cNvSpPr>
          <p:nvPr>
            <p:ph type="body" idx="4294967295"/>
          </p:nvPr>
        </p:nvSpPr>
        <p:spPr/>
        <p:txBody>
          <a:bodyPr/>
          <a:lstStyle/>
          <a:p>
            <a:pPr eaLnBrk="1" hangingPunct="1">
              <a:spcBef>
                <a:spcPct val="40000"/>
              </a:spcBef>
            </a:pPr>
            <a:r>
              <a:rPr lang="en-US" dirty="0">
                <a:latin typeface="Corbel" charset="0"/>
                <a:ea typeface="MS PGothic" charset="0"/>
                <a:cs typeface="MS PGothic" charset="0"/>
              </a:rPr>
              <a:t>School-based programs</a:t>
            </a:r>
          </a:p>
          <a:p>
            <a:pPr eaLnBrk="1" hangingPunct="1">
              <a:spcBef>
                <a:spcPct val="40000"/>
              </a:spcBef>
            </a:pPr>
            <a:r>
              <a:rPr lang="en-US" dirty="0">
                <a:latin typeface="Corbel" charset="0"/>
                <a:ea typeface="MS PGothic" charset="0"/>
                <a:cs typeface="MS PGothic" charset="0"/>
              </a:rPr>
              <a:t>Family-based programs</a:t>
            </a:r>
          </a:p>
          <a:p>
            <a:pPr eaLnBrk="1" hangingPunct="1">
              <a:spcBef>
                <a:spcPct val="40000"/>
              </a:spcBef>
            </a:pPr>
            <a:r>
              <a:rPr lang="en-US" dirty="0">
                <a:latin typeface="Corbel" charset="0"/>
                <a:ea typeface="MS PGothic" charset="0"/>
                <a:cs typeface="MS PGothic" charset="0"/>
              </a:rPr>
              <a:t>Media campaigns</a:t>
            </a:r>
          </a:p>
          <a:p>
            <a:pPr eaLnBrk="1" hangingPunct="1">
              <a:spcBef>
                <a:spcPct val="40000"/>
              </a:spcBef>
            </a:pPr>
            <a:r>
              <a:rPr lang="en-US" dirty="0">
                <a:latin typeface="Corbel" charset="0"/>
                <a:ea typeface="MS PGothic" charset="0"/>
                <a:cs typeface="MS PGothic" charset="0"/>
              </a:rPr>
              <a:t>Reducing youth access</a:t>
            </a:r>
          </a:p>
          <a:p>
            <a:pPr eaLnBrk="1" hangingPunct="1">
              <a:spcBef>
                <a:spcPct val="40000"/>
              </a:spcBef>
            </a:pPr>
            <a:r>
              <a:rPr lang="en-US" dirty="0">
                <a:latin typeface="Corbel" charset="0"/>
                <a:ea typeface="MS PGothic" charset="0"/>
                <a:cs typeface="MS PGothic" charset="0"/>
              </a:rPr>
              <a:t>Excise Taxes</a:t>
            </a:r>
          </a:p>
          <a:p>
            <a:pPr eaLnBrk="1" hangingPunct="1">
              <a:spcBef>
                <a:spcPct val="40000"/>
              </a:spcBef>
            </a:pPr>
            <a:endParaRPr lang="en-US"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sz="4000">
                <a:solidFill>
                  <a:schemeClr val="accent1">
                    <a:satMod val="150000"/>
                  </a:schemeClr>
                </a:solidFill>
                <a:ea typeface="+mj-ea"/>
              </a:rPr>
              <a:t>School-Based Prevention Programs</a:t>
            </a:r>
          </a:p>
        </p:txBody>
      </p:sp>
      <p:sp>
        <p:nvSpPr>
          <p:cNvPr id="56323" name="Rectangle 3"/>
          <p:cNvSpPr>
            <a:spLocks noGrp="1" noChangeArrowheads="1"/>
          </p:cNvSpPr>
          <p:nvPr>
            <p:ph type="body" idx="4294967295"/>
          </p:nvPr>
        </p:nvSpPr>
        <p:spPr/>
        <p:txBody>
          <a:bodyPr/>
          <a:lstStyle/>
          <a:p>
            <a:pPr eaLnBrk="1" hangingPunct="1">
              <a:lnSpc>
                <a:spcPct val="90000"/>
              </a:lnSpc>
              <a:spcBef>
                <a:spcPct val="40000"/>
              </a:spcBef>
            </a:pPr>
            <a:r>
              <a:rPr lang="en-US">
                <a:latin typeface="Corbel" charset="0"/>
                <a:ea typeface="MS PGothic" charset="0"/>
                <a:cs typeface="MS PGothic" charset="0"/>
              </a:rPr>
              <a:t>Schools are most common setting for tobacco use prevention programs</a:t>
            </a:r>
          </a:p>
          <a:p>
            <a:pPr lvl="1" eaLnBrk="1" hangingPunct="1">
              <a:lnSpc>
                <a:spcPct val="90000"/>
              </a:lnSpc>
              <a:spcBef>
                <a:spcPct val="40000"/>
              </a:spcBef>
            </a:pPr>
            <a:r>
              <a:rPr lang="en-US">
                <a:latin typeface="Corbel" charset="0"/>
                <a:ea typeface="MS PGothic" charset="0"/>
                <a:cs typeface="MS PGothic" charset="0"/>
              </a:rPr>
              <a:t>Provide relatively easy access to youth</a:t>
            </a:r>
          </a:p>
          <a:p>
            <a:pPr lvl="1" eaLnBrk="1" hangingPunct="1">
              <a:lnSpc>
                <a:spcPct val="90000"/>
              </a:lnSpc>
              <a:spcBef>
                <a:spcPct val="40000"/>
              </a:spcBef>
            </a:pPr>
            <a:r>
              <a:rPr lang="en-US">
                <a:latin typeface="Corbel" charset="0"/>
                <a:ea typeface="MS PGothic" charset="0"/>
                <a:cs typeface="MS PGothic" charset="0"/>
              </a:rPr>
              <a:t>Can address other concerns of interest to schools</a:t>
            </a:r>
          </a:p>
          <a:p>
            <a:pPr lvl="1" eaLnBrk="1" hangingPunct="1">
              <a:lnSpc>
                <a:spcPct val="90000"/>
              </a:lnSpc>
              <a:spcBef>
                <a:spcPct val="40000"/>
              </a:spcBef>
            </a:pPr>
            <a:r>
              <a:rPr lang="en-US">
                <a:latin typeface="Corbel" charset="0"/>
                <a:ea typeface="MS PGothic" charset="0"/>
                <a:cs typeface="MS PGothic" charset="0"/>
              </a:rPr>
              <a:t>Can be integrated into school curriculum</a:t>
            </a:r>
          </a:p>
          <a:p>
            <a:pPr eaLnBrk="1" hangingPunct="1">
              <a:lnSpc>
                <a:spcPct val="90000"/>
              </a:lnSpc>
              <a:spcBef>
                <a:spcPct val="40000"/>
              </a:spcBef>
            </a:pPr>
            <a:endParaRPr lang="en-US">
              <a:latin typeface="Corbel" charset="0"/>
              <a:ea typeface="MS PGothic" charset="0"/>
              <a:cs typeface="MS PGothic" charset="0"/>
            </a:endParaRPr>
          </a:p>
          <a:p>
            <a:pPr lvl="1" eaLnBrk="1" hangingPunct="1">
              <a:lnSpc>
                <a:spcPct val="90000"/>
              </a:lnSpc>
            </a:pPr>
            <a:endParaRPr lang="en-US">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457200" y="152400"/>
            <a:ext cx="8229600" cy="1250950"/>
          </a:xfrm>
          <a:prstGeom prst="rect">
            <a:avLst/>
          </a:prstGeom>
          <a:extLst/>
        </p:spPr>
        <p:txBody>
          <a:bodyPr>
            <a:normAutofit fontScale="97500"/>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eaLnBrk="1" fontAlgn="auto" hangingPunct="1">
              <a:spcAft>
                <a:spcPts val="0"/>
              </a:spcAft>
              <a:defRPr/>
            </a:pPr>
            <a:r>
              <a:rPr lang="en-US" sz="4100" dirty="0" smtClean="0">
                <a:solidFill>
                  <a:schemeClr val="tx1"/>
                </a:solidFill>
              </a:rPr>
              <a:t>GYTS: Current Cigarette Smokers</a:t>
            </a:r>
          </a:p>
        </p:txBody>
      </p:sp>
      <p:pic>
        <p:nvPicPr>
          <p:cNvPr id="14339" name="Picture 1"/>
          <p:cNvPicPr>
            <a:picLocks noChangeAspect="1"/>
          </p:cNvPicPr>
          <p:nvPr/>
        </p:nvPicPr>
        <p:blipFill>
          <a:blip r:embed="rId2">
            <a:extLst>
              <a:ext uri="{28A0092B-C50C-407E-A947-70E740481C1C}">
                <a14:useLocalDpi xmlns:a14="http://schemas.microsoft.com/office/drawing/2010/main" val="0"/>
              </a:ext>
            </a:extLst>
          </a:blip>
          <a:srcRect l="49730" t="7198" r="13020" b="32767"/>
          <a:stretch>
            <a:fillRect/>
          </a:stretch>
        </p:blipFill>
        <p:spPr bwMode="auto">
          <a:xfrm>
            <a:off x="600075" y="990600"/>
            <a:ext cx="794385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l="78711" t="66289" r="-2"/>
          <a:stretch>
            <a:fillRect/>
          </a:stretch>
        </p:blipFill>
        <p:spPr bwMode="auto">
          <a:xfrm>
            <a:off x="5891213" y="4810125"/>
            <a:ext cx="32385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255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School-Based Prevention—What Works?</a:t>
            </a:r>
          </a:p>
        </p:txBody>
      </p:sp>
      <p:sp>
        <p:nvSpPr>
          <p:cNvPr id="3" name="Content Placeholder 2"/>
          <p:cNvSpPr>
            <a:spLocks noGrp="1"/>
          </p:cNvSpPr>
          <p:nvPr>
            <p:ph idx="1"/>
          </p:nvPr>
        </p:nvSpPr>
        <p:spPr/>
        <p:txBody>
          <a:bodyPr/>
          <a:lstStyle/>
          <a:p>
            <a:r>
              <a:rPr lang="en-US" dirty="0" smtClean="0"/>
              <a:t>Systematic Review Thomas et al., 2013 (Cochrane Collaboration) </a:t>
            </a:r>
          </a:p>
          <a:p>
            <a:pPr lvl="1"/>
            <a:r>
              <a:rPr lang="en-US" dirty="0"/>
              <a:t>Social competence (e.g., problem solving, decision making, self-control, self-esteem</a:t>
            </a:r>
            <a:r>
              <a:rPr lang="en-US" dirty="0" smtClean="0"/>
              <a:t>)</a:t>
            </a:r>
          </a:p>
          <a:p>
            <a:pPr lvl="1"/>
            <a:r>
              <a:rPr lang="en-US" dirty="0" smtClean="0"/>
              <a:t>Social competence plus social influence (resistance skills)</a:t>
            </a:r>
          </a:p>
          <a:p>
            <a:pPr lvl="1"/>
            <a:r>
              <a:rPr lang="en-US" dirty="0" smtClean="0"/>
              <a:t>Booster sessions</a:t>
            </a:r>
          </a:p>
          <a:p>
            <a:pPr lvl="1"/>
            <a:r>
              <a:rPr lang="en-US" dirty="0" smtClean="0"/>
              <a:t>Information only (normative education) is not effective</a:t>
            </a:r>
            <a:endParaRPr lang="en-US" dirty="0"/>
          </a:p>
        </p:txBody>
      </p:sp>
    </p:spTree>
    <p:extLst>
      <p:ext uri="{BB962C8B-B14F-4D97-AF65-F5344CB8AC3E}">
        <p14:creationId xmlns:p14="http://schemas.microsoft.com/office/powerpoint/2010/main" val="2011761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155448"/>
            <a:ext cx="8229600" cy="1252728"/>
          </a:xfrm>
        </p:spPr>
        <p:txBody>
          <a:bodyPr>
            <a:normAutofit fontScale="90000"/>
          </a:bodyPr>
          <a:lstStyle/>
          <a:p>
            <a:pPr eaLnBrk="1" fontAlgn="auto" hangingPunct="1">
              <a:spcAft>
                <a:spcPts val="0"/>
              </a:spcAft>
              <a:defRPr/>
            </a:pPr>
            <a:r>
              <a:rPr lang="en-US" sz="4000" dirty="0">
                <a:solidFill>
                  <a:schemeClr val="accent1">
                    <a:satMod val="150000"/>
                  </a:schemeClr>
                </a:solidFill>
                <a:ea typeface="+mj-ea"/>
              </a:rPr>
              <a:t>School-Based Prevention—What Works?</a:t>
            </a:r>
          </a:p>
        </p:txBody>
      </p:sp>
      <p:sp>
        <p:nvSpPr>
          <p:cNvPr id="57347" name="Rectangle 3"/>
          <p:cNvSpPr>
            <a:spLocks noGrp="1" noChangeArrowheads="1"/>
          </p:cNvSpPr>
          <p:nvPr>
            <p:ph type="body" idx="4294967295"/>
          </p:nvPr>
        </p:nvSpPr>
        <p:spPr/>
        <p:txBody>
          <a:bodyPr/>
          <a:lstStyle/>
          <a:p>
            <a:pPr eaLnBrk="1" hangingPunct="1">
              <a:lnSpc>
                <a:spcPct val="90000"/>
              </a:lnSpc>
              <a:spcBef>
                <a:spcPct val="40000"/>
              </a:spcBef>
            </a:pPr>
            <a:r>
              <a:rPr lang="en-US" dirty="0" smtClean="0">
                <a:latin typeface="Corbel" charset="0"/>
                <a:ea typeface="MS PGothic" charset="0"/>
                <a:cs typeface="MS PGothic" charset="0"/>
              </a:rPr>
              <a:t>Other reviews have found these to be effective:</a:t>
            </a:r>
            <a:endParaRPr lang="en-US" dirty="0">
              <a:latin typeface="Corbel" charset="0"/>
              <a:ea typeface="MS PGothic" charset="0"/>
              <a:cs typeface="MS PGothic" charset="0"/>
            </a:endParaRPr>
          </a:p>
          <a:p>
            <a:pPr lvl="1" eaLnBrk="1" hangingPunct="1">
              <a:lnSpc>
                <a:spcPct val="90000"/>
              </a:lnSpc>
              <a:spcBef>
                <a:spcPct val="40000"/>
              </a:spcBef>
            </a:pPr>
            <a:r>
              <a:rPr lang="en-US" dirty="0">
                <a:latin typeface="Corbel" charset="0"/>
                <a:ea typeface="MS PGothic" charset="0"/>
                <a:cs typeface="MS PGothic" charset="0"/>
              </a:rPr>
              <a:t> Academic Competence</a:t>
            </a:r>
          </a:p>
          <a:p>
            <a:pPr lvl="1" eaLnBrk="1" hangingPunct="1">
              <a:lnSpc>
                <a:spcPct val="90000"/>
              </a:lnSpc>
              <a:spcBef>
                <a:spcPct val="40000"/>
              </a:spcBef>
            </a:pPr>
            <a:r>
              <a:rPr lang="en-US" dirty="0" smtClean="0">
                <a:latin typeface="Corbel" charset="0"/>
                <a:ea typeface="MS PGothic" charset="0"/>
                <a:cs typeface="MS PGothic" charset="0"/>
              </a:rPr>
              <a:t>Normative </a:t>
            </a:r>
            <a:r>
              <a:rPr lang="en-US" dirty="0">
                <a:latin typeface="Corbel" charset="0"/>
                <a:ea typeface="MS PGothic" charset="0"/>
                <a:cs typeface="MS PGothic" charset="0"/>
              </a:rPr>
              <a:t>Education</a:t>
            </a:r>
          </a:p>
          <a:p>
            <a:pPr lvl="1" eaLnBrk="1" hangingPunct="1">
              <a:lnSpc>
                <a:spcPct val="90000"/>
              </a:lnSpc>
              <a:spcBef>
                <a:spcPct val="40000"/>
              </a:spcBef>
            </a:pPr>
            <a:r>
              <a:rPr lang="en-US" dirty="0">
                <a:latin typeface="Corbel" charset="0"/>
                <a:ea typeface="MS PGothic" charset="0"/>
                <a:cs typeface="MS PGothic" charset="0"/>
              </a:rPr>
              <a:t>Media </a:t>
            </a:r>
            <a:r>
              <a:rPr lang="en-US" dirty="0" smtClean="0">
                <a:latin typeface="Corbel" charset="0"/>
                <a:ea typeface="MS PGothic" charset="0"/>
                <a:cs typeface="MS PGothic" charset="0"/>
              </a:rPr>
              <a:t>Literacy</a:t>
            </a:r>
            <a:endParaRPr lang="en-US"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a:solidFill>
                  <a:schemeClr val="accent1">
                    <a:satMod val="150000"/>
                  </a:schemeClr>
                </a:solidFill>
                <a:ea typeface="+mj-ea"/>
              </a:rPr>
              <a:t>Life Skills Training</a:t>
            </a:r>
          </a:p>
        </p:txBody>
      </p:sp>
      <p:sp>
        <p:nvSpPr>
          <p:cNvPr id="58371" name="Rectangle 3"/>
          <p:cNvSpPr>
            <a:spLocks noGrp="1" noChangeArrowheads="1"/>
          </p:cNvSpPr>
          <p:nvPr>
            <p:ph type="body" idx="4294967295"/>
          </p:nvPr>
        </p:nvSpPr>
        <p:spPr/>
        <p:txBody>
          <a:bodyPr/>
          <a:lstStyle/>
          <a:p>
            <a:pPr eaLnBrk="1" hangingPunct="1">
              <a:lnSpc>
                <a:spcPct val="80000"/>
              </a:lnSpc>
              <a:spcBef>
                <a:spcPct val="40000"/>
              </a:spcBef>
            </a:pPr>
            <a:r>
              <a:rPr lang="en-US" sz="2800" dirty="0">
                <a:latin typeface="Corbel" charset="0"/>
                <a:ea typeface="MS PGothic" charset="0"/>
                <a:cs typeface="MS PGothic" charset="0"/>
              </a:rPr>
              <a:t>Gilbert </a:t>
            </a:r>
            <a:r>
              <a:rPr lang="en-US" sz="2800" dirty="0" err="1">
                <a:latin typeface="Corbel" charset="0"/>
                <a:ea typeface="MS PGothic" charset="0"/>
                <a:cs typeface="MS PGothic" charset="0"/>
              </a:rPr>
              <a:t>Botvin</a:t>
            </a:r>
            <a:r>
              <a:rPr lang="en-US" sz="2800" dirty="0">
                <a:latin typeface="Corbel" charset="0"/>
                <a:ea typeface="MS PGothic" charset="0"/>
                <a:cs typeface="MS PGothic" charset="0"/>
              </a:rPr>
              <a:t> and colleagues, Cornell University</a:t>
            </a:r>
          </a:p>
          <a:p>
            <a:pPr eaLnBrk="1" hangingPunct="1">
              <a:lnSpc>
                <a:spcPct val="80000"/>
              </a:lnSpc>
              <a:spcBef>
                <a:spcPct val="40000"/>
              </a:spcBef>
            </a:pPr>
            <a:r>
              <a:rPr lang="en-US" sz="2800" dirty="0" smtClean="0">
                <a:latin typeface="Corbel" charset="0"/>
                <a:ea typeface="MS PGothic" charset="0"/>
                <a:cs typeface="MS PGothic" charset="0"/>
              </a:rPr>
              <a:t>Separate programs specifically tailored to elementary, middle and high school youth. </a:t>
            </a:r>
          </a:p>
          <a:p>
            <a:pPr eaLnBrk="1" hangingPunct="1">
              <a:lnSpc>
                <a:spcPct val="80000"/>
              </a:lnSpc>
              <a:spcBef>
                <a:spcPct val="40000"/>
              </a:spcBef>
            </a:pPr>
            <a:r>
              <a:rPr lang="en-US" sz="2800" dirty="0" smtClean="0">
                <a:latin typeface="Corbel" charset="0"/>
                <a:ea typeface="MS PGothic" charset="0"/>
                <a:cs typeface="MS PGothic" charset="0"/>
              </a:rPr>
              <a:t>Focus </a:t>
            </a:r>
            <a:r>
              <a:rPr lang="en-US" sz="2800" dirty="0">
                <a:latin typeface="Corbel" charset="0"/>
                <a:ea typeface="MS PGothic" charset="0"/>
                <a:cs typeface="MS PGothic" charset="0"/>
              </a:rPr>
              <a:t>on:</a:t>
            </a:r>
          </a:p>
          <a:p>
            <a:pPr lvl="1" eaLnBrk="1" hangingPunct="1">
              <a:lnSpc>
                <a:spcPct val="80000"/>
              </a:lnSpc>
              <a:spcBef>
                <a:spcPct val="40000"/>
              </a:spcBef>
            </a:pPr>
            <a:r>
              <a:rPr lang="en-US" sz="2400" dirty="0">
                <a:latin typeface="Corbel" charset="0"/>
                <a:ea typeface="MS PGothic" charset="0"/>
                <a:cs typeface="MS PGothic" charset="0"/>
              </a:rPr>
              <a:t>Drug resistance skills and information</a:t>
            </a:r>
          </a:p>
          <a:p>
            <a:pPr lvl="1" eaLnBrk="1" hangingPunct="1">
              <a:lnSpc>
                <a:spcPct val="80000"/>
              </a:lnSpc>
              <a:spcBef>
                <a:spcPct val="40000"/>
              </a:spcBef>
            </a:pPr>
            <a:r>
              <a:rPr lang="en-US" sz="2400" dirty="0">
                <a:latin typeface="Corbel" charset="0"/>
                <a:ea typeface="MS PGothic" charset="0"/>
                <a:cs typeface="MS PGothic" charset="0"/>
              </a:rPr>
              <a:t>Self-management skills</a:t>
            </a:r>
          </a:p>
          <a:p>
            <a:pPr lvl="1" eaLnBrk="1" hangingPunct="1">
              <a:lnSpc>
                <a:spcPct val="80000"/>
              </a:lnSpc>
              <a:spcBef>
                <a:spcPct val="40000"/>
              </a:spcBef>
            </a:pPr>
            <a:r>
              <a:rPr lang="en-US" sz="2400" dirty="0">
                <a:latin typeface="Corbel" charset="0"/>
                <a:ea typeface="MS PGothic" charset="0"/>
                <a:cs typeface="MS PGothic" charset="0"/>
              </a:rPr>
              <a:t>General social skills</a:t>
            </a:r>
          </a:p>
          <a:p>
            <a:pPr eaLnBrk="1" hangingPunct="1">
              <a:lnSpc>
                <a:spcPct val="80000"/>
              </a:lnSpc>
              <a:spcBef>
                <a:spcPct val="40000"/>
              </a:spcBef>
            </a:pPr>
            <a:r>
              <a:rPr lang="en-US" sz="2800" dirty="0">
                <a:latin typeface="Corbel" charset="0"/>
                <a:ea typeface="MS PGothic" charset="0"/>
                <a:cs typeface="MS PGothic" charset="0"/>
              </a:rPr>
              <a:t>Interactive program using facilitated discussion, role playing, and small group activities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797" name="Group 309"/>
          <p:cNvGraphicFramePr>
            <a:graphicFrameLocks noGrp="1"/>
          </p:cNvGraphicFramePr>
          <p:nvPr/>
        </p:nvGraphicFramePr>
        <p:xfrm>
          <a:off x="609600" y="1676400"/>
          <a:ext cx="8153400" cy="4629150"/>
        </p:xfrm>
        <a:graphic>
          <a:graphicData uri="http://schemas.openxmlformats.org/drawingml/2006/table">
            <a:tbl>
              <a:tblPr/>
              <a:tblGrid>
                <a:gridCol w="1143000"/>
                <a:gridCol w="901700"/>
                <a:gridCol w="1017588"/>
                <a:gridCol w="1019175"/>
                <a:gridCol w="1017587"/>
                <a:gridCol w="1017588"/>
                <a:gridCol w="1019175"/>
                <a:gridCol w="1017587"/>
              </a:tblGrid>
              <a:tr h="838200">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Adjusted Substance Use Means at One-Year Follow-up</a:t>
                      </a:r>
                      <a:endParaRPr kumimoji="0" lang="en-US" sz="1800" b="1"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LST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Control Group</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Mean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Mean</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X</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df</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Smoking</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1.79</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.08</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2.13</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.09</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6.4</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.006</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Drinking</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2.11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.008</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Marijuana</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1.69</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1.87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.126</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5350">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 802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Griffin et al., 2003</a:t>
                      </a:r>
                      <a:endParaRPr kumimoji="0" lang="en-US" sz="1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sz="4000">
                <a:solidFill>
                  <a:schemeClr val="accent1">
                    <a:satMod val="150000"/>
                  </a:schemeClr>
                </a:solidFill>
                <a:ea typeface="+mj-ea"/>
              </a:rPr>
              <a:t>Family-Based Prevention Programs</a:t>
            </a:r>
          </a:p>
        </p:txBody>
      </p:sp>
      <p:sp>
        <p:nvSpPr>
          <p:cNvPr id="60419" name="Rectangle 3"/>
          <p:cNvSpPr>
            <a:spLocks noGrp="1" noChangeArrowheads="1"/>
          </p:cNvSpPr>
          <p:nvPr>
            <p:ph type="body" idx="4294967295"/>
          </p:nvPr>
        </p:nvSpPr>
        <p:spPr/>
        <p:txBody>
          <a:bodyPr/>
          <a:lstStyle/>
          <a:p>
            <a:pPr eaLnBrk="1" hangingPunct="1"/>
            <a:r>
              <a:rPr lang="en-US">
                <a:latin typeface="Corbel" charset="0"/>
                <a:ea typeface="MS PGothic" charset="0"/>
                <a:cs typeface="MS PGothic" charset="0"/>
              </a:rPr>
              <a:t>Parents are a major influence on youth behavior, especially on children</a:t>
            </a:r>
          </a:p>
          <a:p>
            <a:pPr eaLnBrk="1" hangingPunct="1">
              <a:spcBef>
                <a:spcPct val="60000"/>
              </a:spcBef>
            </a:pPr>
            <a:r>
              <a:rPr lang="en-US">
                <a:latin typeface="Corbel" charset="0"/>
                <a:ea typeface="MS PGothic" charset="0"/>
                <a:cs typeface="MS PGothic" charset="0"/>
              </a:rPr>
              <a:t>Most common approaches focus on enhancing parenting skills</a:t>
            </a:r>
          </a:p>
          <a:p>
            <a:pPr lvl="1" eaLnBrk="1" hangingPunct="1"/>
            <a:r>
              <a:rPr lang="en-US">
                <a:latin typeface="Corbel" charset="0"/>
                <a:ea typeface="MS PGothic" charset="0"/>
                <a:cs typeface="MS PGothic" charset="0"/>
              </a:rPr>
              <a:t>Age appropriate expectations</a:t>
            </a:r>
          </a:p>
          <a:p>
            <a:pPr lvl="1" eaLnBrk="1" hangingPunct="1"/>
            <a:r>
              <a:rPr lang="en-US">
                <a:latin typeface="Corbel" charset="0"/>
                <a:ea typeface="MS PGothic" charset="0"/>
                <a:cs typeface="MS PGothic" charset="0"/>
              </a:rPr>
              <a:t>Consistent and appropriate discipline</a:t>
            </a:r>
          </a:p>
          <a:p>
            <a:pPr lvl="1" eaLnBrk="1" hangingPunct="1"/>
            <a:r>
              <a:rPr lang="en-US">
                <a:latin typeface="Corbel" charset="0"/>
                <a:ea typeface="MS PGothic" charset="0"/>
                <a:cs typeface="MS PGothic" charset="0"/>
              </a:rPr>
              <a:t>Monitoring of child activities/friends</a:t>
            </a:r>
          </a:p>
          <a:p>
            <a:pPr lvl="1" eaLnBrk="1" hangingPunct="1"/>
            <a:endParaRPr lang="en-US">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Family-Based Prevention—What Works?</a:t>
            </a:r>
          </a:p>
        </p:txBody>
      </p:sp>
      <p:sp>
        <p:nvSpPr>
          <p:cNvPr id="3" name="Content Placeholder 2"/>
          <p:cNvSpPr>
            <a:spLocks noGrp="1"/>
          </p:cNvSpPr>
          <p:nvPr>
            <p:ph idx="1"/>
          </p:nvPr>
        </p:nvSpPr>
        <p:spPr/>
        <p:txBody>
          <a:bodyPr/>
          <a:lstStyle/>
          <a:p>
            <a:r>
              <a:rPr lang="en-US" dirty="0"/>
              <a:t>Systematic Review Thomas et al., </a:t>
            </a:r>
            <a:r>
              <a:rPr lang="en-US" dirty="0" smtClean="0"/>
              <a:t>2015 </a:t>
            </a:r>
            <a:r>
              <a:rPr lang="en-US" dirty="0"/>
              <a:t>(Cochrane Collaboration</a:t>
            </a:r>
            <a:r>
              <a:rPr lang="en-US" dirty="0" smtClean="0"/>
              <a:t>)</a:t>
            </a:r>
          </a:p>
          <a:p>
            <a:pPr lvl="1"/>
            <a:r>
              <a:rPr lang="en-US" dirty="0" smtClean="0"/>
              <a:t>Reduce </a:t>
            </a:r>
            <a:r>
              <a:rPr lang="en-US" dirty="0"/>
              <a:t>the number of adolescents who tried smoking </a:t>
            </a:r>
            <a:r>
              <a:rPr lang="en-US" dirty="0" smtClean="0"/>
              <a:t>by </a:t>
            </a:r>
            <a:r>
              <a:rPr lang="en-US" dirty="0"/>
              <a:t>between 16 and 32</a:t>
            </a:r>
            <a:r>
              <a:rPr lang="en-US" dirty="0" smtClean="0"/>
              <a:t>%</a:t>
            </a:r>
          </a:p>
          <a:p>
            <a:pPr lvl="1"/>
            <a:r>
              <a:rPr lang="en-US" dirty="0" smtClean="0"/>
              <a:t>Typically address family functioning--encouraging </a:t>
            </a:r>
            <a:r>
              <a:rPr lang="en-US" dirty="0"/>
              <a:t>authoritative parenting </a:t>
            </a:r>
            <a:r>
              <a:rPr lang="en-US" dirty="0" smtClean="0"/>
              <a:t>(showing </a:t>
            </a:r>
            <a:r>
              <a:rPr lang="en-US" dirty="0"/>
              <a:t>strong interest in and care for the adolescent, often with rule setting). </a:t>
            </a:r>
            <a:endParaRPr lang="en-US" dirty="0" smtClean="0"/>
          </a:p>
          <a:p>
            <a:pPr lvl="1"/>
            <a:r>
              <a:rPr lang="en-US" dirty="0" smtClean="0"/>
              <a:t>Evidence is strongest for high intensity programs </a:t>
            </a:r>
            <a:endParaRPr lang="en-US" dirty="0"/>
          </a:p>
        </p:txBody>
      </p:sp>
    </p:spTree>
    <p:extLst>
      <p:ext uri="{BB962C8B-B14F-4D97-AF65-F5344CB8AC3E}">
        <p14:creationId xmlns:p14="http://schemas.microsoft.com/office/powerpoint/2010/main" val="3630216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155448"/>
            <a:ext cx="8229600" cy="1252728"/>
          </a:xfrm>
        </p:spPr>
        <p:txBody>
          <a:bodyPr>
            <a:normAutofit fontScale="90000"/>
          </a:bodyPr>
          <a:lstStyle/>
          <a:p>
            <a:pPr eaLnBrk="1" fontAlgn="auto" hangingPunct="1">
              <a:spcAft>
                <a:spcPts val="0"/>
              </a:spcAft>
              <a:defRPr/>
            </a:pPr>
            <a:r>
              <a:rPr lang="en-US" sz="4000" dirty="0">
                <a:solidFill>
                  <a:schemeClr val="accent1">
                    <a:satMod val="150000"/>
                  </a:schemeClr>
                </a:solidFill>
                <a:ea typeface="+mj-ea"/>
              </a:rPr>
              <a:t>Family-Based Prevention—What Works?</a:t>
            </a:r>
          </a:p>
        </p:txBody>
      </p:sp>
      <p:sp>
        <p:nvSpPr>
          <p:cNvPr id="61443" name="Rectangle 3"/>
          <p:cNvSpPr>
            <a:spLocks noGrp="1" noChangeArrowheads="1"/>
          </p:cNvSpPr>
          <p:nvPr>
            <p:ph type="body" idx="4294967295"/>
          </p:nvPr>
        </p:nvSpPr>
        <p:spPr/>
        <p:txBody>
          <a:bodyPr/>
          <a:lstStyle/>
          <a:p>
            <a:pPr eaLnBrk="1" hangingPunct="1">
              <a:lnSpc>
                <a:spcPct val="90000"/>
              </a:lnSpc>
              <a:spcBef>
                <a:spcPct val="35000"/>
              </a:spcBef>
            </a:pPr>
            <a:r>
              <a:rPr lang="en-US" dirty="0" smtClean="0">
                <a:latin typeface="Corbel" charset="0"/>
                <a:ea typeface="MS PGothic" charset="0"/>
                <a:cs typeface="Times New Roman" charset="0"/>
              </a:rPr>
              <a:t>Other reviews have shown:</a:t>
            </a:r>
          </a:p>
          <a:p>
            <a:pPr lvl="1" eaLnBrk="1" hangingPunct="1">
              <a:lnSpc>
                <a:spcPct val="90000"/>
              </a:lnSpc>
              <a:spcBef>
                <a:spcPct val="35000"/>
              </a:spcBef>
            </a:pPr>
            <a:r>
              <a:rPr lang="en-US" dirty="0" smtClean="0">
                <a:latin typeface="Corbel" charset="0"/>
                <a:ea typeface="MS PGothic" charset="0"/>
                <a:cs typeface="Times New Roman" charset="0"/>
              </a:rPr>
              <a:t>Strengthen </a:t>
            </a:r>
            <a:r>
              <a:rPr lang="en-US" dirty="0">
                <a:latin typeface="Corbel" charset="0"/>
                <a:ea typeface="MS PGothic" charset="0"/>
                <a:cs typeface="Times New Roman" charset="0"/>
              </a:rPr>
              <a:t>family bonding and positive relationships</a:t>
            </a:r>
          </a:p>
          <a:p>
            <a:pPr lvl="1" eaLnBrk="1" hangingPunct="1">
              <a:lnSpc>
                <a:spcPct val="90000"/>
              </a:lnSpc>
              <a:spcBef>
                <a:spcPct val="35000"/>
              </a:spcBef>
            </a:pPr>
            <a:r>
              <a:rPr lang="en-US" dirty="0">
                <a:latin typeface="Corbel" charset="0"/>
                <a:ea typeface="MS PGothic" charset="0"/>
                <a:cs typeface="Times New Roman" charset="0"/>
              </a:rPr>
              <a:t>Improve parenting skills</a:t>
            </a:r>
          </a:p>
          <a:p>
            <a:pPr lvl="1" eaLnBrk="1" hangingPunct="1">
              <a:lnSpc>
                <a:spcPct val="90000"/>
              </a:lnSpc>
              <a:spcBef>
                <a:spcPct val="35000"/>
              </a:spcBef>
            </a:pPr>
            <a:r>
              <a:rPr lang="en-US" dirty="0">
                <a:latin typeface="Corbel" charset="0"/>
                <a:ea typeface="MS PGothic" charset="0"/>
                <a:cs typeface="Times New Roman" charset="0"/>
              </a:rPr>
              <a:t>Helping families to develop and enforce rules about substance use</a:t>
            </a:r>
          </a:p>
          <a:p>
            <a:pPr lvl="1" eaLnBrk="1" hangingPunct="1">
              <a:lnSpc>
                <a:spcPct val="90000"/>
              </a:lnSpc>
              <a:spcBef>
                <a:spcPct val="35000"/>
              </a:spcBef>
            </a:pPr>
            <a:r>
              <a:rPr lang="en-US" dirty="0">
                <a:latin typeface="Corbel" charset="0"/>
                <a:ea typeface="MS PGothic" charset="0"/>
                <a:cs typeface="Times New Roman" charset="0"/>
              </a:rPr>
              <a:t>Providing </a:t>
            </a:r>
            <a:r>
              <a:rPr lang="en-US" dirty="0" smtClean="0">
                <a:latin typeface="Corbel" charset="0"/>
                <a:ea typeface="MS PGothic" charset="0"/>
                <a:cs typeface="Times New Roman" charset="0"/>
              </a:rPr>
              <a:t>parents information </a:t>
            </a:r>
            <a:r>
              <a:rPr lang="en-US" dirty="0">
                <a:latin typeface="Corbel" charset="0"/>
                <a:ea typeface="MS PGothic" charset="0"/>
                <a:cs typeface="Times New Roman" charset="0"/>
              </a:rPr>
              <a:t>about drugs and their effects on development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a:solidFill>
                  <a:schemeClr val="accent1">
                    <a:satMod val="150000"/>
                  </a:schemeClr>
                </a:solidFill>
                <a:ea typeface="+mj-ea"/>
              </a:rPr>
              <a:t>Strengthening Families Program</a:t>
            </a:r>
          </a:p>
        </p:txBody>
      </p:sp>
      <p:sp>
        <p:nvSpPr>
          <p:cNvPr id="62467" name="Rectangle 3"/>
          <p:cNvSpPr>
            <a:spLocks noGrp="1" noChangeArrowheads="1"/>
          </p:cNvSpPr>
          <p:nvPr>
            <p:ph type="body" idx="4294967295"/>
          </p:nvPr>
        </p:nvSpPr>
        <p:spPr/>
        <p:txBody>
          <a:bodyPr/>
          <a:lstStyle/>
          <a:p>
            <a:pPr eaLnBrk="1" hangingPunct="1">
              <a:lnSpc>
                <a:spcPct val="90000"/>
              </a:lnSpc>
              <a:spcBef>
                <a:spcPct val="30000"/>
              </a:spcBef>
            </a:pPr>
            <a:r>
              <a:rPr lang="en-US" sz="2400" dirty="0">
                <a:latin typeface="Corbel" charset="0"/>
                <a:ea typeface="MS PGothic" charset="0"/>
                <a:cs typeface="MS PGothic" charset="0"/>
              </a:rPr>
              <a:t>Richard </a:t>
            </a:r>
            <a:r>
              <a:rPr lang="en-US" sz="2400" dirty="0" err="1">
                <a:latin typeface="Corbel" charset="0"/>
                <a:ea typeface="MS PGothic" charset="0"/>
                <a:cs typeface="MS PGothic" charset="0"/>
              </a:rPr>
              <a:t>Spoth</a:t>
            </a:r>
            <a:r>
              <a:rPr lang="en-US" sz="2400" dirty="0">
                <a:latin typeface="Corbel" charset="0"/>
                <a:ea typeface="MS PGothic" charset="0"/>
                <a:cs typeface="MS PGothic" charset="0"/>
              </a:rPr>
              <a:t> and colleagues, Iowa State University</a:t>
            </a:r>
          </a:p>
          <a:p>
            <a:pPr eaLnBrk="1" hangingPunct="1">
              <a:lnSpc>
                <a:spcPct val="90000"/>
              </a:lnSpc>
              <a:spcBef>
                <a:spcPct val="30000"/>
              </a:spcBef>
            </a:pPr>
            <a:r>
              <a:rPr lang="en-US" sz="2400" dirty="0">
                <a:latin typeface="Corbel" charset="0"/>
                <a:ea typeface="MS PGothic" charset="0"/>
                <a:cs typeface="MS PGothic" charset="0"/>
              </a:rPr>
              <a:t>Target Population: Youth 10 to 14 years old (also available for younger children)</a:t>
            </a:r>
          </a:p>
          <a:p>
            <a:pPr eaLnBrk="1" hangingPunct="1">
              <a:lnSpc>
                <a:spcPct val="90000"/>
              </a:lnSpc>
              <a:spcBef>
                <a:spcPct val="30000"/>
              </a:spcBef>
            </a:pPr>
            <a:r>
              <a:rPr lang="en-US" sz="2400" dirty="0">
                <a:latin typeface="Corbel" charset="0"/>
                <a:ea typeface="MS PGothic" charset="0"/>
                <a:cs typeface="MS PGothic" charset="0"/>
              </a:rPr>
              <a:t>Seven sessions</a:t>
            </a:r>
          </a:p>
          <a:p>
            <a:pPr eaLnBrk="1" hangingPunct="1">
              <a:lnSpc>
                <a:spcPct val="90000"/>
              </a:lnSpc>
              <a:spcBef>
                <a:spcPct val="30000"/>
              </a:spcBef>
            </a:pPr>
            <a:r>
              <a:rPr lang="en-US" sz="2400" dirty="0">
                <a:latin typeface="Corbel" charset="0"/>
                <a:ea typeface="MS PGothic" charset="0"/>
                <a:cs typeface="MS PGothic" charset="0"/>
              </a:rPr>
              <a:t>Parents and youth meet separately for first hour and then together for second hour</a:t>
            </a:r>
          </a:p>
          <a:p>
            <a:pPr eaLnBrk="1" hangingPunct="1">
              <a:lnSpc>
                <a:spcPct val="90000"/>
              </a:lnSpc>
              <a:spcBef>
                <a:spcPct val="30000"/>
              </a:spcBef>
            </a:pPr>
            <a:r>
              <a:rPr lang="en-US" sz="2400" dirty="0">
                <a:latin typeface="Corbel" charset="0"/>
                <a:ea typeface="MS PGothic" charset="0"/>
                <a:cs typeface="MS PGothic" charset="0"/>
              </a:rPr>
              <a:t>Parent sessions </a:t>
            </a:r>
          </a:p>
          <a:p>
            <a:pPr lvl="1" eaLnBrk="1" hangingPunct="1">
              <a:lnSpc>
                <a:spcPct val="90000"/>
              </a:lnSpc>
              <a:spcBef>
                <a:spcPct val="30000"/>
              </a:spcBef>
            </a:pPr>
            <a:r>
              <a:rPr lang="en-US" sz="2000" dirty="0" smtClean="0">
                <a:latin typeface="Corbel" charset="0"/>
                <a:ea typeface="MS PGothic" charset="0"/>
                <a:cs typeface="MS PGothic" charset="0"/>
              </a:rPr>
              <a:t>Skills-building focused on </a:t>
            </a:r>
            <a:r>
              <a:rPr lang="en-US" sz="2000" dirty="0">
                <a:latin typeface="Corbel" charset="0"/>
                <a:ea typeface="MS PGothic" charset="0"/>
                <a:cs typeface="MS PGothic" charset="0"/>
              </a:rPr>
              <a:t>establishing rules, limits, and consequences while expressing love; communication with youth; handling stress; using community resources</a:t>
            </a:r>
          </a:p>
          <a:p>
            <a:pPr lvl="1" eaLnBrk="1" hangingPunct="1">
              <a:lnSpc>
                <a:spcPct val="90000"/>
              </a:lnSpc>
              <a:spcBef>
                <a:spcPct val="30000"/>
              </a:spcBef>
            </a:pPr>
            <a:r>
              <a:rPr lang="en-US" sz="2000" dirty="0">
                <a:latin typeface="Corbel" charset="0"/>
                <a:ea typeface="MS PGothic" charset="0"/>
                <a:cs typeface="MS PGothic" charset="0"/>
              </a:rPr>
              <a:t>Uses videos demonstrating parenting skills, with role playing, discussion and skill building activities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155448"/>
            <a:ext cx="8229600" cy="1252728"/>
          </a:xfrm>
        </p:spPr>
        <p:txBody>
          <a:bodyPr/>
          <a:lstStyle/>
          <a:p>
            <a:pPr eaLnBrk="1" fontAlgn="auto" hangingPunct="1">
              <a:spcAft>
                <a:spcPts val="0"/>
              </a:spcAft>
              <a:defRPr/>
            </a:pPr>
            <a:r>
              <a:rPr lang="en-US">
                <a:solidFill>
                  <a:schemeClr val="accent1">
                    <a:satMod val="150000"/>
                  </a:schemeClr>
                </a:solidFill>
                <a:ea typeface="+mj-ea"/>
              </a:rPr>
              <a:t>SFP (cont’d)</a:t>
            </a:r>
          </a:p>
        </p:txBody>
      </p:sp>
      <p:sp>
        <p:nvSpPr>
          <p:cNvPr id="63491" name="Rectangle 3"/>
          <p:cNvSpPr>
            <a:spLocks noGrp="1" noChangeArrowheads="1"/>
          </p:cNvSpPr>
          <p:nvPr>
            <p:ph type="body" idx="4294967295"/>
          </p:nvPr>
        </p:nvSpPr>
        <p:spPr/>
        <p:txBody>
          <a:bodyPr/>
          <a:lstStyle/>
          <a:p>
            <a:pPr eaLnBrk="1" hangingPunct="1">
              <a:lnSpc>
                <a:spcPct val="90000"/>
              </a:lnSpc>
            </a:pPr>
            <a:r>
              <a:rPr lang="en-US" sz="2400">
                <a:latin typeface="Corbel" charset="0"/>
                <a:ea typeface="MS PGothic" charset="0"/>
                <a:cs typeface="MS PGothic" charset="0"/>
              </a:rPr>
              <a:t>Youth sessions</a:t>
            </a:r>
          </a:p>
          <a:p>
            <a:pPr lvl="1" eaLnBrk="1" hangingPunct="1">
              <a:lnSpc>
                <a:spcPct val="90000"/>
              </a:lnSpc>
            </a:pPr>
            <a:r>
              <a:rPr lang="en-US" sz="2000">
                <a:latin typeface="Corbel" charset="0"/>
                <a:ea typeface="MS PGothic" charset="0"/>
                <a:cs typeface="MS PGothic" charset="0"/>
              </a:rPr>
              <a:t>Youth skill-building focuses on following rules, peer pressure resistance, handling stress, and problem-solving </a:t>
            </a:r>
          </a:p>
          <a:p>
            <a:pPr lvl="1" eaLnBrk="1" hangingPunct="1">
              <a:lnSpc>
                <a:spcPct val="90000"/>
              </a:lnSpc>
            </a:pPr>
            <a:r>
              <a:rPr lang="en-US" sz="2000">
                <a:latin typeface="Corbel" charset="0"/>
                <a:ea typeface="MS PGothic" charset="0"/>
                <a:cs typeface="MS PGothic" charset="0"/>
              </a:rPr>
              <a:t>Group discussions, group skill practice, and social bonding activities</a:t>
            </a:r>
          </a:p>
          <a:p>
            <a:pPr eaLnBrk="1" hangingPunct="1">
              <a:lnSpc>
                <a:spcPct val="90000"/>
              </a:lnSpc>
              <a:buFont typeface="Wingdings" charset="0"/>
              <a:buNone/>
            </a:pPr>
            <a:endParaRPr lang="en-US" sz="2400">
              <a:latin typeface="Corbel" charset="0"/>
              <a:ea typeface="MS PGothic" charset="0"/>
              <a:cs typeface="MS PGothic" charset="0"/>
            </a:endParaRPr>
          </a:p>
          <a:p>
            <a:pPr eaLnBrk="1" hangingPunct="1">
              <a:lnSpc>
                <a:spcPct val="90000"/>
              </a:lnSpc>
            </a:pPr>
            <a:r>
              <a:rPr lang="en-US" sz="2400">
                <a:latin typeface="Corbel" charset="0"/>
                <a:ea typeface="MS PGothic" charset="0"/>
                <a:cs typeface="MS PGothic" charset="0"/>
              </a:rPr>
              <a:t>Family sessions</a:t>
            </a:r>
          </a:p>
          <a:p>
            <a:pPr lvl="1" eaLnBrk="1" hangingPunct="1">
              <a:lnSpc>
                <a:spcPct val="90000"/>
              </a:lnSpc>
            </a:pPr>
            <a:r>
              <a:rPr lang="en-US" sz="2000">
                <a:latin typeface="Corbel" charset="0"/>
                <a:ea typeface="MS PGothic" charset="0"/>
                <a:cs typeface="MS PGothic" charset="0"/>
              </a:rPr>
              <a:t>Games and projects to increase family bonding, build positive communication skills, plan family activities, and facilitate learning to solve problems together </a:t>
            </a:r>
          </a:p>
          <a:p>
            <a:pPr lvl="1" eaLnBrk="1" hangingPunct="1">
              <a:lnSpc>
                <a:spcPct val="90000"/>
              </a:lnSpc>
            </a:pPr>
            <a:endParaRPr lang="en-US" sz="2000">
              <a:latin typeface="Corbel" charset="0"/>
              <a:ea typeface="MS PGothic" charset="0"/>
              <a:cs typeface="MS PGothic" charset="0"/>
            </a:endParaRPr>
          </a:p>
          <a:p>
            <a:pPr eaLnBrk="1" hangingPunct="1">
              <a:lnSpc>
                <a:spcPct val="90000"/>
              </a:lnSpc>
            </a:pPr>
            <a:r>
              <a:rPr lang="en-US" sz="2400">
                <a:latin typeface="Corbel" charset="0"/>
                <a:ea typeface="MS PGothic" charset="0"/>
                <a:cs typeface="MS PGothic" charset="0"/>
              </a:rPr>
              <a:t>Booster program 3 to 12 months after completing initial program—Four sessions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78" name="Group 246"/>
          <p:cNvGraphicFramePr>
            <a:graphicFrameLocks noGrp="1"/>
          </p:cNvGraphicFramePr>
          <p:nvPr/>
        </p:nvGraphicFramePr>
        <p:xfrm>
          <a:off x="762000" y="1981200"/>
          <a:ext cx="7715250" cy="4419602"/>
        </p:xfrm>
        <a:graphic>
          <a:graphicData uri="http://schemas.openxmlformats.org/drawingml/2006/table">
            <a:tbl>
              <a:tblPr/>
              <a:tblGrid>
                <a:gridCol w="3028950"/>
                <a:gridCol w="1619250"/>
                <a:gridCol w="1066800"/>
                <a:gridCol w="914400"/>
                <a:gridCol w="1085850"/>
              </a:tblGrid>
              <a:tr h="400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Spoth et al., 2004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492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Outcome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Initiation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Proportion</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Estimated time in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months from pretest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74688">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221E1F"/>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SFP</a:t>
                      </a:r>
                      <a:endParaRPr kumimoji="0" lang="en-US"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221E1F"/>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Control </a:t>
                      </a:r>
                      <a:endParaRPr kumimoji="0" lang="en-US"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221E1F"/>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Difference </a:t>
                      </a:r>
                      <a:endParaRPr kumimoji="0" lang="en-US"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7838">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Lifetime alcohol use                                               .40 </a:t>
                      </a:r>
                      <a:endParaRPr kumimoji="0" lang="en-US" sz="16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38.2 </a:t>
                      </a:r>
                      <a:endParaRPr kumimoji="0" lang="en-US" sz="16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25.3 </a:t>
                      </a:r>
                      <a:endParaRPr kumimoji="0" lang="en-US" sz="16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12.9 </a:t>
                      </a:r>
                      <a:endParaRPr kumimoji="0" lang="en-US" sz="16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9056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Lifetime alcohol use without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parental permission                                                 .40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46.8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34.4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12.4*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466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Lifetime drunkenness                                             .35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58.6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45.3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13.3*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7838">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21E1F"/>
                          </a:solidFill>
                          <a:effectLst/>
                          <a:latin typeface="Times New Roman" pitchFamily="18" charset="0"/>
                          <a:cs typeface="Times New Roman" pitchFamily="18" charset="0"/>
                        </a:rPr>
                        <a:t>Lifetime cigarette use                                           .30 </a:t>
                      </a:r>
                      <a:endParaRPr kumimoji="0" lang="en-US" sz="16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21E1F"/>
                          </a:solidFill>
                          <a:effectLst/>
                          <a:latin typeface="Times New Roman" pitchFamily="18" charset="0"/>
                          <a:cs typeface="Times New Roman" pitchFamily="18" charset="0"/>
                        </a:rPr>
                        <a:t>54.9 </a:t>
                      </a:r>
                      <a:endParaRPr kumimoji="0" lang="en-US" sz="16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21E1F"/>
                          </a:solidFill>
                          <a:effectLst/>
                          <a:latin typeface="Times New Roman" pitchFamily="18" charset="0"/>
                          <a:cs typeface="Times New Roman" pitchFamily="18" charset="0"/>
                        </a:rPr>
                        <a:t>30.8 </a:t>
                      </a:r>
                      <a:endParaRPr kumimoji="0" lang="en-US" sz="16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221E1F"/>
                          </a:solidFill>
                          <a:effectLst/>
                          <a:latin typeface="Times New Roman" pitchFamily="18" charset="0"/>
                          <a:cs typeface="Times New Roman" pitchFamily="18" charset="0"/>
                        </a:rPr>
                        <a:t>24.1* </a:t>
                      </a:r>
                      <a:endParaRPr kumimoji="0" lang="en-US" sz="16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466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Lifetime marijuana use                                          .10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63.7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48.6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221E1F"/>
                          </a:solidFill>
                          <a:effectLst/>
                          <a:latin typeface="Times New Roman" pitchFamily="18" charset="0"/>
                          <a:cs typeface="Times New Roman" pitchFamily="18" charset="0"/>
                        </a:rPr>
                        <a:t>15.1 </a:t>
                      </a:r>
                      <a:endParaRPr kumimoji="0" lang="en-US"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265" name="Rectangle 233"/>
          <p:cNvSpPr>
            <a:spLocks noGrp="1" noChangeArrowheads="1"/>
          </p:cNvSpPr>
          <p:nvPr>
            <p:ph type="title" idx="4294967295"/>
          </p:nvPr>
        </p:nvSpPr>
        <p:spPr>
          <a:xfrm>
            <a:off x="457200" y="152400"/>
            <a:ext cx="8229600" cy="1251062"/>
          </a:xfrm>
        </p:spPr>
        <p:txBody>
          <a:bodyPr/>
          <a:lstStyle/>
          <a:p>
            <a:pPr eaLnBrk="1" fontAlgn="auto" hangingPunct="1">
              <a:spcAft>
                <a:spcPts val="0"/>
              </a:spcAft>
              <a:defRPr/>
            </a:pPr>
            <a:r>
              <a:rPr lang="en-US" sz="3200" i="1">
                <a:solidFill>
                  <a:schemeClr val="accent1">
                    <a:satMod val="150000"/>
                  </a:schemeClr>
                </a:solidFill>
                <a:ea typeface="+mj-ea"/>
              </a:rPr>
              <a:t>Intervention–Control Differences in Time to Initiation Rates: 6 Year Follow-up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Epidemiology: US rates</a:t>
            </a:r>
            <a:endParaRPr lang="en-US" dirty="0">
              <a:solidFill>
                <a:schemeClr val="accent1">
                  <a:satMod val="150000"/>
                </a:schemeClr>
              </a:solidFill>
              <a:ea typeface="+mj-ea"/>
            </a:endParaRPr>
          </a:p>
        </p:txBody>
      </p:sp>
      <p:sp>
        <p:nvSpPr>
          <p:cNvPr id="14339" name="Content Placeholder 2"/>
          <p:cNvSpPr>
            <a:spLocks noGrp="1"/>
          </p:cNvSpPr>
          <p:nvPr>
            <p:ph idx="1"/>
          </p:nvPr>
        </p:nvSpPr>
        <p:spPr/>
        <p:txBody>
          <a:bodyPr/>
          <a:lstStyle/>
          <a:p>
            <a:pPr eaLnBrk="1" hangingPunct="1"/>
            <a:r>
              <a:rPr lang="en-US" dirty="0">
                <a:latin typeface="Corbel" charset="0"/>
              </a:rPr>
              <a:t>Currently, about </a:t>
            </a:r>
            <a:r>
              <a:rPr lang="en-US" dirty="0" smtClean="0">
                <a:latin typeface="Corbel" charset="0"/>
              </a:rPr>
              <a:t>15% </a:t>
            </a:r>
            <a:r>
              <a:rPr lang="en-US" dirty="0">
                <a:latin typeface="Corbel" charset="0"/>
              </a:rPr>
              <a:t>of US adults smoke cigarettes</a:t>
            </a:r>
          </a:p>
          <a:p>
            <a:pPr eaLnBrk="1" hangingPunct="1"/>
            <a:r>
              <a:rPr lang="en-US" dirty="0">
                <a:latin typeface="Corbel" charset="0"/>
              </a:rPr>
              <a:t>Rates higher if you include </a:t>
            </a:r>
            <a:r>
              <a:rPr lang="en-US" i="1" dirty="0">
                <a:latin typeface="Corbel" charset="0"/>
              </a:rPr>
              <a:t>any</a:t>
            </a:r>
            <a:r>
              <a:rPr lang="en-US" dirty="0">
                <a:latin typeface="Corbel" charset="0"/>
              </a:rPr>
              <a:t> tobacco </a:t>
            </a:r>
            <a:r>
              <a:rPr lang="en-US" dirty="0" smtClean="0">
                <a:latin typeface="Corbel" charset="0"/>
              </a:rPr>
              <a:t>product (21% used a tobacco product every day or some days; 2013-14 data)</a:t>
            </a:r>
            <a:endParaRPr lang="en-US" dirty="0">
              <a:latin typeface="Corbel" charset="0"/>
            </a:endParaRPr>
          </a:p>
        </p:txBody>
      </p:sp>
    </p:spTree>
    <p:extLst>
      <p:ext uri="{BB962C8B-B14F-4D97-AF65-F5344CB8AC3E}">
        <p14:creationId xmlns:p14="http://schemas.microsoft.com/office/powerpoint/2010/main" val="3568598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bodyPr>
          <a:lstStyle/>
          <a:p>
            <a:pPr eaLnBrk="1" hangingPunct="1">
              <a:defRPr/>
            </a:pPr>
            <a:r>
              <a:rPr lang="en-US" smtClean="0">
                <a:ea typeface="+mj-ea"/>
              </a:rPr>
              <a:t>Mass Media Interventions</a:t>
            </a:r>
          </a:p>
        </p:txBody>
      </p:sp>
      <p:sp>
        <p:nvSpPr>
          <p:cNvPr id="65539" name="Rectangle 3"/>
          <p:cNvSpPr>
            <a:spLocks noGrp="1"/>
          </p:cNvSpPr>
          <p:nvPr>
            <p:ph type="body" idx="1"/>
          </p:nvPr>
        </p:nvSpPr>
        <p:spPr/>
        <p:txBody>
          <a:bodyPr/>
          <a:lstStyle/>
          <a:p>
            <a:pPr eaLnBrk="1" hangingPunct="1">
              <a:lnSpc>
                <a:spcPct val="90000"/>
              </a:lnSpc>
            </a:pPr>
            <a:r>
              <a:rPr lang="en-US" sz="2800" dirty="0">
                <a:latin typeface="Corbel" charset="0"/>
                <a:ea typeface="MS PGothic" charset="0"/>
                <a:cs typeface="MS PGothic" charset="0"/>
              </a:rPr>
              <a:t>Systematic review by </a:t>
            </a:r>
            <a:r>
              <a:rPr lang="en-US" sz="2800" dirty="0" err="1">
                <a:latin typeface="Corbel" charset="0"/>
                <a:ea typeface="MS PGothic" charset="0"/>
                <a:cs typeface="MS PGothic" charset="0"/>
              </a:rPr>
              <a:t>Brinn</a:t>
            </a:r>
            <a:r>
              <a:rPr lang="en-US" sz="2800" dirty="0">
                <a:latin typeface="Corbel" charset="0"/>
                <a:ea typeface="MS PGothic" charset="0"/>
                <a:cs typeface="MS PGothic" charset="0"/>
              </a:rPr>
              <a:t> et al., 2010 (Cochrane Collaboration)</a:t>
            </a:r>
          </a:p>
          <a:p>
            <a:pPr lvl="1" eaLnBrk="1" hangingPunct="1">
              <a:lnSpc>
                <a:spcPct val="90000"/>
              </a:lnSpc>
              <a:spcBef>
                <a:spcPct val="40000"/>
              </a:spcBef>
            </a:pPr>
            <a:r>
              <a:rPr lang="en-US" sz="2400" dirty="0">
                <a:latin typeface="Corbel" charset="0"/>
                <a:ea typeface="MS PGothic" charset="0"/>
                <a:cs typeface="MS PGothic" charset="0"/>
              </a:rPr>
              <a:t>There is some evidence that mass media can prevent the uptake of smoking in young people, however the evidence is not strong and contains a number of methodological flaws.</a:t>
            </a:r>
          </a:p>
          <a:p>
            <a:pPr lvl="1" eaLnBrk="1" hangingPunct="1">
              <a:lnSpc>
                <a:spcPct val="90000"/>
              </a:lnSpc>
              <a:spcBef>
                <a:spcPct val="40000"/>
              </a:spcBef>
            </a:pPr>
            <a:r>
              <a:rPr lang="en-US" sz="2400" dirty="0">
                <a:latin typeface="Corbel" charset="0"/>
                <a:ea typeface="MS PGothic" charset="0"/>
                <a:cs typeface="MS PGothic" charset="0"/>
              </a:rPr>
              <a:t>Effective media campaigns:</a:t>
            </a:r>
          </a:p>
          <a:p>
            <a:pPr lvl="2" eaLnBrk="1" hangingPunct="1">
              <a:lnSpc>
                <a:spcPct val="90000"/>
              </a:lnSpc>
            </a:pPr>
            <a:r>
              <a:rPr lang="en-US" sz="2000" dirty="0">
                <a:latin typeface="Corbel" charset="0"/>
                <a:ea typeface="MS PGothic" charset="0"/>
                <a:cs typeface="MS PGothic" charset="0"/>
              </a:rPr>
              <a:t>Based on good market research</a:t>
            </a:r>
          </a:p>
          <a:p>
            <a:pPr lvl="2" eaLnBrk="1" hangingPunct="1">
              <a:lnSpc>
                <a:spcPct val="90000"/>
              </a:lnSpc>
            </a:pPr>
            <a:r>
              <a:rPr lang="en-US" sz="2000" dirty="0">
                <a:latin typeface="Corbel" charset="0"/>
                <a:ea typeface="MS PGothic" charset="0"/>
                <a:cs typeface="MS PGothic" charset="0"/>
              </a:rPr>
              <a:t>Identify and tailor message to specific groups (market segmentation)</a:t>
            </a:r>
          </a:p>
          <a:p>
            <a:pPr lvl="2" eaLnBrk="1" hangingPunct="1">
              <a:lnSpc>
                <a:spcPct val="90000"/>
              </a:lnSpc>
            </a:pPr>
            <a:r>
              <a:rPr lang="en-US" sz="2000" dirty="0">
                <a:latin typeface="Corbel" charset="0"/>
                <a:ea typeface="MS PGothic" charset="0"/>
                <a:cs typeface="MS PGothic" charset="0"/>
              </a:rPr>
              <a:t>Last longer and more intensive</a:t>
            </a:r>
          </a:p>
          <a:p>
            <a:pPr lvl="2" eaLnBrk="1" hangingPunct="1">
              <a:lnSpc>
                <a:spcPct val="90000"/>
              </a:lnSpc>
            </a:pPr>
            <a:r>
              <a:rPr lang="en-US" sz="2000" dirty="0">
                <a:latin typeface="Corbel" charset="0"/>
                <a:ea typeface="MS PGothic" charset="0"/>
                <a:cs typeface="MS PGothic" charset="0"/>
              </a:rPr>
              <a:t>Use multiple media (TV, radio, newspapers)</a:t>
            </a:r>
          </a:p>
          <a:p>
            <a:pPr lvl="2" eaLnBrk="1" hangingPunct="1">
              <a:lnSpc>
                <a:spcPct val="90000"/>
              </a:lnSpc>
            </a:pPr>
            <a:endParaRPr lang="en-US" sz="2000" i="1"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itle 4"/>
          <p:cNvSpPr>
            <a:spLocks noGrp="1"/>
          </p:cNvSpPr>
          <p:nvPr>
            <p:ph type="title" idx="4294967295"/>
          </p:nvPr>
        </p:nvSpPr>
        <p:spPr bwMode="auto">
          <a:extLst/>
        </p:spPr>
        <p:txBody>
          <a:bodyPr wrap="square" tIns="45720" rIns="91440" bIns="45720" numCol="1" anchorCtr="0" compatLnSpc="1">
            <a:prstTxWarp prst="textNoShape">
              <a:avLst/>
            </a:prstTxWarp>
          </a:bodyPr>
          <a:lstStyle/>
          <a:p>
            <a:pPr eaLnBrk="1" hangingPunct="1">
              <a:defRPr/>
            </a:pPr>
            <a:r>
              <a:rPr lang="en-US" dirty="0" smtClean="0">
                <a:ea typeface="+mj-ea"/>
              </a:rPr>
              <a:t>Virginia “Y Campaign”</a:t>
            </a:r>
          </a:p>
        </p:txBody>
      </p:sp>
      <p:pic>
        <p:nvPicPr>
          <p:cNvPr id="66564" name="Picture 14" descr="http://www.vfhy.org/sites/default/files/marketing/fro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14800"/>
            <a:ext cx="3252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6" descr="http://www.vfhy.org/sites/default/files/marketing/smokingandpet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3" y="4114800"/>
            <a:ext cx="3079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3"/>
          <p:cNvSpPr>
            <a:spLocks noChangeArrowheads="1"/>
          </p:cNvSpPr>
          <p:nvPr/>
        </p:nvSpPr>
        <p:spPr bwMode="auto">
          <a:xfrm>
            <a:off x="5638800" y="4537075"/>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ea typeface="MS PGothic" charset="0"/>
              <a:cs typeface="MS PGothic" charset="0"/>
            </a:endParaRPr>
          </a:p>
        </p:txBody>
      </p:sp>
      <p:pic>
        <p:nvPicPr>
          <p:cNvPr id="66567" name="Picture 8">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91400" y="152400"/>
            <a:ext cx="12573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8" name="Picture 10" descr="Thumbnai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795463"/>
            <a:ext cx="32527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2" descr="Z:\hqdefault.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863" y="1795463"/>
            <a:ext cx="3079750" cy="1714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bodyPr>
          <a:lstStyle/>
          <a:p>
            <a:pPr eaLnBrk="1" hangingPunct="1">
              <a:defRPr/>
            </a:pPr>
            <a:r>
              <a:rPr lang="en-US" smtClean="0">
                <a:ea typeface="+mj-ea"/>
              </a:rPr>
              <a:t>Reducing Youth Access</a:t>
            </a:r>
          </a:p>
        </p:txBody>
      </p:sp>
      <p:sp>
        <p:nvSpPr>
          <p:cNvPr id="67587" name="Rectangle 3"/>
          <p:cNvSpPr>
            <a:spLocks noGrp="1"/>
          </p:cNvSpPr>
          <p:nvPr>
            <p:ph type="body" idx="1"/>
          </p:nvPr>
        </p:nvSpPr>
        <p:spPr/>
        <p:txBody>
          <a:bodyPr/>
          <a:lstStyle/>
          <a:p>
            <a:pPr eaLnBrk="1" hangingPunct="1"/>
            <a:r>
              <a:rPr lang="en-US" sz="2800" dirty="0">
                <a:latin typeface="Corbel" charset="0"/>
                <a:ea typeface="MS PGothic" charset="0"/>
                <a:cs typeface="MS PGothic" charset="0"/>
              </a:rPr>
              <a:t>Primary focus on preventing illegal sales to minors</a:t>
            </a:r>
          </a:p>
          <a:p>
            <a:pPr lvl="1" eaLnBrk="1" hangingPunct="1"/>
            <a:r>
              <a:rPr lang="en-US" sz="2400" dirty="0">
                <a:latin typeface="Corbel" charset="0"/>
                <a:ea typeface="MS PGothic" charset="0"/>
                <a:cs typeface="MS PGothic" charset="0"/>
              </a:rPr>
              <a:t>Retailer education</a:t>
            </a:r>
          </a:p>
          <a:p>
            <a:pPr lvl="1" eaLnBrk="1" hangingPunct="1"/>
            <a:r>
              <a:rPr lang="en-US" sz="2400" dirty="0">
                <a:latin typeface="Corbel" charset="0"/>
                <a:ea typeface="MS PGothic" charset="0"/>
                <a:cs typeface="MS PGothic" charset="0"/>
              </a:rPr>
              <a:t>Active enforcement</a:t>
            </a:r>
          </a:p>
          <a:p>
            <a:pPr eaLnBrk="1" hangingPunct="1">
              <a:spcBef>
                <a:spcPct val="40000"/>
              </a:spcBef>
            </a:pPr>
            <a:r>
              <a:rPr lang="en-US" sz="2800" dirty="0">
                <a:latin typeface="Corbel" charset="0"/>
                <a:ea typeface="MS PGothic" charset="0"/>
                <a:cs typeface="MS PGothic" charset="0"/>
              </a:rPr>
              <a:t>Systematic review by Stead, 2008 (Cochrane Collaboration)</a:t>
            </a:r>
          </a:p>
          <a:p>
            <a:pPr lvl="1" eaLnBrk="1" hangingPunct="1"/>
            <a:r>
              <a:rPr lang="en-US" sz="2400" dirty="0">
                <a:latin typeface="Corbel" charset="0"/>
                <a:ea typeface="MS PGothic" charset="0"/>
                <a:cs typeface="MS PGothic" charset="0"/>
              </a:rPr>
              <a:t>Active enforcement more effective in reducing sales to minors</a:t>
            </a:r>
          </a:p>
          <a:p>
            <a:pPr lvl="1" eaLnBrk="1" hangingPunct="1"/>
            <a:r>
              <a:rPr lang="en-US" sz="2400" dirty="0">
                <a:latin typeface="Corbel" charset="0"/>
                <a:ea typeface="MS PGothic" charset="0"/>
                <a:cs typeface="MS PGothic" charset="0"/>
              </a:rPr>
              <a:t>Little evidence of impact on perceived availability of tobacco products or on prevalence of youth smoking (only three controlled trials)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normAutofit fontScale="90000"/>
          </a:bodyPr>
          <a:lstStyle/>
          <a:p>
            <a:pPr eaLnBrk="1" hangingPunct="1">
              <a:defRPr/>
            </a:pPr>
            <a:r>
              <a:rPr lang="en-US" sz="4100" smtClean="0">
                <a:ea typeface="+mj-ea"/>
              </a:rPr>
              <a:t>Reducing Youth Access—Synar Amendment</a:t>
            </a:r>
          </a:p>
        </p:txBody>
      </p:sp>
      <p:sp>
        <p:nvSpPr>
          <p:cNvPr id="68611" name="Rectangle 3"/>
          <p:cNvSpPr>
            <a:spLocks noGrp="1"/>
          </p:cNvSpPr>
          <p:nvPr>
            <p:ph type="body" idx="1"/>
          </p:nvPr>
        </p:nvSpPr>
        <p:spPr/>
        <p:txBody>
          <a:bodyPr/>
          <a:lstStyle/>
          <a:p>
            <a:pPr eaLnBrk="1" hangingPunct="1">
              <a:lnSpc>
                <a:spcPct val="90000"/>
              </a:lnSpc>
              <a:spcAft>
                <a:spcPts val="600"/>
              </a:spcAft>
            </a:pPr>
            <a:r>
              <a:rPr lang="en-US">
                <a:latin typeface="Corbel" charset="0"/>
                <a:ea typeface="MS PGothic" charset="0"/>
                <a:cs typeface="MS PGothic" charset="0"/>
              </a:rPr>
              <a:t>Enacted in 1992</a:t>
            </a:r>
          </a:p>
          <a:p>
            <a:pPr eaLnBrk="1" hangingPunct="1">
              <a:lnSpc>
                <a:spcPct val="90000"/>
              </a:lnSpc>
            </a:pPr>
            <a:r>
              <a:rPr lang="en-US">
                <a:latin typeface="Corbel" charset="0"/>
                <a:ea typeface="MS PGothic" charset="0"/>
                <a:cs typeface="MS PGothic" charset="0"/>
              </a:rPr>
              <a:t>Required States to enact and enforce laws prohibiting the sale or distribution of tobacco products to those under 18 years old</a:t>
            </a:r>
          </a:p>
          <a:p>
            <a:pPr lvl="1" eaLnBrk="1" hangingPunct="1">
              <a:lnSpc>
                <a:spcPct val="90000"/>
              </a:lnSpc>
            </a:pPr>
            <a:r>
              <a:rPr lang="en-US">
                <a:latin typeface="Corbel" charset="0"/>
                <a:ea typeface="MS PGothic" charset="0"/>
                <a:cs typeface="MS PGothic" charset="0"/>
              </a:rPr>
              <a:t>Required random, unannounced inspections of retail outlets and reporting of results </a:t>
            </a:r>
          </a:p>
          <a:p>
            <a:pPr lvl="1" eaLnBrk="1" hangingPunct="1">
              <a:lnSpc>
                <a:spcPct val="90000"/>
              </a:lnSpc>
            </a:pPr>
            <a:r>
              <a:rPr lang="en-US">
                <a:latin typeface="Corbel" charset="0"/>
                <a:ea typeface="MS PGothic" charset="0"/>
                <a:cs typeface="MS PGothic" charset="0"/>
              </a:rPr>
              <a:t>“False buys” </a:t>
            </a:r>
          </a:p>
          <a:p>
            <a:pPr lvl="1" eaLnBrk="1" hangingPunct="1">
              <a:lnSpc>
                <a:spcPct val="90000"/>
              </a:lnSpc>
            </a:pPr>
            <a:r>
              <a:rPr lang="en-US">
                <a:latin typeface="Corbel" charset="0"/>
                <a:ea typeface="MS PGothic" charset="0"/>
                <a:cs typeface="MS PGothic" charset="0"/>
              </a:rPr>
              <a:t>Established targets for “violation rates”</a:t>
            </a:r>
          </a:p>
          <a:p>
            <a:pPr lvl="1" eaLnBrk="1" hangingPunct="1">
              <a:lnSpc>
                <a:spcPct val="90000"/>
              </a:lnSpc>
            </a:pPr>
            <a:r>
              <a:rPr lang="en-US">
                <a:latin typeface="Corbel" charset="0"/>
                <a:ea typeface="MS PGothic" charset="0"/>
                <a:cs typeface="MS PGothic" charset="0"/>
              </a:rPr>
              <a:t>Failure to meet targets could result in loss of funds—up to 40% of SAPT Block Grant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457200"/>
            <a:ext cx="8077200" cy="5867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300349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bodyPr>
          <a:lstStyle/>
          <a:p>
            <a:pPr eaLnBrk="1" hangingPunct="1">
              <a:defRPr/>
            </a:pPr>
            <a:r>
              <a:rPr lang="en-US" smtClean="0">
                <a:ea typeface="+mj-ea"/>
              </a:rPr>
              <a:t>State Tobacco Excise Taxes</a:t>
            </a:r>
          </a:p>
        </p:txBody>
      </p:sp>
      <p:sp>
        <p:nvSpPr>
          <p:cNvPr id="70659" name="Rectangle 3"/>
          <p:cNvSpPr>
            <a:spLocks noGrp="1"/>
          </p:cNvSpPr>
          <p:nvPr>
            <p:ph type="body" idx="1"/>
          </p:nvPr>
        </p:nvSpPr>
        <p:spPr/>
        <p:txBody>
          <a:bodyPr/>
          <a:lstStyle/>
          <a:p>
            <a:pPr eaLnBrk="1" hangingPunct="1"/>
            <a:r>
              <a:rPr lang="en-US" dirty="0">
                <a:latin typeface="Corbel" charset="0"/>
                <a:ea typeface="MS PGothic" charset="0"/>
                <a:cs typeface="MS PGothic" charset="0"/>
              </a:rPr>
              <a:t>Create a financial disincentive to use tobacco</a:t>
            </a:r>
          </a:p>
          <a:p>
            <a:pPr eaLnBrk="1" hangingPunct="1"/>
            <a:r>
              <a:rPr lang="en-US" dirty="0" smtClean="0">
                <a:latin typeface="Corbel" charset="0"/>
                <a:ea typeface="MS PGothic" charset="0"/>
                <a:cs typeface="MS PGothic" charset="0"/>
              </a:rPr>
              <a:t>Based </a:t>
            </a:r>
            <a:r>
              <a:rPr lang="en-US" dirty="0">
                <a:latin typeface="Corbel" charset="0"/>
                <a:ea typeface="MS PGothic" charset="0"/>
                <a:cs typeface="MS PGothic" charset="0"/>
              </a:rPr>
              <a:t>on known relationship between price and sales</a:t>
            </a:r>
          </a:p>
          <a:p>
            <a:pPr lvl="1" eaLnBrk="1" hangingPunct="1"/>
            <a:r>
              <a:rPr lang="en-US" dirty="0">
                <a:latin typeface="Corbel" charset="0"/>
                <a:ea typeface="MS PGothic" charset="0"/>
                <a:cs typeface="MS PGothic" charset="0"/>
              </a:rPr>
              <a:t>Elasticity of demand (E</a:t>
            </a:r>
            <a:r>
              <a:rPr lang="en-US" baseline="-25000" dirty="0">
                <a:latin typeface="Corbel" charset="0"/>
                <a:ea typeface="MS PGothic" charset="0"/>
                <a:cs typeface="MS PGothic" charset="0"/>
              </a:rPr>
              <a:t>d </a:t>
            </a:r>
            <a:r>
              <a:rPr lang="en-US" dirty="0">
                <a:latin typeface="Corbel" charset="0"/>
                <a:ea typeface="MS PGothic" charset="0"/>
                <a:cs typeface="MS PGothic" charset="0"/>
              </a:rPr>
              <a:t>) is percentage change in sales as a result of percentage change in price</a:t>
            </a:r>
          </a:p>
          <a:p>
            <a:pPr eaLnBrk="1" hangingPunct="1"/>
            <a:r>
              <a:rPr lang="en-US" dirty="0" smtClean="0">
                <a:latin typeface="Corbel" charset="0"/>
                <a:ea typeface="MS PGothic" charset="0"/>
                <a:cs typeface="MS PGothic" charset="0"/>
              </a:rPr>
              <a:t>Generally, youth </a:t>
            </a:r>
            <a:r>
              <a:rPr lang="en-US" dirty="0">
                <a:latin typeface="Corbel" charset="0"/>
                <a:ea typeface="MS PGothic" charset="0"/>
                <a:cs typeface="MS PGothic" charset="0"/>
              </a:rPr>
              <a:t>are more price sensitive</a:t>
            </a:r>
          </a:p>
          <a:p>
            <a:pPr lvl="1" eaLnBrk="1" hangingPunct="1"/>
            <a:r>
              <a:rPr lang="en-US" dirty="0">
                <a:latin typeface="Corbel" charset="0"/>
                <a:ea typeface="MS PGothic" charset="0"/>
                <a:cs typeface="MS PGothic" charset="0"/>
              </a:rPr>
              <a:t>Less disposable income</a:t>
            </a:r>
          </a:p>
          <a:p>
            <a:pPr lvl="1" eaLnBrk="1" hangingPunct="1"/>
            <a:r>
              <a:rPr lang="en-US" dirty="0">
                <a:latin typeface="Corbel" charset="0"/>
                <a:ea typeface="MS PGothic" charset="0"/>
                <a:cs typeface="MS PGothic" charset="0"/>
              </a:rPr>
              <a:t>Less addicted</a:t>
            </a:r>
          </a:p>
          <a:p>
            <a:pPr lvl="1" eaLnBrk="1" hangingPunct="1"/>
            <a:endParaRPr lang="en-US"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bwMode="auto">
          <a:xfrm>
            <a:off x="457200" y="152400"/>
            <a:ext cx="8229600" cy="1250950"/>
          </a:xfrm>
          <a:extLst/>
        </p:spPr>
        <p:txBody>
          <a:bodyPr wrap="square" tIns="45720" bIns="45720" numCol="1" anchorCtr="0" compatLnSpc="1">
            <a:prstTxWarp prst="textNoShape">
              <a:avLst/>
            </a:prstTxWarp>
          </a:bodyPr>
          <a:lstStyle/>
          <a:p>
            <a:pPr eaLnBrk="1" hangingPunct="1">
              <a:defRPr/>
            </a:pPr>
            <a:r>
              <a:rPr lang="en-US" smtClean="0">
                <a:ea typeface="+mj-ea"/>
              </a:rPr>
              <a:t>Excise Taxes (cont’d)</a:t>
            </a:r>
          </a:p>
        </p:txBody>
      </p:sp>
      <p:sp>
        <p:nvSpPr>
          <p:cNvPr id="72707" name="Rectangle 3"/>
          <p:cNvSpPr>
            <a:spLocks noGrp="1"/>
          </p:cNvSpPr>
          <p:nvPr>
            <p:ph type="body" idx="1"/>
          </p:nvPr>
        </p:nvSpPr>
        <p:spPr/>
        <p:txBody>
          <a:bodyPr/>
          <a:lstStyle/>
          <a:p>
            <a:pPr eaLnBrk="1" hangingPunct="1"/>
            <a:r>
              <a:rPr lang="en-US">
                <a:latin typeface="Corbel" charset="0"/>
                <a:ea typeface="MS PGothic" charset="0"/>
                <a:cs typeface="MS PGothic" charset="0"/>
              </a:rPr>
              <a:t>“Policies that affect the price of tobacco products are the single most effective means of decreasing tobacco use, especially among youth and young adults.” (CDC, 1998)</a:t>
            </a:r>
          </a:p>
          <a:p>
            <a:pPr eaLnBrk="1" hangingPunct="1">
              <a:buFont typeface="Wingdings 2" charset="0"/>
              <a:buNone/>
            </a:pPr>
            <a:endParaRPr lang="en-US">
              <a:latin typeface="Corbel" charset="0"/>
              <a:ea typeface="MS PGothic" charset="0"/>
              <a:cs typeface="MS PGothic" charset="0"/>
            </a:endParaRPr>
          </a:p>
          <a:p>
            <a:pPr eaLnBrk="1" hangingPunct="1"/>
            <a:r>
              <a:rPr lang="en-US">
                <a:latin typeface="Corbel" charset="0"/>
                <a:ea typeface="MS PGothic" charset="0"/>
                <a:cs typeface="MS PGothic" charset="0"/>
              </a:rPr>
              <a:t>Tobacco companies often respond by decreasing wholesale price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extLst>
              <p:ext uri="{D42A27DB-BD31-4B8C-83A1-F6EECF244321}">
                <p14:modId xmlns:p14="http://schemas.microsoft.com/office/powerpoint/2010/main" val="165369605"/>
              </p:ext>
            </p:extLst>
          </p:nvPr>
        </p:nvGraphicFramePr>
        <p:xfrm>
          <a:off x="614363" y="1828800"/>
          <a:ext cx="8001000" cy="4572000"/>
        </p:xfrm>
        <a:graphic>
          <a:graphicData uri="http://schemas.openxmlformats.org/presentationml/2006/ole">
            <mc:AlternateContent xmlns:mc="http://schemas.openxmlformats.org/markup-compatibility/2006">
              <mc:Choice xmlns:v="urn:schemas-microsoft-com:vml" Requires="v">
                <p:oleObj spid="_x0000_s73782" name="Worksheet" r:id="rId4" imgW="7962951" imgH="4553001" progId="Excel.Sheet.8">
                  <p:embed/>
                </p:oleObj>
              </mc:Choice>
              <mc:Fallback>
                <p:oleObj name="Worksheet" r:id="rId4" imgW="7962951" imgH="4553001" progId="Excel.Sheet.8">
                  <p:embed/>
                  <p:pic>
                    <p:nvPicPr>
                      <p:cNvPr id="0" name="Object 2"/>
                      <p:cNvPicPr>
                        <a:picLocks noChangeAspect="1" noChangeArrowheads="1"/>
                      </p:cNvPicPr>
                      <p:nvPr/>
                    </p:nvPicPr>
                    <p:blipFill>
                      <a:blip r:embed="rId5"/>
                      <a:srcRect/>
                      <a:stretch>
                        <a:fillRect/>
                      </a:stretch>
                    </p:blipFill>
                    <p:spPr bwMode="auto">
                      <a:xfrm>
                        <a:off x="614363" y="18288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ea typeface="+mj-ea"/>
              </a:rPr>
              <a:t>Family Smoking Prevention and Tobacco Control </a:t>
            </a:r>
            <a:r>
              <a:rPr lang="en-US" dirty="0" smtClean="0">
                <a:ea typeface="+mj-ea"/>
              </a:rPr>
              <a:t>Act</a:t>
            </a:r>
            <a:endParaRPr lang="en-US" dirty="0">
              <a:ea typeface="+mj-ea"/>
            </a:endParaRPr>
          </a:p>
        </p:txBody>
      </p:sp>
      <p:sp>
        <p:nvSpPr>
          <p:cNvPr id="74755" name="Subtitle 2"/>
          <p:cNvSpPr>
            <a:spLocks noGrp="1"/>
          </p:cNvSpPr>
          <p:nvPr>
            <p:ph type="subTitle" idx="1"/>
          </p:nvPr>
        </p:nvSpPr>
        <p:spPr>
          <a:xfrm>
            <a:off x="685800" y="1828800"/>
            <a:ext cx="8077200" cy="1500188"/>
          </a:xfrm>
        </p:spPr>
        <p:txBody>
          <a:bodyPr/>
          <a:lstStyle/>
          <a:p>
            <a:endParaRPr lang="en-US">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Regulatory Authority</a:t>
            </a:r>
            <a:endParaRPr lang="en-US" dirty="0">
              <a:ea typeface="+mj-ea"/>
            </a:endParaRPr>
          </a:p>
        </p:txBody>
      </p:sp>
      <p:sp>
        <p:nvSpPr>
          <p:cNvPr id="75779" name="Content Placeholder 2"/>
          <p:cNvSpPr>
            <a:spLocks noGrp="1"/>
          </p:cNvSpPr>
          <p:nvPr>
            <p:ph idx="1"/>
          </p:nvPr>
        </p:nvSpPr>
        <p:spPr/>
        <p:txBody>
          <a:bodyPr/>
          <a:lstStyle/>
          <a:p>
            <a:r>
              <a:rPr lang="en-US" dirty="0">
                <a:latin typeface="Corbel" charset="0"/>
                <a:ea typeface="MS PGothic" charset="0"/>
                <a:cs typeface="MS PGothic" charset="0"/>
              </a:rPr>
              <a:t>Oversight over the Manufacture, Distribution and Marketing of Tobacco </a:t>
            </a:r>
            <a:r>
              <a:rPr lang="en-US" dirty="0" smtClean="0">
                <a:latin typeface="Corbel" charset="0"/>
                <a:ea typeface="MS PGothic" charset="0"/>
                <a:cs typeface="MS PGothic" charset="0"/>
              </a:rPr>
              <a:t>Products by the FDA</a:t>
            </a:r>
            <a:endParaRPr lang="en-US" dirty="0">
              <a:latin typeface="Corbel" charset="0"/>
              <a:ea typeface="MS PGothic" charset="0"/>
              <a:cs typeface="MS PGothic" charset="0"/>
            </a:endParaRPr>
          </a:p>
          <a:p>
            <a:pPr lvl="1"/>
            <a:r>
              <a:rPr lang="en-US" dirty="0">
                <a:latin typeface="Corbel" charset="0"/>
                <a:ea typeface="MS PGothic" charset="0"/>
                <a:cs typeface="MS PGothic" charset="0"/>
              </a:rPr>
              <a:t>Combustible cigarettes</a:t>
            </a:r>
          </a:p>
          <a:p>
            <a:pPr lvl="1"/>
            <a:r>
              <a:rPr lang="en-US" dirty="0">
                <a:latin typeface="Corbel" charset="0"/>
                <a:ea typeface="MS PGothic" charset="0"/>
                <a:cs typeface="MS PGothic" charset="0"/>
              </a:rPr>
              <a:t>Cigarette tobacco</a:t>
            </a:r>
          </a:p>
          <a:p>
            <a:pPr lvl="1"/>
            <a:r>
              <a:rPr lang="en-US" dirty="0">
                <a:latin typeface="Corbel" charset="0"/>
                <a:ea typeface="MS PGothic" charset="0"/>
                <a:cs typeface="MS PGothic" charset="0"/>
              </a:rPr>
              <a:t>Roll-your-own tobacco</a:t>
            </a:r>
          </a:p>
          <a:p>
            <a:pPr lvl="1"/>
            <a:r>
              <a:rPr lang="en-US" dirty="0">
                <a:latin typeface="Corbel" charset="0"/>
                <a:ea typeface="MS PGothic" charset="0"/>
                <a:cs typeface="MS PGothic" charset="0"/>
              </a:rPr>
              <a:t>Smokeless tobacco</a:t>
            </a:r>
          </a:p>
          <a:p>
            <a:endParaRPr lang="en-US" dirty="0">
              <a:latin typeface="Corbel" charset="0"/>
              <a:ea typeface="MS PGothic" charset="0"/>
              <a:cs typeface="MS PGothic"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Adult smoking prevalence by state</a:t>
            </a:r>
            <a:endParaRPr lang="en-US" dirty="0">
              <a:ea typeface="+mj-e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8572500" cy="4772025"/>
          </a:xfrm>
          <a:prstGeom prst="rect">
            <a:avLst/>
          </a:prstGeom>
        </p:spPr>
      </p:pic>
    </p:spTree>
    <p:extLst>
      <p:ext uri="{BB962C8B-B14F-4D97-AF65-F5344CB8AC3E}">
        <p14:creationId xmlns:p14="http://schemas.microsoft.com/office/powerpoint/2010/main" val="18378273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of the FSPTCA</a:t>
            </a:r>
            <a:endParaRPr lang="en-US" dirty="0"/>
          </a:p>
        </p:txBody>
      </p:sp>
      <p:sp>
        <p:nvSpPr>
          <p:cNvPr id="3" name="Content Placeholder 2"/>
          <p:cNvSpPr>
            <a:spLocks noGrp="1"/>
          </p:cNvSpPr>
          <p:nvPr>
            <p:ph idx="1"/>
          </p:nvPr>
        </p:nvSpPr>
        <p:spPr/>
        <p:txBody>
          <a:bodyPr/>
          <a:lstStyle/>
          <a:p>
            <a:pPr>
              <a:spcAft>
                <a:spcPts val="1200"/>
              </a:spcAft>
            </a:pPr>
            <a:r>
              <a:rPr lang="en-US" dirty="0" smtClean="0"/>
              <a:t>Prevent youth from </a:t>
            </a:r>
            <a:r>
              <a:rPr lang="en-US" dirty="0"/>
              <a:t>starting to use </a:t>
            </a:r>
            <a:r>
              <a:rPr lang="en-US" dirty="0" smtClean="0"/>
              <a:t>tobacco</a:t>
            </a:r>
          </a:p>
          <a:p>
            <a:pPr>
              <a:spcAft>
                <a:spcPts val="1200"/>
              </a:spcAft>
            </a:pPr>
            <a:r>
              <a:rPr lang="en-US" dirty="0" smtClean="0"/>
              <a:t>Help </a:t>
            </a:r>
            <a:r>
              <a:rPr lang="en-US" dirty="0"/>
              <a:t>consumers better understand the </a:t>
            </a:r>
            <a:r>
              <a:rPr lang="en-US" dirty="0" smtClean="0"/>
              <a:t>risks</a:t>
            </a:r>
          </a:p>
          <a:p>
            <a:pPr>
              <a:spcAft>
                <a:spcPts val="1200"/>
              </a:spcAft>
            </a:pPr>
            <a:r>
              <a:rPr lang="en-US" dirty="0" smtClean="0"/>
              <a:t>Prohibit </a:t>
            </a:r>
            <a:r>
              <a:rPr lang="en-US" dirty="0"/>
              <a:t>false and misleading product </a:t>
            </a:r>
            <a:r>
              <a:rPr lang="en-US" dirty="0" smtClean="0"/>
              <a:t>claims</a:t>
            </a:r>
          </a:p>
          <a:p>
            <a:pPr>
              <a:spcAft>
                <a:spcPts val="1200"/>
              </a:spcAft>
            </a:pPr>
            <a:r>
              <a:rPr lang="en-US" dirty="0" smtClean="0"/>
              <a:t>Prevent </a:t>
            </a:r>
            <a:r>
              <a:rPr lang="en-US" dirty="0"/>
              <a:t>new tobacco products </a:t>
            </a:r>
            <a:r>
              <a:rPr lang="en-US" dirty="0" smtClean="0"/>
              <a:t>unless </a:t>
            </a:r>
            <a:r>
              <a:rPr lang="en-US" dirty="0"/>
              <a:t>a manufacturer demonstrates that the products meet the relevant public health </a:t>
            </a:r>
            <a:r>
              <a:rPr lang="en-US" dirty="0" smtClean="0"/>
              <a:t>standard</a:t>
            </a:r>
            <a:endParaRPr lang="en-US" dirty="0"/>
          </a:p>
        </p:txBody>
      </p:sp>
    </p:spTree>
    <p:extLst>
      <p:ext uri="{BB962C8B-B14F-4D97-AF65-F5344CB8AC3E}">
        <p14:creationId xmlns:p14="http://schemas.microsoft.com/office/powerpoint/2010/main" val="3819782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r>
              <a:rPr lang="en-US" dirty="0" smtClean="0">
                <a:ea typeface="+mj-ea"/>
              </a:rPr>
              <a:t>FSPTCA: Key Requirements</a:t>
            </a:r>
            <a:endParaRPr lang="en-US" dirty="0">
              <a:ea typeface="+mj-ea"/>
            </a:endParaRPr>
          </a:p>
        </p:txBody>
      </p:sp>
      <p:sp>
        <p:nvSpPr>
          <p:cNvPr id="77827" name="Content Placeholder 2"/>
          <p:cNvSpPr>
            <a:spLocks noGrp="1"/>
          </p:cNvSpPr>
          <p:nvPr>
            <p:ph idx="1"/>
          </p:nvPr>
        </p:nvSpPr>
        <p:spPr/>
        <p:txBody>
          <a:bodyPr/>
          <a:lstStyle/>
          <a:p>
            <a:r>
              <a:rPr lang="en-US">
                <a:latin typeface="Corbel" charset="0"/>
                <a:ea typeface="MS PGothic" charset="0"/>
                <a:cs typeface="MS PGothic" charset="0"/>
              </a:rPr>
              <a:t>Restricts cigarettes and smokeless tobacco retail sales to youth </a:t>
            </a:r>
          </a:p>
          <a:p>
            <a:pPr lvl="1"/>
            <a:r>
              <a:rPr lang="en-US">
                <a:latin typeface="Corbel" charset="0"/>
                <a:ea typeface="MS PGothic" charset="0"/>
                <a:cs typeface="MS PGothic" charset="0"/>
              </a:rPr>
              <a:t>Require proof of age to purchase tobacco products </a:t>
            </a:r>
          </a:p>
          <a:p>
            <a:pPr lvl="1"/>
            <a:r>
              <a:rPr lang="en-US">
                <a:latin typeface="Corbel" charset="0"/>
                <a:ea typeface="MS PGothic" charset="0"/>
                <a:cs typeface="MS PGothic" charset="0"/>
              </a:rPr>
              <a:t>Require face-to-face sales, with some exemptions for vending machines and self-service displays in adult-only facilities </a:t>
            </a:r>
          </a:p>
          <a:p>
            <a:pPr lvl="1"/>
            <a:r>
              <a:rPr lang="en-US">
                <a:latin typeface="Corbel" charset="0"/>
                <a:ea typeface="MS PGothic" charset="0"/>
                <a:cs typeface="MS PGothic" charset="0"/>
              </a:rPr>
              <a:t>Ban the sale of packages of fewer than 20 cigarettes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r>
              <a:rPr lang="en-US" dirty="0">
                <a:ea typeface="+mj-ea"/>
              </a:rPr>
              <a:t>FSPTCA: Key Requirements</a:t>
            </a:r>
          </a:p>
        </p:txBody>
      </p:sp>
      <p:sp>
        <p:nvSpPr>
          <p:cNvPr id="78851" name="Content Placeholder 2"/>
          <p:cNvSpPr>
            <a:spLocks noGrp="1"/>
          </p:cNvSpPr>
          <p:nvPr>
            <p:ph idx="1"/>
          </p:nvPr>
        </p:nvSpPr>
        <p:spPr/>
        <p:txBody>
          <a:bodyPr/>
          <a:lstStyle/>
          <a:p>
            <a:r>
              <a:rPr lang="en-US">
                <a:latin typeface="Corbel" charset="0"/>
                <a:ea typeface="MS PGothic" charset="0"/>
                <a:cs typeface="MS PGothic" charset="0"/>
              </a:rPr>
              <a:t>Restricts tobacco product advertising and marketing to youth</a:t>
            </a:r>
            <a:r>
              <a:rPr lang="en-US" b="1">
                <a:latin typeface="Corbel" charset="0"/>
                <a:ea typeface="MS PGothic" charset="0"/>
                <a:cs typeface="MS PGothic" charset="0"/>
              </a:rPr>
              <a:t>   </a:t>
            </a:r>
            <a:endParaRPr lang="en-US">
              <a:latin typeface="Corbel" charset="0"/>
              <a:ea typeface="MS PGothic" charset="0"/>
              <a:cs typeface="MS PGothic" charset="0"/>
            </a:endParaRPr>
          </a:p>
          <a:p>
            <a:pPr lvl="1"/>
            <a:r>
              <a:rPr lang="en-US">
                <a:latin typeface="Corbel" charset="0"/>
                <a:ea typeface="MS PGothic" charset="0"/>
                <a:cs typeface="MS PGothic" charset="0"/>
              </a:rPr>
              <a:t>Limit color and design of packaging and advertisements, including audio-visual advertisements (pending litigation)</a:t>
            </a:r>
          </a:p>
          <a:p>
            <a:pPr lvl="1"/>
            <a:r>
              <a:rPr lang="en-US">
                <a:latin typeface="Corbel" charset="0"/>
                <a:ea typeface="MS PGothic" charset="0"/>
                <a:cs typeface="MS PGothic" charset="0"/>
              </a:rPr>
              <a:t>Ban tobacco product sponsorship of sporting or entertainment events under the brand name of cigarettes or smokeless tobacco </a:t>
            </a:r>
          </a:p>
          <a:p>
            <a:pPr lvl="1"/>
            <a:r>
              <a:rPr lang="en-US">
                <a:latin typeface="Corbel" charset="0"/>
                <a:ea typeface="MS PGothic" charset="0"/>
                <a:cs typeface="MS PGothic" charset="0"/>
              </a:rPr>
              <a:t>Ban free samples of cigarettes and brand-name non-tobacco promotional items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FSPTCA: Key Requirements</a:t>
            </a:r>
          </a:p>
        </p:txBody>
      </p:sp>
      <p:sp>
        <p:nvSpPr>
          <p:cNvPr id="3" name="Text Placeholder 2"/>
          <p:cNvSpPr>
            <a:spLocks noGrp="1"/>
          </p:cNvSpPr>
          <p:nvPr>
            <p:ph type="body" idx="1"/>
          </p:nvPr>
        </p:nvSpPr>
        <p:spPr>
          <a:xfrm>
            <a:off x="457200" y="1698625"/>
            <a:ext cx="4040188" cy="715963"/>
          </a:xfrm>
        </p:spPr>
        <p:txBody>
          <a:bodyPr/>
          <a:lstStyle/>
          <a:p>
            <a:pPr>
              <a:defRPr/>
            </a:pPr>
            <a:endParaRPr lang="en-US">
              <a:ea typeface="+mn-ea"/>
            </a:endParaRPr>
          </a:p>
        </p:txBody>
      </p:sp>
      <p:sp>
        <p:nvSpPr>
          <p:cNvPr id="79876" name="Content Placeholder 3"/>
          <p:cNvSpPr>
            <a:spLocks noGrp="1"/>
          </p:cNvSpPr>
          <p:nvPr>
            <p:ph sz="half" idx="2"/>
          </p:nvPr>
        </p:nvSpPr>
        <p:spPr>
          <a:xfrm>
            <a:off x="457200" y="1676400"/>
            <a:ext cx="4040188" cy="4724400"/>
          </a:xfrm>
        </p:spPr>
        <p:txBody>
          <a:bodyPr/>
          <a:lstStyle/>
          <a:p>
            <a:r>
              <a:rPr lang="en-US">
                <a:latin typeface="Corbel" charset="0"/>
                <a:ea typeface="MS PGothic" charset="0"/>
                <a:cs typeface="MS PGothic" charset="0"/>
              </a:rPr>
              <a:t>Prohibits “reduced harm” claims including “light,” “low,” or “mild,” without an FDA order to allow marketing</a:t>
            </a:r>
          </a:p>
          <a:p>
            <a:endParaRPr lang="en-US">
              <a:latin typeface="Corbel" charset="0"/>
              <a:ea typeface="MS PGothic" charset="0"/>
              <a:cs typeface="MS PGothic" charset="0"/>
            </a:endParaRPr>
          </a:p>
          <a:p>
            <a:r>
              <a:rPr lang="en-US">
                <a:latin typeface="Corbel" charset="0"/>
                <a:ea typeface="MS PGothic" charset="0"/>
                <a:cs typeface="MS PGothic" charset="0"/>
              </a:rPr>
              <a:t>Requires bigger, more prominent warning labels for cigarettes and smokeless tobacco products</a:t>
            </a:r>
          </a:p>
          <a:p>
            <a:pPr lvl="1"/>
            <a:r>
              <a:rPr lang="en-US">
                <a:latin typeface="Corbel" charset="0"/>
                <a:ea typeface="MS PGothic" charset="0"/>
                <a:cs typeface="MS PGothic" charset="0"/>
              </a:rPr>
              <a:t>However…</a:t>
            </a:r>
          </a:p>
          <a:p>
            <a:endParaRPr lang="en-US">
              <a:latin typeface="Corbel" charset="0"/>
              <a:ea typeface="MS PGothic" charset="0"/>
              <a:cs typeface="MS PGothic" charset="0"/>
            </a:endParaRPr>
          </a:p>
          <a:p>
            <a:endParaRPr lang="en-US">
              <a:latin typeface="Corbel" charset="0"/>
              <a:ea typeface="MS PGothic" charset="0"/>
              <a:cs typeface="MS PGothic" charset="0"/>
            </a:endParaRPr>
          </a:p>
          <a:p>
            <a:endParaRPr lang="en-US">
              <a:latin typeface="Corbel" charset="0"/>
              <a:ea typeface="MS PGothic" charset="0"/>
              <a:cs typeface="MS PGothic" charset="0"/>
            </a:endParaRPr>
          </a:p>
        </p:txBody>
      </p:sp>
      <p:sp>
        <p:nvSpPr>
          <p:cNvPr id="5" name="Text Placeholder 4"/>
          <p:cNvSpPr>
            <a:spLocks noGrp="1"/>
          </p:cNvSpPr>
          <p:nvPr>
            <p:ph type="body" sz="quarter" idx="3"/>
          </p:nvPr>
        </p:nvSpPr>
        <p:spPr>
          <a:xfrm>
            <a:off x="4645025" y="1698625"/>
            <a:ext cx="4041775" cy="715963"/>
          </a:xfrm>
        </p:spPr>
        <p:txBody>
          <a:bodyPr/>
          <a:lstStyle/>
          <a:p>
            <a:pPr>
              <a:defRPr/>
            </a:pPr>
            <a:endParaRPr lang="en-US">
              <a:ea typeface="+mn-ea"/>
            </a:endParaRPr>
          </a:p>
        </p:txBody>
      </p:sp>
      <p:pic>
        <p:nvPicPr>
          <p:cNvPr id="79878"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rcRect l="20058" r="20058"/>
          <a:stretch>
            <a:fillRect/>
          </a:stretch>
        </p:blipFill>
        <p:spPr>
          <a:xfrm>
            <a:off x="4645025" y="1676400"/>
            <a:ext cx="4041775" cy="47244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r>
              <a:rPr lang="en-US" dirty="0">
                <a:ea typeface="+mj-ea"/>
              </a:rPr>
              <a:t>FSPTCA: Key Requirements</a:t>
            </a:r>
          </a:p>
        </p:txBody>
      </p:sp>
      <p:sp>
        <p:nvSpPr>
          <p:cNvPr id="80899" name="Content Placeholder 2"/>
          <p:cNvSpPr>
            <a:spLocks noGrp="1"/>
          </p:cNvSpPr>
          <p:nvPr>
            <p:ph idx="1"/>
          </p:nvPr>
        </p:nvSpPr>
        <p:spPr/>
        <p:txBody>
          <a:bodyPr/>
          <a:lstStyle/>
          <a:p>
            <a:r>
              <a:rPr lang="en-US" dirty="0">
                <a:latin typeface="Corbel" charset="0"/>
                <a:ea typeface="MS PGothic" charset="0"/>
                <a:cs typeface="MS PGothic" charset="0"/>
              </a:rPr>
              <a:t>Tobacco industry must disclose research on the health, toxicological, behavioral, or physiologic effects of tobacco use </a:t>
            </a:r>
          </a:p>
          <a:p>
            <a:pPr>
              <a:buFont typeface="Wingdings 2" charset="0"/>
              <a:buNone/>
            </a:pPr>
            <a:endParaRPr lang="en-US" dirty="0">
              <a:latin typeface="Corbel" charset="0"/>
              <a:ea typeface="MS PGothic" charset="0"/>
              <a:cs typeface="MS PGothic" charset="0"/>
            </a:endParaRPr>
          </a:p>
          <a:p>
            <a:r>
              <a:rPr lang="en-US" dirty="0">
                <a:latin typeface="Corbel" charset="0"/>
                <a:ea typeface="MS PGothic" charset="0"/>
                <a:cs typeface="MS PGothic" charset="0"/>
              </a:rPr>
              <a:t>Tobacco industry must disclose information on ingredients and constituents </a:t>
            </a:r>
            <a:r>
              <a:rPr lang="en-US" dirty="0" smtClean="0">
                <a:latin typeface="Corbel" charset="0"/>
                <a:ea typeface="MS PGothic" charset="0"/>
                <a:cs typeface="MS PGothic" charset="0"/>
              </a:rPr>
              <a:t>and </a:t>
            </a:r>
            <a:r>
              <a:rPr lang="en-US" dirty="0">
                <a:latin typeface="Corbel" charset="0"/>
                <a:ea typeface="MS PGothic" charset="0"/>
                <a:cs typeface="MS PGothic" charset="0"/>
              </a:rPr>
              <a:t>must notify FDA of any changes  </a:t>
            </a:r>
          </a:p>
          <a:p>
            <a:endParaRPr lang="en-US"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Limits on FDA Authority</a:t>
            </a:r>
            <a:endParaRPr lang="en-US" dirty="0">
              <a:ea typeface="+mj-ea"/>
            </a:endParaRPr>
          </a:p>
        </p:txBody>
      </p:sp>
      <p:sp>
        <p:nvSpPr>
          <p:cNvPr id="81923" name="Content Placeholder 2"/>
          <p:cNvSpPr>
            <a:spLocks noGrp="1"/>
          </p:cNvSpPr>
          <p:nvPr>
            <p:ph idx="1"/>
          </p:nvPr>
        </p:nvSpPr>
        <p:spPr/>
        <p:txBody>
          <a:bodyPr/>
          <a:lstStyle/>
          <a:p>
            <a:r>
              <a:rPr lang="en-US">
                <a:latin typeface="Corbel" charset="0"/>
                <a:ea typeface="MS PGothic" charset="0"/>
                <a:cs typeface="MS PGothic" charset="0"/>
              </a:rPr>
              <a:t>FDA cannot:</a:t>
            </a:r>
          </a:p>
          <a:p>
            <a:pPr lvl="1"/>
            <a:r>
              <a:rPr lang="en-US">
                <a:latin typeface="Corbel" charset="0"/>
                <a:ea typeface="MS PGothic" charset="0"/>
                <a:cs typeface="MS PGothic" charset="0"/>
              </a:rPr>
              <a:t>Ban certain specified classes of tobacco products </a:t>
            </a:r>
          </a:p>
          <a:p>
            <a:pPr lvl="1"/>
            <a:r>
              <a:rPr lang="en-US">
                <a:latin typeface="Corbel" charset="0"/>
                <a:ea typeface="MS PGothic" charset="0"/>
                <a:cs typeface="MS PGothic" charset="0"/>
              </a:rPr>
              <a:t>Require the reduction of nicotine yields to zero </a:t>
            </a:r>
          </a:p>
          <a:p>
            <a:pPr lvl="1"/>
            <a:r>
              <a:rPr lang="en-US">
                <a:latin typeface="Corbel" charset="0"/>
                <a:ea typeface="MS PGothic" charset="0"/>
                <a:cs typeface="MS PGothic" charset="0"/>
              </a:rPr>
              <a:t>Require prescriptions to purchase tobacco products </a:t>
            </a:r>
          </a:p>
          <a:p>
            <a:pPr lvl="1"/>
            <a:r>
              <a:rPr lang="en-US">
                <a:latin typeface="Corbel" charset="0"/>
                <a:ea typeface="MS PGothic" charset="0"/>
                <a:cs typeface="MS PGothic" charset="0"/>
              </a:rPr>
              <a:t>Ban face-to-face tobacco sales in any particular category of retail outlet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 Deeming Rule</a:t>
            </a:r>
            <a:endParaRPr lang="en-US" dirty="0">
              <a:ea typeface="+mj-ea"/>
            </a:endParaRPr>
          </a:p>
        </p:txBody>
      </p:sp>
      <p:sp>
        <p:nvSpPr>
          <p:cNvPr id="76803" name="Content Placeholder 2"/>
          <p:cNvSpPr>
            <a:spLocks noGrp="1"/>
          </p:cNvSpPr>
          <p:nvPr>
            <p:ph idx="1"/>
          </p:nvPr>
        </p:nvSpPr>
        <p:spPr/>
        <p:txBody>
          <a:bodyPr/>
          <a:lstStyle/>
          <a:p>
            <a:r>
              <a:rPr lang="en-US" dirty="0" smtClean="0">
                <a:latin typeface="Corbel" charset="0"/>
                <a:ea typeface="MS PGothic" charset="0"/>
                <a:cs typeface="MS PGothic" charset="0"/>
              </a:rPr>
              <a:t>Tobacco Products </a:t>
            </a:r>
            <a:r>
              <a:rPr lang="en-US" dirty="0">
                <a:latin typeface="Corbel" charset="0"/>
                <a:ea typeface="MS PGothic" charset="0"/>
                <a:cs typeface="MS PGothic" charset="0"/>
              </a:rPr>
              <a:t>Not </a:t>
            </a:r>
            <a:r>
              <a:rPr lang="en-US" dirty="0" smtClean="0">
                <a:latin typeface="Corbel" charset="0"/>
                <a:ea typeface="MS PGothic" charset="0"/>
                <a:cs typeface="MS PGothic" charset="0"/>
              </a:rPr>
              <a:t>Covered by 2009 Act</a:t>
            </a:r>
            <a:endParaRPr lang="en-US" dirty="0">
              <a:latin typeface="Corbel" charset="0"/>
              <a:ea typeface="MS PGothic" charset="0"/>
              <a:cs typeface="MS PGothic" charset="0"/>
            </a:endParaRPr>
          </a:p>
          <a:p>
            <a:pPr lvl="1"/>
            <a:r>
              <a:rPr lang="en-US" dirty="0" smtClean="0">
                <a:latin typeface="Corbel" charset="0"/>
                <a:ea typeface="MS PGothic" charset="0"/>
                <a:cs typeface="MS PGothic" charset="0"/>
              </a:rPr>
              <a:t>Electronic Nicotine Delivery Systems (e.g., E-Cigs)</a:t>
            </a:r>
            <a:endParaRPr lang="en-US" dirty="0">
              <a:latin typeface="Corbel" charset="0"/>
              <a:ea typeface="MS PGothic" charset="0"/>
              <a:cs typeface="MS PGothic" charset="0"/>
            </a:endParaRPr>
          </a:p>
          <a:p>
            <a:pPr lvl="1"/>
            <a:r>
              <a:rPr lang="en-US" dirty="0">
                <a:latin typeface="Corbel" charset="0"/>
                <a:ea typeface="MS PGothic" charset="0"/>
                <a:cs typeface="MS PGothic" charset="0"/>
              </a:rPr>
              <a:t>Cigars</a:t>
            </a:r>
          </a:p>
          <a:p>
            <a:pPr lvl="1"/>
            <a:r>
              <a:rPr lang="en-US" dirty="0">
                <a:latin typeface="Corbel" charset="0"/>
                <a:ea typeface="MS PGothic" charset="0"/>
                <a:cs typeface="MS PGothic" charset="0"/>
              </a:rPr>
              <a:t>Pipe </a:t>
            </a:r>
            <a:r>
              <a:rPr lang="en-US" dirty="0" smtClean="0">
                <a:latin typeface="Corbel" charset="0"/>
                <a:ea typeface="MS PGothic" charset="0"/>
                <a:cs typeface="MS PGothic" charset="0"/>
              </a:rPr>
              <a:t>and </a:t>
            </a:r>
            <a:r>
              <a:rPr lang="en-US" dirty="0" err="1" smtClean="0">
                <a:latin typeface="Corbel" charset="0"/>
                <a:ea typeface="MS PGothic" charset="0"/>
                <a:cs typeface="MS PGothic" charset="0"/>
              </a:rPr>
              <a:t>waterpipe</a:t>
            </a:r>
            <a:r>
              <a:rPr lang="en-US" dirty="0" smtClean="0">
                <a:latin typeface="Corbel" charset="0"/>
                <a:ea typeface="MS PGothic" charset="0"/>
                <a:cs typeface="MS PGothic" charset="0"/>
              </a:rPr>
              <a:t> tobacco</a:t>
            </a:r>
            <a:endParaRPr lang="en-US" dirty="0">
              <a:latin typeface="Corbel" charset="0"/>
              <a:ea typeface="MS PGothic" charset="0"/>
              <a:cs typeface="MS PGothic" charset="0"/>
            </a:endParaRPr>
          </a:p>
          <a:p>
            <a:pPr lvl="1"/>
            <a:r>
              <a:rPr lang="en-US" dirty="0" smtClean="0">
                <a:latin typeface="Corbel" charset="0"/>
                <a:ea typeface="MS PGothic" charset="0"/>
                <a:cs typeface="MS PGothic" charset="0"/>
              </a:rPr>
              <a:t>Gels</a:t>
            </a:r>
          </a:p>
          <a:p>
            <a:pPr lvl="1"/>
            <a:r>
              <a:rPr lang="en-US" dirty="0" err="1" smtClean="0">
                <a:latin typeface="Corbel" charset="0"/>
                <a:ea typeface="MS PGothic" charset="0"/>
                <a:cs typeface="MS PGothic" charset="0"/>
              </a:rPr>
              <a:t>Disolvables</a:t>
            </a:r>
            <a:r>
              <a:rPr lang="en-US" dirty="0" smtClean="0">
                <a:latin typeface="Corbel" charset="0"/>
                <a:ea typeface="MS PGothic" charset="0"/>
                <a:cs typeface="MS PGothic" charset="0"/>
              </a:rPr>
              <a:t> </a:t>
            </a:r>
            <a:endParaRPr lang="en-US" dirty="0">
              <a:latin typeface="Corbel" charset="0"/>
              <a:ea typeface="MS PGothic" charset="0"/>
              <a:cs typeface="MS PGothic" charset="0"/>
            </a:endParaRPr>
          </a:p>
          <a:p>
            <a:r>
              <a:rPr lang="en-US" dirty="0" smtClean="0">
                <a:latin typeface="Corbel" charset="0"/>
                <a:ea typeface="MS PGothic" charset="0"/>
                <a:cs typeface="MS PGothic" charset="0"/>
              </a:rPr>
              <a:t>May 5, 2016 the </a:t>
            </a:r>
            <a:r>
              <a:rPr lang="en-US" dirty="0">
                <a:latin typeface="Corbel" charset="0"/>
                <a:ea typeface="MS PGothic" charset="0"/>
                <a:cs typeface="MS PGothic" charset="0"/>
              </a:rPr>
              <a:t>FDA </a:t>
            </a:r>
            <a:r>
              <a:rPr lang="en-US" dirty="0" smtClean="0">
                <a:latin typeface="Corbel" charset="0"/>
                <a:ea typeface="MS PGothic" charset="0"/>
                <a:cs typeface="MS PGothic" charset="0"/>
              </a:rPr>
              <a:t>issued regulations for these products using their </a:t>
            </a:r>
            <a:r>
              <a:rPr lang="en-US" dirty="0">
                <a:latin typeface="Corbel" charset="0"/>
                <a:ea typeface="MS PGothic" charset="0"/>
                <a:cs typeface="MS PGothic" charset="0"/>
              </a:rPr>
              <a:t>“deeming” </a:t>
            </a:r>
            <a:r>
              <a:rPr lang="en-US" dirty="0" smtClean="0">
                <a:latin typeface="Corbel" charset="0"/>
                <a:ea typeface="MS PGothic" charset="0"/>
                <a:cs typeface="MS PGothic" charset="0"/>
              </a:rPr>
              <a:t>authority—Effective Aug. 8, 2016</a:t>
            </a:r>
            <a:endParaRPr lang="en-US" dirty="0">
              <a:latin typeface="Corbel" charset="0"/>
              <a:ea typeface="MS PGothic" charset="0"/>
              <a:cs typeface="MS PGothic" charset="0"/>
            </a:endParaRPr>
          </a:p>
          <a:p>
            <a:endParaRPr lang="en-US" dirty="0">
              <a:latin typeface="Corbel" charset="0"/>
              <a:ea typeface="MS PGothic" charset="0"/>
              <a:cs typeface="MS PGothic"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Tobacco Centers of </a:t>
            </a:r>
            <a:br>
              <a:rPr lang="en-US" dirty="0" smtClean="0">
                <a:ea typeface="+mj-ea"/>
              </a:rPr>
            </a:br>
            <a:r>
              <a:rPr lang="en-US" dirty="0" smtClean="0">
                <a:ea typeface="+mj-ea"/>
              </a:rPr>
              <a:t>Regulatory Science</a:t>
            </a:r>
            <a:endParaRPr lang="en-US" dirty="0">
              <a:ea typeface="+mj-ea"/>
            </a:endParaRPr>
          </a:p>
        </p:txBody>
      </p:sp>
      <p:sp>
        <p:nvSpPr>
          <p:cNvPr id="84995" name="Content Placeholder 2"/>
          <p:cNvSpPr>
            <a:spLocks noGrp="1"/>
          </p:cNvSpPr>
          <p:nvPr>
            <p:ph idx="1"/>
          </p:nvPr>
        </p:nvSpPr>
        <p:spPr/>
        <p:txBody>
          <a:bodyPr/>
          <a:lstStyle/>
          <a:p>
            <a:r>
              <a:rPr lang="en-US">
                <a:latin typeface="Corbel" charset="0"/>
                <a:ea typeface="MS PGothic" charset="0"/>
                <a:cs typeface="MS PGothic" charset="0"/>
              </a:rPr>
              <a:t>Research centers funded by the FDA to “provide the scientific evidence needed to better inform FDA’s regulatory authorities”</a:t>
            </a:r>
            <a:br>
              <a:rPr lang="en-US">
                <a:latin typeface="Corbel" charset="0"/>
                <a:ea typeface="MS PGothic" charset="0"/>
                <a:cs typeface="MS PGothic" charset="0"/>
              </a:rPr>
            </a:br>
            <a:endParaRPr lang="en-US">
              <a:latin typeface="Corbel" charset="0"/>
              <a:ea typeface="MS PGothic" charset="0"/>
              <a:cs typeface="MS PGothic" charset="0"/>
            </a:endParaRPr>
          </a:p>
          <a:p>
            <a:r>
              <a:rPr lang="en-US">
                <a:latin typeface="Corbel" charset="0"/>
                <a:ea typeface="MS PGothic" charset="0"/>
                <a:cs typeface="MS PGothic" charset="0"/>
              </a:rPr>
              <a:t>The FDA has funded 14 centers, including VCU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Center for the Study of</a:t>
            </a:r>
            <a:br>
              <a:rPr lang="en-US" dirty="0" smtClean="0">
                <a:ea typeface="+mj-ea"/>
              </a:rPr>
            </a:br>
            <a:r>
              <a:rPr lang="en-US" dirty="0" smtClean="0">
                <a:ea typeface="+mj-ea"/>
              </a:rPr>
              <a:t>Tobacco Products at VCU</a:t>
            </a:r>
            <a:endParaRPr lang="en-US" dirty="0">
              <a:ea typeface="+mj-ea"/>
            </a:endParaRPr>
          </a:p>
        </p:txBody>
      </p:sp>
      <p:sp>
        <p:nvSpPr>
          <p:cNvPr id="86019" name="Content Placeholder 2"/>
          <p:cNvSpPr>
            <a:spLocks noGrp="1"/>
          </p:cNvSpPr>
          <p:nvPr>
            <p:ph idx="1"/>
          </p:nvPr>
        </p:nvSpPr>
        <p:spPr/>
        <p:txBody>
          <a:bodyPr/>
          <a:lstStyle/>
          <a:p>
            <a:pPr eaLnBrk="1" hangingPunct="1">
              <a:spcAft>
                <a:spcPts val="1200"/>
              </a:spcAft>
            </a:pPr>
            <a:r>
              <a:rPr lang="en-US" dirty="0">
                <a:latin typeface="Corbel" charset="0"/>
                <a:ea typeface="MS PGothic" charset="0"/>
                <a:cs typeface="MS PGothic" charset="0"/>
              </a:rPr>
              <a:t>$18.1 million</a:t>
            </a:r>
          </a:p>
          <a:p>
            <a:pPr eaLnBrk="1" hangingPunct="1">
              <a:spcAft>
                <a:spcPts val="1200"/>
              </a:spcAft>
            </a:pPr>
            <a:r>
              <a:rPr lang="en-US" dirty="0" smtClean="0">
                <a:latin typeface="Corbel" charset="0"/>
                <a:ea typeface="MS PGothic" charset="0"/>
                <a:cs typeface="MS PGothic" charset="0"/>
              </a:rPr>
              <a:t>Thomas </a:t>
            </a:r>
            <a:r>
              <a:rPr lang="en-US" dirty="0" err="1">
                <a:latin typeface="Corbel" charset="0"/>
                <a:ea typeface="MS PGothic" charset="0"/>
                <a:cs typeface="MS PGothic" charset="0"/>
              </a:rPr>
              <a:t>Eissenberg</a:t>
            </a:r>
            <a:r>
              <a:rPr lang="en-US" dirty="0">
                <a:latin typeface="Corbel" charset="0"/>
                <a:ea typeface="MS PGothic" charset="0"/>
                <a:cs typeface="MS PGothic" charset="0"/>
              </a:rPr>
              <a:t>, Director</a:t>
            </a:r>
          </a:p>
          <a:p>
            <a:pPr>
              <a:spcAft>
                <a:spcPts val="1200"/>
              </a:spcAft>
            </a:pPr>
            <a:r>
              <a:rPr lang="en-US" dirty="0">
                <a:latin typeface="Corbel" charset="0"/>
                <a:ea typeface="MS PGothic" charset="0"/>
                <a:cs typeface="MS PGothic" charset="0"/>
              </a:rPr>
              <a:t>Develop and test a model for evaluating modified risk tobacco products (MRTPs)</a:t>
            </a:r>
          </a:p>
          <a:p>
            <a:pPr lvl="1">
              <a:spcAft>
                <a:spcPts val="1200"/>
              </a:spcAft>
            </a:pPr>
            <a:r>
              <a:rPr lang="en-US" dirty="0">
                <a:latin typeface="Corbel" charset="0"/>
                <a:ea typeface="MS PGothic" charset="0"/>
                <a:cs typeface="MS PGothic" charset="0"/>
              </a:rPr>
              <a:t>Using e-cigarettes as the exemplar, but which can be applied to many other forms of MRTPs</a:t>
            </a:r>
          </a:p>
          <a:p>
            <a:endParaRPr lang="en-US"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Major Research Questions</a:t>
            </a:r>
            <a:endParaRPr lang="en-US" dirty="0">
              <a:ea typeface="+mj-ea"/>
            </a:endParaRPr>
          </a:p>
        </p:txBody>
      </p:sp>
      <p:sp>
        <p:nvSpPr>
          <p:cNvPr id="88067" name="Content Placeholder 2"/>
          <p:cNvSpPr>
            <a:spLocks noGrp="1"/>
          </p:cNvSpPr>
          <p:nvPr>
            <p:ph idx="1"/>
          </p:nvPr>
        </p:nvSpPr>
        <p:spPr/>
        <p:txBody>
          <a:bodyPr/>
          <a:lstStyle/>
          <a:p>
            <a:pPr>
              <a:spcAft>
                <a:spcPts val="1200"/>
              </a:spcAft>
            </a:pPr>
            <a:r>
              <a:rPr lang="en-US" dirty="0" smtClean="0">
                <a:latin typeface="Corbel" charset="0"/>
                <a:ea typeface="MS PGothic" charset="0"/>
                <a:cs typeface="MS PGothic" charset="0"/>
              </a:rPr>
              <a:t>Are e-cigarettes </a:t>
            </a:r>
            <a:r>
              <a:rPr lang="en-US" dirty="0">
                <a:latin typeface="Corbel" charset="0"/>
                <a:ea typeface="MS PGothic" charset="0"/>
                <a:cs typeface="MS PGothic" charset="0"/>
              </a:rPr>
              <a:t>truly safer?</a:t>
            </a:r>
          </a:p>
          <a:p>
            <a:pPr lvl="1">
              <a:spcAft>
                <a:spcPts val="1200"/>
              </a:spcAft>
            </a:pPr>
            <a:r>
              <a:rPr lang="en-US" dirty="0">
                <a:latin typeface="Corbel" charset="0"/>
                <a:ea typeface="MS PGothic" charset="0"/>
                <a:cs typeface="MS PGothic" charset="0"/>
              </a:rPr>
              <a:t>Toxicant exposure</a:t>
            </a:r>
          </a:p>
          <a:p>
            <a:pPr lvl="1">
              <a:spcAft>
                <a:spcPts val="1200"/>
              </a:spcAft>
            </a:pPr>
            <a:r>
              <a:rPr lang="en-US" dirty="0">
                <a:latin typeface="Corbel" charset="0"/>
                <a:ea typeface="MS PGothic" charset="0"/>
                <a:cs typeface="MS PGothic" charset="0"/>
              </a:rPr>
              <a:t>Abuse liability</a:t>
            </a:r>
          </a:p>
          <a:p>
            <a:pPr lvl="1">
              <a:spcAft>
                <a:spcPts val="1200"/>
              </a:spcAft>
            </a:pPr>
            <a:r>
              <a:rPr lang="en-US" dirty="0">
                <a:latin typeface="Corbel" charset="0"/>
                <a:ea typeface="MS PGothic" charset="0"/>
                <a:cs typeface="MS PGothic" charset="0"/>
              </a:rPr>
              <a:t>Short- and long-term health effects</a:t>
            </a:r>
          </a:p>
          <a:p>
            <a:pPr>
              <a:spcAft>
                <a:spcPts val="1200"/>
              </a:spcAft>
            </a:pPr>
            <a:r>
              <a:rPr lang="en-US" dirty="0" smtClean="0">
                <a:latin typeface="Corbel" charset="0"/>
                <a:ea typeface="MS PGothic" charset="0"/>
                <a:cs typeface="MS PGothic" charset="0"/>
              </a:rPr>
              <a:t>Why do people use e-cigarettes and what are the perceived effects?</a:t>
            </a:r>
            <a:endParaRPr lang="en-US" dirty="0">
              <a:latin typeface="Corbel" charset="0"/>
              <a:ea typeface="MS PGothic" charset="0"/>
              <a:cs typeface="MS PGothic" charset="0"/>
            </a:endParaRPr>
          </a:p>
          <a:p>
            <a:endParaRPr lang="en-US" dirty="0">
              <a:latin typeface="Corbe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ea typeface="+mj-ea"/>
              </a:rPr>
              <a:t>Epidemiology: US </a:t>
            </a:r>
            <a:r>
              <a:rPr lang="en-US" dirty="0" smtClean="0">
                <a:solidFill>
                  <a:schemeClr val="accent1">
                    <a:satMod val="150000"/>
                  </a:schemeClr>
                </a:solidFill>
                <a:ea typeface="+mj-ea"/>
              </a:rPr>
              <a:t>rates (adults, cigarettes only)</a:t>
            </a:r>
            <a:endParaRPr lang="en-US" dirty="0">
              <a:solidFill>
                <a:schemeClr val="accent1">
                  <a:satMod val="150000"/>
                </a:schemeClr>
              </a:solidFill>
              <a:ea typeface="+mj-ea"/>
            </a:endParaRPr>
          </a:p>
        </p:txBody>
      </p:sp>
      <p:sp>
        <p:nvSpPr>
          <p:cNvPr id="3" name="Content Placeholder 2"/>
          <p:cNvSpPr>
            <a:spLocks noGrp="1"/>
          </p:cNvSpPr>
          <p:nvPr>
            <p:ph idx="1"/>
          </p:nvPr>
        </p:nvSpPr>
        <p:spPr/>
        <p:txBody>
          <a:bodyPr rtlCol="0">
            <a:normAutofit fontScale="77500" lnSpcReduction="20000"/>
          </a:bodyPr>
          <a:lstStyle/>
          <a:p>
            <a:pPr marL="438912" indent="-320040" eaLnBrk="1" fontAlgn="auto" hangingPunct="1">
              <a:spcBef>
                <a:spcPts val="0"/>
              </a:spcBef>
              <a:spcAft>
                <a:spcPts val="0"/>
              </a:spcAft>
              <a:buFont typeface="Wingdings 2"/>
              <a:buChar char=""/>
              <a:defRPr/>
            </a:pPr>
            <a:r>
              <a:rPr lang="en-US" dirty="0" smtClean="0">
                <a:ea typeface="+mn-ea"/>
              </a:rPr>
              <a:t>Gender</a:t>
            </a:r>
          </a:p>
          <a:p>
            <a:pPr marL="731520" lvl="1" indent="-274320" eaLnBrk="1" fontAlgn="auto" hangingPunct="1">
              <a:spcAft>
                <a:spcPts val="0"/>
              </a:spcAft>
              <a:buFont typeface="Wingdings"/>
              <a:buChar char=""/>
              <a:defRPr/>
            </a:pPr>
            <a:r>
              <a:rPr lang="en-US" dirty="0" smtClean="0">
                <a:ea typeface="+mn-ea"/>
              </a:rPr>
              <a:t>17% men</a:t>
            </a:r>
          </a:p>
          <a:p>
            <a:pPr marL="731520" lvl="1" indent="-274320" eaLnBrk="1" fontAlgn="auto" hangingPunct="1">
              <a:spcAft>
                <a:spcPts val="0"/>
              </a:spcAft>
              <a:buFont typeface="Wingdings"/>
              <a:buChar char=""/>
              <a:defRPr/>
            </a:pPr>
            <a:r>
              <a:rPr lang="en-US" dirty="0" smtClean="0">
                <a:ea typeface="+mn-ea"/>
              </a:rPr>
              <a:t>13.6% of women</a:t>
            </a:r>
          </a:p>
          <a:p>
            <a:pPr marL="457200" lvl="1" indent="0" eaLnBrk="1" fontAlgn="auto" hangingPunct="1">
              <a:spcAft>
                <a:spcPts val="0"/>
              </a:spcAft>
              <a:buFont typeface="Wingdings"/>
              <a:buNone/>
              <a:defRPr/>
            </a:pPr>
            <a:endParaRPr lang="en-US" dirty="0" smtClean="0">
              <a:ea typeface="+mn-ea"/>
            </a:endParaRPr>
          </a:p>
          <a:p>
            <a:pPr marL="438912" indent="-320040" eaLnBrk="1" fontAlgn="auto" hangingPunct="1">
              <a:spcBef>
                <a:spcPts val="0"/>
              </a:spcBef>
              <a:spcAft>
                <a:spcPts val="0"/>
              </a:spcAft>
              <a:buFont typeface="Wingdings 2"/>
              <a:buChar char=""/>
              <a:defRPr/>
            </a:pPr>
            <a:r>
              <a:rPr lang="en-US" dirty="0" smtClean="0">
                <a:ea typeface="+mn-ea"/>
              </a:rPr>
              <a:t>Race</a:t>
            </a:r>
          </a:p>
          <a:p>
            <a:pPr marL="731520" lvl="1" indent="-274320" eaLnBrk="1" fontAlgn="auto" hangingPunct="1">
              <a:spcAft>
                <a:spcPts val="0"/>
              </a:spcAft>
              <a:buFont typeface="Wingdings"/>
              <a:buChar char=""/>
              <a:defRPr/>
            </a:pPr>
            <a:r>
              <a:rPr lang="en-US" dirty="0" smtClean="0">
                <a:ea typeface="+mn-ea"/>
              </a:rPr>
              <a:t>21.9% </a:t>
            </a:r>
            <a:r>
              <a:rPr lang="en-US" dirty="0">
                <a:ea typeface="+mn-ea"/>
              </a:rPr>
              <a:t>of American Indians/Alaska </a:t>
            </a:r>
            <a:r>
              <a:rPr lang="en-US" dirty="0" smtClean="0">
                <a:ea typeface="+mn-ea"/>
              </a:rPr>
              <a:t>Natives</a:t>
            </a:r>
            <a:endParaRPr lang="en-US" dirty="0">
              <a:ea typeface="+mn-ea"/>
            </a:endParaRPr>
          </a:p>
          <a:p>
            <a:pPr marL="731520" lvl="1" indent="-274320" eaLnBrk="1" fontAlgn="auto" hangingPunct="1">
              <a:spcAft>
                <a:spcPts val="0"/>
              </a:spcAft>
              <a:buFont typeface="Wingdings"/>
              <a:buChar char=""/>
              <a:defRPr/>
            </a:pPr>
            <a:r>
              <a:rPr lang="en-US" dirty="0" smtClean="0">
                <a:ea typeface="+mn-ea"/>
              </a:rPr>
              <a:t>20.2% </a:t>
            </a:r>
            <a:r>
              <a:rPr lang="en-US" dirty="0">
                <a:ea typeface="+mn-ea"/>
              </a:rPr>
              <a:t>of whites (non-Hispanic)</a:t>
            </a:r>
          </a:p>
          <a:p>
            <a:pPr marL="731520" lvl="1" indent="-274320" eaLnBrk="1" fontAlgn="auto" hangingPunct="1">
              <a:spcAft>
                <a:spcPts val="0"/>
              </a:spcAft>
              <a:buFont typeface="Wingdings"/>
              <a:buChar char=""/>
              <a:defRPr/>
            </a:pPr>
            <a:r>
              <a:rPr lang="en-US" dirty="0" smtClean="0">
                <a:ea typeface="+mn-ea"/>
              </a:rPr>
              <a:t>16.7% </a:t>
            </a:r>
            <a:r>
              <a:rPr lang="en-US" dirty="0">
                <a:ea typeface="+mn-ea"/>
              </a:rPr>
              <a:t>of blacks (non-Hispanic)</a:t>
            </a:r>
          </a:p>
          <a:p>
            <a:pPr marL="731520" lvl="1" indent="-274320" eaLnBrk="1" fontAlgn="auto" hangingPunct="1">
              <a:spcAft>
                <a:spcPts val="0"/>
              </a:spcAft>
              <a:buFont typeface="Wingdings"/>
              <a:buChar char=""/>
              <a:defRPr/>
            </a:pPr>
            <a:r>
              <a:rPr lang="en-US" dirty="0" smtClean="0">
                <a:ea typeface="+mn-ea"/>
              </a:rPr>
              <a:t>10.1% </a:t>
            </a:r>
            <a:r>
              <a:rPr lang="en-US" dirty="0">
                <a:ea typeface="+mn-ea"/>
              </a:rPr>
              <a:t>of Hispanics</a:t>
            </a:r>
          </a:p>
          <a:p>
            <a:pPr marL="457200" lvl="1" indent="0" eaLnBrk="1" fontAlgn="auto" hangingPunct="1">
              <a:spcAft>
                <a:spcPts val="0"/>
              </a:spcAft>
              <a:buFont typeface="Wingdings"/>
              <a:buNone/>
              <a:defRPr/>
            </a:pPr>
            <a:endParaRPr lang="en-US" dirty="0">
              <a:ea typeface="+mn-ea"/>
            </a:endParaRPr>
          </a:p>
          <a:p>
            <a:pPr marL="438912" indent="-320040" eaLnBrk="1" fontAlgn="auto" hangingPunct="1">
              <a:spcBef>
                <a:spcPts val="0"/>
              </a:spcBef>
              <a:spcAft>
                <a:spcPts val="0"/>
              </a:spcAft>
              <a:buFont typeface="Wingdings 2"/>
              <a:buChar char=""/>
              <a:defRPr/>
            </a:pPr>
            <a:r>
              <a:rPr lang="en-US" dirty="0" smtClean="0">
                <a:ea typeface="+mn-ea"/>
              </a:rPr>
              <a:t>Socio-economic status</a:t>
            </a:r>
          </a:p>
          <a:p>
            <a:pPr marL="731520" lvl="1" indent="-274320" eaLnBrk="1" fontAlgn="auto" hangingPunct="1">
              <a:spcAft>
                <a:spcPts val="0"/>
              </a:spcAft>
              <a:buFont typeface="Wingdings"/>
              <a:buChar char=""/>
              <a:defRPr/>
            </a:pPr>
            <a:r>
              <a:rPr lang="en-US" dirty="0" smtClean="0">
                <a:ea typeface="+mn-ea"/>
              </a:rPr>
              <a:t>26.1% </a:t>
            </a:r>
            <a:r>
              <a:rPr lang="en-US" dirty="0">
                <a:ea typeface="+mn-ea"/>
              </a:rPr>
              <a:t>of adults who live below the poverty level</a:t>
            </a:r>
          </a:p>
          <a:p>
            <a:pPr marL="731520" lvl="1" indent="-274320" eaLnBrk="1" fontAlgn="auto" hangingPunct="1">
              <a:spcAft>
                <a:spcPts val="0"/>
              </a:spcAft>
              <a:buFont typeface="Wingdings"/>
              <a:buChar char=""/>
              <a:defRPr/>
            </a:pPr>
            <a:r>
              <a:rPr lang="en-US" dirty="0" smtClean="0">
                <a:ea typeface="+mn-ea"/>
              </a:rPr>
              <a:t>13.9% </a:t>
            </a:r>
            <a:r>
              <a:rPr lang="en-US" dirty="0">
                <a:ea typeface="+mn-ea"/>
              </a:rPr>
              <a:t>of adults who live at or above the poverty </a:t>
            </a:r>
            <a:r>
              <a:rPr lang="en-US" dirty="0" smtClean="0">
                <a:ea typeface="+mn-ea"/>
              </a:rPr>
              <a:t>level</a:t>
            </a:r>
            <a:endParaRPr lang="en-US" dirty="0">
              <a:ea typeface="+mn-ea"/>
            </a:endParaRPr>
          </a:p>
        </p:txBody>
      </p:sp>
    </p:spTree>
    <p:extLst>
      <p:ext uri="{BB962C8B-B14F-4D97-AF65-F5344CB8AC3E}">
        <p14:creationId xmlns:p14="http://schemas.microsoft.com/office/powerpoint/2010/main" val="340497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Regulation of Electronic Cigarettes—A Raging Debate	</a:t>
            </a:r>
            <a:endParaRPr lang="en-US" dirty="0"/>
          </a:p>
        </p:txBody>
      </p:sp>
      <p:sp>
        <p:nvSpPr>
          <p:cNvPr id="89091" name="Content Placeholder 2"/>
          <p:cNvSpPr>
            <a:spLocks noGrp="1"/>
          </p:cNvSpPr>
          <p:nvPr>
            <p:ph idx="1"/>
          </p:nvPr>
        </p:nvSpPr>
        <p:spPr/>
        <p:txBody>
          <a:bodyPr/>
          <a:lstStyle/>
          <a:p>
            <a:r>
              <a:rPr lang="en-US" dirty="0">
                <a:latin typeface="Corbel" charset="0"/>
              </a:rPr>
              <a:t>Anti Strict </a:t>
            </a:r>
            <a:r>
              <a:rPr lang="en-US" dirty="0" smtClean="0">
                <a:latin typeface="Corbel" charset="0"/>
              </a:rPr>
              <a:t>Regulation (harm reduction)</a:t>
            </a:r>
            <a:endParaRPr lang="en-US" dirty="0">
              <a:latin typeface="Corbel" charset="0"/>
            </a:endParaRPr>
          </a:p>
          <a:p>
            <a:pPr lvl="1">
              <a:buFont typeface="Wingdings 2" charset="0"/>
              <a:buChar char=""/>
            </a:pPr>
            <a:r>
              <a:rPr lang="en-US" sz="2400" dirty="0">
                <a:latin typeface="Corbel" charset="0"/>
              </a:rPr>
              <a:t>Less harmful alternative to combustible cigs</a:t>
            </a:r>
          </a:p>
          <a:p>
            <a:pPr lvl="1">
              <a:buFont typeface="Wingdings 2" charset="0"/>
              <a:buChar char=""/>
            </a:pPr>
            <a:r>
              <a:rPr lang="en-US" sz="2400" dirty="0">
                <a:latin typeface="Corbel" charset="0"/>
              </a:rPr>
              <a:t>Will facilitate smoking cessation</a:t>
            </a:r>
          </a:p>
          <a:p>
            <a:pPr lvl="2">
              <a:buFont typeface="Wingdings 2" charset="0"/>
              <a:buChar char=""/>
            </a:pPr>
            <a:r>
              <a:rPr lang="en-US" sz="2000" dirty="0">
                <a:latin typeface="Corbel" charset="0"/>
              </a:rPr>
              <a:t>Will save many lives</a:t>
            </a:r>
          </a:p>
          <a:p>
            <a:pPr lvl="2">
              <a:buFont typeface="Wingdings 2" charset="0"/>
              <a:buChar char=""/>
            </a:pPr>
            <a:r>
              <a:rPr lang="en-US" sz="2000" dirty="0">
                <a:latin typeface="Corbel" charset="0"/>
              </a:rPr>
              <a:t>Technology will improve along with effectiveness—don’t stifle innovation</a:t>
            </a:r>
          </a:p>
          <a:p>
            <a:r>
              <a:rPr lang="en-US" dirty="0">
                <a:latin typeface="Corbel" charset="0"/>
              </a:rPr>
              <a:t>Pro Strict </a:t>
            </a:r>
            <a:r>
              <a:rPr lang="en-US" dirty="0" smtClean="0">
                <a:latin typeface="Corbel" charset="0"/>
              </a:rPr>
              <a:t>Regulation (abstinence)</a:t>
            </a:r>
            <a:endParaRPr lang="en-US" dirty="0">
              <a:latin typeface="Corbel" charset="0"/>
            </a:endParaRPr>
          </a:p>
          <a:p>
            <a:pPr lvl="1">
              <a:buFont typeface="Wingdings 2" charset="0"/>
              <a:buChar char=""/>
            </a:pPr>
            <a:r>
              <a:rPr lang="en-US" sz="2400" dirty="0">
                <a:latin typeface="Corbel" charset="0"/>
              </a:rPr>
              <a:t>Long-term health effects are unknown</a:t>
            </a:r>
          </a:p>
          <a:p>
            <a:pPr lvl="1">
              <a:buFont typeface="Wingdings 2" charset="0"/>
              <a:buChar char=""/>
            </a:pPr>
            <a:r>
              <a:rPr lang="en-US" sz="2400" dirty="0">
                <a:latin typeface="Corbel" charset="0"/>
              </a:rPr>
              <a:t>Negative effects of nicotine on adolescent brain</a:t>
            </a:r>
          </a:p>
          <a:p>
            <a:pPr lvl="1">
              <a:buFont typeface="Wingdings 2" charset="0"/>
              <a:buChar char=""/>
            </a:pPr>
            <a:r>
              <a:rPr lang="en-US" sz="2400" dirty="0">
                <a:latin typeface="Corbel" charset="0"/>
              </a:rPr>
              <a:t>Big increase in adolescent use</a:t>
            </a:r>
          </a:p>
          <a:p>
            <a:pPr lvl="1">
              <a:buFont typeface="Wingdings 2" charset="0"/>
              <a:buChar char=""/>
            </a:pPr>
            <a:r>
              <a:rPr lang="en-US" sz="2400" dirty="0">
                <a:latin typeface="Corbel" charset="0"/>
              </a:rPr>
              <a:t>Not strong evidence of effectiveness for cessation</a:t>
            </a:r>
          </a:p>
          <a:p>
            <a:endParaRPr lang="en-US" dirty="0">
              <a:latin typeface="Corbe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ctrTitle"/>
          </p:nvPr>
        </p:nvSpPr>
        <p:spPr bwMode="auto">
          <a:extLst/>
        </p:spPr>
        <p:txBody>
          <a:bodyPr wrap="square" tIns="45720" bIns="45720" numCol="1" anchorCtr="0" compatLnSpc="1">
            <a:prstTxWarp prst="textNoShape">
              <a:avLst/>
            </a:prstTxWarp>
          </a:bodyPr>
          <a:lstStyle/>
          <a:p>
            <a:pPr eaLnBrk="1" hangingPunct="1">
              <a:defRPr/>
            </a:pPr>
            <a:r>
              <a:rPr lang="en-US" smtClean="0">
                <a:ea typeface="+mj-ea"/>
              </a:rPr>
              <a:t>Thank you</a:t>
            </a:r>
          </a:p>
        </p:txBody>
      </p:sp>
      <p:sp>
        <p:nvSpPr>
          <p:cNvPr id="90115" name="Rectangle 3"/>
          <p:cNvSpPr>
            <a:spLocks noGrp="1"/>
          </p:cNvSpPr>
          <p:nvPr>
            <p:ph type="subTitle" idx="1"/>
          </p:nvPr>
        </p:nvSpPr>
        <p:spPr/>
        <p:txBody>
          <a:bodyPr/>
          <a:lstStyle/>
          <a:p>
            <a:pPr marL="119063" eaLnBrk="1" hangingPunct="1"/>
            <a:r>
              <a:rPr lang="en-US" i="1">
                <a:latin typeface="Corbel" charset="0"/>
                <a:ea typeface="MS PGothic" charset="0"/>
                <a:cs typeface="MS PGothic" charset="0"/>
              </a:rPr>
              <a:t>And, thank you for not smoking!</a:t>
            </a:r>
          </a:p>
        </p:txBody>
      </p:sp>
      <p:pic>
        <p:nvPicPr>
          <p:cNvPr id="90116" name="Picture 4" descr="d20nosmokingthum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953000"/>
            <a:ext cx="952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ea typeface="+mj-ea"/>
              </a:rPr>
              <a:t>Epidemiology: US </a:t>
            </a:r>
            <a:r>
              <a:rPr lang="en-US" dirty="0" smtClean="0">
                <a:solidFill>
                  <a:schemeClr val="accent1">
                    <a:satMod val="150000"/>
                  </a:schemeClr>
                </a:solidFill>
                <a:ea typeface="+mj-ea"/>
              </a:rPr>
              <a:t>rates (adults, cigarettes only)</a:t>
            </a:r>
            <a:endParaRPr lang="en-US" dirty="0">
              <a:solidFill>
                <a:schemeClr val="accent1">
                  <a:satMod val="150000"/>
                </a:schemeClr>
              </a:solidFill>
              <a:ea typeface="+mj-ea"/>
            </a:endParaRPr>
          </a:p>
        </p:txBody>
      </p:sp>
      <p:sp>
        <p:nvSpPr>
          <p:cNvPr id="3" name="Content Placeholder 2"/>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Char char=""/>
              <a:defRPr/>
            </a:pPr>
            <a:r>
              <a:rPr lang="en-US" dirty="0" smtClean="0">
                <a:ea typeface="+mn-ea"/>
              </a:rPr>
              <a:t>Adults with mental illness</a:t>
            </a:r>
          </a:p>
          <a:p>
            <a:pPr marL="731520" lvl="1" indent="-274320" eaLnBrk="1" fontAlgn="auto" hangingPunct="1">
              <a:spcAft>
                <a:spcPts val="0"/>
              </a:spcAft>
              <a:buFont typeface="Wingdings"/>
              <a:buChar char=""/>
              <a:defRPr/>
            </a:pPr>
            <a:r>
              <a:rPr lang="en-US" dirty="0" smtClean="0">
                <a:ea typeface="+mn-ea"/>
              </a:rPr>
              <a:t>36% of adults with mental illness are smokers</a:t>
            </a:r>
          </a:p>
          <a:p>
            <a:pPr marL="457200" lvl="1" indent="0" eaLnBrk="1" fontAlgn="auto" hangingPunct="1">
              <a:spcAft>
                <a:spcPts val="0"/>
              </a:spcAft>
              <a:buFont typeface="Wingdings"/>
              <a:buNone/>
              <a:defRPr/>
            </a:pPr>
            <a:endParaRPr lang="en-US" dirty="0" smtClean="0">
              <a:ea typeface="+mn-ea"/>
            </a:endParaRPr>
          </a:p>
          <a:p>
            <a:pPr marL="438912" indent="-320040" eaLnBrk="1" fontAlgn="auto" hangingPunct="1">
              <a:spcBef>
                <a:spcPts val="0"/>
              </a:spcBef>
              <a:spcAft>
                <a:spcPts val="0"/>
              </a:spcAft>
              <a:buFont typeface="Wingdings 2"/>
              <a:buChar char=""/>
              <a:defRPr/>
            </a:pPr>
            <a:r>
              <a:rPr lang="en-US" dirty="0" smtClean="0">
                <a:ea typeface="+mn-ea"/>
              </a:rPr>
              <a:t>Adults with substance use disorders: ~80%</a:t>
            </a:r>
          </a:p>
          <a:p>
            <a:pPr marL="457200" lvl="1" indent="0" eaLnBrk="1" fontAlgn="auto" hangingPunct="1">
              <a:spcAft>
                <a:spcPts val="0"/>
              </a:spcAft>
              <a:buFont typeface="Wingdings"/>
              <a:buNone/>
              <a:defRPr/>
            </a:pPr>
            <a:endParaRPr lang="en-US" dirty="0">
              <a:ea typeface="+mn-ea"/>
            </a:endParaRPr>
          </a:p>
          <a:p>
            <a:pPr marL="438912" indent="-320040" eaLnBrk="1" fontAlgn="auto" hangingPunct="1">
              <a:spcBef>
                <a:spcPts val="0"/>
              </a:spcBef>
              <a:spcAft>
                <a:spcPts val="0"/>
              </a:spcAft>
              <a:buFont typeface="Wingdings 2"/>
              <a:buChar char=""/>
              <a:defRPr/>
            </a:pPr>
            <a:r>
              <a:rPr lang="en-US" dirty="0" smtClean="0">
                <a:ea typeface="+mn-ea"/>
              </a:rPr>
              <a:t>Adults with MH or SUD account for 40% of all cigarettes smoked in the US</a:t>
            </a:r>
            <a:endParaRPr lang="en-US" dirty="0">
              <a:ea typeface="+mn-ea"/>
            </a:endParaRPr>
          </a:p>
        </p:txBody>
      </p:sp>
    </p:spTree>
    <p:extLst>
      <p:ext uri="{BB962C8B-B14F-4D97-AF65-F5344CB8AC3E}">
        <p14:creationId xmlns:p14="http://schemas.microsoft.com/office/powerpoint/2010/main" val="3219923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4177</TotalTime>
  <Words>5714</Words>
  <Application>Microsoft Office PowerPoint</Application>
  <PresentationFormat>On-screen Show (4:3)</PresentationFormat>
  <Paragraphs>949</Paragraphs>
  <Slides>81</Slides>
  <Notes>76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Module</vt:lpstr>
      <vt:lpstr>Worksheet</vt:lpstr>
      <vt:lpstr>Tobacco Control</vt:lpstr>
      <vt:lpstr>Health Consequences</vt:lpstr>
      <vt:lpstr>Tobacco Dependence/Withdrawal</vt:lpstr>
      <vt:lpstr>Global Sources of  Epidemiological Data</vt:lpstr>
      <vt:lpstr>PowerPoint Presentation</vt:lpstr>
      <vt:lpstr>Epidemiology: US rates</vt:lpstr>
      <vt:lpstr>Adult smoking prevalence by state</vt:lpstr>
      <vt:lpstr>Epidemiology: US rates (adults, cigarettes only)</vt:lpstr>
      <vt:lpstr>Epidemiology: US rates (adults, cigarettes only)</vt:lpstr>
      <vt:lpstr>Epidemiology: US rates for youth</vt:lpstr>
      <vt:lpstr>Types of Tobacco Products (US)</vt:lpstr>
      <vt:lpstr>Cigarettes </vt:lpstr>
      <vt:lpstr>PowerPoint Presentation</vt:lpstr>
      <vt:lpstr>Cigarettes</vt:lpstr>
      <vt:lpstr>Cigarettes</vt:lpstr>
      <vt:lpstr>Cigarettes</vt:lpstr>
      <vt:lpstr>PowerPoint Presentation</vt:lpstr>
      <vt:lpstr>PowerPoint Presentation</vt:lpstr>
      <vt:lpstr>Types of Tobacco Products</vt:lpstr>
      <vt:lpstr>Cigarettes</vt:lpstr>
      <vt:lpstr>Cigarettes</vt:lpstr>
      <vt:lpstr>Cigarettes</vt:lpstr>
      <vt:lpstr>Types of Tobacco Products</vt:lpstr>
      <vt:lpstr>Types of Tobacco Products</vt:lpstr>
      <vt:lpstr>Types of Tobacco Products</vt:lpstr>
      <vt:lpstr>PowerPoint Presentation</vt:lpstr>
      <vt:lpstr>Electronic Cigarettes</vt:lpstr>
      <vt:lpstr>Electronic Cigarettes</vt:lpstr>
      <vt:lpstr>PowerPoint Presentation</vt:lpstr>
      <vt:lpstr>Electronic Cigarettes</vt:lpstr>
      <vt:lpstr>Who uses ECIGs?</vt:lpstr>
      <vt:lpstr>PowerPoint Presentation</vt:lpstr>
      <vt:lpstr>E-cigarettes: rates of use</vt:lpstr>
      <vt:lpstr>E-cigarettes</vt:lpstr>
      <vt:lpstr>E-cigarettes: Promise or Peril?</vt:lpstr>
      <vt:lpstr>Summary</vt:lpstr>
      <vt:lpstr>Smoking cessation</vt:lpstr>
      <vt:lpstr>Smoking cessation</vt:lpstr>
      <vt:lpstr>Estimated abstinence rates— Behavioral therapies</vt:lpstr>
      <vt:lpstr>Estimated abstinence rates— Medications</vt:lpstr>
      <vt:lpstr>Questions?</vt:lpstr>
      <vt:lpstr>Prevention</vt:lpstr>
      <vt:lpstr>Risk and Protective Factors</vt:lpstr>
      <vt:lpstr>Risk and Protective Factors Domains</vt:lpstr>
      <vt:lpstr>Risk and Protective Factors</vt:lpstr>
      <vt:lpstr>Risk and Protective Factors</vt:lpstr>
      <vt:lpstr>Risk and Protective Factors</vt:lpstr>
      <vt:lpstr>Types of Prevention Strategies</vt:lpstr>
      <vt:lpstr>School-Based Prevention Programs</vt:lpstr>
      <vt:lpstr>School-Based Prevention—What Works?</vt:lpstr>
      <vt:lpstr>School-Based Prevention—What Works?</vt:lpstr>
      <vt:lpstr>Life Skills Training</vt:lpstr>
      <vt:lpstr>PowerPoint Presentation</vt:lpstr>
      <vt:lpstr>Family-Based Prevention Programs</vt:lpstr>
      <vt:lpstr>Family-Based Prevention—What Works?</vt:lpstr>
      <vt:lpstr>Family-Based Prevention—What Works?</vt:lpstr>
      <vt:lpstr>Strengthening Families Program</vt:lpstr>
      <vt:lpstr>SFP (cont’d)</vt:lpstr>
      <vt:lpstr>Intervention–Control Differences in Time to Initiation Rates: 6 Year Follow-up</vt:lpstr>
      <vt:lpstr>Mass Media Interventions</vt:lpstr>
      <vt:lpstr>Virginia “Y Campaign”</vt:lpstr>
      <vt:lpstr>Reducing Youth Access</vt:lpstr>
      <vt:lpstr>Reducing Youth Access—Synar Amendment</vt:lpstr>
      <vt:lpstr>PowerPoint Presentation</vt:lpstr>
      <vt:lpstr>State Tobacco Excise Taxes</vt:lpstr>
      <vt:lpstr>Excise Taxes (cont’d)</vt:lpstr>
      <vt:lpstr>PowerPoint Presentation</vt:lpstr>
      <vt:lpstr>Family Smoking Prevention and Tobacco Control Act</vt:lpstr>
      <vt:lpstr>Regulatory Authority</vt:lpstr>
      <vt:lpstr>Major Goals of the FSPTCA</vt:lpstr>
      <vt:lpstr>FSPTCA: Key Requirements</vt:lpstr>
      <vt:lpstr>FSPTCA: Key Requirements</vt:lpstr>
      <vt:lpstr>FSPTCA: Key Requirements</vt:lpstr>
      <vt:lpstr>FSPTCA: Key Requirements</vt:lpstr>
      <vt:lpstr>Limits on FDA Authority</vt:lpstr>
      <vt:lpstr> Deeming Rule</vt:lpstr>
      <vt:lpstr>Tobacco Centers of  Regulatory Science</vt:lpstr>
      <vt:lpstr>Center for the Study of Tobacco Products at VCU</vt:lpstr>
      <vt:lpstr>Major Research Questions</vt:lpstr>
      <vt:lpstr>Regulation of Electronic Cigarettes—A Raging Debate </vt:lpstr>
      <vt:lpstr>Thank you</vt:lpstr>
    </vt:vector>
  </TitlesOfParts>
  <Company>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Epidemiology, Products, Cessation/Treatment</dc:title>
  <dc:creator>Alison Breland</dc:creator>
  <cp:lastModifiedBy>John Randy Koch</cp:lastModifiedBy>
  <cp:revision>291</cp:revision>
  <cp:lastPrinted>2017-02-01T21:55:34Z</cp:lastPrinted>
  <dcterms:created xsi:type="dcterms:W3CDTF">2011-03-28T15:27:07Z</dcterms:created>
  <dcterms:modified xsi:type="dcterms:W3CDTF">2017-02-03T15:47:51Z</dcterms:modified>
</cp:coreProperties>
</file>