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66" r:id="rId3"/>
    <p:sldId id="281" r:id="rId4"/>
    <p:sldId id="271" r:id="rId5"/>
    <p:sldId id="267" r:id="rId6"/>
    <p:sldId id="300" r:id="rId7"/>
    <p:sldId id="268" r:id="rId8"/>
    <p:sldId id="305" r:id="rId9"/>
    <p:sldId id="259" r:id="rId10"/>
    <p:sldId id="261" r:id="rId11"/>
    <p:sldId id="257" r:id="rId12"/>
    <p:sldId id="274" r:id="rId13"/>
    <p:sldId id="297" r:id="rId14"/>
    <p:sldId id="269" r:id="rId15"/>
    <p:sldId id="298" r:id="rId16"/>
    <p:sldId id="258" r:id="rId17"/>
    <p:sldId id="270" r:id="rId18"/>
    <p:sldId id="273" r:id="rId19"/>
    <p:sldId id="276" r:id="rId20"/>
    <p:sldId id="275" r:id="rId21"/>
    <p:sldId id="314" r:id="rId22"/>
    <p:sldId id="263" r:id="rId23"/>
    <p:sldId id="315" r:id="rId24"/>
    <p:sldId id="302" r:id="rId25"/>
    <p:sldId id="260" r:id="rId26"/>
    <p:sldId id="262" r:id="rId27"/>
    <p:sldId id="282" r:id="rId28"/>
    <p:sldId id="277" r:id="rId29"/>
    <p:sldId id="278" r:id="rId30"/>
    <p:sldId id="279" r:id="rId31"/>
    <p:sldId id="264" r:id="rId32"/>
    <p:sldId id="280" r:id="rId33"/>
    <p:sldId id="304" r:id="rId34"/>
    <p:sldId id="303" r:id="rId35"/>
    <p:sldId id="296" r:id="rId36"/>
    <p:sldId id="306" r:id="rId37"/>
    <p:sldId id="284" r:id="rId38"/>
    <p:sldId id="289" r:id="rId39"/>
    <p:sldId id="290" r:id="rId40"/>
    <p:sldId id="283" r:id="rId41"/>
    <p:sldId id="291" r:id="rId42"/>
    <p:sldId id="272" r:id="rId43"/>
    <p:sldId id="293" r:id="rId44"/>
    <p:sldId id="294" r:id="rId45"/>
    <p:sldId id="295" r:id="rId46"/>
    <p:sldId id="265" r:id="rId47"/>
    <p:sldId id="285" r:id="rId48"/>
    <p:sldId id="301" r:id="rId49"/>
    <p:sldId id="308" r:id="rId50"/>
    <p:sldId id="307" r:id="rId51"/>
    <p:sldId id="310" r:id="rId52"/>
    <p:sldId id="309" r:id="rId53"/>
    <p:sldId id="313" r:id="rId54"/>
    <p:sldId id="286" r:id="rId55"/>
    <p:sldId id="316" r:id="rId56"/>
    <p:sldId id="318" r:id="rId57"/>
    <p:sldId id="320" r:id="rId58"/>
    <p:sldId id="317" r:id="rId59"/>
    <p:sldId id="319" r:id="rId60"/>
    <p:sldId id="287" r:id="rId61"/>
    <p:sldId id="321" r:id="rId62"/>
    <p:sldId id="322" r:id="rId63"/>
    <p:sldId id="288" r:id="rId64"/>
    <p:sldId id="312" r:id="rId65"/>
    <p:sldId id="323" r:id="rId66"/>
    <p:sldId id="324" r:id="rId67"/>
    <p:sldId id="326" r:id="rId68"/>
    <p:sldId id="311" r:id="rId69"/>
    <p:sldId id="325" r:id="rId70"/>
    <p:sldId id="327" r:id="rId71"/>
    <p:sldId id="328" r:id="rId72"/>
    <p:sldId id="329" r:id="rId73"/>
    <p:sldId id="330" r:id="rId74"/>
    <p:sldId id="331" r:id="rId75"/>
    <p:sldId id="332" r:id="rId76"/>
    <p:sldId id="333" r:id="rId77"/>
    <p:sldId id="334"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2" d="100"/>
          <a:sy n="72" d="100"/>
        </p:scale>
        <p:origin x="6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A0343-E1A8-4F25-830D-5601E4A66BC5}" type="datetimeFigureOut">
              <a:rPr lang="en-US" smtClean="0"/>
              <a:t>4/10/2016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FBA7F-8C7A-411D-A840-F04DEA65EE16}" type="slidenum">
              <a:rPr lang="en-US" smtClean="0"/>
              <a:t>‹#›</a:t>
            </a:fld>
            <a:endParaRPr lang="en-US" dirty="0"/>
          </a:p>
        </p:txBody>
      </p:sp>
    </p:spTree>
    <p:extLst>
      <p:ext uri="{BB962C8B-B14F-4D97-AF65-F5344CB8AC3E}">
        <p14:creationId xmlns:p14="http://schemas.microsoft.com/office/powerpoint/2010/main" val="69726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4C83EB-2345-4624-BF7C-01FDDA3987BA}"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D561DA-B9B9-41D7-BD92-7EBFBB492BCA}" type="slidenum">
              <a:rPr lang="en-US" smtClean="0"/>
              <a:t>‹#›</a:t>
            </a:fld>
            <a:endParaRPr lang="en-US" dirty="0"/>
          </a:p>
        </p:txBody>
      </p:sp>
    </p:spTree>
    <p:extLst>
      <p:ext uri="{BB962C8B-B14F-4D97-AF65-F5344CB8AC3E}">
        <p14:creationId xmlns:p14="http://schemas.microsoft.com/office/powerpoint/2010/main" val="309036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C83EB-2345-4624-BF7C-01FDDA3987BA}"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D561DA-B9B9-41D7-BD92-7EBFBB492BCA}" type="slidenum">
              <a:rPr lang="en-US" smtClean="0"/>
              <a:t>‹#›</a:t>
            </a:fld>
            <a:endParaRPr lang="en-US" dirty="0"/>
          </a:p>
        </p:txBody>
      </p:sp>
    </p:spTree>
    <p:extLst>
      <p:ext uri="{BB962C8B-B14F-4D97-AF65-F5344CB8AC3E}">
        <p14:creationId xmlns:p14="http://schemas.microsoft.com/office/powerpoint/2010/main" val="268050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C83EB-2345-4624-BF7C-01FDDA3987BA}"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D561DA-B9B9-41D7-BD92-7EBFBB492BCA}" type="slidenum">
              <a:rPr lang="en-US" smtClean="0"/>
              <a:t>‹#›</a:t>
            </a:fld>
            <a:endParaRPr lang="en-US" dirty="0"/>
          </a:p>
        </p:txBody>
      </p:sp>
    </p:spTree>
    <p:extLst>
      <p:ext uri="{BB962C8B-B14F-4D97-AF65-F5344CB8AC3E}">
        <p14:creationId xmlns:p14="http://schemas.microsoft.com/office/powerpoint/2010/main" val="158234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C83EB-2345-4624-BF7C-01FDDA3987BA}"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D561DA-B9B9-41D7-BD92-7EBFBB492BCA}" type="slidenum">
              <a:rPr lang="en-US" smtClean="0"/>
              <a:t>‹#›</a:t>
            </a:fld>
            <a:endParaRPr lang="en-US" dirty="0"/>
          </a:p>
        </p:txBody>
      </p:sp>
    </p:spTree>
    <p:extLst>
      <p:ext uri="{BB962C8B-B14F-4D97-AF65-F5344CB8AC3E}">
        <p14:creationId xmlns:p14="http://schemas.microsoft.com/office/powerpoint/2010/main" val="382367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4C83EB-2345-4624-BF7C-01FDDA3987BA}"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D561DA-B9B9-41D7-BD92-7EBFBB492BCA}" type="slidenum">
              <a:rPr lang="en-US" smtClean="0"/>
              <a:t>‹#›</a:t>
            </a:fld>
            <a:endParaRPr lang="en-US" dirty="0"/>
          </a:p>
        </p:txBody>
      </p:sp>
    </p:spTree>
    <p:extLst>
      <p:ext uri="{BB962C8B-B14F-4D97-AF65-F5344CB8AC3E}">
        <p14:creationId xmlns:p14="http://schemas.microsoft.com/office/powerpoint/2010/main" val="282778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4C83EB-2345-4624-BF7C-01FDDA3987BA}"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D561DA-B9B9-41D7-BD92-7EBFBB492BCA}" type="slidenum">
              <a:rPr lang="en-US" smtClean="0"/>
              <a:t>‹#›</a:t>
            </a:fld>
            <a:endParaRPr lang="en-US" dirty="0"/>
          </a:p>
        </p:txBody>
      </p:sp>
    </p:spTree>
    <p:extLst>
      <p:ext uri="{BB962C8B-B14F-4D97-AF65-F5344CB8AC3E}">
        <p14:creationId xmlns:p14="http://schemas.microsoft.com/office/powerpoint/2010/main" val="144757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4C83EB-2345-4624-BF7C-01FDDA3987BA}" type="datetimeFigureOut">
              <a:rPr lang="en-US" smtClean="0"/>
              <a:t>4/10/2016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D561DA-B9B9-41D7-BD92-7EBFBB492BCA}" type="slidenum">
              <a:rPr lang="en-US" smtClean="0"/>
              <a:t>‹#›</a:t>
            </a:fld>
            <a:endParaRPr lang="en-US" dirty="0"/>
          </a:p>
        </p:txBody>
      </p:sp>
    </p:spTree>
    <p:extLst>
      <p:ext uri="{BB962C8B-B14F-4D97-AF65-F5344CB8AC3E}">
        <p14:creationId xmlns:p14="http://schemas.microsoft.com/office/powerpoint/2010/main" val="166188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4C83EB-2345-4624-BF7C-01FDDA3987BA}" type="datetimeFigureOut">
              <a:rPr lang="en-US" smtClean="0"/>
              <a:t>4/10/2016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D561DA-B9B9-41D7-BD92-7EBFBB492BCA}" type="slidenum">
              <a:rPr lang="en-US" smtClean="0"/>
              <a:t>‹#›</a:t>
            </a:fld>
            <a:endParaRPr lang="en-US" dirty="0"/>
          </a:p>
        </p:txBody>
      </p:sp>
    </p:spTree>
    <p:extLst>
      <p:ext uri="{BB962C8B-B14F-4D97-AF65-F5344CB8AC3E}">
        <p14:creationId xmlns:p14="http://schemas.microsoft.com/office/powerpoint/2010/main" val="382661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C83EB-2345-4624-BF7C-01FDDA3987BA}" type="datetimeFigureOut">
              <a:rPr lang="en-US" smtClean="0"/>
              <a:t>4/10/2016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D561DA-B9B9-41D7-BD92-7EBFBB492BCA}" type="slidenum">
              <a:rPr lang="en-US" smtClean="0"/>
              <a:t>‹#›</a:t>
            </a:fld>
            <a:endParaRPr lang="en-US" dirty="0"/>
          </a:p>
        </p:txBody>
      </p:sp>
    </p:spTree>
    <p:extLst>
      <p:ext uri="{BB962C8B-B14F-4D97-AF65-F5344CB8AC3E}">
        <p14:creationId xmlns:p14="http://schemas.microsoft.com/office/powerpoint/2010/main" val="8802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4C83EB-2345-4624-BF7C-01FDDA3987BA}"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D561DA-B9B9-41D7-BD92-7EBFBB492BCA}" type="slidenum">
              <a:rPr lang="en-US" smtClean="0"/>
              <a:t>‹#›</a:t>
            </a:fld>
            <a:endParaRPr lang="en-US" dirty="0"/>
          </a:p>
        </p:txBody>
      </p:sp>
    </p:spTree>
    <p:extLst>
      <p:ext uri="{BB962C8B-B14F-4D97-AF65-F5344CB8AC3E}">
        <p14:creationId xmlns:p14="http://schemas.microsoft.com/office/powerpoint/2010/main" val="346987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4C83EB-2345-4624-BF7C-01FDDA3987BA}"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D561DA-B9B9-41D7-BD92-7EBFBB492BCA}" type="slidenum">
              <a:rPr lang="en-US" smtClean="0"/>
              <a:t>‹#›</a:t>
            </a:fld>
            <a:endParaRPr lang="en-US" dirty="0"/>
          </a:p>
        </p:txBody>
      </p:sp>
    </p:spTree>
    <p:extLst>
      <p:ext uri="{BB962C8B-B14F-4D97-AF65-F5344CB8AC3E}">
        <p14:creationId xmlns:p14="http://schemas.microsoft.com/office/powerpoint/2010/main" val="58453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C83EB-2345-4624-BF7C-01FDDA3987BA}" type="datetimeFigureOut">
              <a:rPr lang="en-US" smtClean="0"/>
              <a:t>4/10/2016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561DA-B9B9-41D7-BD92-7EBFBB492BCA}" type="slidenum">
              <a:rPr lang="en-US" smtClean="0"/>
              <a:t>‹#›</a:t>
            </a:fld>
            <a:endParaRPr lang="en-US" dirty="0"/>
          </a:p>
        </p:txBody>
      </p:sp>
    </p:spTree>
    <p:extLst>
      <p:ext uri="{BB962C8B-B14F-4D97-AF65-F5344CB8AC3E}">
        <p14:creationId xmlns:p14="http://schemas.microsoft.com/office/powerpoint/2010/main" val="2474414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Epidemiology of Arthritis </a:t>
            </a:r>
          </a:p>
        </p:txBody>
      </p:sp>
      <p:sp>
        <p:nvSpPr>
          <p:cNvPr id="3" name="Subtitle 2"/>
          <p:cNvSpPr>
            <a:spLocks noGrp="1"/>
          </p:cNvSpPr>
          <p:nvPr>
            <p:ph type="subTitle" idx="1"/>
          </p:nvPr>
        </p:nvSpPr>
        <p:spPr/>
        <p:txBody>
          <a:bodyPr/>
          <a:lstStyle/>
          <a:p>
            <a:r>
              <a:rPr lang="en-US" dirty="0"/>
              <a:t>EPID 624- Epidemiology of Chronic Disease</a:t>
            </a:r>
          </a:p>
          <a:p>
            <a:endParaRPr lang="en-US" dirty="0"/>
          </a:p>
        </p:txBody>
      </p:sp>
    </p:spTree>
    <p:extLst>
      <p:ext uri="{BB962C8B-B14F-4D97-AF65-F5344CB8AC3E}">
        <p14:creationId xmlns:p14="http://schemas.microsoft.com/office/powerpoint/2010/main" val="2570265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46" y="5579992"/>
            <a:ext cx="8018417" cy="380242"/>
          </a:xfrm>
        </p:spPr>
        <p:txBody>
          <a:bodyPr>
            <a:noAutofit/>
          </a:bodyPr>
          <a:lstStyle/>
          <a:p>
            <a:r>
              <a:rPr lang="en-US" sz="1400" dirty="0"/>
              <a:t>http://nccd.cdc.gov/CDI/rdPage.aspx?rdReport=DPH_CDI.IndicatorMap&amp;islCategory=ART&amp;islIndicator=ART1_1&amp;rdShowModes=ShowBody%2CScreen&amp;go=GO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33" y="1038111"/>
            <a:ext cx="5231523" cy="3918533"/>
          </a:xfrm>
        </p:spPr>
      </p:pic>
      <p:sp>
        <p:nvSpPr>
          <p:cNvPr id="3" name="TextBox 2"/>
          <p:cNvSpPr txBox="1"/>
          <p:nvPr/>
        </p:nvSpPr>
        <p:spPr>
          <a:xfrm>
            <a:off x="658584" y="418335"/>
            <a:ext cx="4083233" cy="365760"/>
          </a:xfrm>
          <a:prstGeom prst="rect">
            <a:avLst/>
          </a:prstGeom>
          <a:noFill/>
        </p:spPr>
        <p:txBody>
          <a:bodyPr wrap="square" rtlCol="0">
            <a:spAutoFit/>
          </a:bodyPr>
          <a:lstStyle/>
          <a:p>
            <a:r>
              <a:rPr lang="en-US" b="1" dirty="0"/>
              <a:t>Prevalence by State, BRFSS 2013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504" y="1038111"/>
            <a:ext cx="4749256" cy="3918533"/>
          </a:xfrm>
          <a:prstGeom prst="rect">
            <a:avLst/>
          </a:prstGeom>
        </p:spPr>
      </p:pic>
      <p:sp>
        <p:nvSpPr>
          <p:cNvPr id="6" name="TextBox 5"/>
          <p:cNvSpPr txBox="1"/>
          <p:nvPr/>
        </p:nvSpPr>
        <p:spPr>
          <a:xfrm>
            <a:off x="6443504" y="414763"/>
            <a:ext cx="4749256" cy="646331"/>
          </a:xfrm>
          <a:prstGeom prst="rect">
            <a:avLst/>
          </a:prstGeom>
          <a:noFill/>
        </p:spPr>
        <p:txBody>
          <a:bodyPr wrap="square" rtlCol="0">
            <a:spAutoFit/>
          </a:bodyPr>
          <a:lstStyle/>
          <a:p>
            <a:r>
              <a:rPr lang="en-US" b="1" dirty="0"/>
              <a:t>Prevalence by County in West Virginia, WVBRFSS 1999-2003</a:t>
            </a:r>
          </a:p>
        </p:txBody>
      </p:sp>
      <p:sp>
        <p:nvSpPr>
          <p:cNvPr id="7" name="TextBox 6"/>
          <p:cNvSpPr txBox="1"/>
          <p:nvPr/>
        </p:nvSpPr>
        <p:spPr>
          <a:xfrm>
            <a:off x="1138646" y="6214250"/>
            <a:ext cx="7913914" cy="307777"/>
          </a:xfrm>
          <a:prstGeom prst="rect">
            <a:avLst/>
          </a:prstGeom>
          <a:noFill/>
        </p:spPr>
        <p:txBody>
          <a:bodyPr wrap="square" rtlCol="0">
            <a:spAutoFit/>
          </a:bodyPr>
          <a:lstStyle/>
          <a:p>
            <a:r>
              <a:rPr lang="en-US" sz="1400" dirty="0"/>
              <a:t>http://www.wvdhhr.org/bph/hsc/pubs/briefs/014/default.htm</a:t>
            </a:r>
          </a:p>
        </p:txBody>
      </p:sp>
    </p:spTree>
    <p:extLst>
      <p:ext uri="{BB962C8B-B14F-4D97-AF65-F5344CB8AC3E}">
        <p14:creationId xmlns:p14="http://schemas.microsoft.com/office/powerpoint/2010/main" val="2761778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940" y="5963512"/>
            <a:ext cx="7619380" cy="398100"/>
          </a:xfrm>
        </p:spPr>
        <p:txBody>
          <a:bodyPr>
            <a:normAutofit/>
          </a:bodyPr>
          <a:lstStyle/>
          <a:p>
            <a:r>
              <a:rPr lang="en-US" sz="1200" dirty="0"/>
              <a:t>http://www.cdc.gov/arthritis/data_statistics/disabilities-limitations.htm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688" y="1052167"/>
            <a:ext cx="5076174" cy="3717761"/>
          </a:xfrm>
        </p:spPr>
      </p:pic>
      <p:sp>
        <p:nvSpPr>
          <p:cNvPr id="3" name="TextBox 2"/>
          <p:cNvSpPr txBox="1"/>
          <p:nvPr/>
        </p:nvSpPr>
        <p:spPr>
          <a:xfrm>
            <a:off x="518781" y="199193"/>
            <a:ext cx="5882020" cy="369332"/>
          </a:xfrm>
          <a:prstGeom prst="rect">
            <a:avLst/>
          </a:prstGeom>
          <a:noFill/>
        </p:spPr>
        <p:txBody>
          <a:bodyPr wrap="square" rtlCol="0">
            <a:spAutoFit/>
          </a:bodyPr>
          <a:lstStyle/>
          <a:p>
            <a:r>
              <a:rPr lang="en-US" dirty="0"/>
              <a:t> </a:t>
            </a:r>
            <a:r>
              <a:rPr lang="en-US" b="1" dirty="0"/>
              <a:t>Work Limitations due to Arthritis, Adults 18-64, BRFSS 2013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736" y="1052167"/>
            <a:ext cx="4995167" cy="3641961"/>
          </a:xfrm>
          <a:prstGeom prst="rect">
            <a:avLst/>
          </a:prstGeom>
        </p:spPr>
      </p:pic>
      <p:sp>
        <p:nvSpPr>
          <p:cNvPr id="6" name="TextBox 5"/>
          <p:cNvSpPr txBox="1"/>
          <p:nvPr/>
        </p:nvSpPr>
        <p:spPr>
          <a:xfrm>
            <a:off x="7465422" y="199193"/>
            <a:ext cx="4147457" cy="646331"/>
          </a:xfrm>
          <a:prstGeom prst="rect">
            <a:avLst/>
          </a:prstGeom>
          <a:noFill/>
        </p:spPr>
        <p:txBody>
          <a:bodyPr wrap="square" rtlCol="0">
            <a:spAutoFit/>
          </a:bodyPr>
          <a:lstStyle/>
          <a:p>
            <a:r>
              <a:rPr lang="en-US" b="1" dirty="0"/>
              <a:t>Social Participation Restriction, BRFSS 2013</a:t>
            </a:r>
          </a:p>
        </p:txBody>
      </p:sp>
    </p:spTree>
    <p:extLst>
      <p:ext uri="{BB962C8B-B14F-4D97-AF65-F5344CB8AC3E}">
        <p14:creationId xmlns:p14="http://schemas.microsoft.com/office/powerpoint/2010/main" val="213907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Risk Groups</a:t>
            </a:r>
          </a:p>
        </p:txBody>
      </p:sp>
      <p:sp>
        <p:nvSpPr>
          <p:cNvPr id="3" name="Content Placeholder 2"/>
          <p:cNvSpPr>
            <a:spLocks noGrp="1"/>
          </p:cNvSpPr>
          <p:nvPr>
            <p:ph idx="1"/>
          </p:nvPr>
        </p:nvSpPr>
        <p:spPr/>
        <p:txBody>
          <a:bodyPr/>
          <a:lstStyle/>
          <a:p>
            <a:r>
              <a:rPr lang="en-US"/>
              <a:t>Elderly</a:t>
            </a:r>
            <a:endParaRPr lang="en-US" dirty="0"/>
          </a:p>
          <a:p>
            <a:r>
              <a:rPr lang="en-US" dirty="0"/>
              <a:t>Racial and Ethnic Minorities</a:t>
            </a:r>
          </a:p>
          <a:p>
            <a:r>
              <a:rPr lang="en-US" dirty="0"/>
              <a:t>Females</a:t>
            </a:r>
          </a:p>
          <a:p>
            <a:r>
              <a:rPr lang="en-US" dirty="0"/>
              <a:t>High Risk Occupations </a:t>
            </a:r>
          </a:p>
          <a:p>
            <a:pPr lvl="1"/>
            <a:r>
              <a:rPr lang="en-US" dirty="0"/>
              <a:t>Construction Workers</a:t>
            </a:r>
          </a:p>
          <a:p>
            <a:pPr lvl="1"/>
            <a:r>
              <a:rPr lang="en-US" dirty="0"/>
              <a:t>Professional Athletes</a:t>
            </a:r>
          </a:p>
          <a:p>
            <a:pPr lvl="1"/>
            <a:r>
              <a:rPr lang="en-US" dirty="0"/>
              <a:t>Textile Workers</a:t>
            </a:r>
          </a:p>
          <a:p>
            <a:pPr lvl="1"/>
            <a:r>
              <a:rPr lang="en-US" dirty="0"/>
              <a:t>Teachers</a:t>
            </a:r>
          </a:p>
          <a:p>
            <a:pPr lvl="1"/>
            <a:r>
              <a:rPr lang="en-US" dirty="0"/>
              <a:t>Dancers</a:t>
            </a:r>
          </a:p>
        </p:txBody>
      </p:sp>
      <p:sp>
        <p:nvSpPr>
          <p:cNvPr id="4" name="TextBox 3"/>
          <p:cNvSpPr txBox="1"/>
          <p:nvPr/>
        </p:nvSpPr>
        <p:spPr>
          <a:xfrm>
            <a:off x="587828" y="5994083"/>
            <a:ext cx="9222377" cy="365760"/>
          </a:xfrm>
          <a:prstGeom prst="rect">
            <a:avLst/>
          </a:prstGeom>
          <a:noFill/>
        </p:spPr>
        <p:txBody>
          <a:bodyPr wrap="square" rtlCol="0">
            <a:spAutoFit/>
          </a:bodyPr>
          <a:lstStyle/>
          <a:p>
            <a:r>
              <a:rPr lang="en-US" dirty="0"/>
              <a:t>Chronic Disease Epidemiology and Control (2010)</a:t>
            </a:r>
          </a:p>
        </p:txBody>
      </p:sp>
      <p:sp>
        <p:nvSpPr>
          <p:cNvPr id="5" name="TextBox 4"/>
          <p:cNvSpPr txBox="1"/>
          <p:nvPr/>
        </p:nvSpPr>
        <p:spPr>
          <a:xfrm>
            <a:off x="587827" y="6359843"/>
            <a:ext cx="9222377" cy="369332"/>
          </a:xfrm>
          <a:prstGeom prst="rect">
            <a:avLst/>
          </a:prstGeom>
          <a:noFill/>
        </p:spPr>
        <p:txBody>
          <a:bodyPr wrap="square" rtlCol="0">
            <a:spAutoFit/>
          </a:bodyPr>
          <a:lstStyle/>
          <a:p>
            <a:r>
              <a:rPr lang="en-US" dirty="0"/>
              <a:t>http://www.everydayhealth.com/arthritis-pictures/9-worst-jobs-for-your-joints.aspx#08</a:t>
            </a:r>
          </a:p>
        </p:txBody>
      </p:sp>
    </p:spTree>
    <p:extLst>
      <p:ext uri="{BB962C8B-B14F-4D97-AF65-F5344CB8AC3E}">
        <p14:creationId xmlns:p14="http://schemas.microsoft.com/office/powerpoint/2010/main" val="320869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a:t>
            </a:r>
          </a:p>
        </p:txBody>
      </p:sp>
      <p:sp>
        <p:nvSpPr>
          <p:cNvPr id="3" name="Content Placeholder 2"/>
          <p:cNvSpPr>
            <a:spLocks noGrp="1"/>
          </p:cNvSpPr>
          <p:nvPr>
            <p:ph idx="1"/>
          </p:nvPr>
        </p:nvSpPr>
        <p:spPr/>
        <p:txBody>
          <a:bodyPr/>
          <a:lstStyle/>
          <a:p>
            <a:r>
              <a:rPr lang="en-US" dirty="0"/>
              <a:t>Risk of developing arthritis increases with age</a:t>
            </a:r>
          </a:p>
          <a:p>
            <a:r>
              <a:rPr lang="en-US" dirty="0"/>
              <a:t>50% of those 65 and older said that had doctor-diagnosed arthritis</a:t>
            </a:r>
          </a:p>
          <a:p>
            <a:pPr marL="0" indent="0">
              <a:buNone/>
            </a:pPr>
            <a:r>
              <a:rPr lang="en-US" dirty="0"/>
              <a:t>(NHIS 2003-2005)</a:t>
            </a:r>
          </a:p>
        </p:txBody>
      </p:sp>
      <p:sp>
        <p:nvSpPr>
          <p:cNvPr id="4" name="TextBox 3"/>
          <p:cNvSpPr txBox="1"/>
          <p:nvPr/>
        </p:nvSpPr>
        <p:spPr>
          <a:xfrm>
            <a:off x="838200" y="6165669"/>
            <a:ext cx="8109857"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266831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765" y="5603332"/>
            <a:ext cx="10515600" cy="745218"/>
          </a:xfrm>
        </p:spPr>
        <p:txBody>
          <a:bodyPr>
            <a:normAutofit/>
          </a:bodyPr>
          <a:lstStyle/>
          <a:p>
            <a:r>
              <a:rPr lang="en-US" sz="1600" dirty="0"/>
              <a:t>http://www.cdc.gov/nchs/data/factsheets/factsheet_arthritis.html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764" y="767209"/>
            <a:ext cx="7112665" cy="4836123"/>
          </a:xfrm>
        </p:spPr>
      </p:pic>
      <p:sp>
        <p:nvSpPr>
          <p:cNvPr id="5" name="TextBox 4"/>
          <p:cNvSpPr txBox="1"/>
          <p:nvPr/>
        </p:nvSpPr>
        <p:spPr>
          <a:xfrm>
            <a:off x="1802674" y="287383"/>
            <a:ext cx="7014755" cy="369332"/>
          </a:xfrm>
          <a:prstGeom prst="rect">
            <a:avLst/>
          </a:prstGeom>
          <a:noFill/>
        </p:spPr>
        <p:txBody>
          <a:bodyPr wrap="square" rtlCol="0">
            <a:spAutoFit/>
          </a:bodyPr>
          <a:lstStyle/>
          <a:p>
            <a:r>
              <a:rPr lang="en-US" b="1" dirty="0"/>
              <a:t>Prevalence by Age, NHIS 2012-2013 </a:t>
            </a:r>
          </a:p>
        </p:txBody>
      </p:sp>
    </p:spTree>
    <p:extLst>
      <p:ext uri="{BB962C8B-B14F-4D97-AF65-F5344CB8AC3E}">
        <p14:creationId xmlns:p14="http://schemas.microsoft.com/office/powerpoint/2010/main" val="320104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a:t>
            </a:r>
          </a:p>
        </p:txBody>
      </p:sp>
      <p:sp>
        <p:nvSpPr>
          <p:cNvPr id="3" name="Content Placeholder 2"/>
          <p:cNvSpPr>
            <a:spLocks noGrp="1"/>
          </p:cNvSpPr>
          <p:nvPr>
            <p:ph idx="1"/>
          </p:nvPr>
        </p:nvSpPr>
        <p:spPr/>
        <p:txBody>
          <a:bodyPr/>
          <a:lstStyle/>
          <a:p>
            <a:r>
              <a:rPr lang="en-US" dirty="0"/>
              <a:t>Whites are the least likely to have limitations due to Arthritis</a:t>
            </a:r>
          </a:p>
          <a:p>
            <a:r>
              <a:rPr lang="en-US" dirty="0"/>
              <a:t>Non-Hispanic Blacks and Hispanics are the most likely to be affected</a:t>
            </a:r>
          </a:p>
          <a:p>
            <a:endParaRPr lang="en-US" dirty="0"/>
          </a:p>
          <a:p>
            <a:r>
              <a:rPr lang="en-US" dirty="0"/>
              <a:t>Hispanic Subgroups</a:t>
            </a:r>
          </a:p>
          <a:p>
            <a:pPr lvl="1"/>
            <a:r>
              <a:rPr lang="en-US" dirty="0"/>
              <a:t>People from the Cuban subgroup were the most likely to say that their activity was limited by arthritis, but the least likely to say their work was limited</a:t>
            </a:r>
          </a:p>
          <a:p>
            <a:pPr lvl="1"/>
            <a:endParaRPr lang="en-US" dirty="0"/>
          </a:p>
          <a:p>
            <a:pPr lvl="1"/>
            <a:r>
              <a:rPr lang="en-US" dirty="0"/>
              <a:t>Mexicans and Puerto Ricans were the most affected by both</a:t>
            </a:r>
          </a:p>
          <a:p>
            <a:endParaRPr lang="en-US" dirty="0"/>
          </a:p>
          <a:p>
            <a:endParaRPr lang="en-US" dirty="0"/>
          </a:p>
        </p:txBody>
      </p:sp>
      <p:sp>
        <p:nvSpPr>
          <p:cNvPr id="4" name="TextBox 3"/>
          <p:cNvSpPr txBox="1"/>
          <p:nvPr/>
        </p:nvSpPr>
        <p:spPr>
          <a:xfrm>
            <a:off x="838200" y="6188257"/>
            <a:ext cx="8660675" cy="369332"/>
          </a:xfrm>
          <a:prstGeom prst="rect">
            <a:avLst/>
          </a:prstGeom>
          <a:noFill/>
        </p:spPr>
        <p:txBody>
          <a:bodyPr wrap="square" rtlCol="0">
            <a:spAutoFit/>
          </a:bodyPr>
          <a:lstStyle/>
          <a:p>
            <a:r>
              <a:rPr lang="en-US" dirty="0"/>
              <a:t>http://www.cdc.gov/arthritis/data_statistics/disabilities-limitations.htm</a:t>
            </a:r>
          </a:p>
        </p:txBody>
      </p:sp>
    </p:spTree>
    <p:extLst>
      <p:ext uri="{BB962C8B-B14F-4D97-AF65-F5344CB8AC3E}">
        <p14:creationId xmlns:p14="http://schemas.microsoft.com/office/powerpoint/2010/main" val="298864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063" y="6100354"/>
            <a:ext cx="7171508" cy="600892"/>
          </a:xfrm>
        </p:spPr>
        <p:txBody>
          <a:bodyPr>
            <a:normAutofit/>
          </a:bodyPr>
          <a:lstStyle/>
          <a:p>
            <a:r>
              <a:rPr lang="en-US" sz="1800" dirty="0"/>
              <a:t>http://www.cdc.gov/arthritis/data_statistics/disabilities-limitations.htm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607" y="1560731"/>
            <a:ext cx="5014080" cy="3716663"/>
          </a:xfrm>
        </p:spPr>
      </p:pic>
      <p:sp>
        <p:nvSpPr>
          <p:cNvPr id="3" name="TextBox 2"/>
          <p:cNvSpPr txBox="1"/>
          <p:nvPr/>
        </p:nvSpPr>
        <p:spPr>
          <a:xfrm>
            <a:off x="437607" y="346526"/>
            <a:ext cx="4656907" cy="646331"/>
          </a:xfrm>
          <a:prstGeom prst="rect">
            <a:avLst/>
          </a:prstGeom>
          <a:noFill/>
        </p:spPr>
        <p:txBody>
          <a:bodyPr wrap="square" rtlCol="0">
            <a:spAutoFit/>
          </a:bodyPr>
          <a:lstStyle/>
          <a:p>
            <a:r>
              <a:rPr lang="en-US" b="1" dirty="0"/>
              <a:t>Activity Limitations due to Arthritis by Race (NHIS, 2002-2006)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812" y="1560731"/>
            <a:ext cx="4953691" cy="3648584"/>
          </a:xfrm>
          <a:prstGeom prst="rect">
            <a:avLst/>
          </a:prstGeom>
        </p:spPr>
      </p:pic>
      <p:sp>
        <p:nvSpPr>
          <p:cNvPr id="6" name="TextBox 5"/>
          <p:cNvSpPr txBox="1"/>
          <p:nvPr/>
        </p:nvSpPr>
        <p:spPr>
          <a:xfrm>
            <a:off x="6818811" y="346526"/>
            <a:ext cx="4953691" cy="646331"/>
          </a:xfrm>
          <a:prstGeom prst="rect">
            <a:avLst/>
          </a:prstGeom>
          <a:noFill/>
        </p:spPr>
        <p:txBody>
          <a:bodyPr wrap="square" rtlCol="0">
            <a:spAutoFit/>
          </a:bodyPr>
          <a:lstStyle/>
          <a:p>
            <a:r>
              <a:rPr lang="en-US" b="1" dirty="0"/>
              <a:t>Activity Limitations due to Arthritis by Hispanic Subgroup (NHIS, 2002-2006)</a:t>
            </a:r>
          </a:p>
        </p:txBody>
      </p:sp>
    </p:spTree>
    <p:extLst>
      <p:ext uri="{BB962C8B-B14F-4D97-AF65-F5344CB8AC3E}">
        <p14:creationId xmlns:p14="http://schemas.microsoft.com/office/powerpoint/2010/main" val="88889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504"/>
            <a:ext cx="10515600" cy="541792"/>
          </a:xfrm>
        </p:spPr>
        <p:txBody>
          <a:bodyPr>
            <a:normAutofit/>
          </a:bodyPr>
          <a:lstStyle/>
          <a:p>
            <a:r>
              <a:rPr lang="en-US" sz="1600" b="1" dirty="0"/>
              <a:t>Prevalence by Education and Income in Utah, BRFSS, 2014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810" y="820676"/>
            <a:ext cx="4875590" cy="252212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366" y="820676"/>
            <a:ext cx="4629162" cy="25442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810" y="3708557"/>
            <a:ext cx="10058400" cy="1876541"/>
          </a:xfrm>
          <a:prstGeom prst="rect">
            <a:avLst/>
          </a:prstGeom>
        </p:spPr>
      </p:pic>
      <p:sp>
        <p:nvSpPr>
          <p:cNvPr id="8" name="TextBox 7"/>
          <p:cNvSpPr txBox="1"/>
          <p:nvPr/>
        </p:nvSpPr>
        <p:spPr>
          <a:xfrm>
            <a:off x="991810" y="6152487"/>
            <a:ext cx="10646229" cy="369332"/>
          </a:xfrm>
          <a:prstGeom prst="rect">
            <a:avLst/>
          </a:prstGeom>
          <a:noFill/>
        </p:spPr>
        <p:txBody>
          <a:bodyPr wrap="square" rtlCol="0">
            <a:spAutoFit/>
          </a:bodyPr>
          <a:lstStyle/>
          <a:p>
            <a:r>
              <a:rPr lang="en-US" dirty="0"/>
              <a:t>https://ibis.health.utah.gov/indicator/complete_profile/ArthPrev.html</a:t>
            </a:r>
          </a:p>
        </p:txBody>
      </p:sp>
    </p:spTree>
    <p:extLst>
      <p:ext uri="{BB962C8B-B14F-4D97-AF65-F5344CB8AC3E}">
        <p14:creationId xmlns:p14="http://schemas.microsoft.com/office/powerpoint/2010/main" val="2210864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p:txBody>
          <a:bodyPr/>
          <a:lstStyle/>
          <a:p>
            <a:r>
              <a:rPr lang="en-US" dirty="0"/>
              <a:t>Obesity</a:t>
            </a:r>
          </a:p>
          <a:p>
            <a:r>
              <a:rPr lang="en-US" dirty="0"/>
              <a:t>Injury and Trauma</a:t>
            </a:r>
          </a:p>
          <a:p>
            <a:r>
              <a:rPr lang="en-US" dirty="0"/>
              <a:t>Repetitive joint use</a:t>
            </a:r>
          </a:p>
          <a:p>
            <a:r>
              <a:rPr lang="en-US" dirty="0"/>
              <a:t>Physical inactivity</a:t>
            </a:r>
          </a:p>
          <a:p>
            <a:r>
              <a:rPr lang="en-US" dirty="0"/>
              <a:t>Genetics</a:t>
            </a:r>
          </a:p>
          <a:p>
            <a:endParaRPr lang="en-US" dirty="0"/>
          </a:p>
          <a:p>
            <a:pPr marL="0" indent="0">
              <a:buNone/>
            </a:pPr>
            <a:endParaRPr lang="en-US" dirty="0"/>
          </a:p>
        </p:txBody>
      </p:sp>
      <p:sp>
        <p:nvSpPr>
          <p:cNvPr id="4" name="TextBox 3"/>
          <p:cNvSpPr txBox="1"/>
          <p:nvPr/>
        </p:nvSpPr>
        <p:spPr>
          <a:xfrm>
            <a:off x="838200" y="6505303"/>
            <a:ext cx="6320246"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103967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721"/>
          </a:xfrm>
        </p:spPr>
        <p:txBody>
          <a:bodyPr>
            <a:normAutofit/>
          </a:bodyPr>
          <a:lstStyle/>
          <a:p>
            <a:r>
              <a:rPr lang="en-US" sz="1800" b="1" dirty="0"/>
              <a:t>Percentage of Men with Activity Limitation, NHIS 2007-2010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4193" y="1214846"/>
            <a:ext cx="4907591" cy="4351338"/>
          </a:xfrm>
        </p:spPr>
      </p:pic>
      <p:sp>
        <p:nvSpPr>
          <p:cNvPr id="5" name="TextBox 4"/>
          <p:cNvSpPr txBox="1"/>
          <p:nvPr/>
        </p:nvSpPr>
        <p:spPr>
          <a:xfrm>
            <a:off x="548640" y="6152606"/>
            <a:ext cx="8961120" cy="369332"/>
          </a:xfrm>
          <a:prstGeom prst="rect">
            <a:avLst/>
          </a:prstGeom>
          <a:noFill/>
        </p:spPr>
        <p:txBody>
          <a:bodyPr wrap="square" rtlCol="0">
            <a:spAutoFit/>
          </a:bodyPr>
          <a:lstStyle/>
          <a:p>
            <a:r>
              <a:rPr lang="en-US" dirty="0"/>
              <a:t>http://www.commed.vcu.edu/Chronic_Disease/syllabus/Osteo.html</a:t>
            </a:r>
          </a:p>
        </p:txBody>
      </p:sp>
    </p:spTree>
    <p:extLst>
      <p:ext uri="{BB962C8B-B14F-4D97-AF65-F5344CB8AC3E}">
        <p14:creationId xmlns:p14="http://schemas.microsoft.com/office/powerpoint/2010/main" val="293534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006"/>
            <a:ext cx="9144000" cy="783771"/>
          </a:xfrm>
        </p:spPr>
        <p:txBody>
          <a:bodyPr>
            <a:noAutofit/>
          </a:bodyPr>
          <a:lstStyle/>
          <a:p>
            <a:pPr algn="l"/>
            <a:r>
              <a:rPr lang="en-US" sz="4800" b="1" dirty="0"/>
              <a:t>Overview</a:t>
            </a:r>
          </a:p>
        </p:txBody>
      </p:sp>
      <p:sp>
        <p:nvSpPr>
          <p:cNvPr id="3" name="Subtitle 2"/>
          <p:cNvSpPr>
            <a:spLocks noGrp="1"/>
          </p:cNvSpPr>
          <p:nvPr>
            <p:ph type="subTitle" idx="1"/>
          </p:nvPr>
        </p:nvSpPr>
        <p:spPr>
          <a:xfrm>
            <a:off x="1132114" y="1237660"/>
            <a:ext cx="9144000" cy="5280705"/>
          </a:xfrm>
        </p:spPr>
        <p:txBody>
          <a:bodyPr>
            <a:normAutofit fontScale="85000" lnSpcReduction="20000"/>
          </a:bodyPr>
          <a:lstStyle/>
          <a:p>
            <a:pPr marL="342900" indent="-342900" algn="l">
              <a:buFont typeface="Arial" panose="020B0604020202020204" pitchFamily="34" charset="0"/>
              <a:buChar char="•"/>
            </a:pPr>
            <a:r>
              <a:rPr lang="en-US" dirty="0"/>
              <a:t>General Information</a:t>
            </a:r>
          </a:p>
          <a:p>
            <a:pPr marL="800100" lvl="1" indent="-342900" algn="l">
              <a:buFont typeface="Arial" panose="020B0604020202020204" pitchFamily="34" charset="0"/>
              <a:buChar char="•"/>
            </a:pPr>
            <a:r>
              <a:rPr lang="en-US" dirty="0"/>
              <a:t>History</a:t>
            </a:r>
          </a:p>
          <a:p>
            <a:pPr marL="800100" lvl="1" indent="-342900" algn="l">
              <a:buFont typeface="Arial" panose="020B0604020202020204" pitchFamily="34" charset="0"/>
              <a:buChar char="•"/>
            </a:pPr>
            <a:r>
              <a:rPr lang="en-US" dirty="0"/>
              <a:t>Definition</a:t>
            </a:r>
          </a:p>
          <a:p>
            <a:pPr marL="800100" lvl="1" indent="-342900" algn="l">
              <a:buFont typeface="Arial" panose="020B0604020202020204" pitchFamily="34" charset="0"/>
              <a:buChar char="•"/>
            </a:pPr>
            <a:r>
              <a:rPr lang="en-US" dirty="0"/>
              <a:t>Epidemiology</a:t>
            </a:r>
          </a:p>
          <a:p>
            <a:pPr marL="1257300" lvl="2" indent="-342900" algn="l">
              <a:buFont typeface="Arial" panose="020B0604020202020204" pitchFamily="34" charset="0"/>
              <a:buChar char="•"/>
            </a:pPr>
            <a:r>
              <a:rPr lang="en-US" dirty="0"/>
              <a:t>Age</a:t>
            </a:r>
          </a:p>
          <a:p>
            <a:pPr marL="1257300" lvl="2" indent="-342900" algn="l">
              <a:buFont typeface="Arial" panose="020B0604020202020204" pitchFamily="34" charset="0"/>
              <a:buChar char="•"/>
            </a:pPr>
            <a:r>
              <a:rPr lang="en-US" dirty="0"/>
              <a:t>Race</a:t>
            </a:r>
          </a:p>
          <a:p>
            <a:pPr marL="1257300" lvl="2" indent="-342900" algn="l">
              <a:buFont typeface="Arial" panose="020B0604020202020204" pitchFamily="34" charset="0"/>
              <a:buChar char="•"/>
            </a:pPr>
            <a:r>
              <a:rPr lang="en-US" dirty="0"/>
              <a:t>Sex</a:t>
            </a:r>
          </a:p>
          <a:p>
            <a:pPr marL="1257300" lvl="2" indent="-342900" algn="l">
              <a:buFont typeface="Arial" panose="020B0604020202020204" pitchFamily="34" charset="0"/>
              <a:buChar char="•"/>
            </a:pPr>
            <a:r>
              <a:rPr lang="en-US" dirty="0"/>
              <a:t>Income</a:t>
            </a:r>
          </a:p>
          <a:p>
            <a:pPr marL="1257300" lvl="2" indent="-342900" algn="l">
              <a:buFont typeface="Arial" panose="020B0604020202020204" pitchFamily="34" charset="0"/>
              <a:buChar char="•"/>
            </a:pPr>
            <a:r>
              <a:rPr lang="en-US" dirty="0"/>
              <a:t>Education</a:t>
            </a:r>
          </a:p>
          <a:p>
            <a:pPr marL="1200150" lvl="2" indent="-285750" algn="l">
              <a:buFont typeface="Arial" panose="020B0604020202020204" pitchFamily="34" charset="0"/>
              <a:buChar char="•"/>
            </a:pPr>
            <a:r>
              <a:rPr lang="en-US" dirty="0"/>
              <a:t> Cost</a:t>
            </a:r>
          </a:p>
          <a:p>
            <a:pPr marL="342900" indent="-342900" algn="l">
              <a:buFont typeface="Arial" panose="020B0604020202020204" pitchFamily="34" charset="0"/>
              <a:buChar char="•"/>
            </a:pPr>
            <a:r>
              <a:rPr lang="en-US" dirty="0"/>
              <a:t> Pathophysiologies of Specific Arthritides</a:t>
            </a:r>
          </a:p>
          <a:p>
            <a:pPr marL="800100" lvl="1" indent="-342900" algn="l">
              <a:buFont typeface="Arial" panose="020B0604020202020204" pitchFamily="34" charset="0"/>
              <a:buChar char="•"/>
            </a:pPr>
            <a:r>
              <a:rPr lang="en-US" dirty="0"/>
              <a:t>Osteoarthritis</a:t>
            </a:r>
          </a:p>
          <a:p>
            <a:pPr marL="800100" lvl="1" indent="-342900" algn="l">
              <a:buFont typeface="Arial" panose="020B0604020202020204" pitchFamily="34" charset="0"/>
              <a:buChar char="•"/>
            </a:pPr>
            <a:r>
              <a:rPr lang="en-US" dirty="0"/>
              <a:t>Post-Traumatic Arthritis</a:t>
            </a:r>
          </a:p>
          <a:p>
            <a:pPr marL="800100" lvl="1" indent="-342900" algn="l">
              <a:buFont typeface="Arial" panose="020B0604020202020204" pitchFamily="34" charset="0"/>
              <a:buChar char="•"/>
            </a:pPr>
            <a:r>
              <a:rPr lang="en-US" dirty="0"/>
              <a:t>Rheumatoid Arthritis</a:t>
            </a:r>
          </a:p>
          <a:p>
            <a:pPr marL="800100" lvl="1" indent="-342900" algn="l">
              <a:buFont typeface="Arial" panose="020B0604020202020204" pitchFamily="34" charset="0"/>
              <a:buChar char="•"/>
            </a:pPr>
            <a:r>
              <a:rPr lang="en-US" dirty="0"/>
              <a:t>Gout</a:t>
            </a:r>
          </a:p>
          <a:p>
            <a:pPr marL="800100" lvl="1" indent="-342900" algn="l">
              <a:buFont typeface="Arial" panose="020B0604020202020204" pitchFamily="34" charset="0"/>
              <a:buChar char="•"/>
            </a:pPr>
            <a:r>
              <a:rPr lang="en-US" dirty="0"/>
              <a:t>Osteoporosis</a:t>
            </a:r>
          </a:p>
          <a:p>
            <a:pPr marL="800100" lvl="1" indent="-342900" algn="l">
              <a:buFont typeface="Arial" panose="020B0604020202020204" pitchFamily="34" charset="0"/>
              <a:buChar char="•"/>
            </a:pPr>
            <a:r>
              <a:rPr lang="en-US" dirty="0"/>
              <a:t>Juvenile Idiopathic Arthritis</a:t>
            </a:r>
          </a:p>
          <a:p>
            <a:pPr marL="342900" indent="-342900" algn="l">
              <a:buFont typeface="Arial" panose="020B0604020202020204" pitchFamily="34" charset="0"/>
              <a:buChar char="•"/>
            </a:pPr>
            <a:r>
              <a:rPr lang="en-US" dirty="0"/>
              <a:t>Intervention and Research</a:t>
            </a:r>
          </a:p>
          <a:p>
            <a:pPr marL="800100" lvl="1" indent="-342900" algn="l">
              <a:buFont typeface="Arial" panose="020B0604020202020204" pitchFamily="34" charset="0"/>
              <a:buChar char="•"/>
            </a:pPr>
            <a:r>
              <a:rPr lang="en-US" dirty="0"/>
              <a:t>Primary, Secondary, and Tertiary</a:t>
            </a:r>
          </a:p>
          <a:p>
            <a:pPr marL="800100" lvl="1" indent="-342900" algn="l">
              <a:buFont typeface="Arial" panose="020B0604020202020204" pitchFamily="34" charset="0"/>
              <a:buChar char="•"/>
            </a:pPr>
            <a:r>
              <a:rPr lang="en-US" dirty="0"/>
              <a:t>Current Research</a:t>
            </a:r>
          </a:p>
          <a:p>
            <a:pPr marL="800100" lvl="1" indent="-342900" algn="l">
              <a:buFont typeface="Arial" panose="020B0604020202020204" pitchFamily="34" charset="0"/>
              <a:buChar char="•"/>
            </a:pPr>
            <a:r>
              <a:rPr lang="en-US" dirty="0"/>
              <a:t>Future Areas of Research</a:t>
            </a:r>
          </a:p>
        </p:txBody>
      </p:sp>
    </p:spTree>
    <p:extLst>
      <p:ext uri="{BB962C8B-B14F-4D97-AF65-F5344CB8AC3E}">
        <p14:creationId xmlns:p14="http://schemas.microsoft.com/office/powerpoint/2010/main" val="32699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82" y="319087"/>
            <a:ext cx="10515600" cy="804319"/>
          </a:xfrm>
        </p:spPr>
        <p:txBody>
          <a:bodyPr>
            <a:normAutofit/>
          </a:bodyPr>
          <a:lstStyle/>
          <a:p>
            <a:r>
              <a:rPr lang="en-US" sz="1800" b="1" dirty="0"/>
              <a:t>Prevalence of Arthritis ,by Veteran Status and Gender (BRFSS 2011)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964" y="1306286"/>
            <a:ext cx="11669035" cy="3448594"/>
          </a:xfrm>
        </p:spPr>
      </p:pic>
      <p:sp>
        <p:nvSpPr>
          <p:cNvPr id="5" name="TextBox 4"/>
          <p:cNvSpPr txBox="1"/>
          <p:nvPr/>
        </p:nvSpPr>
        <p:spPr>
          <a:xfrm>
            <a:off x="300446" y="5721531"/>
            <a:ext cx="10763794" cy="369332"/>
          </a:xfrm>
          <a:prstGeom prst="rect">
            <a:avLst/>
          </a:prstGeom>
          <a:noFill/>
        </p:spPr>
        <p:txBody>
          <a:bodyPr wrap="square" rtlCol="0">
            <a:spAutoFit/>
          </a:bodyPr>
          <a:lstStyle/>
          <a:p>
            <a:r>
              <a:rPr lang="en-US" dirty="0"/>
              <a:t>http://www.cdc.gov/mmwr/preview/mmwrhtml/mm6344a4.htm?s_cid=mm6344a4_e</a:t>
            </a:r>
          </a:p>
        </p:txBody>
      </p:sp>
    </p:spTree>
    <p:extLst>
      <p:ext uri="{BB962C8B-B14F-4D97-AF65-F5344CB8AC3E}">
        <p14:creationId xmlns:p14="http://schemas.microsoft.com/office/powerpoint/2010/main" val="130445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Comorbidities </a:t>
            </a:r>
          </a:p>
        </p:txBody>
      </p:sp>
      <p:sp>
        <p:nvSpPr>
          <p:cNvPr id="3" name="Content Placeholder 2"/>
          <p:cNvSpPr>
            <a:spLocks noGrp="1"/>
          </p:cNvSpPr>
          <p:nvPr>
            <p:ph idx="1"/>
          </p:nvPr>
        </p:nvSpPr>
        <p:spPr/>
        <p:txBody>
          <a:bodyPr/>
          <a:lstStyle/>
          <a:p>
            <a:r>
              <a:rPr lang="en-US" dirty="0"/>
              <a:t>Heart Disease</a:t>
            </a:r>
          </a:p>
          <a:p>
            <a:r>
              <a:rPr lang="en-US" dirty="0"/>
              <a:t>Asthma/ COPD</a:t>
            </a:r>
          </a:p>
          <a:p>
            <a:r>
              <a:rPr lang="en-US" dirty="0"/>
              <a:t>Diabetes</a:t>
            </a:r>
          </a:p>
          <a:p>
            <a:r>
              <a:rPr lang="en-US" dirty="0"/>
              <a:t>Stroke</a:t>
            </a:r>
          </a:p>
        </p:txBody>
      </p:sp>
      <p:sp>
        <p:nvSpPr>
          <p:cNvPr id="4" name="TextBox 3"/>
          <p:cNvSpPr txBox="1"/>
          <p:nvPr/>
        </p:nvSpPr>
        <p:spPr>
          <a:xfrm>
            <a:off x="681446" y="6176963"/>
            <a:ext cx="10043160" cy="369332"/>
          </a:xfrm>
          <a:prstGeom prst="rect">
            <a:avLst/>
          </a:prstGeom>
          <a:noFill/>
        </p:spPr>
        <p:txBody>
          <a:bodyPr wrap="square" rtlCol="0">
            <a:spAutoFit/>
          </a:bodyPr>
          <a:lstStyle/>
          <a:p>
            <a:r>
              <a:rPr lang="en-US" dirty="0"/>
              <a:t>http://www.cdc.gov/arthritis/data_statistics/comorbidities.htm</a:t>
            </a:r>
          </a:p>
        </p:txBody>
      </p:sp>
    </p:spTree>
    <p:extLst>
      <p:ext uri="{BB962C8B-B14F-4D97-AF65-F5344CB8AC3E}">
        <p14:creationId xmlns:p14="http://schemas.microsoft.com/office/powerpoint/2010/main" val="14482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2" y="6021343"/>
            <a:ext cx="8253548" cy="483959"/>
          </a:xfrm>
        </p:spPr>
        <p:txBody>
          <a:bodyPr>
            <a:normAutofit/>
          </a:bodyPr>
          <a:lstStyle/>
          <a:p>
            <a:r>
              <a:rPr lang="en-US" sz="1800" dirty="0"/>
              <a:t>http://www.cdc.gov/arthritis/data_statistics/comorbidities.htm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0249" y="626382"/>
            <a:ext cx="7785821" cy="4951458"/>
          </a:xfrm>
        </p:spPr>
      </p:pic>
      <p:sp>
        <p:nvSpPr>
          <p:cNvPr id="3" name="TextBox 2"/>
          <p:cNvSpPr txBox="1"/>
          <p:nvPr/>
        </p:nvSpPr>
        <p:spPr>
          <a:xfrm>
            <a:off x="1580249" y="143691"/>
            <a:ext cx="7785821" cy="369332"/>
          </a:xfrm>
          <a:prstGeom prst="rect">
            <a:avLst/>
          </a:prstGeom>
          <a:noFill/>
        </p:spPr>
        <p:txBody>
          <a:bodyPr wrap="square" rtlCol="0">
            <a:spAutoFit/>
          </a:bodyPr>
          <a:lstStyle/>
          <a:p>
            <a:r>
              <a:rPr lang="en-US" b="1" dirty="0"/>
              <a:t>Four Most Common Comorbidities for people with Arthritis, NHIS 2007</a:t>
            </a:r>
          </a:p>
        </p:txBody>
      </p:sp>
    </p:spTree>
    <p:extLst>
      <p:ext uri="{BB962C8B-B14F-4D97-AF65-F5344CB8AC3E}">
        <p14:creationId xmlns:p14="http://schemas.microsoft.com/office/powerpoint/2010/main" val="268687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462" y="299732"/>
            <a:ext cx="10515600" cy="771344"/>
          </a:xfrm>
        </p:spPr>
        <p:txBody>
          <a:bodyPr>
            <a:normAutofit/>
          </a:bodyPr>
          <a:lstStyle/>
          <a:p>
            <a:r>
              <a:rPr lang="en-US" sz="1800" b="1" dirty="0"/>
              <a:t>Risk Factors for U.S. adults with arthritis (NHIS 2007)</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4447" y="1136470"/>
            <a:ext cx="6411220" cy="4048690"/>
          </a:xfrm>
        </p:spPr>
      </p:pic>
      <p:sp>
        <p:nvSpPr>
          <p:cNvPr id="5" name="TextBox 4"/>
          <p:cNvSpPr txBox="1"/>
          <p:nvPr/>
        </p:nvSpPr>
        <p:spPr>
          <a:xfrm>
            <a:off x="1308462" y="6087292"/>
            <a:ext cx="9050383" cy="369332"/>
          </a:xfrm>
          <a:prstGeom prst="rect">
            <a:avLst/>
          </a:prstGeom>
          <a:noFill/>
        </p:spPr>
        <p:txBody>
          <a:bodyPr wrap="square" rtlCol="0">
            <a:spAutoFit/>
          </a:bodyPr>
          <a:lstStyle/>
          <a:p>
            <a:r>
              <a:rPr lang="en-US" dirty="0"/>
              <a:t>http://www.cdc.gov/arthritis/data_statistics/comorbidities.htm</a:t>
            </a:r>
          </a:p>
        </p:txBody>
      </p:sp>
    </p:spTree>
    <p:extLst>
      <p:ext uri="{BB962C8B-B14F-4D97-AF65-F5344CB8AC3E}">
        <p14:creationId xmlns:p14="http://schemas.microsoft.com/office/powerpoint/2010/main" val="2025061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and Hospitalization</a:t>
            </a:r>
          </a:p>
        </p:txBody>
      </p:sp>
      <p:sp>
        <p:nvSpPr>
          <p:cNvPr id="3" name="Content Placeholder 2"/>
          <p:cNvSpPr>
            <a:spLocks noGrp="1"/>
          </p:cNvSpPr>
          <p:nvPr>
            <p:ph idx="1"/>
          </p:nvPr>
        </p:nvSpPr>
        <p:spPr/>
        <p:txBody>
          <a:bodyPr/>
          <a:lstStyle/>
          <a:p>
            <a:r>
              <a:rPr lang="en-US" dirty="0"/>
              <a:t>Hospitalizations</a:t>
            </a:r>
          </a:p>
          <a:p>
            <a:pPr lvl="1"/>
            <a:r>
              <a:rPr lang="en-US" dirty="0"/>
              <a:t>80.6 million physical visits</a:t>
            </a:r>
          </a:p>
          <a:p>
            <a:pPr lvl="1"/>
            <a:r>
              <a:rPr lang="en-US" dirty="0"/>
              <a:t>760,000 hospitalizations</a:t>
            </a:r>
          </a:p>
          <a:p>
            <a:pPr lvl="1"/>
            <a:endParaRPr lang="en-US" dirty="0"/>
          </a:p>
          <a:p>
            <a:pPr marL="0" indent="0">
              <a:buNone/>
            </a:pPr>
            <a:r>
              <a:rPr lang="en-US" dirty="0"/>
              <a:t>Costs</a:t>
            </a:r>
          </a:p>
          <a:p>
            <a:r>
              <a:rPr lang="en-US" dirty="0"/>
              <a:t> Approximately $128 billion (1.2% of all GDP) in 2003</a:t>
            </a:r>
          </a:p>
          <a:p>
            <a:pPr lvl="1"/>
            <a:r>
              <a:rPr lang="en-US" dirty="0"/>
              <a:t>$80.8 billion in direct costs (hospitalizations)</a:t>
            </a:r>
          </a:p>
          <a:p>
            <a:pPr lvl="1"/>
            <a:r>
              <a:rPr lang="en-US" dirty="0"/>
              <a:t>$47 billion in indirect costs (lost earnings)</a:t>
            </a:r>
          </a:p>
          <a:p>
            <a:pPr lvl="1"/>
            <a:r>
              <a:rPr lang="en-US" dirty="0"/>
              <a:t>Increased by 24% between 1997 and 2003</a:t>
            </a:r>
          </a:p>
          <a:p>
            <a:pPr lvl="1"/>
            <a:r>
              <a:rPr lang="en-US" dirty="0"/>
              <a:t>WV- highest percent of GDP (2.6%)</a:t>
            </a:r>
          </a:p>
        </p:txBody>
      </p:sp>
      <p:sp>
        <p:nvSpPr>
          <p:cNvPr id="4" name="TextBox 3"/>
          <p:cNvSpPr txBox="1"/>
          <p:nvPr/>
        </p:nvSpPr>
        <p:spPr>
          <a:xfrm>
            <a:off x="838200" y="6176963"/>
            <a:ext cx="9050383" cy="369332"/>
          </a:xfrm>
          <a:prstGeom prst="rect">
            <a:avLst/>
          </a:prstGeom>
          <a:noFill/>
        </p:spPr>
        <p:txBody>
          <a:bodyPr wrap="square" rtlCol="0">
            <a:spAutoFit/>
          </a:bodyPr>
          <a:lstStyle/>
          <a:p>
            <a:r>
              <a:rPr lang="en-US" dirty="0"/>
              <a:t>Chronic Disease Epidemiology and Control (2010)</a:t>
            </a:r>
          </a:p>
        </p:txBody>
      </p:sp>
      <p:sp>
        <p:nvSpPr>
          <p:cNvPr id="5" name="TextBox 4"/>
          <p:cNvSpPr txBox="1"/>
          <p:nvPr/>
        </p:nvSpPr>
        <p:spPr>
          <a:xfrm>
            <a:off x="838200" y="6488668"/>
            <a:ext cx="8305800" cy="369332"/>
          </a:xfrm>
          <a:prstGeom prst="rect">
            <a:avLst/>
          </a:prstGeom>
          <a:noFill/>
        </p:spPr>
        <p:txBody>
          <a:bodyPr wrap="square" rtlCol="0">
            <a:spAutoFit/>
          </a:bodyPr>
          <a:lstStyle/>
          <a:p>
            <a:r>
              <a:rPr lang="en-US" dirty="0"/>
              <a:t>http://www.cdc.gov/arthritis/data_statistics/cost.htm</a:t>
            </a:r>
          </a:p>
        </p:txBody>
      </p:sp>
    </p:spTree>
    <p:extLst>
      <p:ext uri="{BB962C8B-B14F-4D97-AF65-F5344CB8AC3E}">
        <p14:creationId xmlns:p14="http://schemas.microsoft.com/office/powerpoint/2010/main" val="229021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564" y="6250815"/>
            <a:ext cx="5915300" cy="450431"/>
          </a:xfrm>
        </p:spPr>
        <p:txBody>
          <a:bodyPr>
            <a:normAutofit/>
          </a:bodyPr>
          <a:lstStyle/>
          <a:p>
            <a:r>
              <a:rPr lang="en-US" sz="1800" dirty="0"/>
              <a:t>http://www.cdc.gov/arthritis/data_statistics/cost.htm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9645" y="486114"/>
            <a:ext cx="7832628" cy="5764701"/>
          </a:xfrm>
        </p:spPr>
      </p:pic>
      <p:sp>
        <p:nvSpPr>
          <p:cNvPr id="3" name="TextBox 2"/>
          <p:cNvSpPr txBox="1"/>
          <p:nvPr/>
        </p:nvSpPr>
        <p:spPr>
          <a:xfrm>
            <a:off x="2199645" y="74088"/>
            <a:ext cx="7963258" cy="369332"/>
          </a:xfrm>
          <a:prstGeom prst="rect">
            <a:avLst/>
          </a:prstGeom>
          <a:noFill/>
        </p:spPr>
        <p:txBody>
          <a:bodyPr wrap="square" rtlCol="0">
            <a:spAutoFit/>
          </a:bodyPr>
          <a:lstStyle/>
          <a:p>
            <a:r>
              <a:rPr lang="en-US" b="1" dirty="0"/>
              <a:t>State Specific Gross Domestic Product, MMWR 2007</a:t>
            </a:r>
          </a:p>
        </p:txBody>
      </p:sp>
    </p:spTree>
    <p:extLst>
      <p:ext uri="{BB962C8B-B14F-4D97-AF65-F5344CB8AC3E}">
        <p14:creationId xmlns:p14="http://schemas.microsoft.com/office/powerpoint/2010/main" val="15725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408" y="6076520"/>
            <a:ext cx="8749936" cy="402657"/>
          </a:xfrm>
        </p:spPr>
        <p:txBody>
          <a:bodyPr>
            <a:normAutofit/>
          </a:bodyPr>
          <a:lstStyle/>
          <a:p>
            <a:r>
              <a:rPr lang="en-US" sz="1800" dirty="0"/>
              <a:t>http://www.cdc.gov/arthritis/data_statistics/cost.htm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6167" y="574767"/>
            <a:ext cx="7350659" cy="5318874"/>
          </a:xfrm>
        </p:spPr>
      </p:pic>
      <p:sp>
        <p:nvSpPr>
          <p:cNvPr id="3" name="TextBox 2"/>
          <p:cNvSpPr txBox="1"/>
          <p:nvPr/>
        </p:nvSpPr>
        <p:spPr>
          <a:xfrm>
            <a:off x="2207623" y="0"/>
            <a:ext cx="7563394" cy="369332"/>
          </a:xfrm>
          <a:prstGeom prst="rect">
            <a:avLst/>
          </a:prstGeom>
          <a:noFill/>
        </p:spPr>
        <p:txBody>
          <a:bodyPr wrap="square" rtlCol="0">
            <a:spAutoFit/>
          </a:bodyPr>
          <a:lstStyle/>
          <a:p>
            <a:r>
              <a:rPr lang="en-US" b="1" dirty="0"/>
              <a:t>National Medical Expenditures among adults with arthritis, MEPS 1997-2005</a:t>
            </a:r>
          </a:p>
        </p:txBody>
      </p:sp>
    </p:spTree>
    <p:extLst>
      <p:ext uri="{BB962C8B-B14F-4D97-AF65-F5344CB8AC3E}">
        <p14:creationId xmlns:p14="http://schemas.microsoft.com/office/powerpoint/2010/main" val="3552471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949" y="2298429"/>
            <a:ext cx="10515600" cy="1306920"/>
          </a:xfrm>
        </p:spPr>
        <p:txBody>
          <a:bodyPr/>
          <a:lstStyle/>
          <a:p>
            <a:pPr algn="ctr"/>
            <a:r>
              <a:rPr lang="en-US" dirty="0"/>
              <a:t>Part II: The Arthritides</a:t>
            </a:r>
          </a:p>
        </p:txBody>
      </p:sp>
    </p:spTree>
    <p:extLst>
      <p:ext uri="{BB962C8B-B14F-4D97-AF65-F5344CB8AC3E}">
        <p14:creationId xmlns:p14="http://schemas.microsoft.com/office/powerpoint/2010/main" val="538169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Arthrithides</a:t>
            </a:r>
          </a:p>
        </p:txBody>
      </p:sp>
      <p:sp>
        <p:nvSpPr>
          <p:cNvPr id="3" name="Content Placeholder 2"/>
          <p:cNvSpPr>
            <a:spLocks noGrp="1"/>
          </p:cNvSpPr>
          <p:nvPr>
            <p:ph idx="1"/>
          </p:nvPr>
        </p:nvSpPr>
        <p:spPr/>
        <p:txBody>
          <a:bodyPr/>
          <a:lstStyle/>
          <a:p>
            <a:r>
              <a:rPr lang="en-US" dirty="0"/>
              <a:t>Osteoarthritis</a:t>
            </a:r>
          </a:p>
          <a:p>
            <a:r>
              <a:rPr lang="en-US" dirty="0"/>
              <a:t>Rheumatoid Arthritis</a:t>
            </a:r>
          </a:p>
          <a:p>
            <a:r>
              <a:rPr lang="en-US" dirty="0"/>
              <a:t>Post-Traumatic Arthritis</a:t>
            </a:r>
          </a:p>
          <a:p>
            <a:r>
              <a:rPr lang="en-US" dirty="0"/>
              <a:t>Gout</a:t>
            </a:r>
          </a:p>
          <a:p>
            <a:r>
              <a:rPr lang="en-US" dirty="0"/>
              <a:t>Osteoporosis</a:t>
            </a:r>
          </a:p>
          <a:p>
            <a:r>
              <a:rPr lang="en-US" dirty="0"/>
              <a:t>Juvenile Idiopathic Arthritis</a:t>
            </a:r>
          </a:p>
          <a:p>
            <a:endParaRPr lang="en-US" dirty="0"/>
          </a:p>
        </p:txBody>
      </p:sp>
    </p:spTree>
    <p:extLst>
      <p:ext uri="{BB962C8B-B14F-4D97-AF65-F5344CB8AC3E}">
        <p14:creationId xmlns:p14="http://schemas.microsoft.com/office/powerpoint/2010/main" val="1281149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388" y="2024108"/>
            <a:ext cx="10515600" cy="1398361"/>
          </a:xfrm>
        </p:spPr>
        <p:txBody>
          <a:bodyPr/>
          <a:lstStyle/>
          <a:p>
            <a:pPr algn="ctr"/>
            <a:r>
              <a:rPr lang="en-US" dirty="0"/>
              <a:t>Osteoarthritis</a:t>
            </a:r>
          </a:p>
        </p:txBody>
      </p:sp>
    </p:spTree>
    <p:extLst>
      <p:ext uri="{BB962C8B-B14F-4D97-AF65-F5344CB8AC3E}">
        <p14:creationId xmlns:p14="http://schemas.microsoft.com/office/powerpoint/2010/main" val="195050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11" y="2415994"/>
            <a:ext cx="10515600" cy="1325563"/>
          </a:xfrm>
        </p:spPr>
        <p:txBody>
          <a:bodyPr/>
          <a:lstStyle/>
          <a:p>
            <a:pPr algn="ctr"/>
            <a:r>
              <a:rPr lang="en-US" dirty="0"/>
              <a:t>Part I: General Information</a:t>
            </a:r>
          </a:p>
        </p:txBody>
      </p:sp>
    </p:spTree>
    <p:extLst>
      <p:ext uri="{BB962C8B-B14F-4D97-AF65-F5344CB8AC3E}">
        <p14:creationId xmlns:p14="http://schemas.microsoft.com/office/powerpoint/2010/main" val="3881960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p:txBody>
          <a:bodyPr/>
          <a:lstStyle/>
          <a:p>
            <a:r>
              <a:rPr lang="en-US" dirty="0"/>
              <a:t>Protective Cartilage at the end of bone is worn down over time</a:t>
            </a:r>
          </a:p>
          <a:p>
            <a:r>
              <a:rPr lang="en-US" dirty="0"/>
              <a:t>Main areas of OA are the knees, hips, hands, and spine</a:t>
            </a:r>
          </a:p>
          <a:p>
            <a:r>
              <a:rPr lang="en-US" dirty="0"/>
              <a:t>Symptoms include:</a:t>
            </a:r>
          </a:p>
          <a:p>
            <a:pPr lvl="1"/>
            <a:r>
              <a:rPr lang="en-US" dirty="0"/>
              <a:t>Pain</a:t>
            </a:r>
          </a:p>
          <a:p>
            <a:pPr lvl="1"/>
            <a:r>
              <a:rPr lang="en-US" dirty="0"/>
              <a:t>Tenderness</a:t>
            </a:r>
          </a:p>
          <a:p>
            <a:pPr lvl="1"/>
            <a:r>
              <a:rPr lang="en-US" dirty="0"/>
              <a:t>Stiffness</a:t>
            </a:r>
          </a:p>
          <a:p>
            <a:pPr lvl="1"/>
            <a:r>
              <a:rPr lang="en-US" dirty="0"/>
              <a:t>Loss of feeling</a:t>
            </a:r>
          </a:p>
          <a:p>
            <a:pPr lvl="1"/>
            <a:r>
              <a:rPr lang="en-US" dirty="0"/>
              <a:t>Grating Sensation</a:t>
            </a:r>
          </a:p>
          <a:p>
            <a:pPr lvl="1"/>
            <a:r>
              <a:rPr lang="en-US" dirty="0"/>
              <a:t>Bone Spurs</a:t>
            </a:r>
          </a:p>
          <a:p>
            <a:pPr lvl="1"/>
            <a:endParaRPr lang="en-US" dirty="0"/>
          </a:p>
        </p:txBody>
      </p:sp>
    </p:spTree>
    <p:extLst>
      <p:ext uri="{BB962C8B-B14F-4D97-AF65-F5344CB8AC3E}">
        <p14:creationId xmlns:p14="http://schemas.microsoft.com/office/powerpoint/2010/main" val="680664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237572"/>
            <a:ext cx="9102634" cy="627651"/>
          </a:xfrm>
        </p:spPr>
        <p:txBody>
          <a:bodyPr>
            <a:normAutofit/>
          </a:bodyPr>
          <a:lstStyle/>
          <a:p>
            <a:r>
              <a:rPr lang="en-US" sz="1200" dirty="0"/>
              <a:t>http://www.niams.nih.gov/Health_Info/Osteoarthritis/default.asp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715282"/>
            <a:ext cx="4676064"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505" y="715282"/>
            <a:ext cx="4744112" cy="4296375"/>
          </a:xfrm>
          <a:prstGeom prst="rect">
            <a:avLst/>
          </a:prstGeom>
        </p:spPr>
      </p:pic>
    </p:spTree>
    <p:extLst>
      <p:ext uri="{BB962C8B-B14F-4D97-AF65-F5344CB8AC3E}">
        <p14:creationId xmlns:p14="http://schemas.microsoft.com/office/powerpoint/2010/main" val="1974666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a:xfrm>
            <a:off x="838200" y="1825625"/>
            <a:ext cx="10515600" cy="3569335"/>
          </a:xfrm>
        </p:spPr>
        <p:txBody>
          <a:bodyPr>
            <a:normAutofit fontScale="92500" lnSpcReduction="10000"/>
          </a:bodyPr>
          <a:lstStyle/>
          <a:p>
            <a:r>
              <a:rPr lang="en-US" dirty="0"/>
              <a:t>Most common form of arthritis</a:t>
            </a:r>
          </a:p>
          <a:p>
            <a:r>
              <a:rPr lang="en-US" dirty="0"/>
              <a:t>Complied from NHANES I, NHANES III, and NHES</a:t>
            </a:r>
          </a:p>
          <a:p>
            <a:r>
              <a:rPr lang="en-US" dirty="0"/>
              <a:t>33.3% of those had OA of at least one site</a:t>
            </a:r>
          </a:p>
          <a:p>
            <a:r>
              <a:rPr lang="en-US" dirty="0"/>
              <a:t>Site Specific OA</a:t>
            </a:r>
          </a:p>
          <a:p>
            <a:pPr lvl="1"/>
            <a:r>
              <a:rPr lang="en-US" dirty="0"/>
              <a:t>22% of adults 24-75 years of age had Radiographic Foot OA</a:t>
            </a:r>
          </a:p>
          <a:p>
            <a:pPr lvl="1"/>
            <a:r>
              <a:rPr lang="en-US" dirty="0"/>
              <a:t>33% of adults 24-75 years of age had Radiographic Hand OA</a:t>
            </a:r>
          </a:p>
          <a:p>
            <a:pPr lvl="1"/>
            <a:r>
              <a:rPr lang="en-US" dirty="0"/>
              <a:t>8% of adults 60+ years of age had  Symptomatic Hand OA</a:t>
            </a:r>
          </a:p>
          <a:p>
            <a:pPr lvl="1"/>
            <a:r>
              <a:rPr lang="en-US" dirty="0"/>
              <a:t>37% of adults 60+ years of age had Radiographic Knee OA</a:t>
            </a:r>
          </a:p>
          <a:p>
            <a:pPr lvl="1"/>
            <a:r>
              <a:rPr lang="en-US" dirty="0"/>
              <a:t>12% of adults 24-75 years of age had Symptomatic Foot OA</a:t>
            </a:r>
          </a:p>
          <a:p>
            <a:endParaRPr lang="en-US" dirty="0"/>
          </a:p>
        </p:txBody>
      </p:sp>
      <p:sp>
        <p:nvSpPr>
          <p:cNvPr id="4" name="TextBox 3"/>
          <p:cNvSpPr txBox="1"/>
          <p:nvPr/>
        </p:nvSpPr>
        <p:spPr>
          <a:xfrm>
            <a:off x="940526" y="6113417"/>
            <a:ext cx="8464731"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3150423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 Hospitalizations, and Cost</a:t>
            </a:r>
          </a:p>
        </p:txBody>
      </p:sp>
      <p:sp>
        <p:nvSpPr>
          <p:cNvPr id="3" name="Content Placeholder 2"/>
          <p:cNvSpPr>
            <a:spLocks noGrp="1"/>
          </p:cNvSpPr>
          <p:nvPr>
            <p:ph idx="1"/>
          </p:nvPr>
        </p:nvSpPr>
        <p:spPr/>
        <p:txBody>
          <a:bodyPr>
            <a:normAutofit fontScale="85000" lnSpcReduction="20000"/>
          </a:bodyPr>
          <a:lstStyle/>
          <a:p>
            <a:r>
              <a:rPr lang="en-US" dirty="0"/>
              <a:t> Mortality</a:t>
            </a:r>
          </a:p>
          <a:p>
            <a:pPr lvl="1"/>
            <a:r>
              <a:rPr lang="en-US" dirty="0"/>
              <a:t>Accounts for 6% of all arthritis related deaths</a:t>
            </a:r>
          </a:p>
          <a:p>
            <a:pPr lvl="1"/>
            <a:r>
              <a:rPr lang="en-US" dirty="0"/>
              <a:t>Average is 0.2 to 0.3 deaths per 100,000</a:t>
            </a:r>
          </a:p>
          <a:p>
            <a:pPr lvl="1"/>
            <a:r>
              <a:rPr lang="en-US" dirty="0"/>
              <a:t>500 deaths per year</a:t>
            </a:r>
          </a:p>
          <a:p>
            <a:pPr lvl="1"/>
            <a:r>
              <a:rPr lang="en-US" dirty="0"/>
              <a:t>Very likely to be underestimated</a:t>
            </a:r>
          </a:p>
          <a:p>
            <a:r>
              <a:rPr lang="en-US" dirty="0"/>
              <a:t>Hospitalization</a:t>
            </a:r>
          </a:p>
          <a:p>
            <a:pPr lvl="1"/>
            <a:r>
              <a:rPr lang="en-US" dirty="0"/>
              <a:t>Accounts for 47.4% of all arthritis hospitalizations</a:t>
            </a:r>
          </a:p>
          <a:p>
            <a:pPr lvl="1"/>
            <a:r>
              <a:rPr lang="en-US" dirty="0"/>
              <a:t>35% of those hospitalizations were for knee and hip joint replacements</a:t>
            </a:r>
          </a:p>
          <a:p>
            <a:pPr lvl="1"/>
            <a:r>
              <a:rPr lang="en-US" dirty="0"/>
              <a:t>Knee replacements grew by  217% (203.6 to 645.1 per 100,000)</a:t>
            </a:r>
          </a:p>
          <a:p>
            <a:r>
              <a:rPr lang="en-US" dirty="0"/>
              <a:t>Non-Hispanic blacks and lower income patients have lower rates of knee and hip replacements, but higher rates of mortality</a:t>
            </a:r>
          </a:p>
          <a:p>
            <a:r>
              <a:rPr lang="en-US" dirty="0"/>
              <a:t>Cost</a:t>
            </a:r>
          </a:p>
          <a:p>
            <a:pPr lvl="1"/>
            <a:r>
              <a:rPr lang="en-US" dirty="0"/>
              <a:t>Knee replacement- $28.5 billion</a:t>
            </a:r>
          </a:p>
          <a:p>
            <a:pPr lvl="1"/>
            <a:r>
              <a:rPr lang="en-US" dirty="0"/>
              <a:t>Hip replacement - $13.7 billion</a:t>
            </a:r>
          </a:p>
          <a:p>
            <a:pPr lvl="1"/>
            <a:endParaRPr lang="en-US" dirty="0"/>
          </a:p>
          <a:p>
            <a:endParaRPr lang="en-US" dirty="0"/>
          </a:p>
          <a:p>
            <a:endParaRPr lang="en-US" dirty="0"/>
          </a:p>
          <a:p>
            <a:pPr marL="0" indent="0">
              <a:buNone/>
            </a:pPr>
            <a:endParaRPr lang="en-US" dirty="0"/>
          </a:p>
          <a:p>
            <a:pPr lvl="1"/>
            <a:endParaRPr lang="en-US" dirty="0"/>
          </a:p>
          <a:p>
            <a:endParaRPr lang="en-US" dirty="0"/>
          </a:p>
        </p:txBody>
      </p:sp>
      <p:sp>
        <p:nvSpPr>
          <p:cNvPr id="4" name="TextBox 3"/>
          <p:cNvSpPr txBox="1"/>
          <p:nvPr/>
        </p:nvSpPr>
        <p:spPr>
          <a:xfrm>
            <a:off x="838200" y="6311900"/>
            <a:ext cx="9037320" cy="369332"/>
          </a:xfrm>
          <a:prstGeom prst="rect">
            <a:avLst/>
          </a:prstGeom>
          <a:noFill/>
        </p:spPr>
        <p:txBody>
          <a:bodyPr wrap="square" rtlCol="0">
            <a:spAutoFit/>
          </a:bodyPr>
          <a:lstStyle/>
          <a:p>
            <a:r>
              <a:rPr lang="en-US" dirty="0"/>
              <a:t>http://www.cdc.gov/arthritis/basics/osteoarthritis.htm</a:t>
            </a:r>
          </a:p>
        </p:txBody>
      </p:sp>
    </p:spTree>
    <p:extLst>
      <p:ext uri="{BB962C8B-B14F-4D97-AF65-F5344CB8AC3E}">
        <p14:creationId xmlns:p14="http://schemas.microsoft.com/office/powerpoint/2010/main" val="181615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a:t>
            </a:r>
          </a:p>
        </p:txBody>
      </p:sp>
      <p:sp>
        <p:nvSpPr>
          <p:cNvPr id="3" name="Content Placeholder 2"/>
          <p:cNvSpPr>
            <a:spLocks noGrp="1"/>
          </p:cNvSpPr>
          <p:nvPr>
            <p:ph idx="1"/>
          </p:nvPr>
        </p:nvSpPr>
        <p:spPr/>
        <p:txBody>
          <a:bodyPr/>
          <a:lstStyle/>
          <a:p>
            <a:r>
              <a:rPr lang="en-US" dirty="0"/>
              <a:t>Age</a:t>
            </a:r>
          </a:p>
          <a:p>
            <a:pPr lvl="1"/>
            <a:r>
              <a:rPr lang="en-US" dirty="0"/>
              <a:t>Increases in both prevalence and severity as one gets older</a:t>
            </a:r>
          </a:p>
          <a:p>
            <a:r>
              <a:rPr lang="en-US" dirty="0"/>
              <a:t>Sex</a:t>
            </a:r>
          </a:p>
          <a:p>
            <a:pPr lvl="1"/>
            <a:r>
              <a:rPr lang="en-US" dirty="0"/>
              <a:t>More prevalent among men then women 45 and under, but more prevalent among women then men 54 and older</a:t>
            </a:r>
          </a:p>
          <a:p>
            <a:r>
              <a:rPr lang="en-US" dirty="0"/>
              <a:t>Race</a:t>
            </a:r>
          </a:p>
          <a:p>
            <a:pPr lvl="1"/>
            <a:r>
              <a:rPr lang="en-US" dirty="0"/>
              <a:t>Knee OA more common in blacks than whites, Hip OA quite rare in Asian populations</a:t>
            </a:r>
          </a:p>
          <a:p>
            <a:r>
              <a:rPr lang="en-US" dirty="0"/>
              <a:t>Location</a:t>
            </a:r>
          </a:p>
          <a:p>
            <a:pPr lvl="1"/>
            <a:r>
              <a:rPr lang="en-US" dirty="0"/>
              <a:t>More prominent in the Southeastern U.S.</a:t>
            </a:r>
          </a:p>
          <a:p>
            <a:pPr lvl="1"/>
            <a:endParaRPr lang="en-US" dirty="0"/>
          </a:p>
        </p:txBody>
      </p:sp>
      <p:sp>
        <p:nvSpPr>
          <p:cNvPr id="4" name="TextBox 3"/>
          <p:cNvSpPr txBox="1"/>
          <p:nvPr/>
        </p:nvSpPr>
        <p:spPr>
          <a:xfrm>
            <a:off x="444137" y="6439989"/>
            <a:ext cx="8569234"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1652015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lstStyle/>
          <a:p>
            <a:r>
              <a:rPr lang="en-US" dirty="0"/>
              <a:t>Joint Trauma</a:t>
            </a:r>
          </a:p>
          <a:p>
            <a:r>
              <a:rPr lang="en-US" dirty="0"/>
              <a:t>Obesity</a:t>
            </a:r>
          </a:p>
          <a:p>
            <a:r>
              <a:rPr lang="en-US" dirty="0"/>
              <a:t>Repetitive Joint Usage</a:t>
            </a:r>
          </a:p>
          <a:p>
            <a:r>
              <a:rPr lang="en-US" dirty="0"/>
              <a:t>Muscle Weakness</a:t>
            </a:r>
          </a:p>
          <a:p>
            <a:r>
              <a:rPr lang="en-US" dirty="0"/>
              <a:t>Nutritional Deficiency </a:t>
            </a:r>
          </a:p>
          <a:p>
            <a:endParaRPr lang="en-US" dirty="0"/>
          </a:p>
        </p:txBody>
      </p:sp>
      <p:sp>
        <p:nvSpPr>
          <p:cNvPr id="4" name="TextBox 3"/>
          <p:cNvSpPr txBox="1"/>
          <p:nvPr/>
        </p:nvSpPr>
        <p:spPr>
          <a:xfrm>
            <a:off x="705394" y="6176963"/>
            <a:ext cx="7458892"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1033822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Risk Groups</a:t>
            </a:r>
          </a:p>
        </p:txBody>
      </p:sp>
      <p:sp>
        <p:nvSpPr>
          <p:cNvPr id="3" name="Content Placeholder 2"/>
          <p:cNvSpPr>
            <a:spLocks noGrp="1"/>
          </p:cNvSpPr>
          <p:nvPr>
            <p:ph idx="1"/>
          </p:nvPr>
        </p:nvSpPr>
        <p:spPr/>
        <p:txBody>
          <a:bodyPr/>
          <a:lstStyle/>
          <a:p>
            <a:r>
              <a:rPr lang="en-US" dirty="0"/>
              <a:t>Genetic Predisposition</a:t>
            </a:r>
          </a:p>
          <a:p>
            <a:pPr lvl="1"/>
            <a:r>
              <a:rPr lang="en-US" dirty="0"/>
              <a:t>Herberden’s and Bouchard’s syndrome</a:t>
            </a:r>
          </a:p>
          <a:p>
            <a:pPr marL="457200" lvl="1" indent="0">
              <a:buNone/>
            </a:pPr>
            <a:endParaRPr lang="en-US" dirty="0"/>
          </a:p>
          <a:p>
            <a:r>
              <a:rPr lang="en-US" dirty="0"/>
              <a:t>Congenital or developmental disease </a:t>
            </a:r>
          </a:p>
          <a:p>
            <a:pPr lvl="1"/>
            <a:r>
              <a:rPr lang="en-US" dirty="0"/>
              <a:t>Congenital Hip subluxation</a:t>
            </a:r>
          </a:p>
          <a:p>
            <a:r>
              <a:rPr lang="en-US" dirty="0"/>
              <a:t>Previous Inflammatory Joint Disease</a:t>
            </a:r>
          </a:p>
          <a:p>
            <a:endParaRPr lang="en-US" dirty="0"/>
          </a:p>
          <a:p>
            <a:r>
              <a:rPr lang="en-US" dirty="0"/>
              <a:t>Metabolic Disorder</a:t>
            </a:r>
          </a:p>
          <a:p>
            <a:pPr lvl="1"/>
            <a:r>
              <a:rPr lang="en-US" dirty="0"/>
              <a:t>Hyperthyroidism</a:t>
            </a:r>
          </a:p>
        </p:txBody>
      </p:sp>
      <p:sp>
        <p:nvSpPr>
          <p:cNvPr id="4" name="TextBox 3"/>
          <p:cNvSpPr txBox="1"/>
          <p:nvPr/>
        </p:nvSpPr>
        <p:spPr>
          <a:xfrm>
            <a:off x="692331" y="6453051"/>
            <a:ext cx="8647612"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3004706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2429056"/>
            <a:ext cx="10515600" cy="1325563"/>
          </a:xfrm>
        </p:spPr>
        <p:txBody>
          <a:bodyPr/>
          <a:lstStyle/>
          <a:p>
            <a:pPr algn="ctr"/>
            <a:r>
              <a:rPr lang="en-US" dirty="0"/>
              <a:t>Post-Traumatic Arthritis</a:t>
            </a:r>
          </a:p>
        </p:txBody>
      </p:sp>
    </p:spTree>
    <p:extLst>
      <p:ext uri="{BB962C8B-B14F-4D97-AF65-F5344CB8AC3E}">
        <p14:creationId xmlns:p14="http://schemas.microsoft.com/office/powerpoint/2010/main" val="3550712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and Pathophysiology</a:t>
            </a:r>
          </a:p>
        </p:txBody>
      </p:sp>
      <p:sp>
        <p:nvSpPr>
          <p:cNvPr id="3" name="Content Placeholder 2"/>
          <p:cNvSpPr>
            <a:spLocks noGrp="1"/>
          </p:cNvSpPr>
          <p:nvPr>
            <p:ph idx="1"/>
          </p:nvPr>
        </p:nvSpPr>
        <p:spPr/>
        <p:txBody>
          <a:bodyPr/>
          <a:lstStyle/>
          <a:p>
            <a:r>
              <a:rPr lang="en-US" dirty="0"/>
              <a:t>Wearing down of a joint that has been involved in a injury</a:t>
            </a:r>
          </a:p>
          <a:p>
            <a:r>
              <a:rPr lang="en-US" dirty="0"/>
              <a:t>May not appear until 10-15 years after the injury </a:t>
            </a:r>
          </a:p>
          <a:p>
            <a:r>
              <a:rPr lang="en-US" dirty="0"/>
              <a:t>Symptoms include:</a:t>
            </a:r>
          </a:p>
          <a:p>
            <a:pPr lvl="1"/>
            <a:r>
              <a:rPr lang="en-US" dirty="0"/>
              <a:t>Joint Pain</a:t>
            </a:r>
          </a:p>
          <a:p>
            <a:pPr lvl="1"/>
            <a:r>
              <a:rPr lang="en-US" dirty="0"/>
              <a:t>Swelling</a:t>
            </a:r>
          </a:p>
          <a:p>
            <a:pPr lvl="1"/>
            <a:r>
              <a:rPr lang="en-US" dirty="0"/>
              <a:t>Fluid Accumulation</a:t>
            </a:r>
          </a:p>
          <a:p>
            <a:pPr lvl="1"/>
            <a:r>
              <a:rPr lang="en-US" dirty="0"/>
              <a:t>Bone Spurs</a:t>
            </a:r>
          </a:p>
          <a:p>
            <a:r>
              <a:rPr lang="en-US" dirty="0"/>
              <a:t>Most likely to involve the knees and hips</a:t>
            </a:r>
          </a:p>
        </p:txBody>
      </p:sp>
      <p:sp>
        <p:nvSpPr>
          <p:cNvPr id="4" name="TextBox 3"/>
          <p:cNvSpPr txBox="1"/>
          <p:nvPr/>
        </p:nvSpPr>
        <p:spPr>
          <a:xfrm>
            <a:off x="838200" y="6176963"/>
            <a:ext cx="8593183" cy="646331"/>
          </a:xfrm>
          <a:prstGeom prst="rect">
            <a:avLst/>
          </a:prstGeom>
          <a:noFill/>
        </p:spPr>
        <p:txBody>
          <a:bodyPr wrap="square" rtlCol="0">
            <a:spAutoFit/>
          </a:bodyPr>
          <a:lstStyle/>
          <a:p>
            <a:r>
              <a:rPr lang="en-US" dirty="0"/>
              <a:t>https://my.clevelandclinic.org/health/diseases_conditions/hic_Arthritis/hic-post-traumatic-arthritis</a:t>
            </a:r>
          </a:p>
        </p:txBody>
      </p:sp>
    </p:spTree>
    <p:extLst>
      <p:ext uri="{BB962C8B-B14F-4D97-AF65-F5344CB8AC3E}">
        <p14:creationId xmlns:p14="http://schemas.microsoft.com/office/powerpoint/2010/main" val="3905426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Causes, and Cost</a:t>
            </a:r>
          </a:p>
        </p:txBody>
      </p:sp>
      <p:sp>
        <p:nvSpPr>
          <p:cNvPr id="3" name="Content Placeholder 2"/>
          <p:cNvSpPr>
            <a:spLocks noGrp="1"/>
          </p:cNvSpPr>
          <p:nvPr>
            <p:ph idx="1"/>
          </p:nvPr>
        </p:nvSpPr>
        <p:spPr/>
        <p:txBody>
          <a:bodyPr>
            <a:normAutofit lnSpcReduction="10000"/>
          </a:bodyPr>
          <a:lstStyle/>
          <a:p>
            <a:r>
              <a:rPr lang="en-US" dirty="0"/>
              <a:t>Affect 5.6 million adults in the U.S. (12%)</a:t>
            </a:r>
          </a:p>
          <a:p>
            <a:r>
              <a:rPr lang="en-US" dirty="0"/>
              <a:t>10-15% of those with OA actually have PTA</a:t>
            </a:r>
          </a:p>
          <a:p>
            <a:endParaRPr lang="en-US" dirty="0"/>
          </a:p>
          <a:p>
            <a:r>
              <a:rPr lang="en-US" dirty="0"/>
              <a:t>Causes:</a:t>
            </a:r>
          </a:p>
          <a:p>
            <a:pPr lvl="1"/>
            <a:r>
              <a:rPr lang="en-US" dirty="0"/>
              <a:t>Playing contact sports</a:t>
            </a:r>
          </a:p>
          <a:p>
            <a:pPr lvl="1"/>
            <a:r>
              <a:rPr lang="en-US" dirty="0"/>
              <a:t>Physical Labor</a:t>
            </a:r>
          </a:p>
          <a:p>
            <a:pPr lvl="1"/>
            <a:r>
              <a:rPr lang="en-US" dirty="0"/>
              <a:t>Vehicular Accidents</a:t>
            </a:r>
          </a:p>
          <a:p>
            <a:pPr lvl="1"/>
            <a:r>
              <a:rPr lang="en-US" dirty="0"/>
              <a:t>Past joint surgery</a:t>
            </a:r>
          </a:p>
          <a:p>
            <a:pPr lvl="1"/>
            <a:endParaRPr lang="en-US" dirty="0"/>
          </a:p>
          <a:p>
            <a:r>
              <a:rPr lang="en-US" dirty="0"/>
              <a:t>Estimated to cost about $3.06 billion dollars</a:t>
            </a:r>
          </a:p>
          <a:p>
            <a:pPr lvl="1"/>
            <a:endParaRPr lang="en-US" dirty="0"/>
          </a:p>
          <a:p>
            <a:pPr lvl="1"/>
            <a:endParaRPr lang="en-US" dirty="0"/>
          </a:p>
          <a:p>
            <a:pPr marL="457200" lvl="1" indent="0">
              <a:buNone/>
            </a:pPr>
            <a:endParaRPr lang="en-US" dirty="0"/>
          </a:p>
        </p:txBody>
      </p:sp>
      <p:sp>
        <p:nvSpPr>
          <p:cNvPr id="4" name="TextBox 3"/>
          <p:cNvSpPr txBox="1"/>
          <p:nvPr/>
        </p:nvSpPr>
        <p:spPr>
          <a:xfrm>
            <a:off x="705394" y="5928606"/>
            <a:ext cx="10358846" cy="369332"/>
          </a:xfrm>
          <a:prstGeom prst="rect">
            <a:avLst/>
          </a:prstGeom>
          <a:noFill/>
        </p:spPr>
        <p:txBody>
          <a:bodyPr wrap="square" rtlCol="0">
            <a:spAutoFit/>
          </a:bodyPr>
          <a:lstStyle/>
          <a:p>
            <a:r>
              <a:rPr lang="en-US" dirty="0"/>
              <a:t>http://www.everydayhealth.com/news/when-old-injuries-come-back-to-haunt-you/</a:t>
            </a:r>
          </a:p>
        </p:txBody>
      </p:sp>
      <p:sp>
        <p:nvSpPr>
          <p:cNvPr id="5" name="TextBox 4"/>
          <p:cNvSpPr txBox="1"/>
          <p:nvPr/>
        </p:nvSpPr>
        <p:spPr>
          <a:xfrm>
            <a:off x="705394" y="6192566"/>
            <a:ext cx="8203475" cy="369332"/>
          </a:xfrm>
          <a:prstGeom prst="rect">
            <a:avLst/>
          </a:prstGeom>
          <a:noFill/>
        </p:spPr>
        <p:txBody>
          <a:bodyPr wrap="square" rtlCol="0">
            <a:spAutoFit/>
          </a:bodyPr>
          <a:lstStyle/>
          <a:p>
            <a:r>
              <a:rPr lang="en-US" dirty="0"/>
              <a:t>http://www.hedleyortho.com/post-traumatic-arthritis/</a:t>
            </a:r>
          </a:p>
        </p:txBody>
      </p:sp>
      <p:sp>
        <p:nvSpPr>
          <p:cNvPr id="6" name="TextBox 5"/>
          <p:cNvSpPr txBox="1"/>
          <p:nvPr/>
        </p:nvSpPr>
        <p:spPr>
          <a:xfrm>
            <a:off x="705394" y="6490405"/>
            <a:ext cx="8384177" cy="369332"/>
          </a:xfrm>
          <a:prstGeom prst="rect">
            <a:avLst/>
          </a:prstGeom>
          <a:noFill/>
        </p:spPr>
        <p:txBody>
          <a:bodyPr wrap="square" rtlCol="0">
            <a:spAutoFit/>
          </a:bodyPr>
          <a:lstStyle/>
          <a:p>
            <a:r>
              <a:rPr lang="en-US" dirty="0"/>
              <a:t>http://www.ncbi.nlm.nih.gov/pubmed/17106388</a:t>
            </a:r>
          </a:p>
        </p:txBody>
      </p:sp>
    </p:spTree>
    <p:extLst>
      <p:ext uri="{BB962C8B-B14F-4D97-AF65-F5344CB8AC3E}">
        <p14:creationId xmlns:p14="http://schemas.microsoft.com/office/powerpoint/2010/main" val="344479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838200" y="1825625"/>
            <a:ext cx="10515600" cy="3830592"/>
          </a:xfrm>
        </p:spPr>
        <p:txBody>
          <a:bodyPr/>
          <a:lstStyle/>
          <a:p>
            <a:r>
              <a:rPr lang="en-US" dirty="0"/>
              <a:t>Referenced in texts as far back as 4500 BC</a:t>
            </a:r>
          </a:p>
          <a:p>
            <a:r>
              <a:rPr lang="en-US" dirty="0"/>
              <a:t>Native American skeletal remains from 5000 to 500 BC were examined and found to have evidence of RA</a:t>
            </a:r>
          </a:p>
          <a:p>
            <a:r>
              <a:rPr lang="en-US" i="1" dirty="0"/>
              <a:t> </a:t>
            </a:r>
            <a:r>
              <a:rPr lang="en-US" dirty="0"/>
              <a:t>William Musgrave complied </a:t>
            </a:r>
            <a:r>
              <a:rPr lang="en-US" i="1" dirty="0"/>
              <a:t>De Arthritide Symptomatica</a:t>
            </a:r>
            <a:r>
              <a:rPr lang="en-US" dirty="0"/>
              <a:t>, which first described the symptoms of RA</a:t>
            </a:r>
          </a:p>
          <a:p>
            <a:r>
              <a:rPr lang="en-US" dirty="0"/>
              <a:t>Dr. Alfred Baring Garrod coined the phase “Rheumatoid Arthritis” in 1859</a:t>
            </a:r>
          </a:p>
          <a:p>
            <a:endParaRPr lang="en-US" dirty="0"/>
          </a:p>
          <a:p>
            <a:endParaRPr lang="en-US" dirty="0"/>
          </a:p>
        </p:txBody>
      </p:sp>
      <p:sp>
        <p:nvSpPr>
          <p:cNvPr id="4" name="TextBox 3"/>
          <p:cNvSpPr txBox="1"/>
          <p:nvPr/>
        </p:nvSpPr>
        <p:spPr>
          <a:xfrm>
            <a:off x="1018903" y="5656217"/>
            <a:ext cx="7667897" cy="646331"/>
          </a:xfrm>
          <a:prstGeom prst="rect">
            <a:avLst/>
          </a:prstGeom>
          <a:noFill/>
        </p:spPr>
        <p:txBody>
          <a:bodyPr wrap="square" rtlCol="0">
            <a:spAutoFit/>
          </a:bodyPr>
          <a:lstStyle/>
          <a:p>
            <a:r>
              <a:rPr lang="en-US" dirty="0"/>
              <a:t>http://www.dailyrepublic.com/news/locallifestylecolumns/rheumatoid-arthritis-more-than-a-joint-disease/</a:t>
            </a:r>
          </a:p>
        </p:txBody>
      </p:sp>
      <p:sp>
        <p:nvSpPr>
          <p:cNvPr id="5" name="TextBox 4"/>
          <p:cNvSpPr txBox="1"/>
          <p:nvPr/>
        </p:nvSpPr>
        <p:spPr>
          <a:xfrm>
            <a:off x="1018902" y="6302548"/>
            <a:ext cx="7667897" cy="369332"/>
          </a:xfrm>
          <a:prstGeom prst="rect">
            <a:avLst/>
          </a:prstGeom>
          <a:noFill/>
        </p:spPr>
        <p:txBody>
          <a:bodyPr wrap="square" rtlCol="0">
            <a:spAutoFit/>
          </a:bodyPr>
          <a:lstStyle/>
          <a:p>
            <a:r>
              <a:rPr lang="en-US" dirty="0"/>
              <a:t>http://www.news-medical.net/health/Arthritis-History.aspx</a:t>
            </a:r>
          </a:p>
        </p:txBody>
      </p:sp>
    </p:spTree>
    <p:extLst>
      <p:ext uri="{BB962C8B-B14F-4D97-AF65-F5344CB8AC3E}">
        <p14:creationId xmlns:p14="http://schemas.microsoft.com/office/powerpoint/2010/main" val="327165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7" y="2363742"/>
            <a:ext cx="10515600" cy="1325563"/>
          </a:xfrm>
        </p:spPr>
        <p:txBody>
          <a:bodyPr/>
          <a:lstStyle/>
          <a:p>
            <a:pPr algn="ctr"/>
            <a:r>
              <a:rPr lang="en-US" dirty="0"/>
              <a:t>Rheumatoid Arthritis</a:t>
            </a:r>
          </a:p>
        </p:txBody>
      </p:sp>
    </p:spTree>
    <p:extLst>
      <p:ext uri="{BB962C8B-B14F-4D97-AF65-F5344CB8AC3E}">
        <p14:creationId xmlns:p14="http://schemas.microsoft.com/office/powerpoint/2010/main" val="1918088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a:xfrm>
            <a:off x="838200" y="1640959"/>
            <a:ext cx="10515600" cy="4351338"/>
          </a:xfrm>
        </p:spPr>
        <p:txBody>
          <a:bodyPr/>
          <a:lstStyle/>
          <a:p>
            <a:r>
              <a:rPr lang="en-US" dirty="0"/>
              <a:t>Chronic Inflammatory Disease that affects the joints</a:t>
            </a:r>
          </a:p>
          <a:p>
            <a:r>
              <a:rPr lang="en-US" dirty="0"/>
              <a:t>Autoimmune disease (Macrophages is the main effector)</a:t>
            </a:r>
          </a:p>
          <a:p>
            <a:r>
              <a:rPr lang="en-US" dirty="0"/>
              <a:t>Inflamed Synovial Tissue invades and damages cartilage</a:t>
            </a:r>
          </a:p>
          <a:p>
            <a:r>
              <a:rPr lang="en-US" dirty="0"/>
              <a:t>Symptoms:</a:t>
            </a:r>
          </a:p>
          <a:p>
            <a:pPr lvl="1"/>
            <a:r>
              <a:rPr lang="en-US" dirty="0"/>
              <a:t>Stiffness</a:t>
            </a:r>
          </a:p>
          <a:p>
            <a:pPr lvl="1"/>
            <a:r>
              <a:rPr lang="en-US" dirty="0"/>
              <a:t>Swelling </a:t>
            </a:r>
          </a:p>
          <a:p>
            <a:pPr lvl="1"/>
            <a:r>
              <a:rPr lang="en-US" dirty="0"/>
              <a:t>Pain</a:t>
            </a:r>
          </a:p>
          <a:p>
            <a:r>
              <a:rPr lang="en-US" dirty="0"/>
              <a:t>Mainly affects small joints (hands), wrists, elbows, and ankles</a:t>
            </a:r>
          </a:p>
          <a:p>
            <a:r>
              <a:rPr lang="en-US" dirty="0"/>
              <a:t>Can be monocyclic, polycyclic, or progressive</a:t>
            </a:r>
          </a:p>
        </p:txBody>
      </p:sp>
      <p:sp>
        <p:nvSpPr>
          <p:cNvPr id="5" name="TextBox 4"/>
          <p:cNvSpPr txBox="1"/>
          <p:nvPr/>
        </p:nvSpPr>
        <p:spPr>
          <a:xfrm>
            <a:off x="838200" y="5992297"/>
            <a:ext cx="8778240" cy="369332"/>
          </a:xfrm>
          <a:prstGeom prst="rect">
            <a:avLst/>
          </a:prstGeom>
          <a:noFill/>
        </p:spPr>
        <p:txBody>
          <a:bodyPr wrap="square" rtlCol="0">
            <a:spAutoFit/>
          </a:bodyPr>
          <a:lstStyle/>
          <a:p>
            <a:r>
              <a:rPr lang="en-US" dirty="0"/>
              <a:t>Chronic Disease Epidemiology and Control (2010)</a:t>
            </a:r>
          </a:p>
        </p:txBody>
      </p:sp>
      <p:sp>
        <p:nvSpPr>
          <p:cNvPr id="6" name="TextBox 5"/>
          <p:cNvSpPr txBox="1"/>
          <p:nvPr/>
        </p:nvSpPr>
        <p:spPr>
          <a:xfrm>
            <a:off x="838200" y="6361629"/>
            <a:ext cx="9429206" cy="369332"/>
          </a:xfrm>
          <a:prstGeom prst="rect">
            <a:avLst/>
          </a:prstGeom>
          <a:noFill/>
        </p:spPr>
        <p:txBody>
          <a:bodyPr wrap="square" rtlCol="0">
            <a:spAutoFit/>
          </a:bodyPr>
          <a:lstStyle/>
          <a:p>
            <a:r>
              <a:rPr lang="en-US" dirty="0"/>
              <a:t>http://www.hopkinsarthritis.org/arthritis-info/rheumatoid-arthritis/ra-pathophysiology-2/</a:t>
            </a:r>
          </a:p>
        </p:txBody>
      </p:sp>
    </p:spTree>
    <p:extLst>
      <p:ext uri="{BB962C8B-B14F-4D97-AF65-F5344CB8AC3E}">
        <p14:creationId xmlns:p14="http://schemas.microsoft.com/office/powerpoint/2010/main" val="3296495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5812337"/>
            <a:ext cx="10127320" cy="536212"/>
          </a:xfrm>
        </p:spPr>
        <p:txBody>
          <a:bodyPr>
            <a:normAutofit/>
          </a:bodyPr>
          <a:lstStyle/>
          <a:p>
            <a:r>
              <a:rPr lang="en-US" sz="1800" dirty="0"/>
              <a:t>https://www.docresponse.com/diagnoses/orthopedics/rheumatoid-arthritis/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719368"/>
            <a:ext cx="5143200" cy="346074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863" y="629959"/>
            <a:ext cx="4385514" cy="3376760"/>
          </a:xfrm>
          <a:prstGeom prst="rect">
            <a:avLst/>
          </a:prstGeom>
        </p:spPr>
      </p:pic>
      <p:sp>
        <p:nvSpPr>
          <p:cNvPr id="6" name="TextBox 5"/>
          <p:cNvSpPr txBox="1"/>
          <p:nvPr/>
        </p:nvSpPr>
        <p:spPr>
          <a:xfrm>
            <a:off x="470263" y="5276588"/>
            <a:ext cx="7576457" cy="369332"/>
          </a:xfrm>
          <a:prstGeom prst="rect">
            <a:avLst/>
          </a:prstGeom>
          <a:noFill/>
        </p:spPr>
        <p:txBody>
          <a:bodyPr wrap="square" rtlCol="0">
            <a:spAutoFit/>
          </a:bodyPr>
          <a:lstStyle/>
          <a:p>
            <a:r>
              <a:rPr lang="en-US" dirty="0"/>
              <a:t>http://healthletter.mayoclinic.com/content/preview.cfm/n/288/t/Rheumatoid</a:t>
            </a:r>
          </a:p>
        </p:txBody>
      </p:sp>
    </p:spTree>
    <p:extLst>
      <p:ext uri="{BB962C8B-B14F-4D97-AF65-F5344CB8AC3E}">
        <p14:creationId xmlns:p14="http://schemas.microsoft.com/office/powerpoint/2010/main" val="488679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Incidence, and Mortality</a:t>
            </a:r>
          </a:p>
        </p:txBody>
      </p:sp>
      <p:sp>
        <p:nvSpPr>
          <p:cNvPr id="3" name="Content Placeholder 2"/>
          <p:cNvSpPr>
            <a:spLocks noGrp="1"/>
          </p:cNvSpPr>
          <p:nvPr>
            <p:ph idx="1"/>
          </p:nvPr>
        </p:nvSpPr>
        <p:spPr>
          <a:xfrm>
            <a:off x="838200" y="1825625"/>
            <a:ext cx="10515600" cy="3961221"/>
          </a:xfrm>
        </p:spPr>
        <p:txBody>
          <a:bodyPr>
            <a:normAutofit fontScale="92500" lnSpcReduction="20000"/>
          </a:bodyPr>
          <a:lstStyle/>
          <a:p>
            <a:r>
              <a:rPr lang="en-US" dirty="0"/>
              <a:t>Estimated by the Rochester Epidemiology Project</a:t>
            </a:r>
          </a:p>
          <a:p>
            <a:r>
              <a:rPr lang="en-US" dirty="0"/>
              <a:t>Prevalence</a:t>
            </a:r>
          </a:p>
          <a:p>
            <a:pPr lvl="1"/>
            <a:r>
              <a:rPr lang="en-US" dirty="0"/>
              <a:t>0.4-1.3% population worldwide</a:t>
            </a:r>
          </a:p>
          <a:p>
            <a:pPr lvl="1"/>
            <a:r>
              <a:rPr lang="en-US" dirty="0"/>
              <a:t>0.6% (1.5 million people) in US</a:t>
            </a:r>
          </a:p>
          <a:p>
            <a:pPr lvl="1"/>
            <a:r>
              <a:rPr lang="en-US" dirty="0"/>
              <a:t>2% for adults 60 and over</a:t>
            </a:r>
          </a:p>
          <a:p>
            <a:pPr marL="0" indent="0">
              <a:buNone/>
            </a:pPr>
            <a:r>
              <a:rPr lang="en-US" dirty="0"/>
              <a:t>Incidence</a:t>
            </a:r>
          </a:p>
          <a:p>
            <a:pPr lvl="1"/>
            <a:r>
              <a:rPr lang="en-US" dirty="0"/>
              <a:t>41 per 100,000 people are diagnosed with RA annually in U.S.</a:t>
            </a:r>
          </a:p>
          <a:p>
            <a:pPr lvl="1"/>
            <a:endParaRPr lang="en-US" dirty="0"/>
          </a:p>
          <a:p>
            <a:pPr marL="0" indent="0">
              <a:buNone/>
            </a:pPr>
            <a:r>
              <a:rPr lang="en-US" dirty="0"/>
              <a:t>Mortality</a:t>
            </a:r>
          </a:p>
          <a:p>
            <a:r>
              <a:rPr lang="en-US" dirty="0"/>
              <a:t>22% of all arthritis deaths are due to RA</a:t>
            </a:r>
          </a:p>
          <a:p>
            <a:r>
              <a:rPr lang="en-US" dirty="0"/>
              <a:t>Associated with respiratory and gastrointestinal disorders</a:t>
            </a:r>
          </a:p>
          <a:p>
            <a:pPr marL="0" indent="0">
              <a:buNone/>
            </a:pPr>
            <a:endParaRPr lang="en-US" dirty="0"/>
          </a:p>
          <a:p>
            <a:pPr lvl="1"/>
            <a:endParaRPr lang="en-US" dirty="0"/>
          </a:p>
          <a:p>
            <a:pPr lvl="1"/>
            <a:endParaRPr lang="en-US" dirty="0"/>
          </a:p>
        </p:txBody>
      </p:sp>
      <p:sp>
        <p:nvSpPr>
          <p:cNvPr id="4" name="TextBox 3"/>
          <p:cNvSpPr txBox="1"/>
          <p:nvPr/>
        </p:nvSpPr>
        <p:spPr>
          <a:xfrm>
            <a:off x="705394" y="5891349"/>
            <a:ext cx="9757955" cy="369332"/>
          </a:xfrm>
          <a:prstGeom prst="rect">
            <a:avLst/>
          </a:prstGeom>
          <a:noFill/>
        </p:spPr>
        <p:txBody>
          <a:bodyPr wrap="square" rtlCol="0">
            <a:spAutoFit/>
          </a:bodyPr>
          <a:lstStyle/>
          <a:p>
            <a:r>
              <a:rPr lang="en-US" dirty="0"/>
              <a:t>http://www.cdc.gov/arthritis/basics/rheumatoid.htm</a:t>
            </a:r>
          </a:p>
        </p:txBody>
      </p:sp>
      <p:sp>
        <p:nvSpPr>
          <p:cNvPr id="5" name="TextBox 4"/>
          <p:cNvSpPr txBox="1"/>
          <p:nvPr/>
        </p:nvSpPr>
        <p:spPr>
          <a:xfrm>
            <a:off x="838200" y="6322423"/>
            <a:ext cx="6620691"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1196779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normAutofit fontScale="85000" lnSpcReduction="20000"/>
          </a:bodyPr>
          <a:lstStyle/>
          <a:p>
            <a:r>
              <a:rPr lang="en-US" dirty="0"/>
              <a:t>Smoking</a:t>
            </a:r>
          </a:p>
          <a:p>
            <a:pPr lvl="1"/>
            <a:r>
              <a:rPr lang="en-US" dirty="0"/>
              <a:t>Strongest modifiable risk factor for RA</a:t>
            </a:r>
          </a:p>
          <a:p>
            <a:r>
              <a:rPr lang="en-US" dirty="0"/>
              <a:t>Genetics</a:t>
            </a:r>
          </a:p>
          <a:p>
            <a:pPr lvl="1"/>
            <a:r>
              <a:rPr lang="en-US" dirty="0"/>
              <a:t> 60% of risk</a:t>
            </a:r>
          </a:p>
          <a:p>
            <a:pPr lvl="1"/>
            <a:r>
              <a:rPr lang="en-US" dirty="0"/>
              <a:t>HLA-DR chain  the MHC II</a:t>
            </a:r>
          </a:p>
          <a:p>
            <a:pPr lvl="2"/>
            <a:r>
              <a:rPr lang="en-US" dirty="0"/>
              <a:t>DRB1*0401 and DRB1*0404</a:t>
            </a:r>
          </a:p>
          <a:p>
            <a:r>
              <a:rPr lang="en-US" dirty="0"/>
              <a:t>Age</a:t>
            </a:r>
          </a:p>
          <a:p>
            <a:pPr lvl="1"/>
            <a:r>
              <a:rPr lang="en-US" dirty="0"/>
              <a:t>Onset is usually in adults 60+</a:t>
            </a:r>
          </a:p>
          <a:p>
            <a:r>
              <a:rPr lang="en-US" dirty="0"/>
              <a:t>Race</a:t>
            </a:r>
          </a:p>
          <a:p>
            <a:pPr lvl="1"/>
            <a:r>
              <a:rPr lang="en-US" dirty="0"/>
              <a:t>No difference between blacks and whites</a:t>
            </a:r>
          </a:p>
          <a:p>
            <a:pPr lvl="1"/>
            <a:r>
              <a:rPr lang="en-US" dirty="0"/>
              <a:t>Difference between Asians and whites</a:t>
            </a:r>
          </a:p>
          <a:p>
            <a:pPr marL="0" indent="0">
              <a:buNone/>
            </a:pPr>
            <a:r>
              <a:rPr lang="en-US" dirty="0"/>
              <a:t>Sex</a:t>
            </a:r>
          </a:p>
          <a:p>
            <a:r>
              <a:rPr lang="en-US" dirty="0"/>
              <a:t>2 to 3 times higher in women than men</a:t>
            </a:r>
          </a:p>
          <a:p>
            <a:endParaRPr lang="en-US" dirty="0"/>
          </a:p>
        </p:txBody>
      </p:sp>
      <p:sp>
        <p:nvSpPr>
          <p:cNvPr id="4" name="TextBox 3"/>
          <p:cNvSpPr txBox="1"/>
          <p:nvPr/>
        </p:nvSpPr>
        <p:spPr>
          <a:xfrm>
            <a:off x="391886" y="6466114"/>
            <a:ext cx="9000308"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2949219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849" y="534942"/>
            <a:ext cx="6986451" cy="799823"/>
          </a:xfrm>
        </p:spPr>
        <p:txBody>
          <a:bodyPr>
            <a:normAutofit/>
          </a:bodyPr>
          <a:lstStyle/>
          <a:p>
            <a:r>
              <a:rPr lang="en-US" sz="1800" b="1" dirty="0"/>
              <a:t>Prevalence by Age and Sex in Southern Sweden, 2008</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8849" y="1504583"/>
            <a:ext cx="6365288" cy="4230011"/>
          </a:xfrm>
        </p:spPr>
      </p:pic>
      <p:sp>
        <p:nvSpPr>
          <p:cNvPr id="5" name="TextBox 4"/>
          <p:cNvSpPr txBox="1"/>
          <p:nvPr/>
        </p:nvSpPr>
        <p:spPr>
          <a:xfrm>
            <a:off x="1908849" y="6100355"/>
            <a:ext cx="10006149" cy="369332"/>
          </a:xfrm>
          <a:prstGeom prst="rect">
            <a:avLst/>
          </a:prstGeom>
          <a:noFill/>
        </p:spPr>
        <p:txBody>
          <a:bodyPr wrap="square" rtlCol="0">
            <a:spAutoFit/>
          </a:bodyPr>
          <a:lstStyle/>
          <a:p>
            <a:r>
              <a:rPr lang="en-US" dirty="0"/>
              <a:t>http://rheumatology.oxfordjournals.org/content/49/8/1563/F1.expansion.html</a:t>
            </a:r>
          </a:p>
        </p:txBody>
      </p:sp>
    </p:spTree>
    <p:extLst>
      <p:ext uri="{BB962C8B-B14F-4D97-AF65-F5344CB8AC3E}">
        <p14:creationId xmlns:p14="http://schemas.microsoft.com/office/powerpoint/2010/main" val="3243090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484" y="444137"/>
            <a:ext cx="9170126" cy="391886"/>
          </a:xfrm>
        </p:spPr>
        <p:txBody>
          <a:bodyPr>
            <a:normAutofit/>
          </a:bodyPr>
          <a:lstStyle/>
          <a:p>
            <a:r>
              <a:rPr lang="en-US" sz="1800" b="1" dirty="0"/>
              <a:t>Age-Standardized DALY rates for RA by Country ,WHO 2004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484" y="1213440"/>
            <a:ext cx="8978659" cy="4351338"/>
          </a:xfrm>
        </p:spPr>
      </p:pic>
      <p:sp>
        <p:nvSpPr>
          <p:cNvPr id="3" name="TextBox 2"/>
          <p:cNvSpPr txBox="1"/>
          <p:nvPr/>
        </p:nvSpPr>
        <p:spPr>
          <a:xfrm>
            <a:off x="818484" y="5734594"/>
            <a:ext cx="9601200" cy="646331"/>
          </a:xfrm>
          <a:prstGeom prst="rect">
            <a:avLst/>
          </a:prstGeom>
          <a:noFill/>
        </p:spPr>
        <p:txBody>
          <a:bodyPr wrap="square" rtlCol="0">
            <a:spAutoFit/>
          </a:bodyPr>
          <a:lstStyle/>
          <a:p>
            <a:r>
              <a:rPr lang="en-US" dirty="0"/>
              <a:t>https://commons.wikimedia.org/wiki/File:Rheumatoid_arthritis_world_map_-_DALY_-_WHO2004.svg</a:t>
            </a:r>
          </a:p>
        </p:txBody>
      </p:sp>
      <p:sp>
        <p:nvSpPr>
          <p:cNvPr id="5" name="TextBox 4"/>
          <p:cNvSpPr txBox="1"/>
          <p:nvPr/>
        </p:nvSpPr>
        <p:spPr>
          <a:xfrm>
            <a:off x="927463" y="6380925"/>
            <a:ext cx="8739051" cy="369332"/>
          </a:xfrm>
          <a:prstGeom prst="rect">
            <a:avLst/>
          </a:prstGeom>
          <a:noFill/>
        </p:spPr>
        <p:txBody>
          <a:bodyPr wrap="square" rtlCol="0">
            <a:spAutoFit/>
          </a:bodyPr>
          <a:lstStyle/>
          <a:p>
            <a:r>
              <a:rPr lang="en-US" dirty="0"/>
              <a:t>Yellow- Red   (40-140) per 100,000 </a:t>
            </a:r>
          </a:p>
        </p:txBody>
      </p:sp>
    </p:spTree>
    <p:extLst>
      <p:ext uri="{BB962C8B-B14F-4D97-AF65-F5344CB8AC3E}">
        <p14:creationId xmlns:p14="http://schemas.microsoft.com/office/powerpoint/2010/main" val="919246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26" y="2402931"/>
            <a:ext cx="10515600" cy="1325563"/>
          </a:xfrm>
        </p:spPr>
        <p:txBody>
          <a:bodyPr/>
          <a:lstStyle/>
          <a:p>
            <a:pPr algn="ctr"/>
            <a:r>
              <a:rPr lang="en-US" dirty="0"/>
              <a:t>Gout</a:t>
            </a:r>
          </a:p>
        </p:txBody>
      </p:sp>
    </p:spTree>
    <p:extLst>
      <p:ext uri="{BB962C8B-B14F-4D97-AF65-F5344CB8AC3E}">
        <p14:creationId xmlns:p14="http://schemas.microsoft.com/office/powerpoint/2010/main" val="2202400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a:xfrm>
            <a:off x="838200" y="1506741"/>
            <a:ext cx="10515600" cy="4351338"/>
          </a:xfrm>
        </p:spPr>
        <p:txBody>
          <a:bodyPr>
            <a:normAutofit lnSpcReduction="10000"/>
          </a:bodyPr>
          <a:lstStyle/>
          <a:p>
            <a:r>
              <a:rPr lang="en-US" dirty="0"/>
              <a:t>Metabolic disorder</a:t>
            </a:r>
          </a:p>
          <a:p>
            <a:endParaRPr lang="en-US" dirty="0"/>
          </a:p>
          <a:p>
            <a:r>
              <a:rPr lang="en-US" dirty="0"/>
              <a:t>Inflammation due to Monosodium Uric crystals being deposited in the synovial fluid</a:t>
            </a:r>
          </a:p>
          <a:p>
            <a:endParaRPr lang="en-US" dirty="0"/>
          </a:p>
          <a:p>
            <a:r>
              <a:rPr lang="en-US" dirty="0"/>
              <a:t>Associated with Hyperuricemia</a:t>
            </a:r>
          </a:p>
          <a:p>
            <a:pPr lvl="1"/>
            <a:r>
              <a:rPr lang="en-US" dirty="0"/>
              <a:t> Serum  urate levels about 6.8 mg/dL</a:t>
            </a:r>
          </a:p>
          <a:p>
            <a:pPr lvl="1"/>
            <a:endParaRPr lang="en-US" dirty="0"/>
          </a:p>
          <a:p>
            <a:r>
              <a:rPr lang="en-US" dirty="0"/>
              <a:t>Initially produces acute, episodic flairs that progress to chronic arthritis</a:t>
            </a:r>
          </a:p>
          <a:p>
            <a:pPr marL="0" indent="0">
              <a:buNone/>
            </a:pPr>
            <a:endParaRPr lang="en-US" dirty="0"/>
          </a:p>
          <a:p>
            <a:pPr marL="0" indent="0">
              <a:buNone/>
            </a:pPr>
            <a:endParaRPr lang="en-US" dirty="0"/>
          </a:p>
        </p:txBody>
      </p:sp>
      <p:sp>
        <p:nvSpPr>
          <p:cNvPr id="4" name="TextBox 3"/>
          <p:cNvSpPr txBox="1"/>
          <p:nvPr/>
        </p:nvSpPr>
        <p:spPr>
          <a:xfrm>
            <a:off x="679269" y="6176963"/>
            <a:ext cx="8817428" cy="369332"/>
          </a:xfrm>
          <a:prstGeom prst="rect">
            <a:avLst/>
          </a:prstGeom>
          <a:noFill/>
        </p:spPr>
        <p:txBody>
          <a:bodyPr wrap="square" rtlCol="0">
            <a:spAutoFit/>
          </a:bodyPr>
          <a:lstStyle/>
          <a:p>
            <a:r>
              <a:rPr lang="en-US" dirty="0"/>
              <a:t>Chronic Disease Epidemiology and Control (201)</a:t>
            </a:r>
          </a:p>
        </p:txBody>
      </p:sp>
      <p:sp>
        <p:nvSpPr>
          <p:cNvPr id="5" name="TextBox 4"/>
          <p:cNvSpPr txBox="1"/>
          <p:nvPr/>
        </p:nvSpPr>
        <p:spPr>
          <a:xfrm>
            <a:off x="679269" y="6495847"/>
            <a:ext cx="8804365" cy="369332"/>
          </a:xfrm>
          <a:prstGeom prst="rect">
            <a:avLst/>
          </a:prstGeom>
          <a:noFill/>
        </p:spPr>
        <p:txBody>
          <a:bodyPr wrap="square" rtlCol="0">
            <a:spAutoFit/>
          </a:bodyPr>
          <a:lstStyle/>
          <a:p>
            <a:r>
              <a:rPr lang="en-US" dirty="0"/>
              <a:t>http://www.commed.vcu.edu/Chronic_Disease/arthritis/CMEGoout.pdf</a:t>
            </a:r>
          </a:p>
        </p:txBody>
      </p:sp>
    </p:spTree>
    <p:extLst>
      <p:ext uri="{BB962C8B-B14F-4D97-AF65-F5344CB8AC3E}">
        <p14:creationId xmlns:p14="http://schemas.microsoft.com/office/powerpoint/2010/main" val="2822401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45" y="169817"/>
            <a:ext cx="6196322" cy="4212681"/>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228" y="1996626"/>
            <a:ext cx="5797457" cy="3907742"/>
          </a:xfrm>
          <a:prstGeom prst="rect">
            <a:avLst/>
          </a:prstGeom>
        </p:spPr>
      </p:pic>
      <p:sp>
        <p:nvSpPr>
          <p:cNvPr id="9" name="TextBox 8"/>
          <p:cNvSpPr txBox="1"/>
          <p:nvPr/>
        </p:nvSpPr>
        <p:spPr>
          <a:xfrm>
            <a:off x="966651" y="6024641"/>
            <a:ext cx="8242663" cy="369332"/>
          </a:xfrm>
          <a:prstGeom prst="rect">
            <a:avLst/>
          </a:prstGeom>
          <a:noFill/>
        </p:spPr>
        <p:txBody>
          <a:bodyPr wrap="square" rtlCol="0">
            <a:spAutoFit/>
          </a:bodyPr>
          <a:lstStyle/>
          <a:p>
            <a:r>
              <a:rPr lang="en-US" dirty="0"/>
              <a:t>http://www.eatingformylife.com/gout/</a:t>
            </a:r>
          </a:p>
        </p:txBody>
      </p:sp>
      <p:sp>
        <p:nvSpPr>
          <p:cNvPr id="10" name="TextBox 9"/>
          <p:cNvSpPr txBox="1"/>
          <p:nvPr/>
        </p:nvSpPr>
        <p:spPr>
          <a:xfrm>
            <a:off x="966651" y="6488668"/>
            <a:ext cx="9026434" cy="369332"/>
          </a:xfrm>
          <a:prstGeom prst="rect">
            <a:avLst/>
          </a:prstGeom>
          <a:noFill/>
        </p:spPr>
        <p:txBody>
          <a:bodyPr wrap="square" rtlCol="0">
            <a:spAutoFit/>
          </a:bodyPr>
          <a:lstStyle/>
          <a:p>
            <a:r>
              <a:rPr lang="en-US" dirty="0"/>
              <a:t>http://www.webmd.com/arthritis/ss/slideshow-gout</a:t>
            </a:r>
          </a:p>
        </p:txBody>
      </p:sp>
    </p:spTree>
    <p:extLst>
      <p:ext uri="{BB962C8B-B14F-4D97-AF65-F5344CB8AC3E}">
        <p14:creationId xmlns:p14="http://schemas.microsoft.com/office/powerpoint/2010/main" val="215449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945880" cy="784406"/>
          </a:xfrm>
        </p:spPr>
        <p:txBody>
          <a:bodyPr/>
          <a:lstStyle/>
          <a:p>
            <a:r>
              <a:rPr lang="en-US" dirty="0"/>
              <a:t>Definition: Arthritis</a:t>
            </a:r>
          </a:p>
        </p:txBody>
      </p:sp>
      <p:sp>
        <p:nvSpPr>
          <p:cNvPr id="3" name="Content Placeholder 2"/>
          <p:cNvSpPr>
            <a:spLocks noGrp="1"/>
          </p:cNvSpPr>
          <p:nvPr>
            <p:ph idx="1"/>
          </p:nvPr>
        </p:nvSpPr>
        <p:spPr/>
        <p:txBody>
          <a:bodyPr>
            <a:normAutofit lnSpcReduction="10000"/>
          </a:bodyPr>
          <a:lstStyle/>
          <a:p>
            <a:r>
              <a:rPr lang="en-US" dirty="0"/>
              <a:t>“While the word </a:t>
            </a:r>
            <a:r>
              <a:rPr lang="en-US" i="1" dirty="0"/>
              <a:t>arthritis</a:t>
            </a:r>
            <a:r>
              <a:rPr lang="en-US" dirty="0"/>
              <a:t> is used by clinicians to specifically mean inflammation of the joints, it is used in public health to refer more generally to more than </a:t>
            </a:r>
            <a:r>
              <a:rPr lang="en-US" b="1" dirty="0"/>
              <a:t>100 rheumatic diseases and conditions </a:t>
            </a:r>
            <a:r>
              <a:rPr lang="en-US" dirty="0"/>
              <a:t>that </a:t>
            </a:r>
            <a:r>
              <a:rPr lang="en-US" b="1" dirty="0"/>
              <a:t>affect joints, the tissues that surround the joint, and other connective tissue. </a:t>
            </a:r>
            <a:r>
              <a:rPr lang="en-US" dirty="0"/>
              <a:t>The pattern, severity, and location of symptoms can vary depending on the type of disease. Typically, rheumatic conditions are characterized by pain and stiffness in or around one or more joints. The symptoms can develop gradually or suddenly. Certain rheumatic conditions can also involve the immune system and other internal organs of the body.”</a:t>
            </a:r>
          </a:p>
          <a:p>
            <a:pPr marL="0" indent="0" algn="r">
              <a:buNone/>
            </a:pPr>
            <a:r>
              <a:rPr lang="en-US" dirty="0"/>
              <a:t>-CDC, 2015</a:t>
            </a:r>
          </a:p>
        </p:txBody>
      </p:sp>
    </p:spTree>
    <p:extLst>
      <p:ext uri="{BB962C8B-B14F-4D97-AF65-F5344CB8AC3E}">
        <p14:creationId xmlns:p14="http://schemas.microsoft.com/office/powerpoint/2010/main" val="2852305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Incidence, and Mortality</a:t>
            </a:r>
          </a:p>
        </p:txBody>
      </p:sp>
      <p:sp>
        <p:nvSpPr>
          <p:cNvPr id="3" name="Content Placeholder 2"/>
          <p:cNvSpPr>
            <a:spLocks noGrp="1"/>
          </p:cNvSpPr>
          <p:nvPr>
            <p:ph idx="1"/>
          </p:nvPr>
        </p:nvSpPr>
        <p:spPr/>
        <p:txBody>
          <a:bodyPr/>
          <a:lstStyle/>
          <a:p>
            <a:r>
              <a:rPr lang="en-US" dirty="0"/>
              <a:t>Prevalence</a:t>
            </a:r>
          </a:p>
          <a:p>
            <a:pPr lvl="1"/>
            <a:r>
              <a:rPr lang="en-US" dirty="0"/>
              <a:t>3.9% of U.S. population (8.3 million people) have gout (NHANES 2007-2008)</a:t>
            </a:r>
          </a:p>
          <a:p>
            <a:pPr lvl="1"/>
            <a:r>
              <a:rPr lang="en-US" dirty="0"/>
              <a:t>Grew by 1.2 percentage points over 2 decades</a:t>
            </a:r>
          </a:p>
          <a:p>
            <a:pPr lvl="1"/>
            <a:endParaRPr lang="en-US" dirty="0"/>
          </a:p>
          <a:p>
            <a:r>
              <a:rPr lang="en-US" dirty="0"/>
              <a:t>Incidence</a:t>
            </a:r>
          </a:p>
          <a:p>
            <a:pPr lvl="1"/>
            <a:r>
              <a:rPr lang="en-US" dirty="0"/>
              <a:t> Increased from 45.0 per 100,000 in 1977-1978 to 63.3 per 100,000 in 1995-1996</a:t>
            </a:r>
          </a:p>
          <a:p>
            <a:pPr lvl="1"/>
            <a:endParaRPr lang="en-US" dirty="0"/>
          </a:p>
          <a:p>
            <a:r>
              <a:rPr lang="en-US" dirty="0"/>
              <a:t>Mortality</a:t>
            </a:r>
          </a:p>
          <a:p>
            <a:pPr lvl="1"/>
            <a:r>
              <a:rPr lang="en-US" dirty="0"/>
              <a:t>Rare, but associated with increased risk for CVD</a:t>
            </a:r>
          </a:p>
        </p:txBody>
      </p:sp>
      <p:sp>
        <p:nvSpPr>
          <p:cNvPr id="4" name="TextBox 3"/>
          <p:cNvSpPr txBox="1"/>
          <p:nvPr/>
        </p:nvSpPr>
        <p:spPr>
          <a:xfrm>
            <a:off x="994955" y="6311900"/>
            <a:ext cx="9416143" cy="369332"/>
          </a:xfrm>
          <a:prstGeom prst="rect">
            <a:avLst/>
          </a:prstGeom>
          <a:noFill/>
        </p:spPr>
        <p:txBody>
          <a:bodyPr wrap="square" rtlCol="0">
            <a:spAutoFit/>
          </a:bodyPr>
          <a:lstStyle/>
          <a:p>
            <a:r>
              <a:rPr lang="en-US" dirty="0"/>
              <a:t>http://www.cdc.gov/arthritis/basics/gout.html</a:t>
            </a:r>
          </a:p>
        </p:txBody>
      </p:sp>
    </p:spTree>
    <p:extLst>
      <p:ext uri="{BB962C8B-B14F-4D97-AF65-F5344CB8AC3E}">
        <p14:creationId xmlns:p14="http://schemas.microsoft.com/office/powerpoint/2010/main" val="2422303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8187"/>
            <a:ext cx="10421983" cy="470897"/>
          </a:xfrm>
        </p:spPr>
        <p:txBody>
          <a:bodyPr>
            <a:normAutofit/>
          </a:bodyPr>
          <a:lstStyle/>
          <a:p>
            <a:r>
              <a:rPr lang="en-US" sz="1800" b="1" dirty="0"/>
              <a:t>Prevalence of Gout by Country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854" y="1052354"/>
            <a:ext cx="8464472" cy="5132113"/>
          </a:xfrm>
        </p:spPr>
      </p:pic>
      <p:sp>
        <p:nvSpPr>
          <p:cNvPr id="5" name="TextBox 4"/>
          <p:cNvSpPr txBox="1"/>
          <p:nvPr/>
        </p:nvSpPr>
        <p:spPr>
          <a:xfrm>
            <a:off x="838200" y="6400799"/>
            <a:ext cx="8948057" cy="369332"/>
          </a:xfrm>
          <a:prstGeom prst="rect">
            <a:avLst/>
          </a:prstGeom>
          <a:noFill/>
        </p:spPr>
        <p:txBody>
          <a:bodyPr wrap="square" rtlCol="0">
            <a:spAutoFit/>
          </a:bodyPr>
          <a:lstStyle/>
          <a:p>
            <a:r>
              <a:rPr lang="en-US" dirty="0"/>
              <a:t>http://www.nature.com/nrrheum/journal/v11/n11/images_article/nrrheum.2015.91-f1.jpg</a:t>
            </a:r>
          </a:p>
        </p:txBody>
      </p:sp>
    </p:spTree>
    <p:extLst>
      <p:ext uri="{BB962C8B-B14F-4D97-AF65-F5344CB8AC3E}">
        <p14:creationId xmlns:p14="http://schemas.microsoft.com/office/powerpoint/2010/main" val="327393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a:t>
            </a:r>
          </a:p>
        </p:txBody>
      </p:sp>
      <p:sp>
        <p:nvSpPr>
          <p:cNvPr id="3" name="Content Placeholder 2"/>
          <p:cNvSpPr>
            <a:spLocks noGrp="1"/>
          </p:cNvSpPr>
          <p:nvPr>
            <p:ph idx="1"/>
          </p:nvPr>
        </p:nvSpPr>
        <p:spPr/>
        <p:txBody>
          <a:bodyPr/>
          <a:lstStyle/>
          <a:p>
            <a:r>
              <a:rPr lang="en-US" dirty="0"/>
              <a:t>Age</a:t>
            </a:r>
          </a:p>
          <a:p>
            <a:pPr lvl="1"/>
            <a:r>
              <a:rPr lang="en-US" dirty="0"/>
              <a:t>Risk increases with age</a:t>
            </a:r>
          </a:p>
          <a:p>
            <a:pPr lvl="1"/>
            <a:endParaRPr lang="en-US" dirty="0"/>
          </a:p>
          <a:p>
            <a:r>
              <a:rPr lang="en-US" dirty="0"/>
              <a:t>Sex</a:t>
            </a:r>
          </a:p>
          <a:p>
            <a:pPr lvl="1"/>
            <a:r>
              <a:rPr lang="en-US" dirty="0"/>
              <a:t>Affects 3 males for every 1 female</a:t>
            </a:r>
          </a:p>
          <a:p>
            <a:pPr lvl="1"/>
            <a:endParaRPr lang="en-US" dirty="0"/>
          </a:p>
          <a:p>
            <a:r>
              <a:rPr lang="en-US" dirty="0"/>
              <a:t>Race</a:t>
            </a:r>
          </a:p>
          <a:p>
            <a:pPr lvl="1"/>
            <a:r>
              <a:rPr lang="en-US" dirty="0"/>
              <a:t>More common among blacks than whites</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921589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and Costs</a:t>
            </a:r>
          </a:p>
        </p:txBody>
      </p:sp>
      <p:sp>
        <p:nvSpPr>
          <p:cNvPr id="3" name="Content Placeholder 2"/>
          <p:cNvSpPr>
            <a:spLocks noGrp="1"/>
          </p:cNvSpPr>
          <p:nvPr>
            <p:ph idx="1"/>
          </p:nvPr>
        </p:nvSpPr>
        <p:spPr>
          <a:xfrm>
            <a:off x="838200" y="1690688"/>
            <a:ext cx="10515600" cy="4351338"/>
          </a:xfrm>
        </p:spPr>
        <p:txBody>
          <a:bodyPr/>
          <a:lstStyle/>
          <a:p>
            <a:r>
              <a:rPr lang="en-US" dirty="0"/>
              <a:t>Family History</a:t>
            </a:r>
          </a:p>
          <a:p>
            <a:pPr lvl="1"/>
            <a:r>
              <a:rPr lang="en-US" dirty="0"/>
              <a:t>Genetic Polymorphisms and rare X-linked inborn errors</a:t>
            </a:r>
          </a:p>
          <a:p>
            <a:r>
              <a:rPr lang="en-US" dirty="0"/>
              <a:t>Obesity</a:t>
            </a:r>
          </a:p>
          <a:p>
            <a:r>
              <a:rPr lang="en-US" dirty="0"/>
              <a:t>Alcohol Consumption</a:t>
            </a:r>
          </a:p>
          <a:p>
            <a:r>
              <a:rPr lang="en-US" dirty="0"/>
              <a:t>Meat and Seafood Consumption</a:t>
            </a:r>
          </a:p>
          <a:p>
            <a:r>
              <a:rPr lang="en-US" dirty="0"/>
              <a:t>Occupation and environmental lead exposure</a:t>
            </a:r>
          </a:p>
          <a:p>
            <a:pPr marL="0" indent="0">
              <a:buNone/>
            </a:pPr>
            <a:endParaRPr lang="en-US" dirty="0"/>
          </a:p>
          <a:p>
            <a:r>
              <a:rPr lang="en-US" dirty="0"/>
              <a:t>Cost of Gout is approximately $31.6 billion dollars (MEPS 2011)</a:t>
            </a:r>
          </a:p>
          <a:p>
            <a:endParaRPr lang="en-US" dirty="0"/>
          </a:p>
        </p:txBody>
      </p:sp>
      <p:sp>
        <p:nvSpPr>
          <p:cNvPr id="4" name="TextBox 3"/>
          <p:cNvSpPr txBox="1"/>
          <p:nvPr/>
        </p:nvSpPr>
        <p:spPr>
          <a:xfrm>
            <a:off x="838200" y="5934670"/>
            <a:ext cx="8425542" cy="923330"/>
          </a:xfrm>
          <a:prstGeom prst="rect">
            <a:avLst/>
          </a:prstGeom>
          <a:noFill/>
        </p:spPr>
        <p:txBody>
          <a:bodyPr wrap="square" rtlCol="0">
            <a:spAutoFit/>
          </a:bodyPr>
          <a:lstStyle/>
          <a:p>
            <a:r>
              <a:rPr lang="en-US" dirty="0"/>
              <a:t>Chronic Disease Epidemiology and Control (2010)</a:t>
            </a:r>
          </a:p>
          <a:p>
            <a:r>
              <a:rPr lang="en-US" dirty="0"/>
              <a:t>http://www.commed.vcu.edu/Chronic_Disease/arthritis/CMEGoout.pdf</a:t>
            </a:r>
          </a:p>
          <a:p>
            <a:r>
              <a:rPr lang="en-US" dirty="0"/>
              <a:t>http://www.cdc.gov/arthritis/basics/gout.html</a:t>
            </a:r>
          </a:p>
        </p:txBody>
      </p:sp>
    </p:spTree>
    <p:extLst>
      <p:ext uri="{BB962C8B-B14F-4D97-AF65-F5344CB8AC3E}">
        <p14:creationId xmlns:p14="http://schemas.microsoft.com/office/powerpoint/2010/main" val="759982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26" y="2389868"/>
            <a:ext cx="10515600" cy="1325563"/>
          </a:xfrm>
        </p:spPr>
        <p:txBody>
          <a:bodyPr/>
          <a:lstStyle/>
          <a:p>
            <a:pPr algn="ctr"/>
            <a:r>
              <a:rPr lang="en-US" dirty="0"/>
              <a:t>Osteoporosis</a:t>
            </a:r>
          </a:p>
        </p:txBody>
      </p:sp>
    </p:spTree>
    <p:extLst>
      <p:ext uri="{BB962C8B-B14F-4D97-AF65-F5344CB8AC3E}">
        <p14:creationId xmlns:p14="http://schemas.microsoft.com/office/powerpoint/2010/main" val="1770855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and Pathophysiology</a:t>
            </a:r>
          </a:p>
        </p:txBody>
      </p:sp>
      <p:sp>
        <p:nvSpPr>
          <p:cNvPr id="3" name="Content Placeholder 2"/>
          <p:cNvSpPr>
            <a:spLocks noGrp="1"/>
          </p:cNvSpPr>
          <p:nvPr>
            <p:ph idx="1"/>
          </p:nvPr>
        </p:nvSpPr>
        <p:spPr/>
        <p:txBody>
          <a:bodyPr/>
          <a:lstStyle/>
          <a:p>
            <a:r>
              <a:rPr lang="en-US" dirty="0"/>
              <a:t>Definition</a:t>
            </a:r>
          </a:p>
          <a:p>
            <a:pPr lvl="1"/>
            <a:r>
              <a:rPr lang="en-US" dirty="0"/>
              <a:t>Having a Bone Mass Density (BMD) of more than 2.5 standard deviations below the mean of a normal young white woman (g/A)</a:t>
            </a:r>
          </a:p>
          <a:p>
            <a:pPr marL="457200" lvl="1" indent="0">
              <a:buNone/>
            </a:pPr>
            <a:endParaRPr lang="en-US" dirty="0"/>
          </a:p>
          <a:p>
            <a:r>
              <a:rPr lang="en-US" dirty="0"/>
              <a:t>Clinical Manifestations</a:t>
            </a:r>
          </a:p>
          <a:p>
            <a:pPr lvl="1"/>
            <a:r>
              <a:rPr lang="en-US" dirty="0"/>
              <a:t>Fractures of the spine, hip, wrists or other areas</a:t>
            </a:r>
          </a:p>
        </p:txBody>
      </p:sp>
      <p:sp>
        <p:nvSpPr>
          <p:cNvPr id="4" name="TextBox 3"/>
          <p:cNvSpPr txBox="1"/>
          <p:nvPr/>
        </p:nvSpPr>
        <p:spPr>
          <a:xfrm>
            <a:off x="838200" y="6021977"/>
            <a:ext cx="7600406"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4086306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Incidence and Costs</a:t>
            </a:r>
          </a:p>
        </p:txBody>
      </p:sp>
      <p:sp>
        <p:nvSpPr>
          <p:cNvPr id="3" name="Content Placeholder 2"/>
          <p:cNvSpPr>
            <a:spLocks noGrp="1"/>
          </p:cNvSpPr>
          <p:nvPr>
            <p:ph idx="1"/>
          </p:nvPr>
        </p:nvSpPr>
        <p:spPr/>
        <p:txBody>
          <a:bodyPr/>
          <a:lstStyle/>
          <a:p>
            <a:r>
              <a:rPr lang="en-US" dirty="0"/>
              <a:t>Prevalence </a:t>
            </a:r>
          </a:p>
          <a:p>
            <a:pPr lvl="1"/>
            <a:r>
              <a:rPr lang="en-US" dirty="0"/>
              <a:t>Affects 54 million people in the U.S. and 200 million people around the world</a:t>
            </a:r>
          </a:p>
          <a:p>
            <a:endParaRPr lang="en-US" dirty="0"/>
          </a:p>
          <a:p>
            <a:r>
              <a:rPr lang="en-US" dirty="0"/>
              <a:t>Incidence</a:t>
            </a:r>
          </a:p>
          <a:p>
            <a:pPr lvl="1"/>
            <a:r>
              <a:rPr lang="en-US" dirty="0"/>
              <a:t>9 million new cases annually </a:t>
            </a:r>
          </a:p>
          <a:p>
            <a:pPr marL="457200" lvl="1" indent="0">
              <a:buNone/>
            </a:pPr>
            <a:endParaRPr lang="en-US" dirty="0"/>
          </a:p>
          <a:p>
            <a:r>
              <a:rPr lang="en-US" dirty="0"/>
              <a:t>Costs</a:t>
            </a:r>
          </a:p>
          <a:p>
            <a:pPr lvl="1"/>
            <a:r>
              <a:rPr lang="en-US" dirty="0"/>
              <a:t>$17.9 billion dollars per year (DHHS 2002)</a:t>
            </a:r>
          </a:p>
          <a:p>
            <a:endParaRPr lang="en-US" dirty="0"/>
          </a:p>
        </p:txBody>
      </p:sp>
      <p:sp>
        <p:nvSpPr>
          <p:cNvPr id="4" name="TextBox 3"/>
          <p:cNvSpPr txBox="1"/>
          <p:nvPr/>
        </p:nvSpPr>
        <p:spPr>
          <a:xfrm>
            <a:off x="838200" y="5850235"/>
            <a:ext cx="8987246" cy="923330"/>
          </a:xfrm>
          <a:prstGeom prst="rect">
            <a:avLst/>
          </a:prstGeom>
          <a:noFill/>
        </p:spPr>
        <p:txBody>
          <a:bodyPr wrap="square" rtlCol="0">
            <a:spAutoFit/>
          </a:bodyPr>
          <a:lstStyle/>
          <a:p>
            <a:r>
              <a:rPr lang="en-US" dirty="0"/>
              <a:t>Chronic Disease Epidemiology and Control (2010)</a:t>
            </a:r>
          </a:p>
          <a:p>
            <a:r>
              <a:rPr lang="en-US" dirty="0"/>
              <a:t>http://www.iofbonehealth.org/facts-statistics#category-14</a:t>
            </a:r>
          </a:p>
          <a:p>
            <a:r>
              <a:rPr lang="en-US" dirty="0"/>
              <a:t>http://nof.org/</a:t>
            </a:r>
          </a:p>
        </p:txBody>
      </p:sp>
    </p:spTree>
    <p:extLst>
      <p:ext uri="{BB962C8B-B14F-4D97-AF65-F5344CB8AC3E}">
        <p14:creationId xmlns:p14="http://schemas.microsoft.com/office/powerpoint/2010/main" val="1492247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630989" cy="554854"/>
          </a:xfrm>
        </p:spPr>
        <p:txBody>
          <a:bodyPr>
            <a:normAutofit/>
          </a:bodyPr>
          <a:lstStyle/>
          <a:p>
            <a:r>
              <a:rPr lang="en-US" sz="1800" dirty="0"/>
              <a:t>Number of Fractures due to Osteoporosis Worldwide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021" y="1128985"/>
            <a:ext cx="6757933" cy="5049746"/>
          </a:xfrm>
        </p:spPr>
      </p:pic>
      <p:sp>
        <p:nvSpPr>
          <p:cNvPr id="5" name="TextBox 4"/>
          <p:cNvSpPr txBox="1"/>
          <p:nvPr/>
        </p:nvSpPr>
        <p:spPr>
          <a:xfrm>
            <a:off x="838200" y="6387737"/>
            <a:ext cx="8279674" cy="369332"/>
          </a:xfrm>
          <a:prstGeom prst="rect">
            <a:avLst/>
          </a:prstGeom>
          <a:noFill/>
        </p:spPr>
        <p:txBody>
          <a:bodyPr wrap="square" rtlCol="0">
            <a:spAutoFit/>
          </a:bodyPr>
          <a:lstStyle/>
          <a:p>
            <a:r>
              <a:rPr lang="en-US" dirty="0"/>
              <a:t>http://www.iofbonehealth.org/epidemiology</a:t>
            </a:r>
          </a:p>
        </p:txBody>
      </p:sp>
    </p:spTree>
    <p:extLst>
      <p:ext uri="{BB962C8B-B14F-4D97-AF65-F5344CB8AC3E}">
        <p14:creationId xmlns:p14="http://schemas.microsoft.com/office/powerpoint/2010/main" val="3131430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lstStyle/>
          <a:p>
            <a:r>
              <a:rPr lang="en-US" dirty="0"/>
              <a:t>Genetic Factors</a:t>
            </a:r>
          </a:p>
          <a:p>
            <a:pPr lvl="1"/>
            <a:r>
              <a:rPr lang="en-US" dirty="0"/>
              <a:t>85% of risk</a:t>
            </a:r>
          </a:p>
          <a:p>
            <a:pPr lvl="1"/>
            <a:r>
              <a:rPr lang="en-US" dirty="0"/>
              <a:t>Allelic variations of the Vitamin D, estrogen, and Type I collagen receptors are associated with higher risk</a:t>
            </a:r>
          </a:p>
          <a:p>
            <a:r>
              <a:rPr lang="en-US" dirty="0"/>
              <a:t>Physical inactivity</a:t>
            </a:r>
          </a:p>
          <a:p>
            <a:r>
              <a:rPr lang="en-US" dirty="0"/>
              <a:t>Low Body Weight</a:t>
            </a:r>
          </a:p>
          <a:p>
            <a:r>
              <a:rPr lang="en-US" dirty="0"/>
              <a:t>Smoking </a:t>
            </a:r>
          </a:p>
          <a:p>
            <a:r>
              <a:rPr lang="en-US" dirty="0"/>
              <a:t>Alcohol Consumption</a:t>
            </a:r>
          </a:p>
          <a:p>
            <a:r>
              <a:rPr lang="en-US" dirty="0"/>
              <a:t>Aging</a:t>
            </a:r>
          </a:p>
          <a:p>
            <a:endParaRPr lang="en-US" dirty="0"/>
          </a:p>
          <a:p>
            <a:endParaRPr lang="en-US" dirty="0"/>
          </a:p>
        </p:txBody>
      </p:sp>
      <p:sp>
        <p:nvSpPr>
          <p:cNvPr id="4" name="TextBox 3"/>
          <p:cNvSpPr txBox="1"/>
          <p:nvPr/>
        </p:nvSpPr>
        <p:spPr>
          <a:xfrm>
            <a:off x="838200" y="6311900"/>
            <a:ext cx="9468394"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1988481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a:t>
            </a:r>
          </a:p>
        </p:txBody>
      </p:sp>
      <p:sp>
        <p:nvSpPr>
          <p:cNvPr id="3" name="Content Placeholder 2"/>
          <p:cNvSpPr>
            <a:spLocks noGrp="1"/>
          </p:cNvSpPr>
          <p:nvPr>
            <p:ph idx="1"/>
          </p:nvPr>
        </p:nvSpPr>
        <p:spPr/>
        <p:txBody>
          <a:bodyPr/>
          <a:lstStyle/>
          <a:p>
            <a:r>
              <a:rPr lang="en-US" dirty="0"/>
              <a:t>Age</a:t>
            </a:r>
          </a:p>
          <a:p>
            <a:pPr lvl="1"/>
            <a:r>
              <a:rPr lang="en-US" dirty="0"/>
              <a:t>BMD decreases at a rate of 0.5-1% per year beginning at age 40</a:t>
            </a:r>
          </a:p>
          <a:p>
            <a:pPr lvl="1"/>
            <a:endParaRPr lang="en-US" dirty="0"/>
          </a:p>
          <a:p>
            <a:r>
              <a:rPr lang="en-US" dirty="0"/>
              <a:t>Sex</a:t>
            </a:r>
          </a:p>
          <a:p>
            <a:pPr lvl="1"/>
            <a:r>
              <a:rPr lang="en-US" dirty="0"/>
              <a:t>More prevalent in women than men, with an even higher risk after menopause</a:t>
            </a:r>
          </a:p>
          <a:p>
            <a:r>
              <a:rPr lang="en-US" dirty="0"/>
              <a:t>Race</a:t>
            </a:r>
          </a:p>
          <a:p>
            <a:pPr lvl="1"/>
            <a:r>
              <a:rPr lang="en-US" dirty="0"/>
              <a:t>BMD lowest in Asians and Whites, but hip fractures more common in whites than Asians</a:t>
            </a:r>
          </a:p>
          <a:p>
            <a:pPr marL="0" indent="0">
              <a:buNone/>
            </a:pPr>
            <a:endParaRPr lang="en-US" dirty="0"/>
          </a:p>
          <a:p>
            <a:pPr algn="r"/>
            <a:endParaRPr lang="en-US" dirty="0"/>
          </a:p>
        </p:txBody>
      </p:sp>
      <p:sp>
        <p:nvSpPr>
          <p:cNvPr id="4" name="TextBox 3"/>
          <p:cNvSpPr txBox="1"/>
          <p:nvPr/>
        </p:nvSpPr>
        <p:spPr>
          <a:xfrm>
            <a:off x="838200" y="6488668"/>
            <a:ext cx="7315200"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194702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Limitation</a:t>
            </a:r>
          </a:p>
        </p:txBody>
      </p:sp>
      <p:sp>
        <p:nvSpPr>
          <p:cNvPr id="3" name="Content Placeholder 2"/>
          <p:cNvSpPr>
            <a:spLocks noGrp="1"/>
          </p:cNvSpPr>
          <p:nvPr>
            <p:ph idx="1"/>
          </p:nvPr>
        </p:nvSpPr>
        <p:spPr/>
        <p:txBody>
          <a:bodyPr>
            <a:normAutofit lnSpcReduction="10000"/>
          </a:bodyPr>
          <a:lstStyle/>
          <a:p>
            <a:r>
              <a:rPr lang="en-US" dirty="0"/>
              <a:t>“</a:t>
            </a:r>
            <a:r>
              <a:rPr lang="en-US" i="1" dirty="0"/>
              <a:t>There is no single definition for "disability," and many programs and surveys use different definitions based on program needs and available data. Also, the same underlying cause of a disability can affect different people in different ways. It is important to remember that all people can be healthy and live well with or without a disability.”</a:t>
            </a:r>
          </a:p>
          <a:p>
            <a:pPr marL="0" indent="0" algn="r">
              <a:buNone/>
            </a:pPr>
            <a:r>
              <a:rPr lang="en-US" i="1" dirty="0"/>
              <a:t>-CDC, 2016</a:t>
            </a:r>
            <a:endParaRPr lang="en-US" dirty="0"/>
          </a:p>
          <a:p>
            <a:r>
              <a:rPr lang="en-US" dirty="0"/>
              <a:t>Arthritis-Attributed Limitations</a:t>
            </a:r>
          </a:p>
          <a:p>
            <a:pPr lvl="1"/>
            <a:r>
              <a:rPr lang="en-US" dirty="0"/>
              <a:t>Work</a:t>
            </a:r>
          </a:p>
          <a:p>
            <a:pPr lvl="1"/>
            <a:r>
              <a:rPr lang="en-US" dirty="0"/>
              <a:t>Activity</a:t>
            </a:r>
          </a:p>
          <a:p>
            <a:pPr lvl="1"/>
            <a:r>
              <a:rPr lang="en-US" dirty="0"/>
              <a:t>Social Participation</a:t>
            </a:r>
          </a:p>
        </p:txBody>
      </p:sp>
    </p:spTree>
    <p:extLst>
      <p:ext uri="{BB962C8B-B14F-4D97-AF65-F5344CB8AC3E}">
        <p14:creationId xmlns:p14="http://schemas.microsoft.com/office/powerpoint/2010/main" val="338449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9" y="2572748"/>
            <a:ext cx="10515600" cy="1325563"/>
          </a:xfrm>
        </p:spPr>
        <p:txBody>
          <a:bodyPr/>
          <a:lstStyle/>
          <a:p>
            <a:pPr algn="ctr"/>
            <a:r>
              <a:rPr lang="en-US" dirty="0"/>
              <a:t>Juvenile Idiopathic Arthritis</a:t>
            </a:r>
          </a:p>
        </p:txBody>
      </p:sp>
    </p:spTree>
    <p:extLst>
      <p:ext uri="{BB962C8B-B14F-4D97-AF65-F5344CB8AC3E}">
        <p14:creationId xmlns:p14="http://schemas.microsoft.com/office/powerpoint/2010/main" val="9088924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and Pathophysiology</a:t>
            </a:r>
          </a:p>
        </p:txBody>
      </p:sp>
      <p:sp>
        <p:nvSpPr>
          <p:cNvPr id="3" name="Content Placeholder 2"/>
          <p:cNvSpPr>
            <a:spLocks noGrp="1"/>
          </p:cNvSpPr>
          <p:nvPr>
            <p:ph idx="1"/>
          </p:nvPr>
        </p:nvSpPr>
        <p:spPr/>
        <p:txBody>
          <a:bodyPr/>
          <a:lstStyle/>
          <a:p>
            <a:r>
              <a:rPr lang="en-US" dirty="0"/>
              <a:t>Most common of the Juvenile Arthritis diseases</a:t>
            </a:r>
          </a:p>
          <a:p>
            <a:r>
              <a:rPr lang="en-US" dirty="0"/>
              <a:t>Autoimmune disease (Neutrophils are main effector cell)</a:t>
            </a:r>
          </a:p>
          <a:p>
            <a:r>
              <a:rPr lang="en-US" dirty="0"/>
              <a:t>Symptoms include</a:t>
            </a:r>
          </a:p>
          <a:p>
            <a:pPr lvl="1"/>
            <a:r>
              <a:rPr lang="en-US" dirty="0"/>
              <a:t>Fatigue</a:t>
            </a:r>
          </a:p>
          <a:p>
            <a:pPr lvl="1"/>
            <a:r>
              <a:rPr lang="en-US" dirty="0"/>
              <a:t>Decrease physical activity</a:t>
            </a:r>
          </a:p>
          <a:p>
            <a:pPr lvl="1"/>
            <a:r>
              <a:rPr lang="en-US" dirty="0"/>
              <a:t>Sleep problems</a:t>
            </a:r>
          </a:p>
          <a:p>
            <a:pPr lvl="1"/>
            <a:r>
              <a:rPr lang="en-US" dirty="0"/>
              <a:t>Swelling at joints</a:t>
            </a:r>
          </a:p>
        </p:txBody>
      </p:sp>
      <p:sp>
        <p:nvSpPr>
          <p:cNvPr id="4" name="TextBox 3"/>
          <p:cNvSpPr txBox="1"/>
          <p:nvPr/>
        </p:nvSpPr>
        <p:spPr>
          <a:xfrm>
            <a:off x="574765" y="6122488"/>
            <a:ext cx="10175965" cy="646331"/>
          </a:xfrm>
          <a:prstGeom prst="rect">
            <a:avLst/>
          </a:prstGeom>
          <a:noFill/>
        </p:spPr>
        <p:txBody>
          <a:bodyPr wrap="square" rtlCol="0">
            <a:spAutoFit/>
          </a:bodyPr>
          <a:lstStyle/>
          <a:p>
            <a:r>
              <a:rPr lang="en-US" dirty="0"/>
              <a:t>http://www.arthritis.org/about-arthritis/types/juvenile-idiopathic-arthritis-jia/symptoms.php</a:t>
            </a:r>
          </a:p>
          <a:p>
            <a:endParaRPr lang="en-US" dirty="0"/>
          </a:p>
        </p:txBody>
      </p:sp>
    </p:spTree>
    <p:extLst>
      <p:ext uri="{BB962C8B-B14F-4D97-AF65-F5344CB8AC3E}">
        <p14:creationId xmlns:p14="http://schemas.microsoft.com/office/powerpoint/2010/main" val="9148641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Incidence, Attributes</a:t>
            </a:r>
          </a:p>
        </p:txBody>
      </p:sp>
      <p:sp>
        <p:nvSpPr>
          <p:cNvPr id="3" name="Content Placeholder 2"/>
          <p:cNvSpPr>
            <a:spLocks noGrp="1"/>
          </p:cNvSpPr>
          <p:nvPr>
            <p:ph idx="1"/>
          </p:nvPr>
        </p:nvSpPr>
        <p:spPr>
          <a:xfrm>
            <a:off x="1021080" y="1741171"/>
            <a:ext cx="10515600" cy="4351338"/>
          </a:xfrm>
        </p:spPr>
        <p:txBody>
          <a:bodyPr>
            <a:normAutofit fontScale="92500" lnSpcReduction="10000"/>
          </a:bodyPr>
          <a:lstStyle/>
          <a:p>
            <a:r>
              <a:rPr lang="en-US" dirty="0"/>
              <a:t>Prevalence </a:t>
            </a:r>
          </a:p>
          <a:p>
            <a:pPr lvl="1"/>
            <a:r>
              <a:rPr lang="en-US" dirty="0"/>
              <a:t>100,000 children in the U.S have JIA</a:t>
            </a:r>
          </a:p>
          <a:p>
            <a:pPr lvl="1"/>
            <a:endParaRPr lang="en-US" dirty="0"/>
          </a:p>
          <a:p>
            <a:r>
              <a:rPr lang="en-US" dirty="0"/>
              <a:t>Incidence</a:t>
            </a:r>
          </a:p>
          <a:p>
            <a:pPr lvl="1"/>
            <a:r>
              <a:rPr lang="en-US" dirty="0"/>
              <a:t>13.9 per 100,000 children annually </a:t>
            </a:r>
          </a:p>
          <a:p>
            <a:pPr lvl="1"/>
            <a:endParaRPr lang="en-US" dirty="0"/>
          </a:p>
          <a:p>
            <a:r>
              <a:rPr lang="en-US" dirty="0"/>
              <a:t>Attributes</a:t>
            </a:r>
          </a:p>
          <a:p>
            <a:pPr lvl="1"/>
            <a:r>
              <a:rPr lang="en-US" dirty="0"/>
              <a:t>Sex</a:t>
            </a:r>
          </a:p>
          <a:p>
            <a:pPr lvl="2"/>
            <a:r>
              <a:rPr lang="en-US" dirty="0"/>
              <a:t>One study found that it was more prevalent in girls than boys by a 2 to 1 margin</a:t>
            </a:r>
          </a:p>
          <a:p>
            <a:pPr lvl="2"/>
            <a:endParaRPr lang="en-US" dirty="0"/>
          </a:p>
          <a:p>
            <a:pPr lvl="1"/>
            <a:r>
              <a:rPr lang="en-US" dirty="0"/>
              <a:t>Race</a:t>
            </a:r>
          </a:p>
          <a:p>
            <a:pPr lvl="2"/>
            <a:r>
              <a:rPr lang="en-US" dirty="0"/>
              <a:t>Less common in African-American and Asian populations compared to Caucasian populations</a:t>
            </a:r>
          </a:p>
        </p:txBody>
      </p:sp>
      <p:sp>
        <p:nvSpPr>
          <p:cNvPr id="4" name="TextBox 3"/>
          <p:cNvSpPr txBox="1"/>
          <p:nvPr/>
        </p:nvSpPr>
        <p:spPr>
          <a:xfrm>
            <a:off x="838200" y="6142992"/>
            <a:ext cx="10698480" cy="646331"/>
          </a:xfrm>
          <a:prstGeom prst="rect">
            <a:avLst/>
          </a:prstGeom>
          <a:noFill/>
        </p:spPr>
        <p:txBody>
          <a:bodyPr wrap="square" rtlCol="0">
            <a:spAutoFit/>
          </a:bodyPr>
          <a:lstStyle/>
          <a:p>
            <a:r>
              <a:rPr lang="en-US" dirty="0"/>
              <a:t>http://www.uptodate.com/contents/juvenile-idiopathic-arthritis-epidemiology-and-immunopathogenesis</a:t>
            </a:r>
          </a:p>
          <a:p>
            <a:r>
              <a:rPr lang="en-US" dirty="0"/>
              <a:t>http://ped-rheum.biomedcentral.com/articles/10.1186/s12969-015-0030-z</a:t>
            </a:r>
          </a:p>
        </p:txBody>
      </p:sp>
    </p:spTree>
    <p:extLst>
      <p:ext uri="{BB962C8B-B14F-4D97-AF65-F5344CB8AC3E}">
        <p14:creationId xmlns:p14="http://schemas.microsoft.com/office/powerpoint/2010/main" val="14363605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05" y="2690314"/>
            <a:ext cx="10515600" cy="1325563"/>
          </a:xfrm>
        </p:spPr>
        <p:txBody>
          <a:bodyPr/>
          <a:lstStyle/>
          <a:p>
            <a:pPr algn="ctr"/>
            <a:r>
              <a:rPr lang="en-US" dirty="0"/>
              <a:t>Part III: Intervention and Research</a:t>
            </a:r>
          </a:p>
        </p:txBody>
      </p:sp>
    </p:spTree>
    <p:extLst>
      <p:ext uri="{BB962C8B-B14F-4D97-AF65-F5344CB8AC3E}">
        <p14:creationId xmlns:p14="http://schemas.microsoft.com/office/powerpoint/2010/main" val="2323011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Prevention- Individual</a:t>
            </a:r>
          </a:p>
        </p:txBody>
      </p:sp>
      <p:sp>
        <p:nvSpPr>
          <p:cNvPr id="3" name="Content Placeholder 2"/>
          <p:cNvSpPr>
            <a:spLocks noGrp="1"/>
          </p:cNvSpPr>
          <p:nvPr>
            <p:ph idx="1"/>
          </p:nvPr>
        </p:nvSpPr>
        <p:spPr/>
        <p:txBody>
          <a:bodyPr>
            <a:normAutofit fontScale="77500" lnSpcReduction="20000"/>
          </a:bodyPr>
          <a:lstStyle/>
          <a:p>
            <a:r>
              <a:rPr lang="en-US" dirty="0"/>
              <a:t>Osteoarthritis</a:t>
            </a:r>
          </a:p>
          <a:p>
            <a:pPr lvl="1"/>
            <a:r>
              <a:rPr lang="en-US" dirty="0"/>
              <a:t>Avoid joint trauma (Also applicable to PTA)</a:t>
            </a:r>
          </a:p>
          <a:p>
            <a:pPr lvl="1"/>
            <a:r>
              <a:rPr lang="en-US" dirty="0"/>
              <a:t>Preventing Obesity</a:t>
            </a:r>
          </a:p>
          <a:p>
            <a:pPr lvl="1"/>
            <a:r>
              <a:rPr lang="en-US" dirty="0"/>
              <a:t>Modifying occupational joint stress</a:t>
            </a:r>
          </a:p>
          <a:p>
            <a:pPr lvl="1"/>
            <a:endParaRPr lang="en-US" dirty="0"/>
          </a:p>
          <a:p>
            <a:r>
              <a:rPr lang="en-US" dirty="0"/>
              <a:t>Gout</a:t>
            </a:r>
          </a:p>
          <a:p>
            <a:pPr lvl="1"/>
            <a:r>
              <a:rPr lang="en-US" dirty="0"/>
              <a:t>Weight Reduction</a:t>
            </a:r>
          </a:p>
          <a:p>
            <a:pPr lvl="1"/>
            <a:r>
              <a:rPr lang="en-US" dirty="0"/>
              <a:t>Dietary Changes</a:t>
            </a:r>
          </a:p>
          <a:p>
            <a:pPr lvl="1"/>
            <a:r>
              <a:rPr lang="en-US" dirty="0"/>
              <a:t>Moderation/Elimination of alcohol</a:t>
            </a:r>
          </a:p>
          <a:p>
            <a:pPr lvl="1"/>
            <a:endParaRPr lang="en-US" dirty="0"/>
          </a:p>
          <a:p>
            <a:r>
              <a:rPr lang="en-US" dirty="0"/>
              <a:t>Osteoporosis</a:t>
            </a:r>
          </a:p>
          <a:p>
            <a:pPr lvl="1"/>
            <a:r>
              <a:rPr lang="en-US" dirty="0"/>
              <a:t>Adequate intake of Vitamin D and Calcium during childhood</a:t>
            </a:r>
          </a:p>
          <a:p>
            <a:pPr lvl="1"/>
            <a:r>
              <a:rPr lang="en-US" dirty="0"/>
              <a:t>Smoking cessation (Also applicable to RA)</a:t>
            </a:r>
          </a:p>
          <a:p>
            <a:pPr lvl="1"/>
            <a:r>
              <a:rPr lang="en-US" dirty="0"/>
              <a:t>Hormone Therapy (Post-Menopause)</a:t>
            </a:r>
          </a:p>
          <a:p>
            <a:pPr lvl="1"/>
            <a:r>
              <a:rPr lang="en-US" dirty="0"/>
              <a:t>“Fall-proofing” living areas</a:t>
            </a:r>
          </a:p>
          <a:p>
            <a:pPr lvl="1"/>
            <a:endParaRPr lang="en-US" dirty="0"/>
          </a:p>
        </p:txBody>
      </p:sp>
      <p:sp>
        <p:nvSpPr>
          <p:cNvPr id="4" name="TextBox 3"/>
          <p:cNvSpPr txBox="1"/>
          <p:nvPr/>
        </p:nvSpPr>
        <p:spPr>
          <a:xfrm>
            <a:off x="838200" y="6311900"/>
            <a:ext cx="10332720"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3123111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Intervention- Individual</a:t>
            </a:r>
          </a:p>
        </p:txBody>
      </p:sp>
      <p:sp>
        <p:nvSpPr>
          <p:cNvPr id="3" name="Content Placeholder 2"/>
          <p:cNvSpPr>
            <a:spLocks noGrp="1"/>
          </p:cNvSpPr>
          <p:nvPr>
            <p:ph idx="1"/>
          </p:nvPr>
        </p:nvSpPr>
        <p:spPr/>
        <p:txBody>
          <a:bodyPr/>
          <a:lstStyle/>
          <a:p>
            <a:r>
              <a:rPr lang="en-US" dirty="0"/>
              <a:t>Osteoarthritis</a:t>
            </a:r>
          </a:p>
          <a:p>
            <a:pPr lvl="1"/>
            <a:r>
              <a:rPr lang="en-US" dirty="0"/>
              <a:t>X-rays and radiographs in older patients</a:t>
            </a:r>
          </a:p>
          <a:p>
            <a:pPr marL="457200" lvl="1" indent="0">
              <a:buNone/>
            </a:pPr>
            <a:endParaRPr lang="en-US" dirty="0"/>
          </a:p>
          <a:p>
            <a:r>
              <a:rPr lang="en-US" dirty="0"/>
              <a:t>Gout</a:t>
            </a:r>
          </a:p>
          <a:p>
            <a:pPr lvl="1"/>
            <a:r>
              <a:rPr lang="en-US" dirty="0"/>
              <a:t>Treating those with asymptomatic hyperuricemia</a:t>
            </a:r>
          </a:p>
          <a:p>
            <a:pPr lvl="1"/>
            <a:endParaRPr lang="en-US" dirty="0"/>
          </a:p>
          <a:p>
            <a:r>
              <a:rPr lang="en-US" dirty="0"/>
              <a:t>Osteoporosis</a:t>
            </a:r>
          </a:p>
          <a:p>
            <a:pPr lvl="1"/>
            <a:r>
              <a:rPr lang="en-US" dirty="0"/>
              <a:t>BMD testing recommended for women 65+ and men 75+</a:t>
            </a:r>
          </a:p>
          <a:p>
            <a:pPr lvl="1"/>
            <a:r>
              <a:rPr lang="en-US" dirty="0"/>
              <a:t>Earlier if there is a prior history of fractures</a:t>
            </a:r>
          </a:p>
          <a:p>
            <a:pPr lvl="1"/>
            <a:endParaRPr lang="en-US" dirty="0"/>
          </a:p>
          <a:p>
            <a:pPr lvl="1"/>
            <a:endParaRPr lang="en-US" dirty="0"/>
          </a:p>
          <a:p>
            <a:pPr marL="457200" lvl="1" indent="0">
              <a:buNone/>
            </a:pPr>
            <a:endParaRPr lang="en-US" dirty="0"/>
          </a:p>
        </p:txBody>
      </p:sp>
      <p:sp>
        <p:nvSpPr>
          <p:cNvPr id="4" name="TextBox 3"/>
          <p:cNvSpPr txBox="1"/>
          <p:nvPr/>
        </p:nvSpPr>
        <p:spPr>
          <a:xfrm>
            <a:off x="838200" y="6311900"/>
            <a:ext cx="10241280"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10329014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Tertiary Intervention- Individual</a:t>
            </a:r>
          </a:p>
        </p:txBody>
      </p:sp>
      <p:sp>
        <p:nvSpPr>
          <p:cNvPr id="3" name="Content Placeholder 2"/>
          <p:cNvSpPr>
            <a:spLocks noGrp="1"/>
          </p:cNvSpPr>
          <p:nvPr>
            <p:ph idx="1"/>
          </p:nvPr>
        </p:nvSpPr>
        <p:spPr/>
        <p:txBody>
          <a:bodyPr>
            <a:normAutofit lnSpcReduction="10000"/>
          </a:bodyPr>
          <a:lstStyle/>
          <a:p>
            <a:r>
              <a:rPr lang="en-US" dirty="0"/>
              <a:t>Pharmalogical</a:t>
            </a:r>
          </a:p>
          <a:p>
            <a:pPr lvl="1"/>
            <a:r>
              <a:rPr lang="en-US" dirty="0"/>
              <a:t>NSAIDS</a:t>
            </a:r>
          </a:p>
          <a:p>
            <a:pPr lvl="1"/>
            <a:r>
              <a:rPr lang="en-US" dirty="0"/>
              <a:t>Corticosteroids</a:t>
            </a:r>
          </a:p>
          <a:p>
            <a:pPr lvl="1"/>
            <a:r>
              <a:rPr lang="en-US" dirty="0"/>
              <a:t>TNF/ IFN-1 blockers</a:t>
            </a:r>
          </a:p>
          <a:p>
            <a:pPr lvl="1"/>
            <a:r>
              <a:rPr lang="en-US" dirty="0"/>
              <a:t>Anti-catabolic/anabolic drugs</a:t>
            </a:r>
          </a:p>
          <a:p>
            <a:pPr lvl="1"/>
            <a:endParaRPr lang="en-US" dirty="0"/>
          </a:p>
          <a:p>
            <a:r>
              <a:rPr lang="en-US" dirty="0"/>
              <a:t>Non-pharmalogical</a:t>
            </a:r>
          </a:p>
          <a:p>
            <a:pPr lvl="1"/>
            <a:r>
              <a:rPr lang="en-US" dirty="0"/>
              <a:t>Physical Therapy</a:t>
            </a:r>
          </a:p>
          <a:p>
            <a:pPr lvl="1"/>
            <a:r>
              <a:rPr lang="en-US" dirty="0"/>
              <a:t>Support Groups</a:t>
            </a:r>
          </a:p>
          <a:p>
            <a:pPr lvl="1"/>
            <a:r>
              <a:rPr lang="en-US" dirty="0"/>
              <a:t>Public Health Nursing Services</a:t>
            </a:r>
          </a:p>
          <a:p>
            <a:pPr lvl="1"/>
            <a:r>
              <a:rPr lang="en-US" dirty="0"/>
              <a:t>Surgery</a:t>
            </a:r>
          </a:p>
          <a:p>
            <a:endParaRPr lang="en-US" dirty="0"/>
          </a:p>
        </p:txBody>
      </p:sp>
      <p:sp>
        <p:nvSpPr>
          <p:cNvPr id="4" name="TextBox 3"/>
          <p:cNvSpPr txBox="1"/>
          <p:nvPr/>
        </p:nvSpPr>
        <p:spPr>
          <a:xfrm>
            <a:off x="1099457" y="6311900"/>
            <a:ext cx="7012577" cy="369332"/>
          </a:xfrm>
          <a:prstGeom prst="rect">
            <a:avLst/>
          </a:prstGeom>
          <a:noFill/>
        </p:spPr>
        <p:txBody>
          <a:bodyPr wrap="square" rtlCol="0">
            <a:spAutoFit/>
          </a:bodyPr>
          <a:lstStyle/>
          <a:p>
            <a:r>
              <a:rPr lang="en-US" dirty="0"/>
              <a:t>Chronic Disease Epidemiology and Control (2010)</a:t>
            </a:r>
          </a:p>
        </p:txBody>
      </p:sp>
    </p:spTree>
    <p:extLst>
      <p:ext uri="{BB962C8B-B14F-4D97-AF65-F5344CB8AC3E}">
        <p14:creationId xmlns:p14="http://schemas.microsoft.com/office/powerpoint/2010/main" val="36246872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891" y="2742565"/>
            <a:ext cx="10515600" cy="1325563"/>
          </a:xfrm>
        </p:spPr>
        <p:txBody>
          <a:bodyPr/>
          <a:lstStyle/>
          <a:p>
            <a:pPr algn="ctr"/>
            <a:r>
              <a:rPr lang="en-US" dirty="0"/>
              <a:t>Community Intervention</a:t>
            </a:r>
          </a:p>
        </p:txBody>
      </p:sp>
    </p:spTree>
    <p:extLst>
      <p:ext uri="{BB962C8B-B14F-4D97-AF65-F5344CB8AC3E}">
        <p14:creationId xmlns:p14="http://schemas.microsoft.com/office/powerpoint/2010/main" val="4067669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a:t>
            </a:r>
          </a:p>
        </p:txBody>
      </p:sp>
      <p:sp>
        <p:nvSpPr>
          <p:cNvPr id="3" name="Content Placeholder 2"/>
          <p:cNvSpPr>
            <a:spLocks noGrp="1"/>
          </p:cNvSpPr>
          <p:nvPr>
            <p:ph idx="1"/>
          </p:nvPr>
        </p:nvSpPr>
        <p:spPr>
          <a:xfrm>
            <a:off x="838200" y="1526700"/>
            <a:ext cx="10515600" cy="4351338"/>
          </a:xfrm>
        </p:spPr>
        <p:txBody>
          <a:bodyPr/>
          <a:lstStyle/>
          <a:p>
            <a:r>
              <a:rPr lang="en-US" dirty="0"/>
              <a:t>CDC uses 2 surveys to collect data of Arthritis and other rheumatic conditions (AORC)</a:t>
            </a:r>
          </a:p>
          <a:p>
            <a:r>
              <a:rPr lang="en-US" dirty="0"/>
              <a:t>National Health Interview Survey (NHIS)</a:t>
            </a:r>
          </a:p>
          <a:p>
            <a:pPr lvl="1"/>
            <a:r>
              <a:rPr lang="en-US" dirty="0"/>
              <a:t>Monitors the health of the non-institutionalized U.S</a:t>
            </a:r>
          </a:p>
          <a:p>
            <a:pPr lvl="1"/>
            <a:r>
              <a:rPr lang="en-US" dirty="0"/>
              <a:t>Has a Core questionnaire and supplement questions</a:t>
            </a:r>
          </a:p>
          <a:p>
            <a:pPr lvl="1"/>
            <a:r>
              <a:rPr lang="en-US" dirty="0"/>
              <a:t>Scheduled to be redesigned in 2018</a:t>
            </a:r>
          </a:p>
          <a:p>
            <a:pPr marL="457200" lvl="1" indent="0">
              <a:buNone/>
            </a:pPr>
            <a:endParaRPr lang="en-US" dirty="0"/>
          </a:p>
          <a:p>
            <a:r>
              <a:rPr lang="en-US" dirty="0"/>
              <a:t>Behavioral Risk Factor Surveillance System (BRFSS)</a:t>
            </a:r>
          </a:p>
          <a:p>
            <a:pPr lvl="1"/>
            <a:r>
              <a:rPr lang="en-US" dirty="0"/>
              <a:t>Collects data on health- related risk behaviors</a:t>
            </a:r>
          </a:p>
          <a:p>
            <a:pPr lvl="1"/>
            <a:r>
              <a:rPr lang="en-US" dirty="0"/>
              <a:t>Used for building health-promotion activities </a:t>
            </a:r>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9051" y="2435165"/>
            <a:ext cx="1841862" cy="16372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360" y="4776649"/>
            <a:ext cx="2400635" cy="857370"/>
          </a:xfrm>
          <a:prstGeom prst="rect">
            <a:avLst/>
          </a:prstGeom>
        </p:spPr>
      </p:pic>
      <p:sp>
        <p:nvSpPr>
          <p:cNvPr id="6" name="TextBox 5"/>
          <p:cNvSpPr txBox="1"/>
          <p:nvPr/>
        </p:nvSpPr>
        <p:spPr>
          <a:xfrm>
            <a:off x="666206" y="6479037"/>
            <a:ext cx="8347165" cy="369332"/>
          </a:xfrm>
          <a:prstGeom prst="rect">
            <a:avLst/>
          </a:prstGeom>
          <a:noFill/>
        </p:spPr>
        <p:txBody>
          <a:bodyPr wrap="square" rtlCol="0">
            <a:spAutoFit/>
          </a:bodyPr>
          <a:lstStyle/>
          <a:p>
            <a:r>
              <a:rPr lang="en-US" dirty="0"/>
              <a:t>http://www.cdc.gov/brfss/about/index.htm</a:t>
            </a:r>
          </a:p>
        </p:txBody>
      </p:sp>
      <p:sp>
        <p:nvSpPr>
          <p:cNvPr id="7" name="TextBox 6"/>
          <p:cNvSpPr txBox="1"/>
          <p:nvPr/>
        </p:nvSpPr>
        <p:spPr>
          <a:xfrm>
            <a:off x="692331" y="6078371"/>
            <a:ext cx="8046720" cy="369332"/>
          </a:xfrm>
          <a:prstGeom prst="rect">
            <a:avLst/>
          </a:prstGeom>
          <a:noFill/>
        </p:spPr>
        <p:txBody>
          <a:bodyPr wrap="square" rtlCol="0">
            <a:spAutoFit/>
          </a:bodyPr>
          <a:lstStyle/>
          <a:p>
            <a:r>
              <a:rPr lang="en-US" dirty="0"/>
              <a:t>http://www.cdc.gov/nchs/nhis/about_nhis.htm</a:t>
            </a:r>
          </a:p>
        </p:txBody>
      </p:sp>
    </p:spTree>
    <p:extLst>
      <p:ext uri="{BB962C8B-B14F-4D97-AF65-F5344CB8AC3E}">
        <p14:creationId xmlns:p14="http://schemas.microsoft.com/office/powerpoint/2010/main" val="3653480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Arthritis Action Plan (NAAP)</a:t>
            </a:r>
          </a:p>
        </p:txBody>
      </p:sp>
      <p:sp>
        <p:nvSpPr>
          <p:cNvPr id="3" name="Content Placeholder 2"/>
          <p:cNvSpPr>
            <a:spLocks noGrp="1"/>
          </p:cNvSpPr>
          <p:nvPr>
            <p:ph idx="1"/>
          </p:nvPr>
        </p:nvSpPr>
        <p:spPr/>
        <p:txBody>
          <a:bodyPr/>
          <a:lstStyle/>
          <a:p>
            <a:r>
              <a:rPr lang="en-US" dirty="0"/>
              <a:t>Developed by CDC in 1999</a:t>
            </a:r>
          </a:p>
          <a:p>
            <a:r>
              <a:rPr lang="en-US" dirty="0"/>
              <a:t>Three objectives:</a:t>
            </a:r>
          </a:p>
          <a:p>
            <a:pPr lvl="1"/>
            <a:r>
              <a:rPr lang="en-US" dirty="0"/>
              <a:t>“To establish a solid scientific base of knowledge </a:t>
            </a:r>
          </a:p>
          <a:p>
            <a:pPr marL="457200" lvl="1" indent="0">
              <a:buNone/>
            </a:pPr>
            <a:r>
              <a:rPr lang="en-US" dirty="0"/>
              <a:t>on the prevention of arthritis and related disability.”</a:t>
            </a:r>
          </a:p>
          <a:p>
            <a:pPr marL="457200" lvl="1" indent="0">
              <a:buNone/>
            </a:pPr>
            <a:endParaRPr lang="en-US" dirty="0"/>
          </a:p>
          <a:p>
            <a:pPr lvl="1"/>
            <a:r>
              <a:rPr lang="en-US" dirty="0"/>
              <a:t>Increase awareness of arthritis and its impact</a:t>
            </a:r>
          </a:p>
          <a:p>
            <a:pPr lvl="1"/>
            <a:endParaRPr lang="en-US" dirty="0"/>
          </a:p>
          <a:p>
            <a:pPr lvl="1"/>
            <a:r>
              <a:rPr lang="en-US" dirty="0"/>
              <a:t>Implement programs to prevent arthritis</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258" y="1404272"/>
            <a:ext cx="3705742" cy="4772691"/>
          </a:xfrm>
          <a:prstGeom prst="rect">
            <a:avLst/>
          </a:prstGeom>
        </p:spPr>
      </p:pic>
      <p:sp>
        <p:nvSpPr>
          <p:cNvPr id="5" name="TextBox 4"/>
          <p:cNvSpPr txBox="1"/>
          <p:nvPr/>
        </p:nvSpPr>
        <p:spPr>
          <a:xfrm>
            <a:off x="616131" y="6240509"/>
            <a:ext cx="11353800" cy="369332"/>
          </a:xfrm>
          <a:prstGeom prst="rect">
            <a:avLst/>
          </a:prstGeom>
          <a:noFill/>
        </p:spPr>
        <p:txBody>
          <a:bodyPr wrap="square" rtlCol="0">
            <a:spAutoFit/>
          </a:bodyPr>
          <a:lstStyle/>
          <a:p>
            <a:r>
              <a:rPr lang="en-US" dirty="0"/>
              <a:t>http://www.cdc.gov/arthritis/temp/pilots-201208/pilot1/online/arthritis-challenge/05-PublicHealth/keydocuments.htm</a:t>
            </a:r>
          </a:p>
        </p:txBody>
      </p:sp>
    </p:spTree>
    <p:extLst>
      <p:ext uri="{BB962C8B-B14F-4D97-AF65-F5344CB8AC3E}">
        <p14:creationId xmlns:p14="http://schemas.microsoft.com/office/powerpoint/2010/main" val="413461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lstStyle/>
          <a:p>
            <a:r>
              <a:rPr lang="en-US" dirty="0"/>
              <a:t>Prevalence</a:t>
            </a:r>
          </a:p>
        </p:txBody>
      </p:sp>
      <p:sp>
        <p:nvSpPr>
          <p:cNvPr id="3" name="Content Placeholder 2"/>
          <p:cNvSpPr>
            <a:spLocks noGrp="1"/>
          </p:cNvSpPr>
          <p:nvPr>
            <p:ph idx="1"/>
          </p:nvPr>
        </p:nvSpPr>
        <p:spPr>
          <a:xfrm>
            <a:off x="838200" y="1825625"/>
            <a:ext cx="10515600" cy="3843655"/>
          </a:xfrm>
        </p:spPr>
        <p:txBody>
          <a:bodyPr>
            <a:normAutofit lnSpcReduction="10000"/>
          </a:bodyPr>
          <a:lstStyle/>
          <a:p>
            <a:r>
              <a:rPr lang="en-US" dirty="0"/>
              <a:t>21.6% of U.S population (46.4 million people) in 2003</a:t>
            </a:r>
          </a:p>
          <a:p>
            <a:pPr lvl="1"/>
            <a:r>
              <a:rPr lang="en-US" dirty="0"/>
              <a:t>22.7% of U.S. population (52.5 million people) in 2010</a:t>
            </a:r>
          </a:p>
          <a:p>
            <a:pPr lvl="1"/>
            <a:r>
              <a:rPr lang="en-US" dirty="0"/>
              <a:t>Projected to be 25% of U.S. (67 million) by 2030</a:t>
            </a:r>
          </a:p>
          <a:p>
            <a:pPr lvl="1"/>
            <a:endParaRPr lang="en-US" dirty="0"/>
          </a:p>
          <a:p>
            <a:r>
              <a:rPr lang="en-US" dirty="0"/>
              <a:t>8.8% of U.S. population reported to have both arthritis and “arthritis-attributed activity limitation” in 2003</a:t>
            </a:r>
          </a:p>
          <a:p>
            <a:pPr lvl="1"/>
            <a:r>
              <a:rPr lang="en-US" dirty="0"/>
              <a:t>9.8% (22.7 million people)  of U.S. population now report to be activity limited due to arthritis</a:t>
            </a:r>
          </a:p>
          <a:p>
            <a:pPr lvl="1"/>
            <a:r>
              <a:rPr lang="en-US" dirty="0"/>
              <a:t>37% of those with arthritis in 2030 will report of having their activity limited due to the disease</a:t>
            </a:r>
          </a:p>
        </p:txBody>
      </p:sp>
      <p:sp>
        <p:nvSpPr>
          <p:cNvPr id="4" name="TextBox 3"/>
          <p:cNvSpPr txBox="1"/>
          <p:nvPr/>
        </p:nvSpPr>
        <p:spPr>
          <a:xfrm>
            <a:off x="1162594" y="6134581"/>
            <a:ext cx="7262949" cy="646331"/>
          </a:xfrm>
          <a:prstGeom prst="rect">
            <a:avLst/>
          </a:prstGeom>
          <a:noFill/>
        </p:spPr>
        <p:txBody>
          <a:bodyPr wrap="square" rtlCol="0">
            <a:spAutoFit/>
          </a:bodyPr>
          <a:lstStyle/>
          <a:p>
            <a:r>
              <a:rPr lang="en-US" dirty="0"/>
              <a:t>Chronic Epidemiology Disease and Control (2010)</a:t>
            </a:r>
          </a:p>
          <a:p>
            <a:r>
              <a:rPr lang="en-US" dirty="0"/>
              <a:t>http://www.cdc.gov/arthritis/data_statistics/index.htm</a:t>
            </a:r>
          </a:p>
        </p:txBody>
      </p:sp>
    </p:spTree>
    <p:extLst>
      <p:ext uri="{BB962C8B-B14F-4D97-AF65-F5344CB8AC3E}">
        <p14:creationId xmlns:p14="http://schemas.microsoft.com/office/powerpoint/2010/main" val="245918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 Agenda </a:t>
            </a:r>
          </a:p>
        </p:txBody>
      </p:sp>
      <p:sp>
        <p:nvSpPr>
          <p:cNvPr id="3" name="Content Placeholder 2"/>
          <p:cNvSpPr>
            <a:spLocks noGrp="1"/>
          </p:cNvSpPr>
          <p:nvPr>
            <p:ph idx="1"/>
          </p:nvPr>
        </p:nvSpPr>
        <p:spPr/>
        <p:txBody>
          <a:bodyPr/>
          <a:lstStyle/>
          <a:p>
            <a:r>
              <a:rPr lang="en-US" dirty="0"/>
              <a:t>Developed in 2010 by the CDC</a:t>
            </a:r>
          </a:p>
          <a:p>
            <a:endParaRPr lang="en-US" dirty="0"/>
          </a:p>
          <a:p>
            <a:r>
              <a:rPr lang="en-US" dirty="0"/>
              <a:t>Three goals it set to accomplish within</a:t>
            </a:r>
          </a:p>
          <a:p>
            <a:pPr marL="0" indent="0">
              <a:buNone/>
            </a:pPr>
            <a:r>
              <a:rPr lang="en-US" dirty="0"/>
              <a:t>   3 to 5 years</a:t>
            </a:r>
          </a:p>
          <a:p>
            <a:pPr marL="457200" lvl="1" indent="0">
              <a:buNone/>
            </a:pPr>
            <a:endParaRPr lang="en-US" dirty="0"/>
          </a:p>
          <a:p>
            <a:pPr lvl="1"/>
            <a:r>
              <a:rPr lang="en-US" dirty="0"/>
              <a:t>Ensure the availability of evidence-based intervention</a:t>
            </a:r>
          </a:p>
          <a:p>
            <a:pPr marL="457200" lvl="1" indent="0">
              <a:buNone/>
            </a:pPr>
            <a:r>
              <a:rPr lang="en-US" dirty="0"/>
              <a:t>    strategies for OA</a:t>
            </a:r>
          </a:p>
          <a:p>
            <a:pPr lvl="1"/>
            <a:r>
              <a:rPr lang="en-US" dirty="0"/>
              <a:t>Establish supportive policies </a:t>
            </a:r>
          </a:p>
          <a:p>
            <a:pPr lvl="1"/>
            <a:r>
              <a:rPr lang="en-US" dirty="0"/>
              <a:t>Start research to better understand OA</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310" y="1825625"/>
            <a:ext cx="2992770" cy="3981570"/>
          </a:xfrm>
          <a:prstGeom prst="rect">
            <a:avLst/>
          </a:prstGeom>
        </p:spPr>
      </p:pic>
      <p:sp>
        <p:nvSpPr>
          <p:cNvPr id="5" name="TextBox 4"/>
          <p:cNvSpPr txBox="1"/>
          <p:nvPr/>
        </p:nvSpPr>
        <p:spPr>
          <a:xfrm>
            <a:off x="718457" y="6453051"/>
            <a:ext cx="11351623" cy="369332"/>
          </a:xfrm>
          <a:prstGeom prst="rect">
            <a:avLst/>
          </a:prstGeom>
          <a:noFill/>
        </p:spPr>
        <p:txBody>
          <a:bodyPr wrap="square" rtlCol="0">
            <a:spAutoFit/>
          </a:bodyPr>
          <a:lstStyle/>
          <a:p>
            <a:r>
              <a:rPr lang="en-US" dirty="0"/>
              <a:t>http://www.cdc.gov/arthritis/temp/pilots-201208/pilot1/online/arthritis-challenge/05-PublicHealth/keydocuments.htm</a:t>
            </a:r>
          </a:p>
        </p:txBody>
      </p:sp>
    </p:spTree>
    <p:extLst>
      <p:ext uri="{BB962C8B-B14F-4D97-AF65-F5344CB8AC3E}">
        <p14:creationId xmlns:p14="http://schemas.microsoft.com/office/powerpoint/2010/main" val="504928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Community Outreach</a:t>
            </a:r>
          </a:p>
        </p:txBody>
      </p:sp>
      <p:sp>
        <p:nvSpPr>
          <p:cNvPr id="3" name="Content Placeholder 2"/>
          <p:cNvSpPr>
            <a:spLocks noGrp="1"/>
          </p:cNvSpPr>
          <p:nvPr>
            <p:ph idx="1"/>
          </p:nvPr>
        </p:nvSpPr>
        <p:spPr/>
        <p:txBody>
          <a:bodyPr>
            <a:normAutofit fontScale="92500" lnSpcReduction="20000"/>
          </a:bodyPr>
          <a:lstStyle/>
          <a:p>
            <a:r>
              <a:rPr lang="en-US" dirty="0"/>
              <a:t>Fit and Strong!</a:t>
            </a:r>
          </a:p>
          <a:p>
            <a:r>
              <a:rPr lang="en-US" dirty="0"/>
              <a:t>EnhanceFitness</a:t>
            </a:r>
          </a:p>
          <a:p>
            <a:r>
              <a:rPr lang="en-US" dirty="0"/>
              <a:t>Active Living Every Day</a:t>
            </a:r>
          </a:p>
          <a:p>
            <a:r>
              <a:rPr lang="en-US" dirty="0"/>
              <a:t>Walk With Ease</a:t>
            </a:r>
          </a:p>
          <a:p>
            <a:r>
              <a:rPr lang="en-US" dirty="0"/>
              <a:t>Buenos días, artritis</a:t>
            </a:r>
          </a:p>
          <a:p>
            <a:r>
              <a:rPr lang="en-US" dirty="0"/>
              <a:t>National Arthritis Month (May)</a:t>
            </a:r>
          </a:p>
          <a:p>
            <a:endParaRPr lang="en-US" dirty="0"/>
          </a:p>
          <a:p>
            <a:r>
              <a:rPr lang="en-US" dirty="0"/>
              <a:t>Arthritis Foundation Aquatic Program</a:t>
            </a:r>
          </a:p>
          <a:p>
            <a:r>
              <a:rPr lang="en-US" dirty="0"/>
              <a:t>Arthritis Foundation Exercise Program</a:t>
            </a:r>
          </a:p>
          <a:p>
            <a:r>
              <a:rPr lang="en-US" dirty="0"/>
              <a:t>Fitness &amp;Exercise for people with Arthritis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148" y="3716213"/>
            <a:ext cx="2730584" cy="2723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8422" y="1111150"/>
            <a:ext cx="2857899" cy="7144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555" y="1825624"/>
            <a:ext cx="2475594" cy="1755651"/>
          </a:xfrm>
          <a:prstGeom prst="rect">
            <a:avLst/>
          </a:prstGeom>
        </p:spPr>
      </p:pic>
      <p:sp>
        <p:nvSpPr>
          <p:cNvPr id="7" name="TextBox 6"/>
          <p:cNvSpPr txBox="1"/>
          <p:nvPr/>
        </p:nvSpPr>
        <p:spPr>
          <a:xfrm>
            <a:off x="679269" y="6439988"/>
            <a:ext cx="9196251" cy="369332"/>
          </a:xfrm>
          <a:prstGeom prst="rect">
            <a:avLst/>
          </a:prstGeom>
          <a:noFill/>
        </p:spPr>
        <p:txBody>
          <a:bodyPr wrap="square" rtlCol="0">
            <a:spAutoFit/>
          </a:bodyPr>
          <a:lstStyle/>
          <a:p>
            <a:r>
              <a:rPr lang="en-US" dirty="0"/>
              <a:t>http://www.cdc.gov/arthritis/interventions/index.htm</a:t>
            </a:r>
          </a:p>
        </p:txBody>
      </p:sp>
    </p:spTree>
    <p:extLst>
      <p:ext uri="{BB962C8B-B14F-4D97-AF65-F5344CB8AC3E}">
        <p14:creationId xmlns:p14="http://schemas.microsoft.com/office/powerpoint/2010/main" val="40364122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Funding</a:t>
            </a:r>
          </a:p>
        </p:txBody>
      </p:sp>
      <p:sp>
        <p:nvSpPr>
          <p:cNvPr id="3" name="Content Placeholder 2"/>
          <p:cNvSpPr>
            <a:spLocks noGrp="1"/>
          </p:cNvSpPr>
          <p:nvPr>
            <p:ph idx="1"/>
          </p:nvPr>
        </p:nvSpPr>
        <p:spPr/>
        <p:txBody>
          <a:bodyPr/>
          <a:lstStyle/>
          <a:p>
            <a:r>
              <a:rPr lang="en-US" dirty="0"/>
              <a:t>NIH reports that $214 million dollars for FY 2015 on Arthritis Research, down from $258 million for FY 2012</a:t>
            </a:r>
          </a:p>
          <a:p>
            <a:pPr lvl="1"/>
            <a:r>
              <a:rPr lang="en-US" dirty="0"/>
              <a:t>Diabetes- $1.01 billion</a:t>
            </a:r>
          </a:p>
          <a:p>
            <a:pPr lvl="1"/>
            <a:r>
              <a:rPr lang="en-US" dirty="0"/>
              <a:t>Asthma-COPD- $ 378 million</a:t>
            </a:r>
          </a:p>
          <a:p>
            <a:pPr lvl="1"/>
            <a:r>
              <a:rPr lang="en-US" dirty="0"/>
              <a:t>CVD- $1.99 billion</a:t>
            </a:r>
          </a:p>
        </p:txBody>
      </p:sp>
      <p:sp>
        <p:nvSpPr>
          <p:cNvPr id="4" name="TextBox 3"/>
          <p:cNvSpPr txBox="1"/>
          <p:nvPr/>
        </p:nvSpPr>
        <p:spPr>
          <a:xfrm>
            <a:off x="838200" y="6176963"/>
            <a:ext cx="9052560" cy="369332"/>
          </a:xfrm>
          <a:prstGeom prst="rect">
            <a:avLst/>
          </a:prstGeom>
          <a:noFill/>
        </p:spPr>
        <p:txBody>
          <a:bodyPr wrap="square" rtlCol="0">
            <a:spAutoFit/>
          </a:bodyPr>
          <a:lstStyle/>
          <a:p>
            <a:r>
              <a:rPr lang="en-US" dirty="0"/>
              <a:t>https://report.nih.gov/categorical_spending.aspx</a:t>
            </a:r>
          </a:p>
        </p:txBody>
      </p:sp>
    </p:spTree>
    <p:extLst>
      <p:ext uri="{BB962C8B-B14F-4D97-AF65-F5344CB8AC3E}">
        <p14:creationId xmlns:p14="http://schemas.microsoft.com/office/powerpoint/2010/main" val="12652891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02" y="5694771"/>
            <a:ext cx="10515600" cy="823595"/>
          </a:xfrm>
        </p:spPr>
        <p:txBody>
          <a:bodyPr>
            <a:normAutofit fontScale="90000"/>
          </a:bodyPr>
          <a:lstStyle/>
          <a:p>
            <a:r>
              <a:rPr lang="en-US" sz="1800" b="1" dirty="0"/>
              <a:t>Cost: $43,120</a:t>
            </a:r>
            <a:br>
              <a:rPr lang="en-US" sz="1800" dirty="0"/>
            </a:br>
            <a:br>
              <a:rPr lang="en-US" sz="1800" dirty="0"/>
            </a:br>
            <a:r>
              <a:rPr lang="en-US" sz="1800" dirty="0"/>
              <a:t>https://projectreporter.nih.gov/project_info_description.cfm?aid=8762225&amp;icde=0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554" y="365124"/>
            <a:ext cx="10732548" cy="5329647"/>
          </a:xfrm>
        </p:spPr>
      </p:pic>
      <p:sp>
        <p:nvSpPr>
          <p:cNvPr id="5" name="TextBox 4"/>
          <p:cNvSpPr txBox="1"/>
          <p:nvPr/>
        </p:nvSpPr>
        <p:spPr>
          <a:xfrm>
            <a:off x="757646" y="0"/>
            <a:ext cx="8085909" cy="369332"/>
          </a:xfrm>
          <a:prstGeom prst="rect">
            <a:avLst/>
          </a:prstGeom>
          <a:noFill/>
        </p:spPr>
        <p:txBody>
          <a:bodyPr wrap="square" rtlCol="0">
            <a:spAutoFit/>
          </a:bodyPr>
          <a:lstStyle/>
          <a:p>
            <a:r>
              <a:rPr lang="en-US" dirty="0"/>
              <a:t>Macrophage Inhibitory Factor and OA</a:t>
            </a:r>
          </a:p>
        </p:txBody>
      </p:sp>
    </p:spTree>
    <p:extLst>
      <p:ext uri="{BB962C8B-B14F-4D97-AF65-F5344CB8AC3E}">
        <p14:creationId xmlns:p14="http://schemas.microsoft.com/office/powerpoint/2010/main" val="3137969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35" y="5786846"/>
            <a:ext cx="10515600" cy="789352"/>
          </a:xfrm>
        </p:spPr>
        <p:txBody>
          <a:bodyPr>
            <a:normAutofit fontScale="90000"/>
          </a:bodyPr>
          <a:lstStyle/>
          <a:p>
            <a:r>
              <a:rPr lang="en-US" sz="1800" b="1" dirty="0"/>
              <a:t>Cost: $341,550</a:t>
            </a:r>
            <a:br>
              <a:rPr lang="en-US" sz="1800" dirty="0"/>
            </a:br>
            <a:br>
              <a:rPr lang="en-US" sz="1800" dirty="0"/>
            </a:br>
            <a:r>
              <a:rPr lang="en-US" sz="1800" dirty="0"/>
              <a:t>https://projectreporter.nih.gov/project_info_description.cfm?projectnumber=2R01AR051749-10A1</a:t>
            </a:r>
            <a:br>
              <a:rPr lang="en-US" sz="1800" dirty="0"/>
            </a:br>
            <a:endParaRPr lang="en-US"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851" y="602932"/>
            <a:ext cx="11009384" cy="5091840"/>
          </a:xfrm>
        </p:spPr>
      </p:pic>
      <p:sp>
        <p:nvSpPr>
          <p:cNvPr id="5" name="TextBox 4"/>
          <p:cNvSpPr txBox="1"/>
          <p:nvPr/>
        </p:nvSpPr>
        <p:spPr>
          <a:xfrm>
            <a:off x="535577" y="141526"/>
            <a:ext cx="7694023" cy="369332"/>
          </a:xfrm>
          <a:prstGeom prst="rect">
            <a:avLst/>
          </a:prstGeom>
          <a:noFill/>
        </p:spPr>
        <p:txBody>
          <a:bodyPr wrap="square" rtlCol="0">
            <a:spAutoFit/>
          </a:bodyPr>
          <a:lstStyle/>
          <a:p>
            <a:r>
              <a:rPr lang="en-US" dirty="0"/>
              <a:t>Complement and RA</a:t>
            </a:r>
          </a:p>
        </p:txBody>
      </p:sp>
    </p:spTree>
    <p:extLst>
      <p:ext uri="{BB962C8B-B14F-4D97-AF65-F5344CB8AC3E}">
        <p14:creationId xmlns:p14="http://schemas.microsoft.com/office/powerpoint/2010/main" val="3113062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486" y="5982789"/>
            <a:ext cx="10515600" cy="697910"/>
          </a:xfrm>
        </p:spPr>
        <p:txBody>
          <a:bodyPr>
            <a:normAutofit fontScale="90000"/>
          </a:bodyPr>
          <a:lstStyle/>
          <a:p>
            <a:r>
              <a:rPr lang="en-US" sz="1800" b="1" dirty="0"/>
              <a:t>Cost: $667,898</a:t>
            </a:r>
            <a:br>
              <a:rPr lang="en-US" sz="1800" dirty="0"/>
            </a:br>
            <a:br>
              <a:rPr lang="en-US" sz="1800" dirty="0"/>
            </a:br>
            <a:r>
              <a:rPr lang="en-US" sz="1800" dirty="0"/>
              <a:t>https://projectreporter.nih.gov/project_info_description.cfm?projectnumber=5R01AR046849-14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884" y="660737"/>
            <a:ext cx="10310803" cy="5322052"/>
          </a:xfrm>
        </p:spPr>
      </p:pic>
      <p:sp>
        <p:nvSpPr>
          <p:cNvPr id="5" name="TextBox 4"/>
          <p:cNvSpPr txBox="1"/>
          <p:nvPr/>
        </p:nvSpPr>
        <p:spPr>
          <a:xfrm>
            <a:off x="731520" y="143692"/>
            <a:ext cx="7772400" cy="373354"/>
          </a:xfrm>
          <a:prstGeom prst="rect">
            <a:avLst/>
          </a:prstGeom>
          <a:noFill/>
        </p:spPr>
        <p:txBody>
          <a:bodyPr wrap="square" rtlCol="0">
            <a:spAutoFit/>
          </a:bodyPr>
          <a:lstStyle/>
          <a:p>
            <a:r>
              <a:rPr lang="en-US" dirty="0"/>
              <a:t>Heart Disease and RA</a:t>
            </a:r>
          </a:p>
        </p:txBody>
      </p:sp>
    </p:spTree>
    <p:extLst>
      <p:ext uri="{BB962C8B-B14F-4D97-AF65-F5344CB8AC3E}">
        <p14:creationId xmlns:p14="http://schemas.microsoft.com/office/powerpoint/2010/main" val="28539187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Future Research</a:t>
            </a:r>
          </a:p>
        </p:txBody>
      </p:sp>
      <p:sp>
        <p:nvSpPr>
          <p:cNvPr id="3" name="Content Placeholder 2"/>
          <p:cNvSpPr>
            <a:spLocks noGrp="1"/>
          </p:cNvSpPr>
          <p:nvPr>
            <p:ph idx="1"/>
          </p:nvPr>
        </p:nvSpPr>
        <p:spPr/>
        <p:txBody>
          <a:bodyPr/>
          <a:lstStyle/>
          <a:p>
            <a:pPr lvl="1"/>
            <a:r>
              <a:rPr lang="en-US" dirty="0"/>
              <a:t>Arthritis National Research Foundation</a:t>
            </a:r>
          </a:p>
          <a:p>
            <a:pPr lvl="1"/>
            <a:endParaRPr lang="en-US" dirty="0"/>
          </a:p>
          <a:p>
            <a:pPr lvl="2"/>
            <a:r>
              <a:rPr lang="en-US" b="1" dirty="0"/>
              <a:t>Osteoarthritis Study: “Missing Link” to Repairing Joint Cartilage </a:t>
            </a:r>
            <a:r>
              <a:rPr lang="en-US" dirty="0"/>
              <a:t>by Dr.  Denis Evseensko</a:t>
            </a:r>
          </a:p>
          <a:p>
            <a:pPr lvl="3"/>
            <a:r>
              <a:rPr lang="en-US" dirty="0"/>
              <a:t>Stem Cells may be used to replace worn-down articular cartilage</a:t>
            </a:r>
          </a:p>
          <a:p>
            <a:pPr lvl="3"/>
            <a:endParaRPr lang="en-US" dirty="0"/>
          </a:p>
          <a:p>
            <a:pPr lvl="3"/>
            <a:endParaRPr lang="en-US" dirty="0"/>
          </a:p>
          <a:p>
            <a:pPr lvl="2"/>
            <a:r>
              <a:rPr lang="en-US" b="1" dirty="0"/>
              <a:t>Enzyme Study May Lead to New OA Treatment </a:t>
            </a:r>
            <a:r>
              <a:rPr lang="en-US" dirty="0"/>
              <a:t>by Dr. Nidhi Bhutani</a:t>
            </a:r>
          </a:p>
          <a:p>
            <a:pPr lvl="3"/>
            <a:r>
              <a:rPr lang="en-US" dirty="0"/>
              <a:t>Targeting gene expression may be new way to treat OA</a:t>
            </a:r>
          </a:p>
          <a:p>
            <a:pPr lvl="3"/>
            <a:endParaRPr lang="en-US" dirty="0"/>
          </a:p>
          <a:p>
            <a:pPr lvl="1"/>
            <a:r>
              <a:rPr lang="en-US" dirty="0"/>
              <a:t>National Osteoporosis Foundation</a:t>
            </a:r>
          </a:p>
          <a:p>
            <a:pPr lvl="2"/>
            <a:r>
              <a:rPr lang="en-US" dirty="0"/>
              <a:t>Identifying a High Bone Mass gene</a:t>
            </a:r>
          </a:p>
          <a:p>
            <a:pPr lvl="2"/>
            <a:r>
              <a:rPr lang="en-US" dirty="0"/>
              <a:t>Excessive bone remodeling</a:t>
            </a:r>
          </a:p>
          <a:p>
            <a:pPr lvl="3"/>
            <a:endParaRPr lang="en-US" dirty="0"/>
          </a:p>
          <a:p>
            <a:pPr lvl="2"/>
            <a:endParaRPr lang="en-US" dirty="0"/>
          </a:p>
          <a:p>
            <a:pPr marL="457200" lvl="1" indent="0">
              <a:buNone/>
            </a:pPr>
            <a:endParaRPr lang="en-US" dirty="0"/>
          </a:p>
          <a:p>
            <a:pPr lvl="1"/>
            <a:endParaRPr lang="en-US" dirty="0"/>
          </a:p>
          <a:p>
            <a:pPr lvl="1"/>
            <a:endParaRPr lang="en-US" dirty="0"/>
          </a:p>
          <a:p>
            <a:pPr marL="457200" lvl="1" indent="0">
              <a:buNone/>
            </a:pPr>
            <a:endParaRPr lang="en-US" dirty="0"/>
          </a:p>
          <a:p>
            <a:pPr marL="457200" lvl="1" indent="0">
              <a:buNone/>
            </a:pPr>
            <a:endParaRPr lang="en-US" dirty="0"/>
          </a:p>
          <a:p>
            <a:pPr lvl="1"/>
            <a:endParaRPr lang="en-US" dirty="0"/>
          </a:p>
          <a:p>
            <a:pPr lvl="1"/>
            <a:endParaRPr lang="en-US" dirty="0"/>
          </a:p>
        </p:txBody>
      </p:sp>
      <p:sp>
        <p:nvSpPr>
          <p:cNvPr id="7" name="TextBox 6"/>
          <p:cNvSpPr txBox="1"/>
          <p:nvPr/>
        </p:nvSpPr>
        <p:spPr>
          <a:xfrm>
            <a:off x="838200" y="6127234"/>
            <a:ext cx="9494520" cy="646331"/>
          </a:xfrm>
          <a:prstGeom prst="rect">
            <a:avLst/>
          </a:prstGeom>
          <a:noFill/>
        </p:spPr>
        <p:txBody>
          <a:bodyPr wrap="square" rtlCol="0">
            <a:spAutoFit/>
          </a:bodyPr>
          <a:lstStyle/>
          <a:p>
            <a:r>
              <a:rPr lang="en-US" dirty="0"/>
              <a:t>http://www.curearthritis.org/osteoarthritis-research/</a:t>
            </a:r>
          </a:p>
          <a:p>
            <a:r>
              <a:rPr lang="en-US" dirty="0"/>
              <a:t>http://nof.org/files/nof/public/content/file/7790/upload/1350.pdf</a:t>
            </a:r>
          </a:p>
        </p:txBody>
      </p:sp>
    </p:spTree>
    <p:extLst>
      <p:ext uri="{BB962C8B-B14F-4D97-AF65-F5344CB8AC3E}">
        <p14:creationId xmlns:p14="http://schemas.microsoft.com/office/powerpoint/2010/main" val="18771180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086" y="2520496"/>
            <a:ext cx="10515600" cy="1325563"/>
          </a:xfrm>
        </p:spPr>
        <p:txBody>
          <a:bodyPr/>
          <a:lstStyle/>
          <a:p>
            <a:pPr algn="ctr"/>
            <a:r>
              <a:rPr lang="en-US" dirty="0"/>
              <a:t>Questions? Comments? Concerns?</a:t>
            </a:r>
          </a:p>
        </p:txBody>
      </p:sp>
    </p:spTree>
    <p:extLst>
      <p:ext uri="{BB962C8B-B14F-4D97-AF65-F5344CB8AC3E}">
        <p14:creationId xmlns:p14="http://schemas.microsoft.com/office/powerpoint/2010/main" val="287712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a:t>
            </a:r>
          </a:p>
        </p:txBody>
      </p:sp>
      <p:sp>
        <p:nvSpPr>
          <p:cNvPr id="3" name="Content Placeholder 2"/>
          <p:cNvSpPr>
            <a:spLocks noGrp="1"/>
          </p:cNvSpPr>
          <p:nvPr>
            <p:ph idx="1"/>
          </p:nvPr>
        </p:nvSpPr>
        <p:spPr/>
        <p:txBody>
          <a:bodyPr/>
          <a:lstStyle/>
          <a:p>
            <a:r>
              <a:rPr lang="en-US" dirty="0"/>
              <a:t>Rose from 5,537 in 1979 to 9,367 in 1998</a:t>
            </a:r>
          </a:p>
          <a:p>
            <a:r>
              <a:rPr lang="en-US" dirty="0"/>
              <a:t>Death rate increased from 2.75 per 100,000 in 1979 to 3.51 per 100,000 in 1998</a:t>
            </a:r>
          </a:p>
          <a:p>
            <a:endParaRPr lang="en-US" dirty="0"/>
          </a:p>
          <a:p>
            <a:r>
              <a:rPr lang="en-US" dirty="0"/>
              <a:t>80% of deaths from Arthritis were due to:</a:t>
            </a:r>
          </a:p>
          <a:p>
            <a:pPr lvl="1"/>
            <a:r>
              <a:rPr lang="en-US" dirty="0"/>
              <a:t>Diffuse connective tissue diseases (34%)</a:t>
            </a:r>
          </a:p>
          <a:p>
            <a:pPr lvl="1"/>
            <a:r>
              <a:rPr lang="en-US" dirty="0"/>
              <a:t>Other specified rheumatic  conditions (23%)</a:t>
            </a:r>
          </a:p>
          <a:p>
            <a:pPr lvl="1"/>
            <a:r>
              <a:rPr lang="en-US" dirty="0"/>
              <a:t>Rheumatoid Arthritis (22%)</a:t>
            </a:r>
          </a:p>
          <a:p>
            <a:endParaRPr lang="en-US" dirty="0"/>
          </a:p>
          <a:p>
            <a:pPr marL="0" indent="0">
              <a:buNone/>
            </a:pPr>
            <a:endParaRPr lang="en-US" dirty="0"/>
          </a:p>
        </p:txBody>
      </p:sp>
      <p:sp>
        <p:nvSpPr>
          <p:cNvPr id="4" name="TextBox 3"/>
          <p:cNvSpPr txBox="1"/>
          <p:nvPr/>
        </p:nvSpPr>
        <p:spPr>
          <a:xfrm>
            <a:off x="838200" y="6335486"/>
            <a:ext cx="9246326" cy="369332"/>
          </a:xfrm>
          <a:prstGeom prst="rect">
            <a:avLst/>
          </a:prstGeom>
          <a:noFill/>
        </p:spPr>
        <p:txBody>
          <a:bodyPr wrap="square" rtlCol="0">
            <a:spAutoFit/>
          </a:bodyPr>
          <a:lstStyle/>
          <a:p>
            <a:r>
              <a:rPr lang="en-US" dirty="0"/>
              <a:t>http://www.cdc.gov/arthritis/data_statistics/arthritis-related-stats.htm</a:t>
            </a:r>
          </a:p>
        </p:txBody>
      </p:sp>
    </p:spTree>
    <p:extLst>
      <p:ext uri="{BB962C8B-B14F-4D97-AF65-F5344CB8AC3E}">
        <p14:creationId xmlns:p14="http://schemas.microsoft.com/office/powerpoint/2010/main" val="222449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461" y="6283235"/>
            <a:ext cx="8025830" cy="326572"/>
          </a:xfrm>
        </p:spPr>
        <p:txBody>
          <a:bodyPr>
            <a:noAutofit/>
          </a:bodyPr>
          <a:lstStyle/>
          <a:p>
            <a:r>
              <a:rPr lang="en-US" sz="1800" dirty="0"/>
              <a:t>http://www.cdc.gov/arthritis/data_statistics/disabilities-limitations.htm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5004" y="661103"/>
            <a:ext cx="6988628" cy="5268985"/>
          </a:xfrm>
        </p:spPr>
      </p:pic>
      <p:sp>
        <p:nvSpPr>
          <p:cNvPr id="3" name="TextBox 2"/>
          <p:cNvSpPr txBox="1"/>
          <p:nvPr/>
        </p:nvSpPr>
        <p:spPr>
          <a:xfrm>
            <a:off x="1449977" y="248194"/>
            <a:ext cx="8216537" cy="369332"/>
          </a:xfrm>
          <a:prstGeom prst="rect">
            <a:avLst/>
          </a:prstGeom>
          <a:noFill/>
        </p:spPr>
        <p:txBody>
          <a:bodyPr wrap="square" rtlCol="0">
            <a:spAutoFit/>
          </a:bodyPr>
          <a:lstStyle/>
          <a:p>
            <a:r>
              <a:rPr lang="en-US" b="1" dirty="0"/>
              <a:t>Prevalence in Arthritis, (NHIS 2005-2030)</a:t>
            </a:r>
          </a:p>
        </p:txBody>
      </p:sp>
    </p:spTree>
    <p:extLst>
      <p:ext uri="{BB962C8B-B14F-4D97-AF65-F5344CB8AC3E}">
        <p14:creationId xmlns:p14="http://schemas.microsoft.com/office/powerpoint/2010/main" val="2477610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3147</TotalTime>
  <Words>2625</Words>
  <Application>Microsoft Office PowerPoint</Application>
  <PresentationFormat>Widescreen</PresentationFormat>
  <Paragraphs>534</Paragraphs>
  <Slides>77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Calibri Light</vt:lpstr>
      <vt:lpstr>Office Theme</vt:lpstr>
      <vt:lpstr>The Epidemiology of Arthritis </vt:lpstr>
      <vt:lpstr>Overview</vt:lpstr>
      <vt:lpstr>Part I: General Information</vt:lpstr>
      <vt:lpstr>History</vt:lpstr>
      <vt:lpstr>Definition: Arthritis</vt:lpstr>
      <vt:lpstr>Activity Limitation</vt:lpstr>
      <vt:lpstr>Prevalence</vt:lpstr>
      <vt:lpstr>Mortality</vt:lpstr>
      <vt:lpstr>http://www.cdc.gov/arthritis/data_statistics/disabilities-limitations.htm</vt:lpstr>
      <vt:lpstr>http://nccd.cdc.gov/CDI/rdPage.aspx?rdReport=DPH_CDI.IndicatorMap&amp;islCategory=ART&amp;islIndicator=ART1_1&amp;rdShowModes=ShowBody%2CScreen&amp;go=GO</vt:lpstr>
      <vt:lpstr>http://www.cdc.gov/arthritis/data_statistics/disabilities-limitations.htm</vt:lpstr>
      <vt:lpstr>High Risk Groups</vt:lpstr>
      <vt:lpstr>Age</vt:lpstr>
      <vt:lpstr>http://www.cdc.gov/nchs/data/factsheets/factsheet_arthritis.html</vt:lpstr>
      <vt:lpstr>Race</vt:lpstr>
      <vt:lpstr>http://www.cdc.gov/arthritis/data_statistics/disabilities-limitations.htm</vt:lpstr>
      <vt:lpstr>Prevalence by Education and Income in Utah, BRFSS, 2014</vt:lpstr>
      <vt:lpstr>Causes</vt:lpstr>
      <vt:lpstr>Percentage of Men with Activity Limitation, NHIS 2007-2010</vt:lpstr>
      <vt:lpstr>Prevalence of Arthritis ,by Veteran Status and Gender (BRFSS 2011)</vt:lpstr>
      <vt:lpstr>Comorbidities </vt:lpstr>
      <vt:lpstr>http://www.cdc.gov/arthritis/data_statistics/comorbidities.htm</vt:lpstr>
      <vt:lpstr>Risk Factors for U.S. adults with arthritis (NHIS 2007)</vt:lpstr>
      <vt:lpstr>Costs and Hospitalization</vt:lpstr>
      <vt:lpstr>http://www.cdc.gov/arthritis/data_statistics/cost.htm</vt:lpstr>
      <vt:lpstr>http://www.cdc.gov/arthritis/data_statistics/cost.htm</vt:lpstr>
      <vt:lpstr>Part II: The Arthritides</vt:lpstr>
      <vt:lpstr>The Arthrithides</vt:lpstr>
      <vt:lpstr>Osteoarthritis</vt:lpstr>
      <vt:lpstr>Pathophysiology</vt:lpstr>
      <vt:lpstr>http://www.niams.nih.gov/Health_Info/Osteoarthritis/default.asp</vt:lpstr>
      <vt:lpstr>Prevalence</vt:lpstr>
      <vt:lpstr>Mortality, Hospitalizations, and Cost</vt:lpstr>
      <vt:lpstr>Demographics</vt:lpstr>
      <vt:lpstr>Risk Factors</vt:lpstr>
      <vt:lpstr>High Risk Groups</vt:lpstr>
      <vt:lpstr>Post-Traumatic Arthritis</vt:lpstr>
      <vt:lpstr>Definition and Pathophysiology</vt:lpstr>
      <vt:lpstr>Epidemiology, Causes, and Cost</vt:lpstr>
      <vt:lpstr>Rheumatoid Arthritis</vt:lpstr>
      <vt:lpstr>Pathophysiology</vt:lpstr>
      <vt:lpstr>https://www.docresponse.com/diagnoses/orthopedics/rheumatoid-arthritis/</vt:lpstr>
      <vt:lpstr>Prevalence, Incidence, and Mortality</vt:lpstr>
      <vt:lpstr>Risk Factors</vt:lpstr>
      <vt:lpstr>Prevalence by Age and Sex in Southern Sweden, 2008</vt:lpstr>
      <vt:lpstr>Age-Standardized DALY rates for RA by Country ,WHO 2004 </vt:lpstr>
      <vt:lpstr>Gout</vt:lpstr>
      <vt:lpstr>Pathophysiology</vt:lpstr>
      <vt:lpstr>PowerPoint Presentation</vt:lpstr>
      <vt:lpstr>Prevalence, Incidence, and Mortality</vt:lpstr>
      <vt:lpstr>Prevalence of Gout by Country</vt:lpstr>
      <vt:lpstr>Attributes</vt:lpstr>
      <vt:lpstr>Risk Factors and Costs</vt:lpstr>
      <vt:lpstr>Osteoporosis</vt:lpstr>
      <vt:lpstr>Definition and Pathophysiology</vt:lpstr>
      <vt:lpstr>Prevalence, Incidence and Costs</vt:lpstr>
      <vt:lpstr>Number of Fractures due to Osteoporosis Worldwide</vt:lpstr>
      <vt:lpstr>Risk Factors</vt:lpstr>
      <vt:lpstr>Attributes</vt:lpstr>
      <vt:lpstr>Juvenile Idiopathic Arthritis</vt:lpstr>
      <vt:lpstr>Definition and Pathophysiology</vt:lpstr>
      <vt:lpstr>Prevalence, Incidence, Attributes</vt:lpstr>
      <vt:lpstr>Part III: Intervention and Research</vt:lpstr>
      <vt:lpstr>Primary Prevention- Individual</vt:lpstr>
      <vt:lpstr>Secondary Intervention- Individual</vt:lpstr>
      <vt:lpstr>Tertiary Intervention- Individual</vt:lpstr>
      <vt:lpstr>Community Intervention</vt:lpstr>
      <vt:lpstr>Surveillance</vt:lpstr>
      <vt:lpstr>National Arthritis Action Plan (NAAP)</vt:lpstr>
      <vt:lpstr>OA Agenda </vt:lpstr>
      <vt:lpstr>Examples of Community Outreach</vt:lpstr>
      <vt:lpstr>Research Funding</vt:lpstr>
      <vt:lpstr>Cost: $43,120  https://projectreporter.nih.gov/project_info_description.cfm?aid=8762225&amp;icde=0</vt:lpstr>
      <vt:lpstr>Cost: $341,550  https://projectreporter.nih.gov/project_info_description.cfm?projectnumber=2R01AR051749-10A1 </vt:lpstr>
      <vt:lpstr>Cost: $667,898  https://projectreporter.nih.gov/project_info_description.cfm?projectnumber=5R01AR046849-14</vt:lpstr>
      <vt:lpstr>Areas of Future Research</vt:lpstr>
      <vt:lpstr>Questions? Comments?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Njoku</dc:creator>
  <cp:lastModifiedBy>Christopher Buttery</cp:lastModifiedBy>
  <cp:revision>107</cp:revision>
  <dcterms:created xsi:type="dcterms:W3CDTF">2016-03-21T22:35:02Z</dcterms:created>
  <dcterms:modified xsi:type="dcterms:W3CDTF">2016-04-10T16:07:05Z</dcterms:modified>
</cp:coreProperties>
</file>