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698" r:id="rId3"/>
  </p:sldMasterIdLst>
  <p:notesMasterIdLst>
    <p:notesMasterId r:id="rId64"/>
  </p:notesMasterIdLst>
  <p:sldIdLst>
    <p:sldId id="256" r:id="rId4"/>
    <p:sldId id="378" r:id="rId5"/>
    <p:sldId id="257" r:id="rId6"/>
    <p:sldId id="377" r:id="rId7"/>
    <p:sldId id="388" r:id="rId8"/>
    <p:sldId id="310" r:id="rId9"/>
    <p:sldId id="300" r:id="rId10"/>
    <p:sldId id="385" r:id="rId11"/>
    <p:sldId id="386" r:id="rId12"/>
    <p:sldId id="264" r:id="rId13"/>
    <p:sldId id="384" r:id="rId14"/>
    <p:sldId id="357" r:id="rId15"/>
    <p:sldId id="370" r:id="rId16"/>
    <p:sldId id="371" r:id="rId17"/>
    <p:sldId id="372" r:id="rId18"/>
    <p:sldId id="382" r:id="rId19"/>
    <p:sldId id="383" r:id="rId20"/>
    <p:sldId id="381" r:id="rId21"/>
    <p:sldId id="380" r:id="rId22"/>
    <p:sldId id="379" r:id="rId23"/>
    <p:sldId id="359" r:id="rId24"/>
    <p:sldId id="360" r:id="rId25"/>
    <p:sldId id="361" r:id="rId26"/>
    <p:sldId id="362" r:id="rId27"/>
    <p:sldId id="363" r:id="rId28"/>
    <p:sldId id="364" r:id="rId29"/>
    <p:sldId id="391" r:id="rId30"/>
    <p:sldId id="365" r:id="rId31"/>
    <p:sldId id="366" r:id="rId32"/>
    <p:sldId id="390" r:id="rId33"/>
    <p:sldId id="367" r:id="rId34"/>
    <p:sldId id="368" r:id="rId35"/>
    <p:sldId id="369" r:id="rId36"/>
    <p:sldId id="392" r:id="rId37"/>
    <p:sldId id="393" r:id="rId38"/>
    <p:sldId id="397" r:id="rId39"/>
    <p:sldId id="394" r:id="rId40"/>
    <p:sldId id="395" r:id="rId41"/>
    <p:sldId id="396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9" r:id="rId53"/>
    <p:sldId id="340" r:id="rId54"/>
    <p:sldId id="341" r:id="rId55"/>
    <p:sldId id="342" r:id="rId56"/>
    <p:sldId id="343" r:id="rId57"/>
    <p:sldId id="345" r:id="rId58"/>
    <p:sldId id="313" r:id="rId59"/>
    <p:sldId id="299" r:id="rId60"/>
    <p:sldId id="346" r:id="rId61"/>
    <p:sldId id="347" r:id="rId62"/>
    <p:sldId id="30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31"/>
    <a:srgbClr val="F530FA"/>
    <a:srgbClr val="EF1EFA"/>
    <a:srgbClr val="EE1CFF"/>
    <a:srgbClr val="5AFFF5"/>
    <a:srgbClr val="BD4FFF"/>
    <a:srgbClr val="C406FF"/>
    <a:srgbClr val="EE10FF"/>
    <a:srgbClr val="E86DFF"/>
    <a:srgbClr val="B6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D442-FCCF-C249-A985-A049CE3C109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EDF6-EEB1-1048-BBF5-2128EAD0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r>
              <a:rPr lang="en-US" baseline="0" dirty="0" smtClean="0"/>
              <a:t>- diseases due to a single gene. Genomics- </a:t>
            </a:r>
            <a:r>
              <a:rPr lang="en-US" dirty="0" smtClean="0"/>
              <a:t>Study </a:t>
            </a:r>
            <a:r>
              <a:rPr lang="en-US" baseline="0" dirty="0" smtClean="0"/>
              <a:t>of the information gained from the human genome on the etiology of disease and application to populations</a:t>
            </a:r>
          </a:p>
          <a:p>
            <a:r>
              <a:rPr lang="en-US" baseline="0" dirty="0" smtClean="0"/>
              <a:t>Priorities in PHG are (1) develop and maintain large-scale databases with genetic information, (2)  development of evidence base for genomic applications to health promotion and disease prevention and (3) develop a workforce with training in the field of genomics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EDF6-EEB1-1048-BBF5-2128EAD012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Involved in the hedonic enhancement of the environment. Liking and Wanting.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EC93C-BFC9-ED4C-95E1-D06347B55D97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Integrating basic, behavioral, organizational, clinical &amp; population science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EDF6-EEB1-1048-BBF5-2128EAD012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Integrating basic, behavioral, organizational, clinical &amp; population science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EDF6-EEB1-1048-BBF5-2128EAD012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Decrease 1965-2000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Adult-focused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Across the world, 1 in 4 adults is a current smoker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Calibri" charset="0"/>
              </a:rPr>
              <a:t>Still one of the most significant sources of morbidity and death worldwide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Calibri" charset="0"/>
              </a:rPr>
              <a:t>Treatment cost for tobacco-related illness =  $167 Billion/year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C6D1A6-FE5D-CD4A-ADEF-A5E190CA0A55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4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F0F44-EB10-EB40-9582-4AFC64F697AF}" type="slidenum">
              <a:rPr lang="en-US"/>
              <a:pPr/>
              <a:t>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Systems level processes</a:t>
            </a:r>
          </a:p>
          <a:p>
            <a:pPr lvl="1"/>
            <a:r>
              <a:rPr lang="en-US"/>
              <a:t>Pathways of risk common to multiple outcomes</a:t>
            </a:r>
          </a:p>
          <a:p>
            <a:r>
              <a:rPr lang="en-US"/>
              <a:t>Interplay between environmental exposure and system modification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5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EDF6-EEB1-1048-BBF5-2128EAD012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Integrating basic, behavioral, organizational, clinical &amp; population science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EDF6-EEB1-1048-BBF5-2128EAD012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Integrating basic, behavioral, organizational, clinical &amp; population science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EDF6-EEB1-1048-BBF5-2128EAD012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68.8% of current smokers wanted to stop smoking</a:t>
            </a:r>
          </a:p>
          <a:p>
            <a:r>
              <a:rPr lang="en-US" dirty="0" smtClean="0"/>
              <a:t>80% of quit attempts result in relapse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FEE-57EE-014D-A69C-53A2C2D99F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2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Region of Interest (ROI)</a:t>
            </a:r>
            <a:r>
              <a:rPr lang="en-US" sz="2300" dirty="0" smtClean="0"/>
              <a:t> 30 subcortical + 562 cortical (Volume, SA and CT)</a:t>
            </a:r>
          </a:p>
          <a:p>
            <a:r>
              <a:rPr lang="en-US" sz="2300" dirty="0" smtClean="0"/>
              <a:t>Current estimate of </a:t>
            </a:r>
            <a:r>
              <a:rPr lang="en-US" sz="2300" dirty="0" err="1" smtClean="0"/>
              <a:t>Packyears</a:t>
            </a:r>
            <a:endParaRPr lang="en-US" sz="2300" dirty="0" smtClean="0"/>
          </a:p>
          <a:p>
            <a:r>
              <a:rPr lang="en-US" sz="2800" dirty="0" smtClean="0"/>
              <a:t>Approximately 1700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CEFD-5388-CD47-A428-E216CF2AD0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9618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2054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79388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8864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2582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8951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245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8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93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2432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288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ED727-366D-EB4D-8F41-B4E8A88ADA32}" type="slidenum">
              <a:rPr lang="en-US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66677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1301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9077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46210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10761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5996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0776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74589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0979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68891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74339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980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48C3-17E7-7D49-8953-A6EC4CAFF4F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A962-91F8-1846-A1F5-76B68FC11D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CD7E-FC54-6548-9039-D527B006F0C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7B79-5D5B-3E49-91C7-F3E9FDF89F8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553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48C3-17E7-7D49-8953-A6EC4CAFF4F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1/26/2015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A962-91F8-1846-A1F5-76B68FC11DD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3868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6562"/>
            <a:ext cx="7772400" cy="13535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Genetics </a:t>
            </a:r>
            <a:r>
              <a:rPr lang="en-US" b="1" dirty="0"/>
              <a:t>and Genomics in Public Health: Challenges and Opportunities for </a:t>
            </a:r>
            <a:r>
              <a:rPr lang="en-US" b="1" dirty="0" smtClean="0"/>
              <a:t>Smoking Research </a:t>
            </a:r>
            <a:r>
              <a:rPr lang="en-US" b="1" dirty="0"/>
              <a:t>and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62" y="4117137"/>
            <a:ext cx="8280114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Elizabeth Prom-Wormley, MPH, PhD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Division of  Epidemiology, Department of Family Medicine and Population Health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Virginia Institute for Psychiatric and Behavioral Genetics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Virginia Commonwealth University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1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096" y="277613"/>
            <a:ext cx="8736674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Public Health Genomics Framework</a:t>
            </a:r>
            <a:br>
              <a:rPr lang="en-US" b="1" dirty="0" smtClean="0"/>
            </a:br>
            <a:r>
              <a:rPr lang="en-US" b="1" i="1" dirty="0" smtClean="0"/>
              <a:t>Scientific Discoveries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0213" y="1988880"/>
            <a:ext cx="8229600" cy="4570141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r>
              <a:rPr lang="en-US" dirty="0"/>
              <a:t>Identifying Genetic and Environmental Contributions to Mental Health Outcomes</a:t>
            </a:r>
          </a:p>
          <a:p>
            <a:pPr lvl="1"/>
            <a:r>
              <a:rPr lang="en-US" dirty="0"/>
              <a:t>Smoking Initiation/Early smoking</a:t>
            </a:r>
          </a:p>
          <a:p>
            <a:endParaRPr lang="en-US" dirty="0" smtClean="0"/>
          </a:p>
          <a:p>
            <a:r>
              <a:rPr lang="en-US" dirty="0" smtClean="0"/>
              <a:t>Utility </a:t>
            </a:r>
            <a:r>
              <a:rPr lang="en-US" dirty="0"/>
              <a:t>of Biological Markers to Identify Specific Psychiatric Risk Factors</a:t>
            </a:r>
          </a:p>
          <a:p>
            <a:pPr lvl="1"/>
            <a:r>
              <a:rPr lang="en-US" dirty="0"/>
              <a:t>Chronic Smoking and Brain Structure/Nicotine </a:t>
            </a:r>
            <a:r>
              <a:rPr lang="en-US" dirty="0" smtClean="0"/>
              <a:t>Dependence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93"/>
            <a:ext cx="8229600" cy="835586"/>
          </a:xfrm>
        </p:spPr>
        <p:txBody>
          <a:bodyPr>
            <a:normAutofit/>
          </a:bodyPr>
          <a:lstStyle/>
          <a:p>
            <a:r>
              <a:rPr lang="en-US" dirty="0" smtClean="0"/>
              <a:t>Genetic Epidemiology Study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591"/>
            <a:ext cx="8229600" cy="54307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Twin/Family Studies</a:t>
            </a:r>
          </a:p>
          <a:p>
            <a:pPr lvl="1"/>
            <a:r>
              <a:rPr lang="en-US" dirty="0" smtClean="0"/>
              <a:t>Estimate genetic/environmental influences</a:t>
            </a:r>
            <a:endParaRPr lang="en-US" dirty="0"/>
          </a:p>
          <a:p>
            <a:r>
              <a:rPr lang="en-US" dirty="0" smtClean="0"/>
              <a:t>Linkage Studies</a:t>
            </a:r>
          </a:p>
          <a:p>
            <a:pPr lvl="1"/>
            <a:r>
              <a:rPr lang="en-US" dirty="0" smtClean="0"/>
              <a:t>Identify locations in the human genome</a:t>
            </a:r>
            <a:endParaRPr lang="en-US" dirty="0"/>
          </a:p>
          <a:p>
            <a:r>
              <a:rPr lang="en-US" dirty="0" smtClean="0"/>
              <a:t>Association Studies</a:t>
            </a:r>
          </a:p>
          <a:p>
            <a:pPr lvl="1"/>
            <a:r>
              <a:rPr lang="en-US" dirty="0" smtClean="0"/>
              <a:t>Candidate Gene Association</a:t>
            </a:r>
          </a:p>
          <a:p>
            <a:pPr lvl="1"/>
            <a:r>
              <a:rPr lang="en-US" dirty="0" smtClean="0"/>
              <a:t>Genome-Wide Association</a:t>
            </a:r>
          </a:p>
          <a:p>
            <a:pPr lvl="1"/>
            <a:r>
              <a:rPr lang="en-US" dirty="0" smtClean="0"/>
              <a:t>Gene-environment Interaction</a:t>
            </a:r>
          </a:p>
          <a:p>
            <a:pPr lvl="1"/>
            <a:r>
              <a:rPr lang="en-US" dirty="0" smtClean="0"/>
              <a:t>Gene-gene interaction (epistasis)</a:t>
            </a:r>
          </a:p>
          <a:p>
            <a:r>
              <a:rPr lang="en-US" dirty="0" smtClean="0"/>
              <a:t>Epigenetic Studies</a:t>
            </a:r>
          </a:p>
          <a:p>
            <a:pPr lvl="1"/>
            <a:r>
              <a:rPr lang="en-US" dirty="0" smtClean="0"/>
              <a:t>Methylation</a:t>
            </a:r>
          </a:p>
          <a:p>
            <a:pPr lvl="1"/>
            <a:r>
              <a:rPr lang="en-US" dirty="0" smtClean="0"/>
              <a:t>Telomere length</a:t>
            </a:r>
          </a:p>
          <a:p>
            <a:r>
              <a:rPr lang="en-US" dirty="0" smtClean="0"/>
              <a:t>Literature-Based Meta-Analysis</a:t>
            </a:r>
          </a:p>
          <a:p>
            <a:r>
              <a:rPr lang="en-US" dirty="0" smtClean="0"/>
              <a:t>Consortia-Based Mega-Analysis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1179" y="31402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 Genetic and Environmental Effects Influence Smoking-Related Behaviors?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3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b="1" dirty="0">
                <a:latin typeface="Corbel" charset="0"/>
              </a:rPr>
              <a:t>Genetic Epidemiology of Cigarette Use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5178425"/>
          </a:xfrm>
        </p:spPr>
        <p:txBody>
          <a:bodyPr rtlCol="0" anchor="t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Nicotine Dependence is highly heritable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h</a:t>
            </a:r>
            <a:r>
              <a:rPr lang="en-US" baseline="30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  = 30</a:t>
            </a:r>
            <a:r>
              <a:rPr lang="en-US" dirty="0">
                <a:ea typeface="+mn-ea"/>
              </a:rPr>
              <a:t>-75% </a:t>
            </a:r>
            <a:endParaRPr lang="en-US" dirty="0" smtClean="0">
              <a:ea typeface="+mn-ea"/>
            </a:endParaRP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</a:t>
            </a:r>
            <a:r>
              <a:rPr lang="en-US" dirty="0" smtClean="0">
                <a:ea typeface="+mn-ea"/>
                <a:cs typeface="+mn-cs"/>
              </a:rPr>
              <a:t>moking </a:t>
            </a:r>
            <a:r>
              <a:rPr lang="en-US" dirty="0">
                <a:ea typeface="+mn-ea"/>
                <a:cs typeface="+mn-cs"/>
              </a:rPr>
              <a:t>persistence 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</a:t>
            </a:r>
            <a:r>
              <a:rPr lang="en-US" baseline="30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 =  50-60%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Smoking Initiation </a:t>
            </a:r>
            <a:r>
              <a:rPr lang="en-US" dirty="0" smtClean="0">
                <a:ea typeface="+mn-ea"/>
                <a:cs typeface="+mn-cs"/>
              </a:rPr>
              <a:t>less heritable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h</a:t>
            </a:r>
            <a:r>
              <a:rPr lang="en-US" baseline="30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 = 30-60%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rbel" charset="0"/>
              </a:rPr>
              <a:t>May differ in males and females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Corbel" charset="0"/>
              </a:rPr>
              <a:t>Unclear how &amp; whether heritability changes across adolescent </a:t>
            </a:r>
            <a:r>
              <a:rPr lang="en-US" dirty="0" smtClean="0">
                <a:latin typeface="Corbel" charset="0"/>
              </a:rPr>
              <a:t>development</a:t>
            </a:r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24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Developmental Genetic Epidemiology of Smoking Study</a:t>
            </a:r>
          </a:p>
        </p:txBody>
      </p:sp>
    </p:spTree>
    <p:extLst>
      <p:ext uri="{BB962C8B-B14F-4D97-AF65-F5344CB8AC3E}">
        <p14:creationId xmlns:p14="http://schemas.microsoft.com/office/powerpoint/2010/main" val="35935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orbel" charset="0"/>
              </a:rPr>
              <a:t>Study Aims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rbel" charset="0"/>
              </a:rPr>
              <a:t>Identify developmental trends in smoking initiation </a:t>
            </a:r>
            <a:r>
              <a:rPr lang="en-US" dirty="0" smtClean="0">
                <a:latin typeface="Corbel" charset="0"/>
              </a:rPr>
              <a:t>in late adolescence/early adulthood</a:t>
            </a:r>
            <a:endParaRPr lang="en-US" dirty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rbel" charset="0"/>
              </a:rPr>
              <a:t>Determine the extent to which genetic and environmental effects play a role in the development of smoking initiation</a:t>
            </a:r>
          </a:p>
        </p:txBody>
      </p:sp>
    </p:spTree>
    <p:extLst>
      <p:ext uri="{BB962C8B-B14F-4D97-AF65-F5344CB8AC3E}">
        <p14:creationId xmlns:p14="http://schemas.microsoft.com/office/powerpoint/2010/main" val="38017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13" y="316092"/>
            <a:ext cx="8723844" cy="1143000"/>
          </a:xfrm>
        </p:spPr>
        <p:txBody>
          <a:bodyPr anchor="t">
            <a:noAutofit/>
          </a:bodyPr>
          <a:lstStyle/>
          <a:p>
            <a:r>
              <a:rPr lang="en-US" sz="4000" b="1" dirty="0" smtClean="0"/>
              <a:t>Study Population and Measures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81"/>
            <a:ext cx="8229600" cy="5099972"/>
          </a:xfrm>
        </p:spPr>
        <p:txBody>
          <a:bodyPr anchor="t">
            <a:normAutofit lnSpcReduction="10000"/>
          </a:bodyPr>
          <a:lstStyle/>
          <a:p>
            <a:pPr defTabSz="457200">
              <a:spcBef>
                <a:spcPts val="0"/>
              </a:spcBef>
            </a:pPr>
            <a:r>
              <a:rPr lang="en-US" dirty="0" smtClean="0"/>
              <a:t>88,436 individuals across 15 different studies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r>
              <a:rPr lang="en-US" dirty="0" smtClean="0"/>
              <a:t>46,932 complete </a:t>
            </a:r>
            <a:r>
              <a:rPr lang="en-US" dirty="0"/>
              <a:t>and incomplete twin </a:t>
            </a:r>
            <a:r>
              <a:rPr lang="en-US" dirty="0" smtClean="0"/>
              <a:t>pairs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Age Range = </a:t>
            </a:r>
            <a:r>
              <a:rPr lang="en-US" dirty="0" smtClean="0"/>
              <a:t>8-94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 Adolescence- Adulthood (Ages 12-59)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Smoking </a:t>
            </a:r>
            <a:r>
              <a:rPr lang="en-US" dirty="0" smtClean="0"/>
              <a:t>initiation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R- 2.15.2 (“Trick or Treat”) and </a:t>
            </a:r>
            <a:r>
              <a:rPr lang="en-US" dirty="0" err="1"/>
              <a:t>OpenMx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7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13785"/>
              </p:ext>
            </p:extLst>
          </p:nvPr>
        </p:nvGraphicFramePr>
        <p:xfrm>
          <a:off x="316080" y="263147"/>
          <a:ext cx="8483172" cy="6258272"/>
        </p:xfrm>
        <a:graphic>
          <a:graphicData uri="http://schemas.openxmlformats.org/drawingml/2006/table">
            <a:tbl>
              <a:tblPr/>
              <a:tblGrid>
                <a:gridCol w="784400"/>
                <a:gridCol w="756606"/>
                <a:gridCol w="620417"/>
                <a:gridCol w="1407288"/>
                <a:gridCol w="4914461"/>
              </a:tblGrid>
              <a:tr h="399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Name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Range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351" marR="11351" marT="11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Design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Lifetime Smoking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8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Prospective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Cohort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PC)- </a:t>
                      </a: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ever smoked 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4137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 ever tried any form of tobacco in your lifetime?" / “Have you ever used tobacco (for example, cigarettes, cigars, chewing tobacco)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ever used tobacco?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0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8-24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ever smoked even part of a cigarette?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11-18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Sectional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old were you when you smoked your first cigarette?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10-18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Cross-Sectional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smoked at least 100 cigarettes in your life?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12-98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ever smoked?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CVT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9-18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Cross-Sectional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smoked at least 100 cigarettes in your life?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8-21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frequently have you smoked in the past 12 months? / Do you smoke?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11989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ever tried smoking?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 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you ever tried cigarette smoking, even just one or two puffs?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18-32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872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PC-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Waves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your life, have you ever used tobacco products?</a:t>
                      </a:r>
                    </a:p>
                  </a:txBody>
                  <a:tcPr marL="5773" marR="5773" marT="5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9084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Cross-Sectional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 ever smoked cigarettes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/Not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 once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VA30K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14756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Cross-Sectional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Describe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your lifetime smoking use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OZ20K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17241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Cross-Sectional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Describe your lifetime smoking use.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697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Measuring Smoking Initiation Prevalence Across Time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82715" y="5640395"/>
            <a:ext cx="4910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orbel"/>
              </a:rPr>
              <a:t>All gender differences significant at p &lt; 0.005</a:t>
            </a:r>
            <a:endParaRPr lang="en-US" sz="2000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77" y="1958099"/>
            <a:ext cx="6517044" cy="35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1179" y="25619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 Genetic and Environmental Effects Influence Smoking-Related Behaviors?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99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375"/>
            <a:ext cx="8229600" cy="1143000"/>
          </a:xfrm>
        </p:spPr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765"/>
            <a:ext cx="8229600" cy="51013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Understand the implications of </a:t>
            </a:r>
            <a:r>
              <a:rPr lang="en-US" dirty="0" smtClean="0"/>
              <a:t>genetic and environmental  </a:t>
            </a:r>
            <a:r>
              <a:rPr lang="en-US" dirty="0"/>
              <a:t>factors for health promotion and disease prevention.</a:t>
            </a:r>
          </a:p>
          <a:p>
            <a:pPr lvl="0"/>
            <a:r>
              <a:rPr lang="en-US" dirty="0"/>
              <a:t>Evaluate the accessibility, effectiveness, and quality of individual and population-based genetic services.</a:t>
            </a:r>
          </a:p>
          <a:p>
            <a:pPr lvl="0"/>
            <a:r>
              <a:rPr lang="en-US" dirty="0"/>
              <a:t>Understand the complexity of communicating genetic risk information.</a:t>
            </a:r>
          </a:p>
          <a:p>
            <a:pPr lvl="0"/>
            <a:r>
              <a:rPr lang="en-US" dirty="0"/>
              <a:t>Identify the ethical, legal, and social issues in applying genetic information in clinical and research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10" y="1162041"/>
            <a:ext cx="2337472" cy="2337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202" y="3464258"/>
            <a:ext cx="2816217" cy="1785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745" y="3303085"/>
            <a:ext cx="4033603" cy="2420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334" y="1391217"/>
            <a:ext cx="3520170" cy="20706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Epidemiological Studies of Twins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729" y="1335054"/>
            <a:ext cx="3192272" cy="2126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391" y="5251115"/>
            <a:ext cx="2999533" cy="1996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529" y="3353221"/>
            <a:ext cx="2969115" cy="1882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95" y="5234403"/>
            <a:ext cx="3766555" cy="18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D11F2-B353-CC42-8EED-11EF691F5F8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348258" y="187523"/>
            <a:ext cx="8447484" cy="8840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Patterns of Twin </a:t>
            </a:r>
            <a:r>
              <a:rPr lang="en-US" b="1" dirty="0" smtClean="0"/>
              <a:t>Correlations</a:t>
            </a:r>
            <a:endParaRPr lang="en-US" b="1" dirty="0"/>
          </a:p>
        </p:txBody>
      </p:sp>
      <p:pic>
        <p:nvPicPr>
          <p:cNvPr id="43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4" y="1303747"/>
            <a:ext cx="1941091" cy="19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01" y="1303747"/>
            <a:ext cx="1942207" cy="194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16" y="1303747"/>
            <a:ext cx="1942207" cy="194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7"/>
          <p:cNvSpPr>
            <a:spLocks/>
          </p:cNvSpPr>
          <p:nvPr/>
        </p:nvSpPr>
        <p:spPr bwMode="auto">
          <a:xfrm>
            <a:off x="754943" y="3741539"/>
            <a:ext cx="1955602" cy="249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500" dirty="0" err="1">
                <a:ea typeface="ＭＳ Ｐゴシック" charset="0"/>
              </a:rPr>
              <a:t>rMZ</a:t>
            </a:r>
            <a:r>
              <a:rPr lang="en-US" sz="2500" dirty="0">
                <a:ea typeface="ＭＳ Ｐゴシック" charset="0"/>
              </a:rPr>
              <a:t> = 2rDZ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ea typeface="ＭＳ Ｐゴシック" charset="0"/>
              </a:rPr>
              <a:t>Additive</a:t>
            </a:r>
          </a:p>
          <a:p>
            <a:pPr>
              <a:lnSpc>
                <a:spcPct val="80000"/>
              </a:lnSpc>
            </a:pPr>
            <a:endParaRPr lang="en-US" sz="25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500" i="1" dirty="0">
                <a:ea typeface="ＭＳ Ｐゴシック" charset="0"/>
              </a:rPr>
              <a:t>DZ twins on average share 50% of additive</a:t>
            </a:r>
          </a:p>
          <a:p>
            <a:pPr>
              <a:lnSpc>
                <a:spcPct val="80000"/>
              </a:lnSpc>
            </a:pPr>
            <a:r>
              <a:rPr lang="en-US" sz="2500" i="1" dirty="0">
                <a:ea typeface="ＭＳ Ｐゴシック" charset="0"/>
              </a:rPr>
              <a:t>effects</a:t>
            </a:r>
          </a:p>
        </p:txBody>
      </p:sp>
      <p:sp>
        <p:nvSpPr>
          <p:cNvPr id="43013" name="Rectangle 8"/>
          <p:cNvSpPr>
            <a:spLocks/>
          </p:cNvSpPr>
          <p:nvPr/>
        </p:nvSpPr>
        <p:spPr bwMode="auto">
          <a:xfrm>
            <a:off x="3765762" y="3696891"/>
            <a:ext cx="1777008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500" dirty="0" err="1">
                <a:ea typeface="ＭＳ Ｐゴシック" charset="0"/>
              </a:rPr>
              <a:t>rMZ</a:t>
            </a:r>
            <a:r>
              <a:rPr lang="en-US" sz="2500" dirty="0">
                <a:ea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</a:rPr>
              <a:t>rDZ</a:t>
            </a:r>
            <a:endParaRPr lang="en-US" sz="25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ea typeface="ＭＳ Ｐゴシック" charset="0"/>
              </a:rPr>
              <a:t>Shared Environment</a:t>
            </a:r>
          </a:p>
          <a:p>
            <a:pPr>
              <a:lnSpc>
                <a:spcPct val="80000"/>
              </a:lnSpc>
            </a:pPr>
            <a:endParaRPr lang="en-US" sz="2500" dirty="0">
              <a:ea typeface="ＭＳ Ｐゴシック" charset="0"/>
            </a:endParaRPr>
          </a:p>
        </p:txBody>
      </p:sp>
      <p:sp>
        <p:nvSpPr>
          <p:cNvPr id="43019" name="Rectangle 11"/>
          <p:cNvSpPr>
            <a:spLocks/>
          </p:cNvSpPr>
          <p:nvPr/>
        </p:nvSpPr>
        <p:spPr bwMode="auto">
          <a:xfrm>
            <a:off x="6431718" y="5134570"/>
            <a:ext cx="2303859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500" dirty="0">
                <a:ea typeface="ＭＳ Ｐゴシック" charset="0"/>
              </a:rPr>
              <a:t>A = 2(</a:t>
            </a:r>
            <a:r>
              <a:rPr lang="en-US" sz="2500" dirty="0" err="1">
                <a:ea typeface="ＭＳ Ｐゴシック" charset="0"/>
              </a:rPr>
              <a:t>rMZ-rDZ</a:t>
            </a:r>
            <a:r>
              <a:rPr lang="en-US" sz="2500" dirty="0">
                <a:ea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ea typeface="ＭＳ Ｐゴシック" charset="0"/>
              </a:rPr>
              <a:t>C = 2rDZ </a:t>
            </a:r>
            <a:r>
              <a:rPr lang="en-US" sz="2500" dirty="0" smtClean="0">
                <a:ea typeface="ＭＳ Ｐゴシック" charset="0"/>
              </a:rPr>
              <a:t>– </a:t>
            </a:r>
            <a:r>
              <a:rPr lang="en-US" sz="2500" dirty="0" err="1">
                <a:ea typeface="ＭＳ Ｐゴシック" charset="0"/>
              </a:rPr>
              <a:t>rMZ</a:t>
            </a:r>
            <a:endParaRPr lang="en-US" sz="2500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ea typeface="ＭＳ Ｐゴシック" charset="0"/>
              </a:rPr>
              <a:t>E </a:t>
            </a:r>
            <a:r>
              <a:rPr lang="en-US" sz="2500" dirty="0">
                <a:ea typeface="ＭＳ Ｐゴシック" charset="0"/>
              </a:rPr>
              <a:t>= 1- </a:t>
            </a:r>
            <a:r>
              <a:rPr lang="en-US" sz="2500" dirty="0" err="1">
                <a:ea typeface="ＭＳ Ｐゴシック" charset="0"/>
              </a:rPr>
              <a:t>rMZ</a:t>
            </a:r>
            <a:endParaRPr lang="en-US" sz="2500" dirty="0">
              <a:ea typeface="ＭＳ Ｐゴシック" charset="0"/>
            </a:endParaRPr>
          </a:p>
        </p:txBody>
      </p:sp>
      <p:sp>
        <p:nvSpPr>
          <p:cNvPr id="43020" name="Rectangle 12"/>
          <p:cNvSpPr>
            <a:spLocks/>
          </p:cNvSpPr>
          <p:nvPr/>
        </p:nvSpPr>
        <p:spPr bwMode="auto">
          <a:xfrm>
            <a:off x="6456301" y="3696891"/>
            <a:ext cx="1955602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 dirty="0">
                <a:ea typeface="ＭＳ Ｐゴシック" charset="0"/>
              </a:rPr>
              <a:t>Additive &amp; </a:t>
            </a:r>
            <a:r>
              <a:rPr lang="ja-JP" altLang="en-US" sz="25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500" dirty="0">
                <a:ea typeface="Gill Sans" charset="0"/>
                <a:cs typeface="Gill Sans" charset="0"/>
              </a:rPr>
              <a:t>Shared Environment</a:t>
            </a:r>
            <a:r>
              <a:rPr lang="ja-JP" altLang="en-US" sz="2500" dirty="0">
                <a:latin typeface="Arial" charset="0"/>
                <a:ea typeface="ＭＳ Ｐゴシック" charset="0"/>
              </a:rPr>
              <a:t>”</a:t>
            </a:r>
            <a:endParaRPr lang="en-US" sz="25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utoUpdateAnimBg="0"/>
      <p:bldP spid="430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12" y="1768232"/>
            <a:ext cx="7806364" cy="43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Summary- Twin Correlations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46547"/>
            <a:ext cx="8229600" cy="4525963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Both additive genetic and shared environmental effects are important in </a:t>
            </a:r>
            <a:r>
              <a:rPr lang="en-US" dirty="0" smtClean="0"/>
              <a:t>smoking behaviors for </a:t>
            </a:r>
            <a:r>
              <a:rPr lang="en-US" dirty="0"/>
              <a:t>boys and girls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Additive genetic effects may also  function differently across development by </a:t>
            </a:r>
            <a:r>
              <a:rPr lang="en-US" dirty="0" smtClean="0">
                <a:solidFill>
                  <a:srgbClr val="FFFFFF"/>
                </a:solidFill>
              </a:rPr>
              <a:t>sex</a:t>
            </a:r>
          </a:p>
        </p:txBody>
      </p:sp>
    </p:spTree>
    <p:extLst>
      <p:ext uri="{BB962C8B-B14F-4D97-AF65-F5344CB8AC3E}">
        <p14:creationId xmlns:p14="http://schemas.microsoft.com/office/powerpoint/2010/main" val="38720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613"/>
            <a:ext cx="8229600" cy="941017"/>
          </a:xfrm>
          <a:ln/>
        </p:spPr>
        <p:txBody>
          <a:bodyPr>
            <a:normAutofit/>
          </a:bodyPr>
          <a:lstStyle/>
          <a:p>
            <a:r>
              <a:rPr lang="en-US" sz="4000" b="1" dirty="0" smtClean="0"/>
              <a:t>Genetic </a:t>
            </a:r>
            <a:r>
              <a:rPr lang="en-US" sz="4000" b="1" dirty="0"/>
              <a:t>Modeling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217" y="1308424"/>
            <a:ext cx="8327583" cy="5259350"/>
          </a:xfrm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Estimated genetic and environmental effects in </a:t>
            </a:r>
            <a:r>
              <a:rPr lang="en-US" dirty="0"/>
              <a:t>males and </a:t>
            </a:r>
            <a:r>
              <a:rPr lang="en-US" dirty="0" smtClean="0"/>
              <a:t>females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82136">
              <a:lnSpc>
                <a:spcPct val="120000"/>
              </a:lnSpc>
            </a:pPr>
            <a:r>
              <a:rPr lang="en-US" dirty="0" smtClean="0"/>
              <a:t>Adjusted for country differences in prevalence</a:t>
            </a:r>
          </a:p>
          <a:p>
            <a:pPr marL="82136">
              <a:lnSpc>
                <a:spcPct val="120000"/>
              </a:lnSpc>
            </a:pPr>
            <a:endParaRPr lang="en-US" dirty="0" smtClean="0"/>
          </a:p>
          <a:p>
            <a:pPr marL="82136">
              <a:lnSpc>
                <a:spcPct val="120000"/>
              </a:lnSpc>
            </a:pPr>
            <a:r>
              <a:rPr lang="en-US" dirty="0" smtClean="0"/>
              <a:t>Separately for each age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457200" y="107950"/>
            <a:ext cx="8229600" cy="796925"/>
          </a:xfrm>
        </p:spPr>
        <p:txBody>
          <a:bodyPr/>
          <a:lstStyle/>
          <a:p>
            <a:pPr eaLnBrk="1" hangingPunct="1"/>
            <a:r>
              <a:rPr lang="en-US" sz="3800" b="1" dirty="0">
                <a:latin typeface="Corbel" charset="0"/>
              </a:rPr>
              <a:t>Classical Twin Model + Sex Differences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9875" y="3614738"/>
            <a:ext cx="6242050" cy="3036887"/>
            <a:chOff x="936607" y="3376374"/>
            <a:chExt cx="6611969" cy="3291125"/>
          </a:xfrm>
        </p:grpSpPr>
        <p:grpSp>
          <p:nvGrpSpPr>
            <p:cNvPr id="28718" name="Group 9"/>
            <p:cNvGrpSpPr>
              <a:grpSpLocks/>
            </p:cNvGrpSpPr>
            <p:nvPr/>
          </p:nvGrpSpPr>
          <p:grpSpPr bwMode="auto">
            <a:xfrm>
              <a:off x="936607" y="3376374"/>
              <a:ext cx="6499565" cy="3291125"/>
              <a:chOff x="936607" y="3376374"/>
              <a:chExt cx="6329331" cy="3291125"/>
            </a:xfrm>
          </p:grpSpPr>
          <p:grpSp>
            <p:nvGrpSpPr>
              <p:cNvPr id="28724" name="Group 87"/>
              <p:cNvGrpSpPr>
                <a:grpSpLocks/>
              </p:cNvGrpSpPr>
              <p:nvPr/>
            </p:nvGrpSpPr>
            <p:grpSpPr bwMode="auto">
              <a:xfrm>
                <a:off x="936607" y="3376374"/>
                <a:ext cx="6258669" cy="3291125"/>
                <a:chOff x="-235674" y="681098"/>
                <a:chExt cx="7804620" cy="4039148"/>
              </a:xfrm>
            </p:grpSpPr>
            <p:sp>
              <p:nvSpPr>
                <p:cNvPr id="2873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037098" y="3806001"/>
                  <a:ext cx="914826" cy="914245"/>
                </a:xfrm>
                <a:prstGeom prst="rect">
                  <a:avLst/>
                </a:prstGeom>
                <a:solidFill>
                  <a:srgbClr val="3366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914400"/>
                  <a:r>
                    <a:rPr lang="en-US" sz="2000">
                      <a:solidFill>
                        <a:srgbClr val="FFFF00"/>
                      </a:solidFill>
                      <a:latin typeface="Calibri" charset="0"/>
                    </a:rPr>
                    <a:t>P</a:t>
                  </a:r>
                  <a:r>
                    <a:rPr lang="en-US" sz="2000" baseline="-25000">
                      <a:solidFill>
                        <a:srgbClr val="FFFF00"/>
                      </a:solidFill>
                      <a:latin typeface="Calibri" charset="0"/>
                    </a:rPr>
                    <a:t>M</a:t>
                  </a:r>
                </a:p>
              </p:txBody>
            </p:sp>
            <p:sp>
              <p:nvSpPr>
                <p:cNvPr id="28732" name="Oval 138"/>
                <p:cNvSpPr>
                  <a:spLocks noChangeArrowheads="1"/>
                </p:cNvSpPr>
                <p:nvPr/>
              </p:nvSpPr>
              <p:spPr bwMode="auto">
                <a:xfrm>
                  <a:off x="1007919" y="2325894"/>
                  <a:ext cx="886238" cy="869906"/>
                </a:xfrm>
                <a:prstGeom prst="ellipse">
                  <a:avLst/>
                </a:prstGeom>
                <a:solidFill>
                  <a:srgbClr val="7F7F7F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914400"/>
                  <a:r>
                    <a:rPr lang="en-US" sz="2000" b="1">
                      <a:solidFill>
                        <a:srgbClr val="FFFF00"/>
                      </a:solidFill>
                      <a:latin typeface="Calibri" charset="0"/>
                    </a:rPr>
                    <a:t>A</a:t>
                  </a:r>
                  <a:r>
                    <a:rPr lang="en-US" b="1" baseline="-25000">
                      <a:solidFill>
                        <a:srgbClr val="FFFF00"/>
                      </a:solidFill>
                      <a:latin typeface="Calibri" charset="0"/>
                    </a:rPr>
                    <a:t>M</a:t>
                  </a:r>
                </a:p>
              </p:txBody>
            </p:sp>
            <p:cxnSp>
              <p:nvCxnSpPr>
                <p:cNvPr id="28733" name="Straight Arrow Connector 141"/>
                <p:cNvCxnSpPr>
                  <a:cxnSpLocks noChangeShapeType="1"/>
                  <a:endCxn id="28731" idx="0"/>
                </p:cNvCxnSpPr>
                <p:nvPr/>
              </p:nvCxnSpPr>
              <p:spPr bwMode="auto">
                <a:xfrm flipH="1">
                  <a:off x="2493894" y="3195897"/>
                  <a:ext cx="2298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734" name="Straight Arrow Connector 1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13510" y="3195897"/>
                  <a:ext cx="634942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735" name="Straight Arrow Connector 143"/>
                <p:cNvCxnSpPr>
                  <a:cxnSpLocks noChangeShapeType="1"/>
                </p:cNvCxnSpPr>
                <p:nvPr/>
              </p:nvCxnSpPr>
              <p:spPr bwMode="auto">
                <a:xfrm>
                  <a:off x="1627171" y="3195897"/>
                  <a:ext cx="601524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8736" name="Rectangle 144"/>
                <p:cNvSpPr>
                  <a:spLocks noChangeArrowheads="1"/>
                </p:cNvSpPr>
                <p:nvPr/>
              </p:nvSpPr>
              <p:spPr bwMode="auto">
                <a:xfrm>
                  <a:off x="5998622" y="3806001"/>
                  <a:ext cx="914826" cy="914245"/>
                </a:xfrm>
                <a:prstGeom prst="rect">
                  <a:avLst/>
                </a:prstGeom>
                <a:solidFill>
                  <a:srgbClr val="3366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914400"/>
                  <a:r>
                    <a:rPr lang="en-US" sz="2000">
                      <a:solidFill>
                        <a:srgbClr val="FFFF00"/>
                      </a:solidFill>
                      <a:latin typeface="Calibri" charset="0"/>
                    </a:rPr>
                    <a:t>P</a:t>
                  </a:r>
                  <a:r>
                    <a:rPr lang="en-US" sz="2000" baseline="-25000">
                      <a:solidFill>
                        <a:srgbClr val="FFFF00"/>
                      </a:solidFill>
                      <a:latin typeface="Calibri" charset="0"/>
                    </a:rPr>
                    <a:t>F</a:t>
                  </a:r>
                </a:p>
              </p:txBody>
            </p:sp>
            <p:cxnSp>
              <p:nvCxnSpPr>
                <p:cNvPr id="28737" name="Straight Arrow Connector 148"/>
                <p:cNvCxnSpPr>
                  <a:cxnSpLocks noChangeShapeType="1"/>
                  <a:endCxn id="28736" idx="0"/>
                </p:cNvCxnSpPr>
                <p:nvPr/>
              </p:nvCxnSpPr>
              <p:spPr bwMode="auto">
                <a:xfrm flipH="1">
                  <a:off x="6456294" y="3195897"/>
                  <a:ext cx="2298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738" name="Straight Arrow Connector 1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75910" y="3195897"/>
                  <a:ext cx="634942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739" name="Straight Arrow Connector 150"/>
                <p:cNvCxnSpPr>
                  <a:cxnSpLocks noChangeShapeType="1"/>
                </p:cNvCxnSpPr>
                <p:nvPr/>
              </p:nvCxnSpPr>
              <p:spPr bwMode="auto">
                <a:xfrm>
                  <a:off x="5589571" y="3195897"/>
                  <a:ext cx="601524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740" name="Curved Connector 1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471042" y="332997"/>
                  <a:ext cx="12700" cy="3962400"/>
                </a:xfrm>
                <a:prstGeom prst="curvedConnector3">
                  <a:avLst>
                    <a:gd name="adj1" fmla="val 8216662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8741" name="TextBox 152"/>
                <p:cNvSpPr txBox="1">
                  <a:spLocks noChangeArrowheads="1"/>
                </p:cNvSpPr>
                <p:nvPr/>
              </p:nvSpPr>
              <p:spPr bwMode="auto">
                <a:xfrm>
                  <a:off x="-235674" y="1175171"/>
                  <a:ext cx="2454511" cy="9415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rbel" charset="0"/>
                      <a:ea typeface="ＭＳ Ｐゴシック" charset="0"/>
                    </a:defRPr>
                  </a:lvl9pPr>
                </a:lstStyle>
                <a:p>
                  <a:pPr defTabSz="914400" eaLnBrk="1" hangingPunct="1"/>
                  <a:r>
                    <a:rPr lang="en-US" sz="2000" dirty="0" err="1">
                      <a:solidFill>
                        <a:srgbClr val="FFFF00"/>
                      </a:solidFill>
                    </a:rPr>
                    <a:t>OppSex</a:t>
                  </a:r>
                  <a:r>
                    <a:rPr lang="en-US" sz="2000" dirty="0">
                      <a:solidFill>
                        <a:srgbClr val="FFFF00"/>
                      </a:solidFill>
                    </a:rPr>
                    <a:t> =</a:t>
                  </a:r>
                  <a:r>
                    <a:rPr lang="en-US" sz="2000" dirty="0" err="1" smtClean="0">
                      <a:solidFill>
                        <a:srgbClr val="FFFF00"/>
                      </a:solidFill>
                    </a:rPr>
                    <a:t>r</a:t>
                  </a:r>
                  <a:r>
                    <a:rPr lang="en-US" sz="2000" baseline="-25000" dirty="0" err="1" smtClean="0">
                      <a:solidFill>
                        <a:srgbClr val="FFFF00"/>
                      </a:solidFill>
                    </a:rPr>
                    <a:t>g</a:t>
                  </a:r>
                  <a:r>
                    <a:rPr lang="en-US" sz="2000" baseline="-25000" dirty="0" smtClean="0">
                      <a:solidFill>
                        <a:srgbClr val="FFFF00"/>
                      </a:solidFill>
                    </a:rPr>
                    <a:t>/</a:t>
                  </a:r>
                  <a:r>
                    <a:rPr lang="en-US" sz="2000" dirty="0" err="1" smtClean="0">
                      <a:solidFill>
                        <a:srgbClr val="FFFF00"/>
                      </a:solidFill>
                    </a:rPr>
                    <a:t>r</a:t>
                  </a:r>
                  <a:r>
                    <a:rPr lang="en-US" sz="2000" baseline="-25000" dirty="0" err="1" smtClean="0">
                      <a:solidFill>
                        <a:srgbClr val="FFFF00"/>
                      </a:solidFill>
                    </a:rPr>
                    <a:t>c</a:t>
                  </a:r>
                  <a:r>
                    <a:rPr lang="en-US" sz="2000" dirty="0" smtClean="0">
                      <a:solidFill>
                        <a:srgbClr val="FFFF00"/>
                      </a:solidFill>
                    </a:rPr>
                    <a:t>*</a:t>
                  </a:r>
                  <a:r>
                    <a:rPr lang="en-US" sz="2000" dirty="0">
                      <a:solidFill>
                        <a:srgbClr val="FFFF00"/>
                      </a:solidFill>
                    </a:rPr>
                    <a:t>0.5</a:t>
                  </a: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4603920" y="681098"/>
                  <a:ext cx="459456" cy="6355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kern="0" dirty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8743" name="Curved Connector 154"/>
                <p:cNvCxnSpPr>
                  <a:cxnSpLocks noChangeShapeType="1"/>
                  <a:stCxn id="28732" idx="0"/>
                </p:cNvCxnSpPr>
                <p:nvPr/>
              </p:nvCxnSpPr>
              <p:spPr bwMode="auto">
                <a:xfrm rot="5400000" flipH="1" flipV="1">
                  <a:off x="3432927" y="345697"/>
                  <a:ext cx="12700" cy="3962400"/>
                </a:xfrm>
                <a:prstGeom prst="curvedConnector3">
                  <a:avLst>
                    <a:gd name="adj1" fmla="val 8216662"/>
                  </a:avLst>
                </a:prstGeom>
                <a:noFill/>
                <a:ln w="25400">
                  <a:solidFill>
                    <a:srgbClr val="FFFF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8744" name="Group 155"/>
                <p:cNvGrpSpPr>
                  <a:grpSpLocks/>
                </p:cNvGrpSpPr>
                <p:nvPr/>
              </p:nvGrpSpPr>
              <p:grpSpPr bwMode="auto">
                <a:xfrm>
                  <a:off x="1229642" y="1560023"/>
                  <a:ext cx="448873" cy="824025"/>
                  <a:chOff x="1229642" y="1560023"/>
                  <a:chExt cx="448873" cy="824025"/>
                </a:xfrm>
              </p:grpSpPr>
              <p:cxnSp>
                <p:nvCxnSpPr>
                  <p:cNvPr id="28756" name="Curved Connector 167"/>
                  <p:cNvCxnSpPr>
                    <a:cxnSpLocks noChangeShapeType="1"/>
                    <a:stCxn id="28732" idx="1"/>
                    <a:endCxn id="28732" idx="7"/>
                  </p:cNvCxnSpPr>
                  <p:nvPr/>
                </p:nvCxnSpPr>
                <p:spPr bwMode="auto">
                  <a:xfrm rot="5400000" flipH="1" flipV="1">
                    <a:off x="1448707" y="2154239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1293802" y="1559450"/>
                    <a:ext cx="112311" cy="63553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  <p:cxnSp>
              <p:nvCxnSpPr>
                <p:cNvPr id="28745" name="Curved Connector 1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463053" y="2183870"/>
                  <a:ext cx="10744" cy="448874"/>
                </a:xfrm>
                <a:prstGeom prst="curvedConnector3">
                  <a:avLst>
                    <a:gd name="adj1" fmla="val 2802065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58" name="TextBox 157"/>
                <p:cNvSpPr txBox="1"/>
                <p:nvPr/>
              </p:nvSpPr>
              <p:spPr>
                <a:xfrm>
                  <a:off x="2306645" y="1578451"/>
                  <a:ext cx="112311" cy="6355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kern="0" dirty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8747" name="Curved Connector 1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773" y="2171168"/>
                  <a:ext cx="10744" cy="448874"/>
                </a:xfrm>
                <a:prstGeom prst="curvedConnector3">
                  <a:avLst>
                    <a:gd name="adj1" fmla="val 2802065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60" name="TextBox 159"/>
                <p:cNvSpPr txBox="1"/>
                <p:nvPr/>
              </p:nvSpPr>
              <p:spPr>
                <a:xfrm>
                  <a:off x="3433842" y="1576341"/>
                  <a:ext cx="114353" cy="6355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kern="0" dirty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28749" name="Group 160"/>
                <p:cNvGrpSpPr>
                  <a:grpSpLocks/>
                </p:cNvGrpSpPr>
                <p:nvPr/>
              </p:nvGrpSpPr>
              <p:grpSpPr bwMode="auto">
                <a:xfrm>
                  <a:off x="5202625" y="1551397"/>
                  <a:ext cx="2366321" cy="853656"/>
                  <a:chOff x="1229642" y="1560023"/>
                  <a:chExt cx="2366321" cy="853656"/>
                </a:xfrm>
              </p:grpSpPr>
              <p:cxnSp>
                <p:nvCxnSpPr>
                  <p:cNvPr id="28750" name="Curved Connector 16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448707" y="2154239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1292552" y="1559629"/>
                    <a:ext cx="112312" cy="63553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cxnSp>
                <p:nvCxnSpPr>
                  <p:cNvPr id="28752" name="Curved Connector 16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63053" y="2183870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307438" y="1578631"/>
                    <a:ext cx="112311" cy="63553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cxnSp>
                <p:nvCxnSpPr>
                  <p:cNvPr id="28754" name="Curved Connector 16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366154" y="2171168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3271273" y="1576521"/>
                    <a:ext cx="112311" cy="63553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89" name="TextBox 88"/>
              <p:cNvSpPr txBox="1"/>
              <p:nvPr/>
            </p:nvSpPr>
            <p:spPr>
              <a:xfrm>
                <a:off x="2308862" y="5420209"/>
                <a:ext cx="383183" cy="5178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latin typeface="+mn-lt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071954" y="5408166"/>
                <a:ext cx="366808" cy="5161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latin typeface="+mn-lt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692580" y="5413328"/>
                <a:ext cx="384820" cy="5178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latin typeface="+mn-lt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497145" y="5428811"/>
                <a:ext cx="383183" cy="5178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latin typeface="+mn-lt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261873" y="5416769"/>
                <a:ext cx="366808" cy="5178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latin typeface="+mn-lt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880862" y="5423650"/>
                <a:ext cx="384821" cy="5161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latin typeface="+mn-lt"/>
                    <a:ea typeface="+mn-ea"/>
                    <a:cs typeface="+mn-cs"/>
                  </a:rPr>
                  <a:t>e</a:t>
                </a:r>
              </a:p>
            </p:txBody>
          </p:sp>
        </p:grpSp>
        <p:sp>
          <p:nvSpPr>
            <p:cNvPr id="28719" name="Oval 169"/>
            <p:cNvSpPr>
              <a:spLocks noChangeArrowheads="1"/>
            </p:cNvSpPr>
            <p:nvPr/>
          </p:nvSpPr>
          <p:spPr bwMode="auto">
            <a:xfrm>
              <a:off x="2771210" y="4721727"/>
              <a:ext cx="709626" cy="708805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C</a:t>
              </a:r>
              <a:r>
                <a:rPr lang="en-US" baseline="-25000">
                  <a:latin typeface="Calibri" charset="0"/>
                </a:rPr>
                <a:t>M</a:t>
              </a:r>
            </a:p>
          </p:txBody>
        </p:sp>
        <p:sp>
          <p:nvSpPr>
            <p:cNvPr id="28720" name="Oval 170"/>
            <p:cNvSpPr>
              <a:spLocks noChangeArrowheads="1"/>
            </p:cNvSpPr>
            <p:nvPr/>
          </p:nvSpPr>
          <p:spPr bwMode="auto">
            <a:xfrm>
              <a:off x="3662447" y="4721727"/>
              <a:ext cx="709626" cy="708805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E</a:t>
              </a:r>
              <a:r>
                <a:rPr lang="en-US" baseline="-25000">
                  <a:latin typeface="Calibri" charset="0"/>
                </a:rPr>
                <a:t>M</a:t>
              </a:r>
            </a:p>
          </p:txBody>
        </p:sp>
        <p:sp>
          <p:nvSpPr>
            <p:cNvPr id="28721" name="Oval 211"/>
            <p:cNvSpPr>
              <a:spLocks noChangeArrowheads="1"/>
            </p:cNvSpPr>
            <p:nvPr/>
          </p:nvSpPr>
          <p:spPr bwMode="auto">
            <a:xfrm>
              <a:off x="6838950" y="4721727"/>
              <a:ext cx="709626" cy="708805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E</a:t>
              </a:r>
              <a:r>
                <a:rPr lang="en-US" baseline="-25000">
                  <a:latin typeface="Calibri" charset="0"/>
                </a:rPr>
                <a:t>F</a:t>
              </a:r>
            </a:p>
          </p:txBody>
        </p:sp>
        <p:sp>
          <p:nvSpPr>
            <p:cNvPr id="28722" name="Oval 212"/>
            <p:cNvSpPr>
              <a:spLocks noChangeArrowheads="1"/>
            </p:cNvSpPr>
            <p:nvPr/>
          </p:nvSpPr>
          <p:spPr bwMode="auto">
            <a:xfrm>
              <a:off x="5969574" y="4721727"/>
              <a:ext cx="711307" cy="708805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C</a:t>
              </a:r>
              <a:r>
                <a:rPr lang="en-US" baseline="-25000">
                  <a:latin typeface="Calibri" charset="0"/>
                </a:rPr>
                <a:t>F</a:t>
              </a:r>
            </a:p>
          </p:txBody>
        </p:sp>
        <p:sp>
          <p:nvSpPr>
            <p:cNvPr id="28723" name="Oval 213"/>
            <p:cNvSpPr>
              <a:spLocks noChangeArrowheads="1"/>
            </p:cNvSpPr>
            <p:nvPr/>
          </p:nvSpPr>
          <p:spPr bwMode="auto">
            <a:xfrm>
              <a:off x="5185958" y="4699361"/>
              <a:ext cx="709626" cy="708805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 b="1">
                  <a:solidFill>
                    <a:srgbClr val="FFFF00"/>
                  </a:solidFill>
                  <a:latin typeface="Calibri" charset="0"/>
                </a:rPr>
                <a:t>A</a:t>
              </a:r>
              <a:r>
                <a:rPr lang="en-US" b="1" baseline="-25000">
                  <a:solidFill>
                    <a:srgbClr val="FFFF00"/>
                  </a:solidFill>
                  <a:latin typeface="Calibri" charset="0"/>
                </a:rPr>
                <a:t>F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10375" y="1079500"/>
            <a:ext cx="2063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7CFFF"/>
                </a:solidFill>
              </a:rPr>
              <a:t>Which sources of variance influence liability to smoking in males </a:t>
            </a:r>
            <a:r>
              <a:rPr lang="en-US" sz="1800" b="1" dirty="0">
                <a:solidFill>
                  <a:srgbClr val="07CFFF"/>
                </a:solidFill>
              </a:rPr>
              <a:t>and females?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10375" y="3362149"/>
            <a:ext cx="21748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</a:rPr>
              <a:t>Are the contributions of genetic/</a:t>
            </a:r>
            <a:r>
              <a:rPr lang="en-US" sz="1800" b="1" dirty="0" err="1">
                <a:solidFill>
                  <a:srgbClr val="FFFF00"/>
                </a:solidFill>
              </a:rPr>
              <a:t>env</a:t>
            </a:r>
            <a:r>
              <a:rPr lang="en-US" sz="1800" b="1" dirty="0">
                <a:solidFill>
                  <a:srgbClr val="FFFF00"/>
                </a:solidFill>
              </a:rPr>
              <a:t> effects equal  in males and females? </a:t>
            </a:r>
          </a:p>
          <a:p>
            <a:pPr eaLnBrk="1" hangingPunct="1"/>
            <a:endParaRPr lang="en-US" sz="1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FFFF00"/>
                </a:solidFill>
              </a:rPr>
              <a:t>Are there different sets of </a:t>
            </a:r>
            <a:r>
              <a:rPr lang="en-US" sz="1800" b="1" dirty="0" smtClean="0">
                <a:solidFill>
                  <a:srgbClr val="FFFF00"/>
                </a:solidFill>
              </a:rPr>
              <a:t>genes/environments  </a:t>
            </a:r>
            <a:r>
              <a:rPr lang="en-US" sz="1800" b="1" dirty="0">
                <a:solidFill>
                  <a:srgbClr val="FFFF00"/>
                </a:solidFill>
              </a:rPr>
              <a:t>in males and females for </a:t>
            </a:r>
            <a:r>
              <a:rPr lang="en-US" sz="1800" b="1" dirty="0" smtClean="0">
                <a:solidFill>
                  <a:srgbClr val="FFFF00"/>
                </a:solidFill>
              </a:rPr>
              <a:t>smoking?</a:t>
            </a:r>
            <a:endParaRPr lang="en-US" sz="1800" b="1" dirty="0">
              <a:solidFill>
                <a:srgbClr val="FFFF00"/>
              </a:solidFill>
            </a:endParaRPr>
          </a:p>
        </p:txBody>
      </p:sp>
      <p:grpSp>
        <p:nvGrpSpPr>
          <p:cNvPr id="28677" name="Group 16"/>
          <p:cNvGrpSpPr>
            <a:grpSpLocks/>
          </p:cNvGrpSpPr>
          <p:nvPr/>
        </p:nvGrpSpPr>
        <p:grpSpPr bwMode="auto">
          <a:xfrm>
            <a:off x="1143000" y="849313"/>
            <a:ext cx="5353050" cy="3044825"/>
            <a:chOff x="1142999" y="849164"/>
            <a:chExt cx="5352314" cy="3044669"/>
          </a:xfrm>
        </p:grpSpPr>
        <p:grpSp>
          <p:nvGrpSpPr>
            <p:cNvPr id="28678" name="Group 46"/>
            <p:cNvGrpSpPr>
              <a:grpSpLocks/>
            </p:cNvGrpSpPr>
            <p:nvPr/>
          </p:nvGrpSpPr>
          <p:grpSpPr bwMode="auto">
            <a:xfrm>
              <a:off x="1142999" y="849164"/>
              <a:ext cx="5221877" cy="3044669"/>
              <a:chOff x="2278411" y="65014"/>
              <a:chExt cx="4409330" cy="2754386"/>
            </a:xfrm>
          </p:grpSpPr>
          <p:grpSp>
            <p:nvGrpSpPr>
              <p:cNvPr id="28685" name="Group 47"/>
              <p:cNvGrpSpPr>
                <a:grpSpLocks/>
              </p:cNvGrpSpPr>
              <p:nvPr/>
            </p:nvGrpSpPr>
            <p:grpSpPr bwMode="auto">
              <a:xfrm>
                <a:off x="2278411" y="65014"/>
                <a:ext cx="4409330" cy="2754386"/>
                <a:chOff x="920127" y="681098"/>
                <a:chExt cx="6873438" cy="4039148"/>
              </a:xfrm>
            </p:grpSpPr>
            <p:sp>
              <p:nvSpPr>
                <p:cNvPr id="28692" name="Rectangle 54"/>
                <p:cNvSpPr>
                  <a:spLocks noChangeArrowheads="1"/>
                </p:cNvSpPr>
                <p:nvPr/>
              </p:nvSpPr>
              <p:spPr bwMode="auto">
                <a:xfrm>
                  <a:off x="2035815" y="3806278"/>
                  <a:ext cx="915115" cy="913968"/>
                </a:xfrm>
                <a:prstGeom prst="rect">
                  <a:avLst/>
                </a:prstGeom>
                <a:solidFill>
                  <a:srgbClr val="604A7B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914400"/>
                  <a:r>
                    <a:rPr lang="en-US" sz="2200">
                      <a:solidFill>
                        <a:srgbClr val="FFFFFF"/>
                      </a:solidFill>
                      <a:latin typeface="Calibri" charset="0"/>
                    </a:rPr>
                    <a:t>P</a:t>
                  </a:r>
                  <a:r>
                    <a:rPr lang="en-US" sz="2200" baseline="-25000">
                      <a:solidFill>
                        <a:srgbClr val="FFFFFF"/>
                      </a:solidFill>
                      <a:latin typeface="Calibri" charset="0"/>
                    </a:rPr>
                    <a:t>T1</a:t>
                  </a:r>
                </a:p>
              </p:txBody>
            </p:sp>
            <p:cxnSp>
              <p:nvCxnSpPr>
                <p:cNvPr id="28693" name="Straight Arrow Connector 58"/>
                <p:cNvCxnSpPr>
                  <a:cxnSpLocks noChangeShapeType="1"/>
                  <a:endCxn id="28692" idx="0"/>
                </p:cNvCxnSpPr>
                <p:nvPr/>
              </p:nvCxnSpPr>
              <p:spPr bwMode="auto">
                <a:xfrm flipH="1">
                  <a:off x="2493894" y="3195897"/>
                  <a:ext cx="2298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694" name="Straight Arrow Connector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13510" y="3195897"/>
                  <a:ext cx="634942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695" name="Straight Arrow Connector 60"/>
                <p:cNvCxnSpPr>
                  <a:cxnSpLocks noChangeShapeType="1"/>
                </p:cNvCxnSpPr>
                <p:nvPr/>
              </p:nvCxnSpPr>
              <p:spPr bwMode="auto">
                <a:xfrm>
                  <a:off x="1627171" y="3195897"/>
                  <a:ext cx="601524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8696" name="Rectangle 61"/>
                <p:cNvSpPr>
                  <a:spLocks noChangeArrowheads="1"/>
                </p:cNvSpPr>
                <p:nvPr/>
              </p:nvSpPr>
              <p:spPr bwMode="auto">
                <a:xfrm>
                  <a:off x="5999223" y="3806278"/>
                  <a:ext cx="915115" cy="913968"/>
                </a:xfrm>
                <a:prstGeom prst="rect">
                  <a:avLst/>
                </a:prstGeom>
                <a:solidFill>
                  <a:srgbClr val="604A7B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914400"/>
                  <a:r>
                    <a:rPr lang="en-US" sz="2200">
                      <a:solidFill>
                        <a:srgbClr val="FFFFFF"/>
                      </a:solidFill>
                      <a:latin typeface="Calibri" charset="0"/>
                    </a:rPr>
                    <a:t>P</a:t>
                  </a:r>
                  <a:r>
                    <a:rPr lang="en-US" sz="2200" baseline="-25000">
                      <a:solidFill>
                        <a:srgbClr val="FFFFFF"/>
                      </a:solidFill>
                      <a:latin typeface="Calibri" charset="0"/>
                    </a:rPr>
                    <a:t>T2</a:t>
                  </a:r>
                </a:p>
              </p:txBody>
            </p:sp>
            <p:cxnSp>
              <p:nvCxnSpPr>
                <p:cNvPr id="28697" name="Straight Arrow Connector 65"/>
                <p:cNvCxnSpPr>
                  <a:cxnSpLocks noChangeShapeType="1"/>
                  <a:endCxn id="28696" idx="0"/>
                </p:cNvCxnSpPr>
                <p:nvPr/>
              </p:nvCxnSpPr>
              <p:spPr bwMode="auto">
                <a:xfrm flipH="1">
                  <a:off x="6456294" y="3195897"/>
                  <a:ext cx="2298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698" name="Straight Arrow Connector 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75910" y="3195897"/>
                  <a:ext cx="634942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699" name="Straight Arrow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5589571" y="3195897"/>
                  <a:ext cx="601524" cy="609949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700" name="Curved Connector 6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471042" y="332997"/>
                  <a:ext cx="12700" cy="3962400"/>
                </a:xfrm>
                <a:prstGeom prst="curvedConnector3">
                  <a:avLst>
                    <a:gd name="adj1" fmla="val 8216662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920127" y="754804"/>
                  <a:ext cx="2628343" cy="57280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200" kern="0" dirty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rPr>
                    <a:t>MZ = 1/ DZ= 0.5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603569" y="681098"/>
                  <a:ext cx="480540" cy="684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200" kern="0" dirty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8703" name="Curved Connector 7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432927" y="345697"/>
                  <a:ext cx="12700" cy="3962400"/>
                </a:xfrm>
                <a:prstGeom prst="curvedConnector3">
                  <a:avLst>
                    <a:gd name="adj1" fmla="val 8216662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8704" name="Group 72"/>
                <p:cNvGrpSpPr>
                  <a:grpSpLocks/>
                </p:cNvGrpSpPr>
                <p:nvPr/>
              </p:nvGrpSpPr>
              <p:grpSpPr bwMode="auto">
                <a:xfrm>
                  <a:off x="1229642" y="1560023"/>
                  <a:ext cx="448874" cy="824026"/>
                  <a:chOff x="1229642" y="1560023"/>
                  <a:chExt cx="448874" cy="824026"/>
                </a:xfrm>
              </p:grpSpPr>
              <p:cxnSp>
                <p:nvCxnSpPr>
                  <p:cNvPr id="28716" name="Curved Connector 8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448707" y="2154239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1292022" y="1559264"/>
                    <a:ext cx="112822" cy="68442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2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  <p:cxnSp>
              <p:nvCxnSpPr>
                <p:cNvPr id="28705" name="Curved Connector 7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463053" y="2183870"/>
                  <a:ext cx="10744" cy="448874"/>
                </a:xfrm>
                <a:prstGeom prst="curvedConnector3">
                  <a:avLst>
                    <a:gd name="adj1" fmla="val 2802065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2307424" y="1578218"/>
                  <a:ext cx="112822" cy="68442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200" kern="0" dirty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8707" name="Curved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773" y="2171168"/>
                  <a:ext cx="10744" cy="448874"/>
                </a:xfrm>
                <a:prstGeom prst="curvedConnector3">
                  <a:avLst>
                    <a:gd name="adj1" fmla="val 2802065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435648" y="1576112"/>
                  <a:ext cx="112822" cy="6844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200" kern="0" dirty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28709" name="Group 77"/>
                <p:cNvGrpSpPr>
                  <a:grpSpLocks/>
                </p:cNvGrpSpPr>
                <p:nvPr/>
              </p:nvGrpSpPr>
              <p:grpSpPr bwMode="auto">
                <a:xfrm>
                  <a:off x="5202625" y="1551397"/>
                  <a:ext cx="2590940" cy="853656"/>
                  <a:chOff x="1229642" y="1560023"/>
                  <a:chExt cx="2590940" cy="853656"/>
                </a:xfrm>
              </p:grpSpPr>
              <p:cxnSp>
                <p:nvCxnSpPr>
                  <p:cNvPr id="28710" name="Curved Connector 7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448707" y="2154239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292894" y="1559467"/>
                    <a:ext cx="112822" cy="68442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2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cxnSp>
                <p:nvCxnSpPr>
                  <p:cNvPr id="28712" name="Curved Connector 8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63053" y="2183870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308295" y="1578421"/>
                    <a:ext cx="112822" cy="68442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2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cxnSp>
                <p:nvCxnSpPr>
                  <p:cNvPr id="28714" name="Curved Connector 8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590773" y="2171168"/>
                    <a:ext cx="10744" cy="448874"/>
                  </a:xfrm>
                  <a:prstGeom prst="curvedConnector3">
                    <a:avLst>
                      <a:gd name="adj1" fmla="val 2802065"/>
                    </a:avLst>
                  </a:prstGeom>
                  <a:noFill/>
                  <a:ln w="25400">
                    <a:solidFill>
                      <a:srgbClr val="FFFFFF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3434430" y="1576315"/>
                    <a:ext cx="112822" cy="68442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200" kern="0" dirty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49" name="TextBox 48"/>
              <p:cNvSpPr txBox="1"/>
              <p:nvPr/>
            </p:nvSpPr>
            <p:spPr>
              <a:xfrm>
                <a:off x="2634929" y="1775375"/>
                <a:ext cx="318990" cy="4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latin typeface="+mn-lt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46103" y="1765323"/>
                <a:ext cx="302906" cy="465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latin typeface="+mn-lt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42012" y="1771067"/>
                <a:ext cx="320331" cy="465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latin typeface="+mn-lt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185509" y="1782556"/>
                <a:ext cx="318990" cy="4667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latin typeface="+mn-lt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798022" y="1772503"/>
                <a:ext cx="302906" cy="4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latin typeface="+mn-lt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292591" y="1778247"/>
                <a:ext cx="320330" cy="4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latin typeface="+mn-lt"/>
                    <a:ea typeface="+mn-ea"/>
                    <a:cs typeface="+mn-cs"/>
                  </a:rPr>
                  <a:t>e</a:t>
                </a:r>
              </a:p>
            </p:txBody>
          </p:sp>
        </p:grpSp>
        <p:sp>
          <p:nvSpPr>
            <p:cNvPr id="28679" name="Oval 214"/>
            <p:cNvSpPr>
              <a:spLocks noChangeArrowheads="1"/>
            </p:cNvSpPr>
            <p:nvPr/>
          </p:nvSpPr>
          <p:spPr bwMode="auto">
            <a:xfrm>
              <a:off x="1220776" y="2095287"/>
              <a:ext cx="688880" cy="654016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A</a:t>
              </a:r>
              <a:endParaRPr lang="en-US" baseline="-25000">
                <a:latin typeface="Calibri" charset="0"/>
              </a:endParaRPr>
            </a:p>
          </p:txBody>
        </p:sp>
        <p:sp>
          <p:nvSpPr>
            <p:cNvPr id="28680" name="Oval 215"/>
            <p:cNvSpPr>
              <a:spLocks noChangeArrowheads="1"/>
            </p:cNvSpPr>
            <p:nvPr/>
          </p:nvSpPr>
          <p:spPr bwMode="auto">
            <a:xfrm>
              <a:off x="1984258" y="2100050"/>
              <a:ext cx="669833" cy="654016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C</a:t>
              </a:r>
              <a:endParaRPr lang="en-US" baseline="-25000">
                <a:latin typeface="Calibri" charset="0"/>
              </a:endParaRPr>
            </a:p>
          </p:txBody>
        </p:sp>
        <p:sp>
          <p:nvSpPr>
            <p:cNvPr id="28681" name="Oval 216"/>
            <p:cNvSpPr>
              <a:spLocks noChangeArrowheads="1"/>
            </p:cNvSpPr>
            <p:nvPr/>
          </p:nvSpPr>
          <p:spPr bwMode="auto">
            <a:xfrm>
              <a:off x="2827105" y="2100050"/>
              <a:ext cx="669833" cy="654016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E</a:t>
              </a:r>
              <a:endParaRPr lang="en-US" baseline="-25000">
                <a:latin typeface="Calibri" charset="0"/>
              </a:endParaRPr>
            </a:p>
          </p:txBody>
        </p:sp>
        <p:sp>
          <p:nvSpPr>
            <p:cNvPr id="28682" name="Oval 217"/>
            <p:cNvSpPr>
              <a:spLocks noChangeArrowheads="1"/>
            </p:cNvSpPr>
            <p:nvPr/>
          </p:nvSpPr>
          <p:spPr bwMode="auto">
            <a:xfrm>
              <a:off x="5825480" y="2100050"/>
              <a:ext cx="669833" cy="654016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E</a:t>
              </a:r>
              <a:endParaRPr lang="en-US" baseline="-25000">
                <a:latin typeface="Calibri" charset="0"/>
              </a:endParaRPr>
            </a:p>
          </p:txBody>
        </p:sp>
        <p:sp>
          <p:nvSpPr>
            <p:cNvPr id="28683" name="Oval 218"/>
            <p:cNvSpPr>
              <a:spLocks noChangeArrowheads="1"/>
            </p:cNvSpPr>
            <p:nvPr/>
          </p:nvSpPr>
          <p:spPr bwMode="auto">
            <a:xfrm>
              <a:off x="5004856" y="2100050"/>
              <a:ext cx="671420" cy="654016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C</a:t>
              </a:r>
              <a:endParaRPr lang="en-US" baseline="-25000">
                <a:latin typeface="Calibri" charset="0"/>
              </a:endParaRPr>
            </a:p>
          </p:txBody>
        </p:sp>
        <p:sp>
          <p:nvSpPr>
            <p:cNvPr id="28684" name="Oval 219"/>
            <p:cNvSpPr>
              <a:spLocks noChangeArrowheads="1"/>
            </p:cNvSpPr>
            <p:nvPr/>
          </p:nvSpPr>
          <p:spPr bwMode="auto">
            <a:xfrm>
              <a:off x="4265183" y="2079413"/>
              <a:ext cx="669833" cy="652430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2000">
                  <a:latin typeface="Calibri" charset="0"/>
                </a:rPr>
                <a:t>A</a:t>
              </a:r>
              <a:endParaRPr lang="en-US" baseline="-250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9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031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Results- Smoking Initiation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7554" y="1317991"/>
            <a:ext cx="4543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Additive Genetic Effects</a:t>
            </a:r>
          </a:p>
          <a:p>
            <a:r>
              <a:rPr lang="en-US" sz="2000" dirty="0" smtClean="0"/>
              <a:t>Increasing contribution throughout late adolescence/early adulthood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030133" y="3188405"/>
            <a:ext cx="4543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Shared Environmental Effects</a:t>
            </a:r>
          </a:p>
          <a:p>
            <a:r>
              <a:rPr lang="en-US" sz="2000" dirty="0" smtClean="0"/>
              <a:t>Decreasing contribution throughout late adolescence/early adulthood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007554" y="5192888"/>
            <a:ext cx="454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Unique Environmental  Effects</a:t>
            </a:r>
          </a:p>
          <a:p>
            <a:r>
              <a:rPr lang="en-US" sz="2000" dirty="0" smtClean="0"/>
              <a:t>Consistent across development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4" y="933178"/>
            <a:ext cx="3186431" cy="1768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5" y="3012563"/>
            <a:ext cx="3186430" cy="1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5" y="4948332"/>
            <a:ext cx="3186431" cy="17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7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74" y="457200"/>
            <a:ext cx="8716879" cy="62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6" y="139660"/>
            <a:ext cx="8625833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000" b="1" dirty="0" smtClean="0"/>
              <a:t>Genetic Epidemiology Recommendations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08" y="1935382"/>
            <a:ext cx="8229600" cy="4525963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Genome-Wide Association Studies- Better chance at finding significant associations at older ages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Age-specific genetic effects throughout development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0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13553"/>
            <a:ext cx="8382000" cy="1143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prstClr val="white"/>
                </a:solidFill>
              </a:rPr>
              <a:t>Public Health Genomics Framework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1101137" y="1071887"/>
            <a:ext cx="2310385" cy="1178062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Discoveries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2265" y="5449413"/>
            <a:ext cx="2394227" cy="1322284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Organizational &amp; Community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Utilization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04" y="2948758"/>
            <a:ext cx="2045726" cy="1604715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Population Health </a:t>
            </a:r>
            <a:r>
              <a:rPr lang="en-US" b="1" dirty="0">
                <a:solidFill>
                  <a:srgbClr val="000000"/>
                </a:solidFill>
              </a:rPr>
              <a:t>O</a:t>
            </a:r>
            <a:r>
              <a:rPr lang="en-US" b="1" dirty="0" smtClean="0">
                <a:solidFill>
                  <a:srgbClr val="000000"/>
                </a:solidFill>
              </a:rPr>
              <a:t>utcomes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0928" y="2964592"/>
            <a:ext cx="2046727" cy="1604714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Evidence-Based </a:t>
            </a:r>
            <a:r>
              <a:rPr lang="en-US" b="1" i="1" dirty="0">
                <a:solidFill>
                  <a:srgbClr val="000000"/>
                </a:solidFill>
              </a:rPr>
              <a:t>R</a:t>
            </a:r>
            <a:r>
              <a:rPr lang="en-US" b="1" i="1" dirty="0" smtClean="0">
                <a:solidFill>
                  <a:srgbClr val="000000"/>
                </a:solidFill>
              </a:rPr>
              <a:t>ecommendations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8333" y="1006738"/>
            <a:ext cx="2450512" cy="1283164"/>
          </a:xfrm>
          <a:prstGeom prst="rect">
            <a:avLst/>
          </a:prstGeom>
          <a:solidFill>
            <a:srgbClr val="FFF62C">
              <a:alpha val="97000"/>
            </a:srgb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Intervention Testing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29468" y="2463181"/>
            <a:ext cx="3521862" cy="2607536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Knowledge Synthesis    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Stakeholder Engagement</a:t>
            </a:r>
          </a:p>
          <a:p>
            <a:pPr marL="285750" indent="-285750" algn="ctr">
              <a:buFontTx/>
              <a:buChar char="-"/>
            </a:pP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8" idx="0"/>
            <a:endCxn id="2" idx="2"/>
          </p:cNvCxnSpPr>
          <p:nvPr/>
        </p:nvCxnSpPr>
        <p:spPr>
          <a:xfrm flipV="1">
            <a:off x="1233467" y="2249949"/>
            <a:ext cx="1022863" cy="69880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10" idx="1"/>
          </p:cNvCxnSpPr>
          <p:nvPr/>
        </p:nvCxnSpPr>
        <p:spPr>
          <a:xfrm flipV="1">
            <a:off x="3411522" y="1648320"/>
            <a:ext cx="2116811" cy="125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7" idx="1"/>
          </p:cNvCxnSpPr>
          <p:nvPr/>
        </p:nvCxnSpPr>
        <p:spPr>
          <a:xfrm>
            <a:off x="1233467" y="4553473"/>
            <a:ext cx="2168798" cy="155708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7" idx="3"/>
          </p:cNvCxnSpPr>
          <p:nvPr/>
        </p:nvCxnSpPr>
        <p:spPr>
          <a:xfrm flipH="1">
            <a:off x="5796492" y="4569306"/>
            <a:ext cx="2217800" cy="15412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9" idx="0"/>
          </p:cNvCxnSpPr>
          <p:nvPr/>
        </p:nvCxnSpPr>
        <p:spPr>
          <a:xfrm>
            <a:off x="6753589" y="2289902"/>
            <a:ext cx="1260703" cy="6746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3" idx="2"/>
          </p:cNvCxnSpPr>
          <p:nvPr/>
        </p:nvCxnSpPr>
        <p:spPr>
          <a:xfrm>
            <a:off x="2256330" y="3751116"/>
            <a:ext cx="573138" cy="158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1"/>
            <a:endCxn id="3" idx="6"/>
          </p:cNvCxnSpPr>
          <p:nvPr/>
        </p:nvCxnSpPr>
        <p:spPr>
          <a:xfrm flipH="1">
            <a:off x="6351330" y="3766949"/>
            <a:ext cx="63959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4"/>
            <a:endCxn id="7" idx="0"/>
          </p:cNvCxnSpPr>
          <p:nvPr/>
        </p:nvCxnSpPr>
        <p:spPr>
          <a:xfrm>
            <a:off x="4590399" y="5070717"/>
            <a:ext cx="8980" cy="3786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3"/>
            <a:endCxn id="3" idx="0"/>
          </p:cNvCxnSpPr>
          <p:nvPr/>
        </p:nvCxnSpPr>
        <p:spPr>
          <a:xfrm>
            <a:off x="3411522" y="1660918"/>
            <a:ext cx="1178877" cy="80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1"/>
            <a:endCxn id="3" idx="0"/>
          </p:cNvCxnSpPr>
          <p:nvPr/>
        </p:nvCxnSpPr>
        <p:spPr>
          <a:xfrm flipH="1">
            <a:off x="4590399" y="1648320"/>
            <a:ext cx="937934" cy="8148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08807" y="2336387"/>
            <a:ext cx="45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T0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58682" y="1071887"/>
            <a:ext cx="4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582901" y="2340104"/>
            <a:ext cx="45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19605" y="5264747"/>
            <a:ext cx="45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640198" y="5449413"/>
            <a:ext cx="466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T4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23521" y="6463920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Khoury</a:t>
            </a:r>
            <a:r>
              <a:rPr lang="en-US" sz="1600" dirty="0" smtClean="0"/>
              <a:t> et al, 2007</a:t>
            </a:r>
          </a:p>
        </p:txBody>
      </p:sp>
    </p:spTree>
    <p:extLst>
      <p:ext uri="{BB962C8B-B14F-4D97-AF65-F5344CB8AC3E}">
        <p14:creationId xmlns:p14="http://schemas.microsoft.com/office/powerpoint/2010/main" val="14636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3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Public Health Genetics/Genomics?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we all fit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39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Public Health Genomics Framework</a:t>
            </a:r>
            <a:br>
              <a:rPr lang="en-US" sz="3800" b="1" dirty="0" smtClean="0"/>
            </a:br>
            <a:r>
              <a:rPr lang="en-US" sz="3800" b="1" dirty="0" smtClean="0"/>
              <a:t>Evidence-Based Recommendations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412875"/>
            <a:ext cx="8620125" cy="386032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7200" dirty="0" smtClean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5141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39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Public Health Genomics Framework</a:t>
            </a:r>
            <a:br>
              <a:rPr lang="en-US" sz="3800" b="1" dirty="0" smtClean="0"/>
            </a:br>
            <a:r>
              <a:rPr lang="en-US" sz="3800" b="1" dirty="0" smtClean="0"/>
              <a:t>Evidence-Based Recommendations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412875"/>
            <a:ext cx="8620125" cy="544512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Smoking Initiation – General Programs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Early adolescents- Life skills related to environmental risk factors (school/peer groups)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06146"/>
            <a:ext cx="7888111" cy="25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39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Public Health Genomics Framework</a:t>
            </a:r>
            <a:br>
              <a:rPr lang="en-US" sz="3800" b="1" dirty="0" smtClean="0"/>
            </a:br>
            <a:r>
              <a:rPr lang="en-US" sz="3800" b="1" dirty="0" smtClean="0"/>
              <a:t>Evidence-Based Recommendations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282700"/>
            <a:ext cx="4302125" cy="5445125"/>
          </a:xfrm>
        </p:spPr>
        <p:txBody>
          <a:bodyPr anchor="t">
            <a:normAutofit fontScale="77500" lnSpcReduction="20000"/>
          </a:bodyPr>
          <a:lstStyle/>
          <a:p>
            <a:pPr marL="457200" lvl="1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/>
              <a:t>Individualized </a:t>
            </a:r>
            <a:r>
              <a:rPr lang="en-US" dirty="0" smtClean="0"/>
              <a:t>Messages to Address Regular Use/ Dependence-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 Older Adolescents/Young Adults – Etiology of dependence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Improving success of quit attempt by discussing parental influences (genetic/environmental) on lowering risk for nicotine dependence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33" y="1488720"/>
            <a:ext cx="3400778" cy="51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29845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orbel" charset="0"/>
              </a:rPr>
              <a:t>Limitations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60375" y="1250950"/>
            <a:ext cx="8229600" cy="4983304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rbel" charset="0"/>
              </a:rPr>
              <a:t>Western </a:t>
            </a:r>
            <a:r>
              <a:rPr lang="en-US" dirty="0">
                <a:latin typeface="Corbel" charset="0"/>
              </a:rPr>
              <a:t>samples- Generalizability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rbel" charset="0"/>
              </a:rPr>
              <a:t>Nicotine use in low/middle income countries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rbel" charset="0"/>
              </a:rPr>
              <a:t>Data are currently analyzed as discrete time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rbel" charset="0"/>
              </a:rPr>
              <a:t>Possibly no significant differences across ages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66700"/>
            <a:ext cx="8664222" cy="1143000"/>
          </a:xfrm>
        </p:spPr>
        <p:txBody>
          <a:bodyPr>
            <a:noAutofit/>
          </a:bodyPr>
          <a:lstStyle/>
          <a:p>
            <a:r>
              <a:rPr lang="en-US" dirty="0"/>
              <a:t>Can Genetic Information Reduce the Burden of Smoking-Related Illness?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687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Personalized approach to increase effectiveness of pharmacotherapy/treatment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Increase motivation to change behaviors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3656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Weak evidence to encourage use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Few studies have studied efficacy of approaches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Few, if any, compare against low-tech, cost effective approaches (</a:t>
            </a:r>
            <a:r>
              <a:rPr lang="en-US" dirty="0" err="1" smtClean="0"/>
              <a:t>ie</a:t>
            </a:r>
            <a:r>
              <a:rPr lang="en-US" dirty="0" smtClean="0"/>
              <a:t>: family history)</a:t>
            </a:r>
          </a:p>
        </p:txBody>
      </p:sp>
    </p:spTree>
    <p:extLst>
      <p:ext uri="{BB962C8B-B14F-4D97-AF65-F5344CB8AC3E}">
        <p14:creationId xmlns:p14="http://schemas.microsoft.com/office/powerpoint/2010/main" val="42345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56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Health Applications are </a:t>
            </a:r>
            <a:r>
              <a:rPr lang="en-US" dirty="0"/>
              <a:t>S</a:t>
            </a:r>
            <a:r>
              <a:rPr lang="en-US" dirty="0" smtClean="0"/>
              <a:t>low </a:t>
            </a:r>
            <a:r>
              <a:rPr lang="en-US" dirty="0"/>
              <a:t>to </a:t>
            </a:r>
            <a:r>
              <a:rPr lang="en-US" dirty="0" smtClean="0"/>
              <a:t>Develop </a:t>
            </a:r>
            <a:r>
              <a:rPr lang="en-US" dirty="0"/>
              <a:t>R</a:t>
            </a:r>
            <a:r>
              <a:rPr lang="en-US" dirty="0" smtClean="0"/>
              <a:t>elative </a:t>
            </a:r>
            <a:r>
              <a:rPr lang="en-US" dirty="0"/>
              <a:t>to </a:t>
            </a:r>
            <a:r>
              <a:rPr lang="en-US" dirty="0" smtClean="0"/>
              <a:t>Basic </a:t>
            </a:r>
            <a:r>
              <a:rPr lang="en-US" dirty="0"/>
              <a:t>D</a:t>
            </a:r>
            <a:r>
              <a:rPr lang="en-US" dirty="0" smtClean="0"/>
              <a:t>iscovery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13553"/>
            <a:ext cx="8382000" cy="1143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prstClr val="white"/>
                </a:solidFill>
              </a:rPr>
              <a:t>Public Health Genomics Framework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1101137" y="1071887"/>
            <a:ext cx="2310385" cy="1178062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Discoveries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2265" y="5449413"/>
            <a:ext cx="2394227" cy="1322284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Organizational &amp; Community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Utilization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04" y="2948758"/>
            <a:ext cx="2045726" cy="1604715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Population Health </a:t>
            </a:r>
            <a:r>
              <a:rPr lang="en-US" b="1" dirty="0">
                <a:solidFill>
                  <a:srgbClr val="000000"/>
                </a:solidFill>
              </a:rPr>
              <a:t>O</a:t>
            </a:r>
            <a:r>
              <a:rPr lang="en-US" b="1" dirty="0" smtClean="0">
                <a:solidFill>
                  <a:srgbClr val="000000"/>
                </a:solidFill>
              </a:rPr>
              <a:t>utcomes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0928" y="2964592"/>
            <a:ext cx="2046727" cy="1604714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Evidence-Based </a:t>
            </a:r>
            <a:r>
              <a:rPr lang="en-US" b="1" i="1" dirty="0">
                <a:solidFill>
                  <a:srgbClr val="000000"/>
                </a:solidFill>
              </a:rPr>
              <a:t>R</a:t>
            </a:r>
            <a:r>
              <a:rPr lang="en-US" b="1" i="1" dirty="0" smtClean="0">
                <a:solidFill>
                  <a:srgbClr val="000000"/>
                </a:solidFill>
              </a:rPr>
              <a:t>ecommendations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8333" y="1006738"/>
            <a:ext cx="2450512" cy="1283164"/>
          </a:xfrm>
          <a:prstGeom prst="rect">
            <a:avLst/>
          </a:prstGeom>
          <a:solidFill>
            <a:srgbClr val="FFF62C">
              <a:alpha val="97000"/>
            </a:srgb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Intervention Testing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29468" y="2463181"/>
            <a:ext cx="3521862" cy="2607536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Knowledge Synthesis    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Stakeholder Engagement</a:t>
            </a:r>
          </a:p>
          <a:p>
            <a:pPr marL="285750" indent="-285750" algn="ctr">
              <a:buFontTx/>
              <a:buChar char="-"/>
            </a:pP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8" idx="0"/>
            <a:endCxn id="2" idx="2"/>
          </p:cNvCxnSpPr>
          <p:nvPr/>
        </p:nvCxnSpPr>
        <p:spPr>
          <a:xfrm flipV="1">
            <a:off x="1233467" y="2249949"/>
            <a:ext cx="1022863" cy="69880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10" idx="1"/>
          </p:cNvCxnSpPr>
          <p:nvPr/>
        </p:nvCxnSpPr>
        <p:spPr>
          <a:xfrm flipV="1">
            <a:off x="3411522" y="1648320"/>
            <a:ext cx="2116811" cy="125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7" idx="1"/>
          </p:cNvCxnSpPr>
          <p:nvPr/>
        </p:nvCxnSpPr>
        <p:spPr>
          <a:xfrm>
            <a:off x="1233467" y="4553473"/>
            <a:ext cx="2168798" cy="155708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7" idx="3"/>
          </p:cNvCxnSpPr>
          <p:nvPr/>
        </p:nvCxnSpPr>
        <p:spPr>
          <a:xfrm flipH="1">
            <a:off x="5796492" y="4569306"/>
            <a:ext cx="2217800" cy="15412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9" idx="0"/>
          </p:cNvCxnSpPr>
          <p:nvPr/>
        </p:nvCxnSpPr>
        <p:spPr>
          <a:xfrm>
            <a:off x="6753589" y="2289902"/>
            <a:ext cx="1260703" cy="6746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3" idx="2"/>
          </p:cNvCxnSpPr>
          <p:nvPr/>
        </p:nvCxnSpPr>
        <p:spPr>
          <a:xfrm>
            <a:off x="2256330" y="3751116"/>
            <a:ext cx="573138" cy="158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1"/>
            <a:endCxn id="3" idx="6"/>
          </p:cNvCxnSpPr>
          <p:nvPr/>
        </p:nvCxnSpPr>
        <p:spPr>
          <a:xfrm flipH="1">
            <a:off x="6351330" y="3766949"/>
            <a:ext cx="63959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4"/>
            <a:endCxn id="7" idx="0"/>
          </p:cNvCxnSpPr>
          <p:nvPr/>
        </p:nvCxnSpPr>
        <p:spPr>
          <a:xfrm>
            <a:off x="4590399" y="5070717"/>
            <a:ext cx="8980" cy="3786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3"/>
            <a:endCxn id="3" idx="0"/>
          </p:cNvCxnSpPr>
          <p:nvPr/>
        </p:nvCxnSpPr>
        <p:spPr>
          <a:xfrm>
            <a:off x="3411522" y="1660918"/>
            <a:ext cx="1178877" cy="80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1"/>
            <a:endCxn id="3" idx="0"/>
          </p:cNvCxnSpPr>
          <p:nvPr/>
        </p:nvCxnSpPr>
        <p:spPr>
          <a:xfrm flipH="1">
            <a:off x="4590399" y="1648320"/>
            <a:ext cx="937934" cy="8148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08807" y="2336387"/>
            <a:ext cx="45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T0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58682" y="1071887"/>
            <a:ext cx="4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582901" y="2340104"/>
            <a:ext cx="45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19605" y="5264747"/>
            <a:ext cx="45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640198" y="5449413"/>
            <a:ext cx="466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T4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23521" y="6463920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Khoury</a:t>
            </a:r>
            <a:r>
              <a:rPr lang="en-US" sz="1600" dirty="0" smtClean="0"/>
              <a:t> et al, 2007</a:t>
            </a:r>
          </a:p>
        </p:txBody>
      </p:sp>
    </p:spTree>
    <p:extLst>
      <p:ext uri="{BB962C8B-B14F-4D97-AF65-F5344CB8AC3E}">
        <p14:creationId xmlns:p14="http://schemas.microsoft.com/office/powerpoint/2010/main" val="39984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3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910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Barriers to Utilization of Effective Community-Based Approaches to Nicotine 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075"/>
            <a:ext cx="8229600" cy="452596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smtClean="0"/>
              <a:t>Streamlined Knowledge Acquisition/Dissemination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Few partnerships across all levels (patient advocacy, investigators, IRBs)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Clinician literacy/interest/knowledge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Patient interest/literacy/knowledge/adherence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Patient/research participant privacy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6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" y="442269"/>
            <a:ext cx="8229600" cy="8731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Public Health Genomics Framework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4781" y="1505009"/>
            <a:ext cx="1444983" cy="812276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Discoveries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5447" y="4381160"/>
            <a:ext cx="1757643" cy="837040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Organizational &amp; Community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Utilization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777" y="5767449"/>
            <a:ext cx="1444983" cy="1015827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Population Health </a:t>
            </a:r>
            <a:r>
              <a:rPr lang="en-US" b="1" dirty="0">
                <a:solidFill>
                  <a:srgbClr val="000000"/>
                </a:solidFill>
              </a:rPr>
              <a:t>O</a:t>
            </a:r>
            <a:r>
              <a:rPr lang="en-US" b="1" dirty="0" smtClean="0">
                <a:solidFill>
                  <a:srgbClr val="000000"/>
                </a:solidFill>
              </a:rPr>
              <a:t>utcomes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067" y="4381160"/>
            <a:ext cx="2035425" cy="837040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Evidence-Based </a:t>
            </a:r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ecommendations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987" y="2794988"/>
            <a:ext cx="1411525" cy="812276"/>
          </a:xfrm>
          <a:prstGeom prst="rect">
            <a:avLst/>
          </a:prstGeom>
          <a:solidFill>
            <a:srgbClr val="FFF62C">
              <a:alpha val="97000"/>
            </a:srgb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Intervention Testing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>
            <a:off x="5784269" y="5218200"/>
            <a:ext cx="0" cy="549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12" idx="0"/>
          </p:cNvCxnSpPr>
          <p:nvPr/>
        </p:nvCxnSpPr>
        <p:spPr>
          <a:xfrm>
            <a:off x="1287273" y="2317285"/>
            <a:ext cx="14477" cy="4777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1" idx="0"/>
          </p:cNvCxnSpPr>
          <p:nvPr/>
        </p:nvCxnSpPr>
        <p:spPr>
          <a:xfrm>
            <a:off x="1301750" y="3607264"/>
            <a:ext cx="1030" cy="7738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9" idx="1"/>
          </p:cNvCxnSpPr>
          <p:nvPr/>
        </p:nvCxnSpPr>
        <p:spPr>
          <a:xfrm>
            <a:off x="2320492" y="4799680"/>
            <a:ext cx="258495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4931" y="5052325"/>
            <a:ext cx="43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63371" y="2317285"/>
            <a:ext cx="41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63371" y="3690756"/>
            <a:ext cx="43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23541" y="4199720"/>
            <a:ext cx="41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388036" y="1188967"/>
            <a:ext cx="5604297" cy="2713066"/>
          </a:xfrm>
          <a:prstGeom prst="rect">
            <a:avLst/>
          </a:prstGeom>
          <a:solidFill>
            <a:srgbClr val="FFF62C">
              <a:alpha val="97000"/>
            </a:srgb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05251"/>
              </p:ext>
            </p:extLst>
          </p:nvPr>
        </p:nvGraphicFramePr>
        <p:xfrm>
          <a:off x="3388036" y="1198888"/>
          <a:ext cx="5604297" cy="2703146"/>
        </p:xfrm>
        <a:graphic>
          <a:graphicData uri="http://schemas.openxmlformats.org/drawingml/2006/table">
            <a:tbl>
              <a:tblPr/>
              <a:tblGrid>
                <a:gridCol w="1312187"/>
                <a:gridCol w="1924004"/>
                <a:gridCol w="2368106"/>
              </a:tblGrid>
              <a:tr h="328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Intervention Stage</a:t>
                      </a:r>
                    </a:p>
                  </a:txBody>
                  <a:tcPr marL="11367" marR="11367" marT="11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Health Intervention</a:t>
                      </a:r>
                    </a:p>
                  </a:txBody>
                  <a:tcPr marL="11367" marR="11367" marT="11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Health Genomics Intervention</a:t>
                      </a:r>
                    </a:p>
                  </a:txBody>
                  <a:tcPr marL="11367" marR="11367" marT="11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Healthy populations to prevent illness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(susceptibility) assessment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Secondary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detection, testing, hazard surveillance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assessment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risk groups/newborns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Tertiary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Treating those with illness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Assisting those affected with treatment options</a:t>
                      </a:r>
                    </a:p>
                  </a:txBody>
                  <a:tcPr marL="11367" marR="11367" marT="11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4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4161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How Can Brain Structure Help to Understand the Etiology of Nicotine Dependence and Inform Public Health Approaches to Smoking Cessation?</a:t>
            </a:r>
            <a:endParaRPr lang="en-US" sz="4000" dirty="0">
              <a:latin typeface="Corbe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424962"/>
            <a:ext cx="6400800" cy="175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900" dirty="0">
                <a:solidFill>
                  <a:prstClr val="white"/>
                </a:solidFill>
                <a:ea typeface="+mj-ea"/>
                <a:cs typeface="+mj-cs"/>
              </a:rPr>
              <a:t>Identification of Mechanisms Related to Nicotine 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Cigarette </a:t>
            </a:r>
            <a:r>
              <a:rPr lang="en-US" sz="3400" dirty="0" smtClean="0"/>
              <a:t>Use is Associated with Decreased Brain </a:t>
            </a:r>
            <a:r>
              <a:rPr lang="en-US" sz="3400" dirty="0"/>
              <a:t>Structure </a:t>
            </a:r>
            <a:r>
              <a:rPr lang="en-US" sz="3400" dirty="0" smtClean="0"/>
              <a:t>Size</a:t>
            </a:r>
            <a:endParaRPr lang="en-US" sz="3400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Cerebellum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Nucleus </a:t>
            </a:r>
            <a:r>
              <a:rPr lang="en-US" dirty="0" err="1" smtClean="0"/>
              <a:t>accumbens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Thalamus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45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Frontal cortex </a:t>
            </a:r>
          </a:p>
          <a:p>
            <a:pPr>
              <a:lnSpc>
                <a:spcPct val="90000"/>
              </a:lnSpc>
            </a:pPr>
            <a:r>
              <a:rPr lang="en-US" dirty="0"/>
              <a:t>Orbitofrontal cortex</a:t>
            </a:r>
          </a:p>
          <a:p>
            <a:pPr>
              <a:lnSpc>
                <a:spcPct val="90000"/>
              </a:lnSpc>
            </a:pPr>
            <a:r>
              <a:rPr lang="en-US" dirty="0"/>
              <a:t>Prefrontal cortex</a:t>
            </a:r>
          </a:p>
          <a:p>
            <a:pPr>
              <a:lnSpc>
                <a:spcPct val="90000"/>
              </a:lnSpc>
            </a:pPr>
            <a:r>
              <a:rPr lang="en-US" dirty="0"/>
              <a:t>Cingulate </a:t>
            </a:r>
            <a:r>
              <a:rPr lang="en-US" dirty="0" err="1"/>
              <a:t>gyrus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Anterior cingulate</a:t>
            </a:r>
          </a:p>
        </p:txBody>
      </p:sp>
    </p:spTree>
    <p:extLst>
      <p:ext uri="{BB962C8B-B14F-4D97-AF65-F5344CB8AC3E}">
        <p14:creationId xmlns:p14="http://schemas.microsoft.com/office/powerpoint/2010/main" val="18146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Cortical Measures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200400" cy="4530725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399" y="1270001"/>
            <a:ext cx="4879975" cy="52482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Volume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Surface Area * Cortical Thickness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800" dirty="0"/>
              <a:t>Surface Area </a:t>
            </a:r>
          </a:p>
          <a:p>
            <a:pPr lvl="1">
              <a:lnSpc>
                <a:spcPct val="120000"/>
              </a:lnSpc>
            </a:pPr>
            <a:r>
              <a:rPr lang="en-US" sz="2300" dirty="0" err="1" smtClean="0"/>
              <a:t>Pial</a:t>
            </a:r>
            <a:r>
              <a:rPr lang="en-US" sz="2300" dirty="0" smtClean="0"/>
              <a:t> surface (red) </a:t>
            </a:r>
          </a:p>
          <a:p>
            <a:pPr lvl="1">
              <a:lnSpc>
                <a:spcPct val="120000"/>
              </a:lnSpc>
            </a:pP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Cortical </a:t>
            </a:r>
            <a:r>
              <a:rPr lang="en-US" sz="2800" dirty="0"/>
              <a:t>Thickness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Distance between white </a:t>
            </a:r>
            <a:r>
              <a:rPr lang="en-US" sz="2300" dirty="0" smtClean="0"/>
              <a:t>matter &amp; </a:t>
            </a:r>
            <a:r>
              <a:rPr lang="en-US" sz="2300" dirty="0" err="1"/>
              <a:t>pial</a:t>
            </a:r>
            <a:r>
              <a:rPr lang="en-US" sz="2300" dirty="0"/>
              <a:t> surfaces 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Space between red and </a:t>
            </a:r>
            <a:r>
              <a:rPr lang="en-US" sz="2300" dirty="0" smtClean="0"/>
              <a:t>yellow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700" dirty="0" smtClean="0"/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Implied neuronal connectivity and function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132138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Subcortical Regions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438400"/>
            <a:ext cx="6705600" cy="3810000"/>
          </a:xfrm>
        </p:spPr>
        <p:txBody>
          <a:bodyPr/>
          <a:lstStyle/>
          <a:p>
            <a:endParaRPr lang="en-US"/>
          </a:p>
        </p:txBody>
      </p:sp>
      <p:pic>
        <p:nvPicPr>
          <p:cNvPr id="104452" name="Picture 4" descr="Subcortical ROIs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75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Study Aims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53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Identify associations between cigarette use and </a:t>
            </a:r>
            <a:r>
              <a:rPr lang="en-US" dirty="0"/>
              <a:t>brain </a:t>
            </a:r>
            <a:r>
              <a:rPr lang="en-US" dirty="0" smtClean="0"/>
              <a:t>structure (volume, SA and CT)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Determine the degree to which any significant associations are </a:t>
            </a:r>
            <a:r>
              <a:rPr lang="en-US" dirty="0"/>
              <a:t>due to common genetic/environmental effects</a:t>
            </a:r>
          </a:p>
        </p:txBody>
      </p:sp>
    </p:spTree>
    <p:extLst>
      <p:ext uri="{BB962C8B-B14F-4D97-AF65-F5344CB8AC3E}">
        <p14:creationId xmlns:p14="http://schemas.microsoft.com/office/powerpoint/2010/main" val="16089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Study </a:t>
            </a:r>
            <a:r>
              <a:rPr lang="en-US" sz="4000" dirty="0" smtClean="0"/>
              <a:t>Population</a:t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/>
              <a:t>Vietnam Era Twin Study of Aging (VETSA</a:t>
            </a:r>
            <a:r>
              <a:rPr lang="en-US" sz="4000" dirty="0" smtClean="0"/>
              <a:t>) MRI Study</a:t>
            </a:r>
            <a:endParaRPr lang="en-US" sz="400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473 individuals with MRI data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110 complete MZ pairs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92 complete DZ pairs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Age Range = 51-59</a:t>
            </a:r>
          </a:p>
          <a:p>
            <a:pPr>
              <a:lnSpc>
                <a:spcPct val="80000"/>
              </a:lnSpc>
            </a:pPr>
            <a:r>
              <a:rPr lang="en-US" dirty="0"/>
              <a:t>Mean Age = 55.8 ± </a:t>
            </a:r>
            <a:r>
              <a:rPr lang="en-US" dirty="0" smtClean="0"/>
              <a:t>2.3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Males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Methods- Image </a:t>
            </a:r>
            <a:r>
              <a:rPr lang="en-US" dirty="0" smtClean="0"/>
              <a:t>Acquisition &amp; Cigarette Use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295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Siemens </a:t>
            </a:r>
            <a:r>
              <a:rPr lang="en-US" dirty="0"/>
              <a:t>1.5 Tesla scanners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241 </a:t>
            </a:r>
            <a:r>
              <a:rPr lang="en-US" dirty="0"/>
              <a:t>at </a:t>
            </a:r>
            <a:r>
              <a:rPr lang="en-US" dirty="0" smtClean="0"/>
              <a:t>UCSD/233 at MGH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Image processing via </a:t>
            </a:r>
            <a:r>
              <a:rPr lang="en-US" dirty="0" err="1" smtClean="0"/>
              <a:t>FreeSurfer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Adjusted for effects of age, testing site and global brain measures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Packyears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(Number of Cigarettes </a:t>
            </a:r>
            <a:r>
              <a:rPr lang="en-US" dirty="0"/>
              <a:t>S</a:t>
            </a:r>
            <a:r>
              <a:rPr lang="en-US" dirty="0" smtClean="0"/>
              <a:t>moked per Day * Number of Years </a:t>
            </a:r>
            <a:r>
              <a:rPr lang="en-US" dirty="0"/>
              <a:t>S</a:t>
            </a:r>
            <a:r>
              <a:rPr lang="en-US" dirty="0" smtClean="0"/>
              <a:t>moked)/20 </a:t>
            </a: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35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Univariate</a:t>
            </a:r>
            <a:r>
              <a:rPr lang="en-US" sz="4000" b="1" dirty="0"/>
              <a:t> Estimates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lvl="1">
              <a:buFont typeface="Wingdings" charset="0"/>
              <a:buNone/>
            </a:pPr>
            <a:endParaRPr lang="en-US" sz="23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04848"/>
              </p:ext>
            </p:extLst>
          </p:nvPr>
        </p:nvGraphicFramePr>
        <p:xfrm>
          <a:off x="123825" y="1685349"/>
          <a:ext cx="8893174" cy="686634"/>
        </p:xfrm>
        <a:graphic>
          <a:graphicData uri="http://schemas.openxmlformats.org/drawingml/2006/table">
            <a:tbl>
              <a:tblPr/>
              <a:tblGrid>
                <a:gridCol w="1400175"/>
                <a:gridCol w="809625"/>
                <a:gridCol w="746125"/>
                <a:gridCol w="650875"/>
                <a:gridCol w="1301750"/>
                <a:gridCol w="619125"/>
                <a:gridCol w="1238250"/>
                <a:gridCol w="603250"/>
                <a:gridCol w="1523999"/>
              </a:tblGrid>
              <a:tr h="2009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effectLst/>
                          <a:latin typeface="Arial"/>
                        </a:rPr>
                        <a:t>Measure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err="1">
                          <a:effectLst/>
                          <a:latin typeface="Arial"/>
                        </a:rPr>
                        <a:t>rMZ</a:t>
                      </a:r>
                      <a:endParaRPr lang="en-US" sz="2200" b="1" i="0" u="none" strike="noStrike" dirty="0">
                        <a:effectLst/>
                        <a:latin typeface="Arial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err="1">
                          <a:effectLst/>
                          <a:latin typeface="Arial"/>
                        </a:rPr>
                        <a:t>rDZ</a:t>
                      </a:r>
                      <a:endParaRPr lang="en-US" sz="2200" b="1" i="0" u="none" strike="noStrike" dirty="0">
                        <a:effectLst/>
                        <a:latin typeface="Arial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effectLst/>
                          <a:latin typeface="Arial"/>
                        </a:rPr>
                        <a:t>95% CI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effectLst/>
                          <a:latin typeface="Arial"/>
                        </a:rPr>
                        <a:t>95% </a:t>
                      </a:r>
                      <a:r>
                        <a:rPr lang="en-US" sz="2200" b="1" i="0" u="none" strike="noStrike" dirty="0" smtClean="0">
                          <a:effectLst/>
                          <a:latin typeface="Arial"/>
                        </a:rPr>
                        <a:t>CI</a:t>
                      </a:r>
                      <a:endParaRPr lang="en-US" sz="2200" b="1" i="0" u="none" strike="noStrike" dirty="0">
                        <a:effectLst/>
                        <a:latin typeface="Arial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effectLst/>
                          <a:latin typeface="Arial"/>
                        </a:rPr>
                        <a:t>95% CI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effectLst/>
                          <a:latin typeface="Arial"/>
                        </a:rPr>
                        <a:t>Packyears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effectLst/>
                          <a:latin typeface="Arial"/>
                        </a:rPr>
                        <a:t>0.60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Arial"/>
                        </a:rPr>
                        <a:t>0.45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Arial"/>
                        </a:rPr>
                        <a:t>0.28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Arial"/>
                        </a:rPr>
                        <a:t>(0; 0.66)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effectLst/>
                          <a:latin typeface="Arial"/>
                        </a:rPr>
                        <a:t>0.32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Arial"/>
                        </a:rPr>
                        <a:t>(0; 0.60)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effectLst/>
                          <a:latin typeface="Arial"/>
                        </a:rPr>
                        <a:t>0.40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effectLst/>
                          <a:latin typeface="Arial"/>
                        </a:rPr>
                        <a:t>(0.30; 0.54)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07611"/>
              </p:ext>
            </p:extLst>
          </p:nvPr>
        </p:nvGraphicFramePr>
        <p:xfrm>
          <a:off x="123827" y="2873376"/>
          <a:ext cx="8940798" cy="2919809"/>
        </p:xfrm>
        <a:graphic>
          <a:graphicData uri="http://schemas.openxmlformats.org/drawingml/2006/table">
            <a:tbl>
              <a:tblPr/>
              <a:tblGrid>
                <a:gridCol w="2371285"/>
                <a:gridCol w="1257500"/>
                <a:gridCol w="1390888"/>
                <a:gridCol w="1254125"/>
                <a:gridCol w="1079582"/>
                <a:gridCol w="1587418"/>
              </a:tblGrid>
              <a:tr h="8413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Measure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effectLst/>
                          <a:latin typeface="Arial"/>
                        </a:rPr>
                        <a:t>rMZ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effectLst/>
                          <a:latin typeface="Arial"/>
                        </a:rPr>
                        <a:t>rDZ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Arial"/>
                        </a:rPr>
                        <a:t>C 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E 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Subcortical Volume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0.53 - 0.87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Arial"/>
                        </a:rPr>
                        <a:t>0.05 - </a:t>
                      </a:r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0.48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0.60 - 0.85</a:t>
                      </a:r>
                    </a:p>
                  </a:txBody>
                  <a:tcPr marL="11510" marR="11510" marT="115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0 - 0.14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0.12 - 0.40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Cortical Volume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0.04 - 0.65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Arial"/>
                        </a:rPr>
                        <a:t>0.09 - 0.27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0 - 0.62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0 - 0.39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0.46 - 0.95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Cortical Thickness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0.17 - 0.79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Arial"/>
                        </a:rPr>
                        <a:t>0.09 - </a:t>
                      </a:r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0.28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0 - 0.75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0 - 0.27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0.25 - 0.76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Cortical Surface Area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0 - 0.79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0.1 - 0.50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0 - 0.79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0 - 0.23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0.21 - 1</a:t>
                      </a:r>
                    </a:p>
                  </a:txBody>
                  <a:tcPr marL="11510" marR="11510" marT="115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3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936625" y="2718101"/>
            <a:ext cx="0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>
            <a:off x="3024188" y="2706988"/>
            <a:ext cx="0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936625" y="2718101"/>
            <a:ext cx="1871663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1843088" y="2697463"/>
            <a:ext cx="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3878729" y="2706988"/>
            <a:ext cx="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1855788" y="2697463"/>
            <a:ext cx="1871662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 flipH="1" flipV="1">
            <a:off x="1219200" y="4543726"/>
            <a:ext cx="0" cy="863600"/>
          </a:xfrm>
          <a:prstGeom prst="line">
            <a:avLst/>
          </a:prstGeom>
          <a:noFill/>
          <a:ln w="38100">
            <a:solidFill>
              <a:srgbClr val="371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A6E0"/>
              </a:solidFill>
            </a:endParaRPr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 flipV="1">
            <a:off x="3318342" y="4589763"/>
            <a:ext cx="0" cy="863600"/>
          </a:xfrm>
          <a:prstGeom prst="line">
            <a:avLst/>
          </a:prstGeom>
          <a:noFill/>
          <a:ln w="38100">
            <a:solidFill>
              <a:srgbClr val="371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A6E0"/>
              </a:solidFill>
            </a:endParaRPr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V="1">
            <a:off x="1167279" y="4615163"/>
            <a:ext cx="2017713" cy="792163"/>
          </a:xfrm>
          <a:prstGeom prst="line">
            <a:avLst/>
          </a:prstGeom>
          <a:noFill/>
          <a:ln w="38100">
            <a:solidFill>
              <a:srgbClr val="371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A6E0"/>
              </a:solidFill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431800" y="3005438"/>
            <a:ext cx="87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00FF"/>
                </a:solidFill>
              </a:rPr>
              <a:t>a</a:t>
            </a:r>
            <a:r>
              <a:rPr lang="en-GB" sz="2000" b="1" baseline="-25000" dirty="0">
                <a:solidFill>
                  <a:srgbClr val="FF00FF"/>
                </a:solidFill>
              </a:rPr>
              <a:t>11</a:t>
            </a:r>
            <a:endParaRPr lang="en-GB" sz="2000" b="1" dirty="0">
              <a:solidFill>
                <a:srgbClr val="FF00FF"/>
              </a:solidFill>
            </a:endParaRP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1358900" y="3005438"/>
            <a:ext cx="873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00FF"/>
                </a:solidFill>
              </a:rPr>
              <a:t>a</a:t>
            </a:r>
            <a:r>
              <a:rPr lang="en-GB" sz="2000" b="1" baseline="-25000" dirty="0">
                <a:solidFill>
                  <a:srgbClr val="FF00FF"/>
                </a:solidFill>
              </a:rPr>
              <a:t>21</a:t>
            </a:r>
            <a:endParaRPr lang="en-GB" sz="2000" b="1" dirty="0">
              <a:solidFill>
                <a:srgbClr val="FF00FF"/>
              </a:solidFill>
            </a:endParaRP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3856504" y="2999088"/>
            <a:ext cx="866775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3366FF"/>
                </a:solidFill>
              </a:rPr>
              <a:t>c</a:t>
            </a:r>
            <a:r>
              <a:rPr lang="en-GB" sz="2000" b="1" baseline="-25000" dirty="0">
                <a:solidFill>
                  <a:srgbClr val="3366FF"/>
                </a:solidFill>
              </a:rPr>
              <a:t>22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2376488" y="2645076"/>
            <a:ext cx="873125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3366FF"/>
                </a:solidFill>
              </a:rPr>
              <a:t>c</a:t>
            </a:r>
            <a:r>
              <a:rPr lang="en-GB" sz="2000" b="1" baseline="-25000">
                <a:solidFill>
                  <a:srgbClr val="3366FF"/>
                </a:solidFill>
              </a:rPr>
              <a:t>21</a:t>
            </a:r>
            <a:endParaRPr lang="en-GB" sz="2000" b="1">
              <a:solidFill>
                <a:srgbClr val="3366FF"/>
              </a:solidFill>
            </a:endParaRP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542926" y="4831063"/>
            <a:ext cx="877888" cy="374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en-GB" sz="2000" b="1" baseline="-25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11</a:t>
            </a:r>
            <a:endParaRPr lang="en-GB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1845143" y="5021563"/>
            <a:ext cx="877887" cy="374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en-GB" sz="2000" b="1" baseline="-25000">
                <a:solidFill>
                  <a:schemeClr val="bg2">
                    <a:lumMod val="25000"/>
                    <a:lumOff val="75000"/>
                  </a:schemeClr>
                </a:solidFill>
              </a:rPr>
              <a:t>21</a:t>
            </a:r>
            <a:endParaRPr lang="en-GB" sz="2000" b="1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3326279" y="4840588"/>
            <a:ext cx="876300" cy="374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en-GB" sz="2000" b="1" baseline="-25000">
                <a:solidFill>
                  <a:schemeClr val="bg2">
                    <a:lumMod val="25000"/>
                    <a:lumOff val="75000"/>
                  </a:schemeClr>
                </a:solidFill>
              </a:rPr>
              <a:t>22</a:t>
            </a:r>
            <a:endParaRPr lang="en-GB" sz="2000" b="1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5305425" y="2718101"/>
            <a:ext cx="0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7392988" y="2706988"/>
            <a:ext cx="0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5305425" y="2718101"/>
            <a:ext cx="1871663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6211888" y="2697463"/>
            <a:ext cx="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8299450" y="2706988"/>
            <a:ext cx="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6211888" y="2697463"/>
            <a:ext cx="1871662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H="1" flipV="1">
            <a:off x="5676900" y="4653263"/>
            <a:ext cx="0" cy="863600"/>
          </a:xfrm>
          <a:prstGeom prst="line">
            <a:avLst/>
          </a:prstGeom>
          <a:noFill/>
          <a:ln w="38100">
            <a:solidFill>
              <a:srgbClr val="371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A6E0"/>
              </a:solidFill>
            </a:endParaRPr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 flipH="1" flipV="1">
            <a:off x="7763342" y="4651676"/>
            <a:ext cx="0" cy="863600"/>
          </a:xfrm>
          <a:prstGeom prst="line">
            <a:avLst/>
          </a:prstGeom>
          <a:noFill/>
          <a:ln w="38100">
            <a:solidFill>
              <a:srgbClr val="371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A6E0"/>
              </a:solidFill>
            </a:endParaRPr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 flipV="1">
            <a:off x="5612279" y="4700888"/>
            <a:ext cx="2017713" cy="792163"/>
          </a:xfrm>
          <a:prstGeom prst="line">
            <a:avLst/>
          </a:prstGeom>
          <a:noFill/>
          <a:ln w="38100">
            <a:solidFill>
              <a:srgbClr val="371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A6E0"/>
              </a:solidFill>
            </a:endParaRP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4800600" y="3005438"/>
            <a:ext cx="87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FF"/>
                </a:solidFill>
              </a:rPr>
              <a:t>a</a:t>
            </a:r>
            <a:r>
              <a:rPr lang="en-GB" sz="2000" b="1" baseline="-25000">
                <a:solidFill>
                  <a:srgbClr val="FF00FF"/>
                </a:solidFill>
              </a:rPr>
              <a:t>11</a:t>
            </a:r>
            <a:endParaRPr lang="en-GB" sz="2000" b="1">
              <a:solidFill>
                <a:srgbClr val="FF00FF"/>
              </a:solidFill>
            </a:endParaRP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7389813" y="2854626"/>
            <a:ext cx="86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FF"/>
                </a:solidFill>
              </a:rPr>
              <a:t>a</a:t>
            </a:r>
            <a:r>
              <a:rPr lang="en-GB" sz="2000" b="1" baseline="-25000">
                <a:solidFill>
                  <a:srgbClr val="FF00FF"/>
                </a:solidFill>
              </a:rPr>
              <a:t>22</a:t>
            </a:r>
            <a:endParaRPr lang="en-GB" sz="2000" b="1">
              <a:solidFill>
                <a:srgbClr val="FF00FF"/>
              </a:solidFill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5727700" y="3005438"/>
            <a:ext cx="873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FF"/>
                </a:solidFill>
              </a:rPr>
              <a:t>a</a:t>
            </a:r>
            <a:r>
              <a:rPr lang="en-GB" sz="2000" b="1" baseline="-25000">
                <a:solidFill>
                  <a:srgbClr val="FF00FF"/>
                </a:solidFill>
              </a:rPr>
              <a:t>21</a:t>
            </a:r>
            <a:endParaRPr lang="en-GB" sz="2000" b="1">
              <a:solidFill>
                <a:srgbClr val="FF00FF"/>
              </a:solidFill>
            </a:endParaRP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6210300" y="2833988"/>
            <a:ext cx="876300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3366FF"/>
                </a:solidFill>
              </a:rPr>
              <a:t>c</a:t>
            </a:r>
            <a:r>
              <a:rPr lang="en-GB" sz="2000" b="1" baseline="-25000" dirty="0">
                <a:solidFill>
                  <a:srgbClr val="3366FF"/>
                </a:solidFill>
              </a:rPr>
              <a:t>11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8277225" y="2999088"/>
            <a:ext cx="866775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3366FF"/>
                </a:solidFill>
              </a:rPr>
              <a:t>c</a:t>
            </a:r>
            <a:r>
              <a:rPr lang="en-GB" sz="2000" b="1" baseline="-25000" dirty="0">
                <a:solidFill>
                  <a:srgbClr val="3366FF"/>
                </a:solidFill>
              </a:rPr>
              <a:t>22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6693367" y="2645076"/>
            <a:ext cx="873125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3366FF"/>
                </a:solidFill>
              </a:rPr>
              <a:t>c</a:t>
            </a:r>
            <a:r>
              <a:rPr lang="en-GB" sz="2000" b="1" baseline="-25000" dirty="0" smtClean="0">
                <a:solidFill>
                  <a:srgbClr val="3366FF"/>
                </a:solidFill>
              </a:rPr>
              <a:t>21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5013325" y="4831063"/>
            <a:ext cx="877888" cy="374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en-GB" sz="2000" b="1" baseline="-25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11</a:t>
            </a:r>
            <a:endParaRPr lang="en-GB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6391742" y="5072363"/>
            <a:ext cx="877887" cy="374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en-GB" sz="2000" b="1" baseline="-25000">
                <a:solidFill>
                  <a:schemeClr val="bg2">
                    <a:lumMod val="25000"/>
                    <a:lumOff val="75000"/>
                  </a:schemeClr>
                </a:solidFill>
              </a:rPr>
              <a:t>21</a:t>
            </a:r>
            <a:endParaRPr lang="en-GB" sz="2000" b="1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7783979" y="4964413"/>
            <a:ext cx="876300" cy="374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chemeClr val="bg2">
                    <a:lumMod val="25000"/>
                    <a:lumOff val="75000"/>
                  </a:schemeClr>
                </a:solidFill>
              </a:rPr>
              <a:t>e</a:t>
            </a:r>
            <a:r>
              <a:rPr lang="en-GB" sz="2000" b="1" baseline="-25000">
                <a:solidFill>
                  <a:schemeClr val="bg2">
                    <a:lumMod val="25000"/>
                    <a:lumOff val="75000"/>
                  </a:schemeClr>
                </a:solidFill>
              </a:rPr>
              <a:t>22</a:t>
            </a:r>
            <a:endParaRPr lang="en-GB" sz="2000" b="1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76165" name="AutoShape 37"/>
          <p:cNvCxnSpPr>
            <a:cxnSpLocks noChangeShapeType="1"/>
          </p:cNvCxnSpPr>
          <p:nvPr/>
        </p:nvCxnSpPr>
        <p:spPr bwMode="auto">
          <a:xfrm rot="5400000" flipV="1">
            <a:off x="3167063" y="-269575"/>
            <a:ext cx="1588" cy="4557713"/>
          </a:xfrm>
          <a:prstGeom prst="curvedConnector3">
            <a:avLst>
              <a:gd name="adj1" fmla="val -58000000"/>
            </a:avLst>
          </a:prstGeom>
          <a:noFill/>
          <a:ln w="2857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6166" name="AutoShape 38"/>
          <p:cNvCxnSpPr>
            <a:cxnSpLocks noChangeShapeType="1"/>
          </p:cNvCxnSpPr>
          <p:nvPr/>
        </p:nvCxnSpPr>
        <p:spPr bwMode="auto">
          <a:xfrm rot="5400000" flipV="1">
            <a:off x="5136029" y="-305667"/>
            <a:ext cx="1588" cy="4557713"/>
          </a:xfrm>
          <a:prstGeom prst="curvedConnector3">
            <a:avLst>
              <a:gd name="adj1" fmla="val -55600000"/>
            </a:avLst>
          </a:prstGeom>
          <a:noFill/>
          <a:ln w="2857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6167" name="AutoShape 39"/>
          <p:cNvCxnSpPr>
            <a:cxnSpLocks noChangeShapeType="1"/>
          </p:cNvCxnSpPr>
          <p:nvPr/>
        </p:nvCxnSpPr>
        <p:spPr bwMode="auto">
          <a:xfrm rot="5400000" flipV="1">
            <a:off x="4073525" y="-290211"/>
            <a:ext cx="1587" cy="4557712"/>
          </a:xfrm>
          <a:prstGeom prst="curvedConnector3">
            <a:avLst>
              <a:gd name="adj1" fmla="val -43000000"/>
            </a:avLst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6168" name="AutoShape 40"/>
          <p:cNvCxnSpPr>
            <a:cxnSpLocks noChangeShapeType="1"/>
          </p:cNvCxnSpPr>
          <p:nvPr/>
        </p:nvCxnSpPr>
        <p:spPr bwMode="auto">
          <a:xfrm rot="5400000" flipV="1">
            <a:off x="6088529" y="-301324"/>
            <a:ext cx="1588" cy="4557712"/>
          </a:xfrm>
          <a:prstGeom prst="curvedConnector3">
            <a:avLst>
              <a:gd name="adj1" fmla="val -46700000"/>
            </a:avLst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2238375" y="416226"/>
            <a:ext cx="1163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 dirty="0"/>
              <a:t>MZ = </a:t>
            </a:r>
            <a:r>
              <a:rPr lang="en-GB" sz="2000" b="1" dirty="0" smtClean="0"/>
              <a:t>1</a:t>
            </a:r>
          </a:p>
          <a:p>
            <a:pPr algn="ctr"/>
            <a:r>
              <a:rPr lang="en-GB" sz="2000" b="1" dirty="0" smtClean="0"/>
              <a:t>DZ = 0.5</a:t>
            </a:r>
            <a:endParaRPr lang="en-US" sz="2000" b="1" dirty="0"/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4645492" y="379713"/>
            <a:ext cx="1163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 dirty="0"/>
              <a:t>MZ = </a:t>
            </a:r>
            <a:r>
              <a:rPr lang="en-GB" sz="2000" b="1" dirty="0" smtClean="0"/>
              <a:t>1</a:t>
            </a:r>
          </a:p>
          <a:p>
            <a:pPr algn="ctr"/>
            <a:r>
              <a:rPr lang="en-GB" sz="2000" b="1" dirty="0" smtClean="0"/>
              <a:t>DZ = 0.5</a:t>
            </a:r>
            <a:endParaRPr lang="en-US" sz="2000" b="1" dirty="0"/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3805238" y="1158983"/>
            <a:ext cx="3725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6113929" y="1117901"/>
            <a:ext cx="31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1</a:t>
            </a:r>
            <a:endParaRPr lang="en-US" sz="2000" b="1" dirty="0"/>
          </a:p>
        </p:txBody>
      </p:sp>
      <p:sp>
        <p:nvSpPr>
          <p:cNvPr id="176173" name="Oval 45"/>
          <p:cNvSpPr>
            <a:spLocks noChangeArrowheads="1"/>
          </p:cNvSpPr>
          <p:nvPr/>
        </p:nvSpPr>
        <p:spPr bwMode="auto">
          <a:xfrm>
            <a:off x="1411288" y="1968801"/>
            <a:ext cx="762000" cy="762000"/>
          </a:xfrm>
          <a:prstGeom prst="ellipse">
            <a:avLst/>
          </a:prstGeom>
          <a:solidFill>
            <a:srgbClr val="118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C1</a:t>
            </a:r>
          </a:p>
        </p:txBody>
      </p:sp>
      <p:sp>
        <p:nvSpPr>
          <p:cNvPr id="176174" name="Oval 46"/>
          <p:cNvSpPr>
            <a:spLocks noChangeArrowheads="1"/>
          </p:cNvSpPr>
          <p:nvPr/>
        </p:nvSpPr>
        <p:spPr bwMode="auto">
          <a:xfrm>
            <a:off x="3492967" y="1968801"/>
            <a:ext cx="762000" cy="762000"/>
          </a:xfrm>
          <a:prstGeom prst="ellipse">
            <a:avLst/>
          </a:prstGeom>
          <a:solidFill>
            <a:srgbClr val="118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C2</a:t>
            </a:r>
          </a:p>
        </p:txBody>
      </p:sp>
      <p:sp>
        <p:nvSpPr>
          <p:cNvPr id="176175" name="Oval 47"/>
          <p:cNvSpPr>
            <a:spLocks noChangeArrowheads="1"/>
          </p:cNvSpPr>
          <p:nvPr/>
        </p:nvSpPr>
        <p:spPr bwMode="auto">
          <a:xfrm>
            <a:off x="5830888" y="1968801"/>
            <a:ext cx="762000" cy="762000"/>
          </a:xfrm>
          <a:prstGeom prst="ellipse">
            <a:avLst/>
          </a:prstGeom>
          <a:solidFill>
            <a:srgbClr val="118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C1</a:t>
            </a:r>
          </a:p>
        </p:txBody>
      </p:sp>
      <p:sp>
        <p:nvSpPr>
          <p:cNvPr id="176176" name="Oval 48"/>
          <p:cNvSpPr>
            <a:spLocks noChangeArrowheads="1"/>
          </p:cNvSpPr>
          <p:nvPr/>
        </p:nvSpPr>
        <p:spPr bwMode="auto">
          <a:xfrm>
            <a:off x="7836367" y="1968801"/>
            <a:ext cx="762000" cy="762000"/>
          </a:xfrm>
          <a:prstGeom prst="ellipse">
            <a:avLst/>
          </a:prstGeom>
          <a:solidFill>
            <a:srgbClr val="118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 dirty="0"/>
              <a:t>C2</a:t>
            </a:r>
          </a:p>
        </p:txBody>
      </p:sp>
      <p:sp>
        <p:nvSpPr>
          <p:cNvPr id="176177" name="Rectangle 49"/>
          <p:cNvSpPr>
            <a:spLocks noChangeArrowheads="1"/>
          </p:cNvSpPr>
          <p:nvPr/>
        </p:nvSpPr>
        <p:spPr bwMode="auto">
          <a:xfrm>
            <a:off x="610394" y="3611863"/>
            <a:ext cx="1595438" cy="944563"/>
          </a:xfrm>
          <a:prstGeom prst="rect">
            <a:avLst/>
          </a:prstGeom>
          <a:solidFill>
            <a:srgbClr val="646464"/>
          </a:solidFill>
          <a:ln w="23876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dirty="0"/>
              <a:t>Twin  1</a:t>
            </a:r>
          </a:p>
          <a:p>
            <a:pPr algn="ctr" eaLnBrk="1" hangingPunct="1"/>
            <a:r>
              <a:rPr lang="en-US" b="1" dirty="0"/>
              <a:t>Tobacco Use</a:t>
            </a:r>
          </a:p>
        </p:txBody>
      </p:sp>
      <p:sp>
        <p:nvSpPr>
          <p:cNvPr id="176178" name="Rectangle 50"/>
          <p:cNvSpPr>
            <a:spLocks noChangeArrowheads="1"/>
          </p:cNvSpPr>
          <p:nvPr/>
        </p:nvSpPr>
        <p:spPr bwMode="auto">
          <a:xfrm>
            <a:off x="2615873" y="3637263"/>
            <a:ext cx="1595438" cy="944563"/>
          </a:xfrm>
          <a:prstGeom prst="rect">
            <a:avLst/>
          </a:prstGeom>
          <a:solidFill>
            <a:srgbClr val="646464"/>
          </a:solidFill>
          <a:ln w="23876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dirty="0"/>
              <a:t>Twin  1 </a:t>
            </a:r>
          </a:p>
          <a:p>
            <a:pPr algn="ctr" eaLnBrk="1" hangingPunct="1"/>
            <a:r>
              <a:rPr lang="en-US" b="1" dirty="0"/>
              <a:t>ROI</a:t>
            </a:r>
          </a:p>
        </p:txBody>
      </p:sp>
      <p:sp>
        <p:nvSpPr>
          <p:cNvPr id="176179" name="Rectangle 51"/>
          <p:cNvSpPr>
            <a:spLocks noChangeArrowheads="1"/>
          </p:cNvSpPr>
          <p:nvPr/>
        </p:nvSpPr>
        <p:spPr bwMode="auto">
          <a:xfrm>
            <a:off x="5169694" y="3656313"/>
            <a:ext cx="1595438" cy="944563"/>
          </a:xfrm>
          <a:prstGeom prst="rect">
            <a:avLst/>
          </a:prstGeom>
          <a:solidFill>
            <a:srgbClr val="646464"/>
          </a:solidFill>
          <a:ln w="23876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dirty="0"/>
              <a:t>Twin  2</a:t>
            </a:r>
          </a:p>
          <a:p>
            <a:pPr algn="ctr" eaLnBrk="1" hangingPunct="1"/>
            <a:r>
              <a:rPr lang="en-US" b="1" dirty="0"/>
              <a:t>Tobacco Use</a:t>
            </a:r>
          </a:p>
        </p:txBody>
      </p:sp>
      <p:sp>
        <p:nvSpPr>
          <p:cNvPr id="176180" name="Rectangle 52"/>
          <p:cNvSpPr>
            <a:spLocks noChangeArrowheads="1"/>
          </p:cNvSpPr>
          <p:nvPr/>
        </p:nvSpPr>
        <p:spPr bwMode="auto">
          <a:xfrm>
            <a:off x="7326779" y="3656313"/>
            <a:ext cx="1595438" cy="944563"/>
          </a:xfrm>
          <a:prstGeom prst="rect">
            <a:avLst/>
          </a:prstGeom>
          <a:solidFill>
            <a:srgbClr val="646464"/>
          </a:solidFill>
          <a:ln w="23876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/>
              <a:t>Twin  2</a:t>
            </a:r>
          </a:p>
          <a:p>
            <a:pPr algn="ctr" eaLnBrk="1" hangingPunct="1"/>
            <a:r>
              <a:rPr lang="en-US" b="1"/>
              <a:t>ROI</a:t>
            </a:r>
          </a:p>
        </p:txBody>
      </p:sp>
      <p:sp>
        <p:nvSpPr>
          <p:cNvPr id="176181" name="Oval 53"/>
          <p:cNvSpPr>
            <a:spLocks noChangeArrowheads="1"/>
          </p:cNvSpPr>
          <p:nvPr/>
        </p:nvSpPr>
        <p:spPr bwMode="auto">
          <a:xfrm>
            <a:off x="877888" y="5423201"/>
            <a:ext cx="762000" cy="762000"/>
          </a:xfrm>
          <a:prstGeom prst="ellipse">
            <a:avLst/>
          </a:prstGeom>
          <a:solidFill>
            <a:srgbClr val="3710FF">
              <a:alpha val="60001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 dirty="0"/>
              <a:t>E1</a:t>
            </a:r>
          </a:p>
        </p:txBody>
      </p:sp>
      <p:sp>
        <p:nvSpPr>
          <p:cNvPr id="176182" name="Oval 54"/>
          <p:cNvSpPr>
            <a:spLocks noChangeArrowheads="1"/>
          </p:cNvSpPr>
          <p:nvPr/>
        </p:nvSpPr>
        <p:spPr bwMode="auto">
          <a:xfrm>
            <a:off x="7415679" y="5542263"/>
            <a:ext cx="762000" cy="762000"/>
          </a:xfrm>
          <a:prstGeom prst="ellipse">
            <a:avLst/>
          </a:prstGeom>
          <a:solidFill>
            <a:srgbClr val="3710FF">
              <a:alpha val="60001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E2</a:t>
            </a:r>
          </a:p>
        </p:txBody>
      </p:sp>
      <p:sp>
        <p:nvSpPr>
          <p:cNvPr id="176183" name="Oval 55"/>
          <p:cNvSpPr>
            <a:spLocks noChangeArrowheads="1"/>
          </p:cNvSpPr>
          <p:nvPr/>
        </p:nvSpPr>
        <p:spPr bwMode="auto">
          <a:xfrm>
            <a:off x="5246688" y="5508926"/>
            <a:ext cx="762000" cy="762000"/>
          </a:xfrm>
          <a:prstGeom prst="ellipse">
            <a:avLst/>
          </a:prstGeom>
          <a:solidFill>
            <a:srgbClr val="3710FF">
              <a:alpha val="60001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E1</a:t>
            </a:r>
          </a:p>
        </p:txBody>
      </p:sp>
      <p:sp>
        <p:nvSpPr>
          <p:cNvPr id="176184" name="Oval 56"/>
          <p:cNvSpPr>
            <a:spLocks noChangeArrowheads="1"/>
          </p:cNvSpPr>
          <p:nvPr/>
        </p:nvSpPr>
        <p:spPr bwMode="auto">
          <a:xfrm>
            <a:off x="2959567" y="5474001"/>
            <a:ext cx="762000" cy="762000"/>
          </a:xfrm>
          <a:prstGeom prst="ellipse">
            <a:avLst/>
          </a:prstGeom>
          <a:solidFill>
            <a:srgbClr val="3710FF">
              <a:alpha val="60001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E2</a:t>
            </a:r>
          </a:p>
        </p:txBody>
      </p:sp>
      <p:sp>
        <p:nvSpPr>
          <p:cNvPr id="176185" name="Text Box 57"/>
          <p:cNvSpPr txBox="1">
            <a:spLocks noChangeArrowheads="1"/>
          </p:cNvSpPr>
          <p:nvPr/>
        </p:nvSpPr>
        <p:spPr bwMode="auto">
          <a:xfrm>
            <a:off x="3087688" y="2883201"/>
            <a:ext cx="86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00FF"/>
                </a:solidFill>
              </a:rPr>
              <a:t>a</a:t>
            </a:r>
            <a:r>
              <a:rPr lang="en-GB" sz="2000" b="1" baseline="-25000" dirty="0">
                <a:solidFill>
                  <a:srgbClr val="FF00FF"/>
                </a:solidFill>
              </a:rPr>
              <a:t>22</a:t>
            </a:r>
            <a:endParaRPr lang="en-GB" sz="2000" b="1" dirty="0">
              <a:solidFill>
                <a:srgbClr val="FF00FF"/>
              </a:solidFill>
            </a:endParaRPr>
          </a:p>
        </p:txBody>
      </p:sp>
      <p:sp>
        <p:nvSpPr>
          <p:cNvPr id="176187" name="Oval 59"/>
          <p:cNvSpPr>
            <a:spLocks noChangeArrowheads="1"/>
          </p:cNvSpPr>
          <p:nvPr/>
        </p:nvSpPr>
        <p:spPr bwMode="auto">
          <a:xfrm>
            <a:off x="544514" y="1968801"/>
            <a:ext cx="762000" cy="762000"/>
          </a:xfrm>
          <a:prstGeom prst="ellipse">
            <a:avLst/>
          </a:prstGeom>
          <a:solidFill>
            <a:srgbClr val="FA0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 dirty="0"/>
              <a:t>A1</a:t>
            </a:r>
          </a:p>
        </p:txBody>
      </p:sp>
      <p:sp>
        <p:nvSpPr>
          <p:cNvPr id="176188" name="Oval 60"/>
          <p:cNvSpPr>
            <a:spLocks noChangeArrowheads="1"/>
          </p:cNvSpPr>
          <p:nvPr/>
        </p:nvSpPr>
        <p:spPr bwMode="auto">
          <a:xfrm>
            <a:off x="2586505" y="1960863"/>
            <a:ext cx="762000" cy="762000"/>
          </a:xfrm>
          <a:prstGeom prst="ellipse">
            <a:avLst/>
          </a:prstGeom>
          <a:solidFill>
            <a:srgbClr val="FA0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A2</a:t>
            </a:r>
          </a:p>
        </p:txBody>
      </p:sp>
      <p:sp>
        <p:nvSpPr>
          <p:cNvPr id="176189" name="Oval 61"/>
          <p:cNvSpPr>
            <a:spLocks noChangeArrowheads="1"/>
          </p:cNvSpPr>
          <p:nvPr/>
        </p:nvSpPr>
        <p:spPr bwMode="auto">
          <a:xfrm>
            <a:off x="4916488" y="1968801"/>
            <a:ext cx="762000" cy="762000"/>
          </a:xfrm>
          <a:prstGeom prst="ellipse">
            <a:avLst/>
          </a:prstGeom>
          <a:solidFill>
            <a:srgbClr val="FA0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/>
              <a:t>A1</a:t>
            </a:r>
          </a:p>
        </p:txBody>
      </p:sp>
      <p:sp>
        <p:nvSpPr>
          <p:cNvPr id="176190" name="Oval 62"/>
          <p:cNvSpPr>
            <a:spLocks noChangeArrowheads="1"/>
          </p:cNvSpPr>
          <p:nvPr/>
        </p:nvSpPr>
        <p:spPr bwMode="auto">
          <a:xfrm>
            <a:off x="6921967" y="1968801"/>
            <a:ext cx="762000" cy="762000"/>
          </a:xfrm>
          <a:prstGeom prst="ellipse">
            <a:avLst/>
          </a:prstGeom>
          <a:solidFill>
            <a:srgbClr val="FA0AFF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 dirty="0"/>
              <a:t>A2</a:t>
            </a:r>
          </a:p>
        </p:txBody>
      </p:sp>
      <p:cxnSp>
        <p:nvCxnSpPr>
          <p:cNvPr id="8" name="Curved Connector 7"/>
          <p:cNvCxnSpPr>
            <a:stCxn id="176187" idx="1"/>
            <a:endCxn id="176187" idx="7"/>
          </p:cNvCxnSpPr>
          <p:nvPr/>
        </p:nvCxnSpPr>
        <p:spPr>
          <a:xfrm rot="5400000" flipH="1" flipV="1">
            <a:off x="925514" y="1810985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rot="5400000" flipH="1" flipV="1">
            <a:off x="1789112" y="1823685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5400000" flipH="1" flipV="1">
            <a:off x="5299075" y="1837450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rot="5400000" flipH="1" flipV="1">
            <a:off x="6220348" y="1817335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rot="5400000" flipH="1" flipV="1">
            <a:off x="7342655" y="1804635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rot="5400000" flipH="1" flipV="1">
            <a:off x="8270875" y="1810985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rot="5400000" flipH="1" flipV="1">
            <a:off x="3850154" y="1815764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/>
          <p:nvPr/>
        </p:nvCxnSpPr>
        <p:spPr>
          <a:xfrm rot="5400000" flipH="1" flipV="1">
            <a:off x="2979180" y="1831100"/>
            <a:ext cx="12700" cy="538816"/>
          </a:xfrm>
          <a:prstGeom prst="curvedConnector3">
            <a:avLst>
              <a:gd name="adj1" fmla="val 2678677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5400000" flipH="1" flipV="1">
            <a:off x="1276067" y="5793942"/>
            <a:ext cx="12700" cy="538816"/>
          </a:xfrm>
          <a:prstGeom prst="curvedConnector3">
            <a:avLst>
              <a:gd name="adj1" fmla="val -2256984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 flipH="1" flipV="1">
            <a:off x="3343742" y="5842915"/>
            <a:ext cx="12700" cy="538816"/>
          </a:xfrm>
          <a:prstGeom prst="curvedConnector3">
            <a:avLst>
              <a:gd name="adj1" fmla="val -2256984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 flipH="1" flipV="1">
            <a:off x="5584323" y="5849265"/>
            <a:ext cx="12700" cy="538816"/>
          </a:xfrm>
          <a:prstGeom prst="curvedConnector3">
            <a:avLst>
              <a:gd name="adj1" fmla="val -2256984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5400000" flipH="1" flipV="1">
            <a:off x="7777629" y="5896743"/>
            <a:ext cx="12700" cy="538816"/>
          </a:xfrm>
          <a:prstGeom prst="curvedConnector3">
            <a:avLst>
              <a:gd name="adj1" fmla="val -2256984"/>
            </a:avLst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83895" y="1630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87524" y="4945664"/>
            <a:ext cx="588964" cy="677862"/>
          </a:xfrm>
          <a:prstGeom prst="ellipse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08100" y="2861770"/>
            <a:ext cx="588964" cy="677862"/>
          </a:xfrm>
          <a:prstGeom prst="ellipse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600700" y="2959401"/>
            <a:ext cx="588964" cy="677862"/>
          </a:xfrm>
          <a:prstGeom prst="ellipse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06343" y="4964413"/>
            <a:ext cx="588964" cy="677862"/>
          </a:xfrm>
          <a:prstGeom prst="ellipse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4922" y="481223"/>
            <a:ext cx="18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~600 models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82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animBg="1"/>
      <p:bldP spid="176134" grpId="0" animBg="1"/>
      <p:bldP spid="176134" grpId="1" animBg="1"/>
      <p:bldP spid="176135" grpId="0" animBg="1"/>
      <p:bldP spid="176135" grpId="1" animBg="1"/>
      <p:bldP spid="176137" grpId="0" animBg="1"/>
      <p:bldP spid="176138" grpId="0" animBg="1"/>
      <p:bldP spid="176140" grpId="0"/>
      <p:bldP spid="176142" grpId="0"/>
      <p:bldP spid="176142" grpId="1"/>
      <p:bldP spid="176143" grpId="0"/>
      <p:bldP spid="176143" grpId="1"/>
      <p:bldP spid="176145" grpId="0"/>
      <p:bldP spid="176146" grpId="0"/>
      <p:bldP spid="176148" grpId="0" animBg="1"/>
      <p:bldP spid="176149" grpId="0" animBg="1"/>
      <p:bldP spid="176151" grpId="0" animBg="1"/>
      <p:bldP spid="176151" grpId="1" animBg="1"/>
      <p:bldP spid="176152" grpId="0" animBg="1"/>
      <p:bldP spid="176152" grpId="1" animBg="1"/>
      <p:bldP spid="176154" grpId="0" animBg="1"/>
      <p:bldP spid="176155" grpId="0" animBg="1"/>
      <p:bldP spid="176157" grpId="0"/>
      <p:bldP spid="176158" grpId="0"/>
      <p:bldP spid="176160" grpId="0"/>
      <p:bldP spid="176160" grpId="1"/>
      <p:bldP spid="176161" grpId="0"/>
      <p:bldP spid="176161" grpId="1"/>
      <p:bldP spid="176163" grpId="0"/>
      <p:bldP spid="176164" grpId="0"/>
      <p:bldP spid="176170" grpId="0"/>
      <p:bldP spid="176172" grpId="0"/>
      <p:bldP spid="176172" grpId="1"/>
      <p:bldP spid="176174" grpId="0" animBg="1"/>
      <p:bldP spid="176174" grpId="1" animBg="1"/>
      <p:bldP spid="176176" grpId="0" animBg="1"/>
      <p:bldP spid="176176" grpId="1" animBg="1"/>
      <p:bldP spid="176178" grpId="0" animBg="1"/>
      <p:bldP spid="176180" grpId="0" animBg="1"/>
      <p:bldP spid="176182" grpId="0" animBg="1"/>
      <p:bldP spid="176184" grpId="0" animBg="1"/>
      <p:bldP spid="176185" grpId="0"/>
      <p:bldP spid="176188" grpId="0" animBg="1"/>
      <p:bldP spid="176190" grpId="0" animBg="1"/>
      <p:bldP spid="12" grpId="0"/>
      <p:bldP spid="14" grpId="0" animBg="1"/>
      <p:bldP spid="88" grpId="0" animBg="1"/>
      <p:bldP spid="89" grpId="0" animBg="1"/>
      <p:bldP spid="90" grpId="0" animBg="1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3824" y="174419"/>
            <a:ext cx="8401050" cy="60052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Negative </a:t>
            </a:r>
            <a:r>
              <a:rPr lang="en-US" sz="2400" b="1" dirty="0" err="1" smtClean="0">
                <a:solidFill>
                  <a:schemeClr val="tx1"/>
                </a:solidFill>
              </a:rPr>
              <a:t>Phentoypic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Correlations between </a:t>
            </a:r>
            <a:r>
              <a:rPr lang="en-US" sz="2400" b="1" dirty="0" err="1" smtClean="0">
                <a:solidFill>
                  <a:schemeClr val="tx1"/>
                </a:solidFill>
              </a:rPr>
              <a:t>Packyears</a:t>
            </a:r>
            <a:r>
              <a:rPr lang="en-US" sz="2400" b="1" dirty="0" smtClean="0">
                <a:solidFill>
                  <a:schemeClr val="tx1"/>
                </a:solidFill>
              </a:rPr>
              <a:t> &amp; Cortical </a:t>
            </a:r>
            <a:r>
              <a:rPr lang="en-US" sz="2400" b="1" dirty="0">
                <a:solidFill>
                  <a:schemeClr val="tx1"/>
                </a:solidFill>
              </a:rPr>
              <a:t>Volume 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62835" name="Group 19"/>
          <p:cNvGrpSpPr>
            <a:grpSpLocks/>
          </p:cNvGrpSpPr>
          <p:nvPr/>
        </p:nvGrpSpPr>
        <p:grpSpPr bwMode="auto">
          <a:xfrm>
            <a:off x="812792" y="1078753"/>
            <a:ext cx="2743200" cy="2813721"/>
            <a:chOff x="240" y="1200"/>
            <a:chExt cx="2400" cy="2392"/>
          </a:xfrm>
        </p:grpSpPr>
        <p:pic>
          <p:nvPicPr>
            <p:cNvPr id="162826" name="Picture 10" descr="LH_rP_v_Packyea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00"/>
              <a:ext cx="2400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2064" y="2779"/>
              <a:ext cx="481" cy="7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/>
              <a:r>
                <a:rPr lang="en-US" sz="1200" b="1" dirty="0" smtClean="0">
                  <a:solidFill>
                    <a:srgbClr val="FFFFFF"/>
                  </a:solidFill>
                </a:rPr>
                <a:t>+</a:t>
              </a:r>
              <a:r>
                <a:rPr lang="en-US" sz="1200" b="1" dirty="0">
                  <a:solidFill>
                    <a:srgbClr val="FFFFFF"/>
                  </a:solidFill>
                </a:rPr>
                <a:t>0.2</a:t>
              </a:r>
            </a:p>
            <a:p>
              <a:pPr algn="r" eaLnBrk="1" hangingPunct="1"/>
              <a:r>
                <a:rPr lang="en-US" sz="1200" b="1" dirty="0" smtClean="0">
                  <a:solidFill>
                    <a:srgbClr val="FFFFFF"/>
                  </a:solidFill>
                </a:rPr>
                <a:t>  </a:t>
              </a:r>
              <a:endParaRPr lang="en-US" sz="1200" b="1" dirty="0">
                <a:solidFill>
                  <a:srgbClr val="FFFFFF"/>
                </a:solidFill>
              </a:endParaRPr>
            </a:p>
            <a:p>
              <a:pPr algn="r" eaLnBrk="1" hangingPunct="1"/>
              <a:r>
                <a:rPr lang="en-US" sz="1200" b="1" dirty="0">
                  <a:solidFill>
                    <a:srgbClr val="FFFFFF"/>
                  </a:solidFill>
                </a:rPr>
                <a:t>0</a:t>
              </a:r>
            </a:p>
            <a:p>
              <a:pPr algn="r" eaLnBrk="1" hangingPunct="1"/>
              <a:endParaRPr lang="en-US" sz="1200" b="1" dirty="0" smtClean="0">
                <a:solidFill>
                  <a:srgbClr val="FFFFFF"/>
                </a:solidFill>
              </a:endParaRPr>
            </a:p>
            <a:p>
              <a:pPr algn="r" eaLnBrk="1" hangingPunct="1"/>
              <a:r>
                <a:rPr lang="en-US" sz="1200" b="1" dirty="0" smtClean="0">
                  <a:solidFill>
                    <a:srgbClr val="FFFFFF"/>
                  </a:solidFill>
                </a:rPr>
                <a:t>-</a:t>
              </a:r>
              <a:r>
                <a:rPr lang="en-US" sz="1200" b="1" dirty="0">
                  <a:solidFill>
                    <a:srgbClr val="FFFFFF"/>
                  </a:solidFill>
                </a:rPr>
                <a:t>0.2</a:t>
              </a:r>
              <a:endParaRPr lang="en-US" sz="1200" b="1" dirty="0"/>
            </a:p>
          </p:txBody>
        </p:sp>
      </p:grp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1443563" y="1184768"/>
            <a:ext cx="1672162" cy="4071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FFFF"/>
                </a:solidFill>
              </a:rPr>
              <a:t>Left Lateral</a:t>
            </a:r>
            <a:endParaRPr lang="en-US" sz="2000" dirty="0"/>
          </a:p>
        </p:txBody>
      </p:sp>
      <p:grpSp>
        <p:nvGrpSpPr>
          <p:cNvPr id="162834" name="Group 18"/>
          <p:cNvGrpSpPr>
            <a:grpSpLocks/>
          </p:cNvGrpSpPr>
          <p:nvPr/>
        </p:nvGrpSpPr>
        <p:grpSpPr bwMode="auto">
          <a:xfrm>
            <a:off x="4119038" y="1100103"/>
            <a:ext cx="2668375" cy="2792371"/>
            <a:chOff x="2976" y="1200"/>
            <a:chExt cx="2352" cy="2400"/>
          </a:xfrm>
        </p:grpSpPr>
        <p:grpSp>
          <p:nvGrpSpPr>
            <p:cNvPr id="162832" name="Group 16"/>
            <p:cNvGrpSpPr>
              <a:grpSpLocks/>
            </p:cNvGrpSpPr>
            <p:nvPr/>
          </p:nvGrpSpPr>
          <p:grpSpPr bwMode="auto">
            <a:xfrm>
              <a:off x="2976" y="1200"/>
              <a:ext cx="2352" cy="2400"/>
              <a:chOff x="3648" y="2352"/>
              <a:chExt cx="1395" cy="1440"/>
            </a:xfrm>
          </p:grpSpPr>
          <p:pic>
            <p:nvPicPr>
              <p:cNvPr id="162825" name="Picture 9" descr="RH_rP_v_Packyear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352"/>
                <a:ext cx="1395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2828" name="Text Box 12"/>
              <p:cNvSpPr txBox="1">
                <a:spLocks noChangeArrowheads="1"/>
              </p:cNvSpPr>
              <p:nvPr/>
            </p:nvSpPr>
            <p:spPr bwMode="auto">
              <a:xfrm>
                <a:off x="4710" y="3306"/>
                <a:ext cx="274" cy="4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/>
                <a:r>
                  <a:rPr lang="en-US" sz="1200" b="1" dirty="0">
                    <a:solidFill>
                      <a:srgbClr val="FFFFFF"/>
                    </a:solidFill>
                  </a:rPr>
                  <a:t>+0.2</a:t>
                </a:r>
              </a:p>
              <a:p>
                <a:pPr algn="r" eaLnBrk="1" hangingPunct="1"/>
                <a:r>
                  <a:rPr lang="en-US" sz="1200" b="1" dirty="0">
                    <a:solidFill>
                      <a:srgbClr val="FFFFFF"/>
                    </a:solidFill>
                  </a:rPr>
                  <a:t>  </a:t>
                </a:r>
              </a:p>
              <a:p>
                <a:pPr algn="r" eaLnBrk="1" hangingPunct="1"/>
                <a:r>
                  <a:rPr lang="en-US" sz="1200" b="1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r" eaLnBrk="1" hangingPunct="1"/>
                <a:endParaRPr lang="en-US" sz="1200" b="1" dirty="0">
                  <a:solidFill>
                    <a:srgbClr val="FFFFFF"/>
                  </a:solidFill>
                </a:endParaRPr>
              </a:p>
              <a:p>
                <a:pPr algn="r" eaLnBrk="1" hangingPunct="1"/>
                <a:r>
                  <a:rPr lang="en-US" sz="1200" b="1" dirty="0">
                    <a:solidFill>
                      <a:srgbClr val="FFFFFF"/>
                    </a:solidFill>
                  </a:rPr>
                  <a:t>-0.2</a:t>
                </a:r>
                <a:endParaRPr lang="en-US" sz="1200" b="1" dirty="0"/>
              </a:p>
            </p:txBody>
          </p:sp>
        </p:grpSp>
        <p:sp>
          <p:nvSpPr>
            <p:cNvPr id="162830" name="Text Box 14"/>
            <p:cNvSpPr txBox="1">
              <a:spLocks noChangeArrowheads="1"/>
            </p:cNvSpPr>
            <p:nvPr/>
          </p:nvSpPr>
          <p:spPr bwMode="auto">
            <a:xfrm>
              <a:off x="3416" y="1272"/>
              <a:ext cx="1537" cy="21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000" b="1" dirty="0" smtClean="0">
                  <a:solidFill>
                    <a:srgbClr val="FFFFFF"/>
                  </a:solidFill>
                </a:rPr>
                <a:t>Right Lateral</a:t>
              </a:r>
              <a:endParaRPr lang="en-US" sz="2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473" y="4080247"/>
            <a:ext cx="2638940" cy="2764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2" y="4057775"/>
            <a:ext cx="2743200" cy="2764487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107841" y="5836372"/>
            <a:ext cx="549783" cy="8434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sz="1200" b="1" dirty="0" smtClean="0">
                <a:solidFill>
                  <a:srgbClr val="FFFFFF"/>
                </a:solidFill>
              </a:rPr>
              <a:t>+</a:t>
            </a:r>
            <a:r>
              <a:rPr lang="en-US" sz="1200" b="1" dirty="0">
                <a:solidFill>
                  <a:srgbClr val="FFFFFF"/>
                </a:solidFill>
              </a:rPr>
              <a:t>0.2</a:t>
            </a:r>
          </a:p>
          <a:p>
            <a:pPr algn="r" eaLnBrk="1" hangingPunct="1"/>
            <a:r>
              <a:rPr lang="en-US" sz="1200" b="1" dirty="0" smtClean="0">
                <a:solidFill>
                  <a:srgbClr val="FFFFFF"/>
                </a:solidFill>
              </a:rPr>
              <a:t>  </a:t>
            </a:r>
            <a:endParaRPr lang="en-US" sz="1200" b="1" dirty="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 b="1" dirty="0">
                <a:solidFill>
                  <a:srgbClr val="FFFFFF"/>
                </a:solidFill>
              </a:rPr>
              <a:t>0</a:t>
            </a:r>
          </a:p>
          <a:p>
            <a:pPr algn="r" eaLnBrk="1" hangingPunct="1"/>
            <a:endParaRPr lang="en-US" sz="1200" b="1" dirty="0" smtClean="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 b="1" dirty="0" smtClean="0">
                <a:solidFill>
                  <a:srgbClr val="FFFFFF"/>
                </a:solidFill>
              </a:rPr>
              <a:t>-</a:t>
            </a:r>
            <a:r>
              <a:rPr lang="en-US" sz="1200" b="1" dirty="0">
                <a:solidFill>
                  <a:srgbClr val="FFFFFF"/>
                </a:solidFill>
              </a:rPr>
              <a:t>0.2</a:t>
            </a:r>
            <a:endParaRPr lang="en-US" sz="1200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889158" y="5882938"/>
            <a:ext cx="549783" cy="8434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sz="1200" b="1" dirty="0" smtClean="0">
                <a:solidFill>
                  <a:srgbClr val="FFFFFF"/>
                </a:solidFill>
              </a:rPr>
              <a:t>+</a:t>
            </a:r>
            <a:r>
              <a:rPr lang="en-US" sz="1200" b="1" dirty="0">
                <a:solidFill>
                  <a:srgbClr val="FFFFFF"/>
                </a:solidFill>
              </a:rPr>
              <a:t>0.2</a:t>
            </a:r>
          </a:p>
          <a:p>
            <a:pPr algn="r" eaLnBrk="1" hangingPunct="1"/>
            <a:r>
              <a:rPr lang="en-US" sz="1200" b="1" dirty="0" smtClean="0">
                <a:solidFill>
                  <a:srgbClr val="FFFFFF"/>
                </a:solidFill>
              </a:rPr>
              <a:t>  </a:t>
            </a:r>
            <a:endParaRPr lang="en-US" sz="1200" b="1" dirty="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 b="1" dirty="0" smtClean="0">
                <a:solidFill>
                  <a:srgbClr val="FFFFFF"/>
                </a:solidFill>
              </a:rPr>
              <a:t>0</a:t>
            </a:r>
          </a:p>
          <a:p>
            <a:pPr algn="r" eaLnBrk="1" hangingPunct="1"/>
            <a:endParaRPr lang="en-US" sz="1200" b="1" dirty="0" smtClean="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200" b="1" dirty="0" smtClean="0">
                <a:solidFill>
                  <a:srgbClr val="FFFFFF"/>
                </a:solidFill>
              </a:rPr>
              <a:t>-</a:t>
            </a:r>
            <a:r>
              <a:rPr lang="en-US" sz="1200" b="1" dirty="0">
                <a:solidFill>
                  <a:srgbClr val="FFFFFF"/>
                </a:solidFill>
              </a:rPr>
              <a:t>0.2</a:t>
            </a:r>
            <a:endParaRPr lang="en-US" sz="1200" b="1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074330" y="4944344"/>
            <a:ext cx="296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841498" y="1953178"/>
            <a:ext cx="296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732864" y="2234757"/>
            <a:ext cx="296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35724" y="2563490"/>
            <a:ext cx="296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926163" y="4692024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223432" y="1971202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675685" y="5754471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222492" y="2732767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531473" y="2349884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295396" y="2511171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147230" y="5223745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002279" y="5529019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902696" y="4944344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194287" y="2749994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FCD"/>
                </a:solidFill>
              </a:rPr>
              <a:t>*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436531" y="2563490"/>
            <a:ext cx="296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749797" y="1800781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5451316" y="4692024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5434383" y="1885446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4567764" y="5630619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107841" y="2633143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959674" y="1851206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5819971" y="2311116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925808" y="2728159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5722603" y="1956266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1134528" y="2285556"/>
            <a:ext cx="296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4618224" y="4177899"/>
            <a:ext cx="1743747" cy="254804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FFFF"/>
                </a:solidFill>
              </a:rPr>
              <a:t>Right Medial</a:t>
            </a:r>
            <a:endParaRPr lang="en-US" sz="20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409349" y="4162024"/>
            <a:ext cx="1743747" cy="254804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FFFF"/>
                </a:solidFill>
              </a:rPr>
              <a:t>Left Medial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381875" y="1295453"/>
            <a:ext cx="1393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Lobes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* Frontal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 Parietal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 Occipital</a:t>
            </a:r>
          </a:p>
          <a:p>
            <a:r>
              <a:rPr lang="en-US" dirty="0" smtClean="0">
                <a:solidFill>
                  <a:srgbClr val="FF4FCD"/>
                </a:solidFill>
              </a:rPr>
              <a:t>* Temporal</a:t>
            </a:r>
          </a:p>
          <a:p>
            <a:r>
              <a:rPr lang="en-US" dirty="0" smtClean="0"/>
              <a:t>* Cingulate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0786" y="4416828"/>
            <a:ext cx="20685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Subcortical Regions</a:t>
            </a:r>
          </a:p>
          <a:p>
            <a:r>
              <a:rPr lang="en-US" dirty="0" smtClean="0"/>
              <a:t>L/R Thalamus</a:t>
            </a:r>
          </a:p>
          <a:p>
            <a:r>
              <a:rPr lang="en-US" dirty="0" smtClean="0"/>
              <a:t>L/R Cerebellum WM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1" grpId="2"/>
      <p:bldP spid="42" grpId="0"/>
      <p:bldP spid="42" grpId="1"/>
      <p:bldP spid="43" grpId="0"/>
      <p:bldP spid="43" grpId="1"/>
      <p:bldP spid="44" grpId="0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49500" y="3251199"/>
            <a:ext cx="2195511" cy="1087438"/>
          </a:xfrm>
          <a:prstGeom prst="rect">
            <a:avLst/>
          </a:prstGeom>
          <a:solidFill>
            <a:srgbClr val="0C0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Genetic Epidemiology</a:t>
            </a:r>
          </a:p>
          <a:p>
            <a:pPr algn="ctr"/>
            <a:r>
              <a:rPr lang="en-US" sz="1600" dirty="0" smtClean="0"/>
              <a:t>Genetic/Environmental Risk Factors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2887662" y="647701"/>
            <a:ext cx="2387599" cy="1931987"/>
          </a:xfrm>
          <a:prstGeom prst="rect">
            <a:avLst/>
          </a:prstGeom>
          <a:solidFill>
            <a:srgbClr val="B20A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Disease/Outcome Etiology</a:t>
            </a:r>
          </a:p>
          <a:p>
            <a:pPr algn="ctr"/>
            <a:r>
              <a:rPr lang="en-US" dirty="0" smtClean="0"/>
              <a:t>Psychiatry/Psychology</a:t>
            </a:r>
          </a:p>
          <a:p>
            <a:pPr algn="ctr"/>
            <a:r>
              <a:rPr lang="en-US" dirty="0" smtClean="0"/>
              <a:t>Physiology/Biology</a:t>
            </a:r>
          </a:p>
          <a:p>
            <a:pPr algn="ctr"/>
            <a:r>
              <a:rPr lang="en-US" dirty="0" smtClean="0"/>
              <a:t>Neuroscience</a:t>
            </a:r>
          </a:p>
          <a:p>
            <a:pPr algn="ctr"/>
            <a:r>
              <a:rPr lang="en-US" dirty="0" smtClean="0"/>
              <a:t>Genetics</a:t>
            </a:r>
          </a:p>
          <a:p>
            <a:pPr algn="ctr"/>
            <a:r>
              <a:rPr lang="en-US" dirty="0" smtClean="0"/>
              <a:t>Pharmacology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87662" y="4922837"/>
            <a:ext cx="2387599" cy="1725613"/>
          </a:xfrm>
          <a:prstGeom prst="rect">
            <a:avLst/>
          </a:prstGeom>
          <a:solidFill>
            <a:srgbClr val="B20A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Data Collection/Evaluation</a:t>
            </a:r>
          </a:p>
          <a:p>
            <a:pPr algn="ctr"/>
            <a:r>
              <a:rPr lang="en-US" dirty="0" smtClean="0"/>
              <a:t>Biostatistics</a:t>
            </a:r>
          </a:p>
          <a:p>
            <a:pPr algn="ctr"/>
            <a:r>
              <a:rPr lang="en-US" dirty="0" smtClean="0"/>
              <a:t>Bioinformatics</a:t>
            </a:r>
          </a:p>
          <a:p>
            <a:pPr algn="ctr"/>
            <a:r>
              <a:rPr lang="en-US" dirty="0" smtClean="0"/>
              <a:t>Epidemiology</a:t>
            </a:r>
          </a:p>
          <a:p>
            <a:pPr algn="ctr"/>
            <a:r>
              <a:rPr lang="en-US" dirty="0" smtClean="0"/>
              <a:t>Statistical Genetics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97678" y="1814226"/>
            <a:ext cx="1539874" cy="809625"/>
          </a:xfrm>
          <a:prstGeom prst="rect">
            <a:avLst/>
          </a:prstGeom>
          <a:solidFill>
            <a:srgbClr val="1B53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Genetic Counseling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014662" y="2595563"/>
            <a:ext cx="509588" cy="619124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97678" y="2875002"/>
            <a:ext cx="1539874" cy="809625"/>
          </a:xfrm>
          <a:prstGeom prst="rect">
            <a:avLst/>
          </a:prstGeom>
          <a:solidFill>
            <a:srgbClr val="1B53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Health Education/Promotion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10380" y="5041900"/>
            <a:ext cx="1539874" cy="809625"/>
          </a:xfrm>
          <a:prstGeom prst="rect">
            <a:avLst/>
          </a:prstGeom>
          <a:solidFill>
            <a:srgbClr val="1B53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Ethical/Legal/Social/Policy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014662" y="4338637"/>
            <a:ext cx="509588" cy="582611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810380" y="3933824"/>
            <a:ext cx="1539874" cy="809625"/>
          </a:xfrm>
          <a:prstGeom prst="rect">
            <a:avLst/>
          </a:prstGeom>
          <a:solidFill>
            <a:srgbClr val="1B53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Pharmaceutical Development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18521" y="586722"/>
            <a:ext cx="1539874" cy="809625"/>
          </a:xfrm>
          <a:prstGeom prst="rect">
            <a:avLst/>
          </a:prstGeom>
          <a:solidFill>
            <a:srgbClr val="1B53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Clinician Training/Development</a:t>
            </a:r>
          </a:p>
        </p:txBody>
      </p:sp>
      <p:cxnSp>
        <p:nvCxnSpPr>
          <p:cNvPr id="50" name="Elbow Connector 49"/>
          <p:cNvCxnSpPr/>
          <p:nvPr/>
        </p:nvCxnSpPr>
        <p:spPr>
          <a:xfrm flipV="1">
            <a:off x="4545011" y="763587"/>
            <a:ext cx="2265369" cy="3031331"/>
          </a:xfrm>
          <a:prstGeom prst="bentConnector3">
            <a:avLst/>
          </a:prstGeom>
          <a:ln w="3175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1" idx="3"/>
            <a:endCxn id="35" idx="1"/>
          </p:cNvCxnSpPr>
          <p:nvPr/>
        </p:nvCxnSpPr>
        <p:spPr>
          <a:xfrm>
            <a:off x="4545011" y="3794918"/>
            <a:ext cx="2265369" cy="1651795"/>
          </a:xfrm>
          <a:prstGeom prst="bentConnector3">
            <a:avLst/>
          </a:prstGeom>
          <a:ln w="3175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699125" y="2222500"/>
            <a:ext cx="1098553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34" idx="1"/>
          </p:cNvCxnSpPr>
          <p:nvPr/>
        </p:nvCxnSpPr>
        <p:spPr>
          <a:xfrm>
            <a:off x="5699125" y="3279815"/>
            <a:ext cx="1098553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43" idx="1"/>
          </p:cNvCxnSpPr>
          <p:nvPr/>
        </p:nvCxnSpPr>
        <p:spPr>
          <a:xfrm>
            <a:off x="5699125" y="4338637"/>
            <a:ext cx="1111255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2" idx="3"/>
          </p:cNvCxnSpPr>
          <p:nvPr/>
        </p:nvCxnSpPr>
        <p:spPr>
          <a:xfrm>
            <a:off x="5275261" y="1613695"/>
            <a:ext cx="4238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275261" y="5163345"/>
            <a:ext cx="4238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34" grpId="0" animBg="1"/>
      <p:bldP spid="35" grpId="0" animBg="1"/>
      <p:bldP spid="43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Corbel" charset="0"/>
              </a:rPr>
              <a:t>Genetic </a:t>
            </a:r>
            <a:r>
              <a:rPr lang="en-US" sz="3600" dirty="0" err="1">
                <a:latin typeface="Corbel" charset="0"/>
              </a:rPr>
              <a:t>Covariances</a:t>
            </a:r>
            <a:r>
              <a:rPr lang="en-US" sz="3600" dirty="0">
                <a:latin typeface="Corbel" charset="0"/>
              </a:rPr>
              <a:t> Highlight Pathways Related to Control of Cravings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6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ight </a:t>
            </a:r>
            <a:r>
              <a:rPr lang="en-US" dirty="0">
                <a:ea typeface="+mn-ea"/>
                <a:cs typeface="+mn-cs"/>
              </a:rPr>
              <a:t>lingual </a:t>
            </a:r>
            <a:r>
              <a:rPr lang="en-US" dirty="0" err="1">
                <a:ea typeface="+mn-ea"/>
                <a:cs typeface="+mn-cs"/>
              </a:rPr>
              <a:t>gyrus</a:t>
            </a:r>
            <a:r>
              <a:rPr lang="en-US" dirty="0">
                <a:ea typeface="+mn-ea"/>
                <a:cs typeface="+mn-cs"/>
              </a:rPr>
              <a:t> (occipital cortex</a:t>
            </a:r>
            <a:r>
              <a:rPr lang="en-US" dirty="0" smtClean="0">
                <a:ea typeface="+mn-ea"/>
                <a:cs typeface="+mn-cs"/>
              </a:rPr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ight </a:t>
            </a:r>
            <a:r>
              <a:rPr lang="en-US" dirty="0">
                <a:ea typeface="+mn-ea"/>
                <a:cs typeface="+mn-cs"/>
              </a:rPr>
              <a:t>caudal anterior </a:t>
            </a:r>
            <a:r>
              <a:rPr lang="en-US" dirty="0" smtClean="0">
                <a:ea typeface="+mn-ea"/>
                <a:cs typeface="+mn-cs"/>
              </a:rPr>
              <a:t>cingulate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ight </a:t>
            </a:r>
            <a:r>
              <a:rPr lang="en-US" dirty="0">
                <a:ea typeface="+mn-ea"/>
                <a:cs typeface="+mn-cs"/>
              </a:rPr>
              <a:t>pars </a:t>
            </a:r>
            <a:r>
              <a:rPr lang="en-US" dirty="0" err="1">
                <a:ea typeface="+mn-ea"/>
                <a:cs typeface="+mn-cs"/>
              </a:rPr>
              <a:t>opercularis</a:t>
            </a:r>
            <a:r>
              <a:rPr lang="en-US" dirty="0">
                <a:ea typeface="+mn-ea"/>
                <a:cs typeface="+mn-cs"/>
              </a:rPr>
              <a:t> (prefrontal cortex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ight </a:t>
            </a:r>
            <a:r>
              <a:rPr lang="en-US" dirty="0" err="1">
                <a:ea typeface="+mn-ea"/>
                <a:cs typeface="+mn-cs"/>
              </a:rPr>
              <a:t>precuneus</a:t>
            </a:r>
            <a:r>
              <a:rPr lang="en-US" dirty="0">
                <a:ea typeface="+mn-ea"/>
                <a:cs typeface="+mn-cs"/>
              </a:rPr>
              <a:t> (parietal cortex).  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</a:t>
            </a:r>
            <a:r>
              <a:rPr lang="en-US" dirty="0" smtClean="0">
                <a:ea typeface="+mn-ea"/>
                <a:cs typeface="+mn-cs"/>
              </a:rPr>
              <a:t>reviously identified in structural and functional MRI studies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ttention </a:t>
            </a:r>
            <a:r>
              <a:rPr lang="en-US" dirty="0">
                <a:ea typeface="+mn-ea"/>
                <a:cs typeface="+mn-cs"/>
              </a:rPr>
              <a:t>processing </a:t>
            </a:r>
            <a:r>
              <a:rPr lang="en-US" dirty="0" smtClean="0">
                <a:ea typeface="+mn-ea"/>
                <a:cs typeface="+mn-cs"/>
              </a:rPr>
              <a:t>and  </a:t>
            </a:r>
            <a:r>
              <a:rPr lang="en-US" dirty="0" err="1" smtClean="0">
                <a:ea typeface="+mn-ea"/>
                <a:cs typeface="+mn-cs"/>
              </a:rPr>
              <a:t>visiospatial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analysis of the environment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I</a:t>
            </a:r>
            <a:r>
              <a:rPr lang="en-US" dirty="0" smtClean="0">
                <a:ea typeface="+mn-ea"/>
              </a:rPr>
              <a:t>nvolved </a:t>
            </a:r>
            <a:r>
              <a:rPr lang="en-US" dirty="0">
                <a:ea typeface="+mn-ea"/>
              </a:rPr>
              <a:t>in visually related cigarette </a:t>
            </a:r>
            <a:r>
              <a:rPr lang="en-US" dirty="0" smtClean="0">
                <a:ea typeface="+mn-ea"/>
              </a:rPr>
              <a:t>cravings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refrontal </a:t>
            </a:r>
            <a:r>
              <a:rPr lang="en-US" dirty="0">
                <a:ea typeface="+mn-ea"/>
                <a:cs typeface="+mn-cs"/>
              </a:rPr>
              <a:t>cortex and anterior cingulate cortex process the cognitive decision to act to obtain a reward </a:t>
            </a:r>
          </a:p>
        </p:txBody>
      </p:sp>
    </p:spTree>
    <p:extLst>
      <p:ext uri="{BB962C8B-B14F-4D97-AF65-F5344CB8AC3E}">
        <p14:creationId xmlns:p14="http://schemas.microsoft.com/office/powerpoint/2010/main" val="7264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27125" y="79375"/>
          <a:ext cx="6302375" cy="6667499"/>
        </p:xfrm>
        <a:graphic>
          <a:graphicData uri="http://schemas.openxmlformats.org/drawingml/2006/table">
            <a:tbl>
              <a:tblPr/>
              <a:tblGrid>
                <a:gridCol w="1012882"/>
                <a:gridCol w="5289493"/>
              </a:tblGrid>
              <a:tr h="320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Arial"/>
                        </a:rPr>
                        <a:t>Gene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Human Expression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A2BP1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Cerebellum, cerebral cortex, frontal cortex, occipital pole, temporal lobe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ABCC4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Hippocampus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ACTN2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None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BDNF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Parietal lobe, brain, prefrontal cortex, cerebral cortex, temporal lobe, thalamus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CDI4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Brain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CHRM1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Cerebral cortex, dorsolateral prefronal cortex, frontal cortex, caudate, occipital love, putamen, temporal lobe, thalamus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CHRM5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Cerebral cortex frontal cortex, dorsolateral </a:t>
                      </a:r>
                      <a:r>
                        <a:rPr lang="en-US" sz="2000" b="0" i="0" u="none" strike="noStrike" dirty="0" smtClean="0">
                          <a:effectLst/>
                          <a:latin typeface="Arial"/>
                        </a:rPr>
                        <a:t>pre-</a:t>
                      </a:r>
                      <a:r>
                        <a:rPr lang="en-US" sz="2000" b="0" i="0" u="none" strike="noStrike" dirty="0" err="1" smtClean="0">
                          <a:effectLst/>
                          <a:latin typeface="Arial"/>
                        </a:rPr>
                        <a:t>fronal</a:t>
                      </a:r>
                      <a:r>
                        <a:rPr lang="en-US" sz="2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cortex, occipital </a:t>
                      </a:r>
                      <a:r>
                        <a:rPr lang="en-US" sz="2000" b="0" i="0" u="none" strike="noStrike" dirty="0" smtClean="0">
                          <a:effectLst/>
                          <a:latin typeface="Arial"/>
                        </a:rPr>
                        <a:t>lobe</a:t>
                      </a:r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, putamen, temporal lobe, thalamus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DRD2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Brain, thalamus, putamen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DRD3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Parietal lobe, thalamus, frontal cortex, nucleus </a:t>
                      </a:r>
                      <a:r>
                        <a:rPr lang="en-US" sz="2000" b="0" i="0" u="none" strike="noStrike" dirty="0" err="1">
                          <a:effectLst/>
                          <a:latin typeface="Arial"/>
                        </a:rPr>
                        <a:t>accumbens</a:t>
                      </a:r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, hippocampus, 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DRD4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Brain, thalamus, caudate nucleus, putamen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MAOA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Brain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effectLst/>
                          <a:latin typeface="Arial"/>
                        </a:rPr>
                        <a:t>NTRK2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Prefrontal cortex, cerebral cortex, frontal cortex, temporal lobe</a:t>
                      </a:r>
                    </a:p>
                  </a:txBody>
                  <a:tcPr marL="8755" marR="8755" marT="875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9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4445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>
                <a:latin typeface="Corbel" charset="0"/>
              </a:rPr>
              <a:t>Environmental Covariances Highlight Pathways Related to Pleasure-Related Features of Nicotine 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50673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eft </a:t>
            </a:r>
            <a:r>
              <a:rPr lang="en-US" dirty="0">
                <a:ea typeface="+mn-ea"/>
                <a:cs typeface="+mn-cs"/>
              </a:rPr>
              <a:t>posterior </a:t>
            </a:r>
            <a:r>
              <a:rPr lang="en-US" dirty="0" smtClean="0">
                <a:ea typeface="+mn-ea"/>
                <a:cs typeface="+mn-cs"/>
              </a:rPr>
              <a:t>cingulate (Cingulate)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ilateral </a:t>
            </a:r>
            <a:r>
              <a:rPr lang="en-US" dirty="0">
                <a:ea typeface="+mn-ea"/>
                <a:cs typeface="+mn-cs"/>
              </a:rPr>
              <a:t>rostral middle frontal </a:t>
            </a:r>
            <a:r>
              <a:rPr lang="en-US" dirty="0" err="1">
                <a:ea typeface="+mn-ea"/>
                <a:cs typeface="+mn-cs"/>
              </a:rPr>
              <a:t>gyrus</a:t>
            </a:r>
            <a:r>
              <a:rPr lang="en-US" dirty="0">
                <a:ea typeface="+mn-ea"/>
                <a:cs typeface="+mn-cs"/>
              </a:rPr>
              <a:t> (prefrontal cortex</a:t>
            </a:r>
            <a:r>
              <a:rPr lang="en-US" dirty="0" smtClean="0">
                <a:ea typeface="+mn-ea"/>
                <a:cs typeface="+mn-cs"/>
              </a:rPr>
              <a:t>)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eft </a:t>
            </a:r>
            <a:r>
              <a:rPr lang="en-US" dirty="0">
                <a:ea typeface="+mn-ea"/>
                <a:cs typeface="+mn-cs"/>
              </a:rPr>
              <a:t>pars </a:t>
            </a:r>
            <a:r>
              <a:rPr lang="en-US" dirty="0" err="1">
                <a:ea typeface="+mn-ea"/>
                <a:cs typeface="+mn-cs"/>
              </a:rPr>
              <a:t>orbitalis</a:t>
            </a:r>
            <a:r>
              <a:rPr lang="en-US" dirty="0">
                <a:ea typeface="+mn-ea"/>
                <a:cs typeface="+mn-cs"/>
              </a:rPr>
              <a:t> (prefrontal cortex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ight </a:t>
            </a:r>
            <a:r>
              <a:rPr lang="en-US" dirty="0">
                <a:ea typeface="+mn-ea"/>
                <a:cs typeface="+mn-cs"/>
              </a:rPr>
              <a:t>inferior temporal </a:t>
            </a:r>
            <a:r>
              <a:rPr lang="en-US" dirty="0" err="1">
                <a:ea typeface="+mn-ea"/>
                <a:cs typeface="+mn-cs"/>
              </a:rPr>
              <a:t>gyrus</a:t>
            </a:r>
            <a:r>
              <a:rPr lang="en-US" dirty="0">
                <a:ea typeface="+mn-ea"/>
                <a:cs typeface="+mn-cs"/>
              </a:rPr>
              <a:t> (temporal cortex</a:t>
            </a:r>
            <a:r>
              <a:rPr lang="en-US" dirty="0" smtClean="0">
                <a:ea typeface="+mn-ea"/>
                <a:cs typeface="+mn-cs"/>
              </a:rPr>
              <a:t>)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eft </a:t>
            </a:r>
            <a:r>
              <a:rPr lang="en-US" dirty="0">
                <a:ea typeface="+mn-ea"/>
                <a:cs typeface="+mn-cs"/>
              </a:rPr>
              <a:t>middle temporal </a:t>
            </a:r>
            <a:r>
              <a:rPr lang="en-US" dirty="0" err="1">
                <a:ea typeface="+mn-ea"/>
                <a:cs typeface="+mn-cs"/>
              </a:rPr>
              <a:t>gyrus</a:t>
            </a:r>
            <a:r>
              <a:rPr lang="en-US" dirty="0">
                <a:ea typeface="+mn-ea"/>
                <a:cs typeface="+mn-cs"/>
              </a:rPr>
              <a:t> (temporal cortex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ncreased </a:t>
            </a:r>
            <a:r>
              <a:rPr lang="en-US" dirty="0">
                <a:ea typeface="+mn-ea"/>
                <a:cs typeface="+mn-cs"/>
              </a:rPr>
              <a:t>neural response in these regions to smoking cues as measured by fMRI after exposure to stress 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Stressful environments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Situational cues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Lifestyle (</a:t>
            </a:r>
            <a:r>
              <a:rPr lang="en-US" dirty="0" err="1" smtClean="0">
                <a:ea typeface="+mn-ea"/>
              </a:rPr>
              <a:t>ie</a:t>
            </a:r>
            <a:r>
              <a:rPr lang="en-US" dirty="0" smtClean="0">
                <a:ea typeface="+mn-ea"/>
              </a:rPr>
              <a:t>: alcohol use, diet/exercise)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6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Implications for Treatment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Corbel" charset="0"/>
              </a:rPr>
              <a:t>Small reductions in brain structure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Corbel" charset="0"/>
              </a:rPr>
              <a:t>Genetic and environmental systems identified</a:t>
            </a:r>
          </a:p>
          <a:p>
            <a:pPr lvl="1">
              <a:lnSpc>
                <a:spcPct val="100000"/>
              </a:lnSpc>
            </a:pPr>
            <a:endParaRPr lang="en-US">
              <a:latin typeface="Corbel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Corbel" charset="0"/>
              </a:rPr>
              <a:t>Small Effect Sizes might not be so bad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Corbel" charset="0"/>
              </a:rPr>
              <a:t>Brain as a dynamic system</a:t>
            </a:r>
          </a:p>
          <a:p>
            <a:pPr lvl="1">
              <a:lnSpc>
                <a:spcPct val="100000"/>
              </a:lnSpc>
            </a:pPr>
            <a:endParaRPr lang="en-US">
              <a:latin typeface="Corbel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Corbel" charset="0"/>
              </a:rPr>
              <a:t>Multiple quit attempts would be expected to be normal</a:t>
            </a:r>
          </a:p>
          <a:p>
            <a:pPr>
              <a:lnSpc>
                <a:spcPct val="100000"/>
              </a:lnSpc>
            </a:pPr>
            <a:endParaRPr lang="en-US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Limitations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All male, middle-age, Caucasian sample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Generalizability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Fewer significant ROIs after adjusting for multiple testing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Underpowered to test for causality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Cigarette use could be considered an environmental risk factor as well as an </a:t>
            </a:r>
            <a:r>
              <a:rPr lang="en-US" dirty="0" smtClean="0"/>
              <a:t>outcome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Alternative handling of </a:t>
            </a:r>
            <a:r>
              <a:rPr lang="en-US" dirty="0" err="1" smtClean="0"/>
              <a:t>packyears</a:t>
            </a:r>
            <a:r>
              <a:rPr lang="en-US" dirty="0" smtClean="0"/>
              <a:t> measure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The Potential of Biological Markers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90000"/>
              </a:lnSpc>
            </a:pPr>
            <a:endParaRPr lang="en-US" sz="2800">
              <a:latin typeface="Corbe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rbel" charset="0"/>
              </a:rPr>
              <a:t>Provide additional information to current psychiatric tools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>
              <a:latin typeface="Corbe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rbel" charset="0"/>
              </a:rPr>
              <a:t>Provides indicators of biological pathways to ask additional questions of genetic data</a:t>
            </a:r>
          </a:p>
          <a:p>
            <a:pPr>
              <a:lnSpc>
                <a:spcPct val="90000"/>
              </a:lnSpc>
            </a:pPr>
            <a:endParaRPr lang="en-US" sz="2800">
              <a:latin typeface="Corbe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rbel" charset="0"/>
              </a:rPr>
              <a:t>Identification of most relevant features for a specific purpose</a:t>
            </a:r>
          </a:p>
          <a:p>
            <a:pPr>
              <a:lnSpc>
                <a:spcPct val="90000"/>
              </a:lnSpc>
            </a:pPr>
            <a:endParaRPr lang="en-US" sz="280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3553"/>
            <a:ext cx="8229600" cy="1143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/>
              <a:t>Public Health Genomics Framework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101137" y="1071887"/>
            <a:ext cx="2310385" cy="1178062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Discoveries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2265" y="5449413"/>
            <a:ext cx="2394227" cy="1322284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Organizational &amp; Community </a:t>
            </a:r>
          </a:p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Utilization 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04" y="2948758"/>
            <a:ext cx="2045726" cy="1604715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Population Health </a:t>
            </a:r>
            <a:r>
              <a:rPr lang="en-US" b="1" i="1" dirty="0">
                <a:solidFill>
                  <a:srgbClr val="000000"/>
                </a:solidFill>
              </a:rPr>
              <a:t>O</a:t>
            </a:r>
            <a:r>
              <a:rPr lang="en-US" b="1" i="1" dirty="0" smtClean="0">
                <a:solidFill>
                  <a:srgbClr val="000000"/>
                </a:solidFill>
              </a:rPr>
              <a:t>utcomes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0928" y="2964592"/>
            <a:ext cx="2046727" cy="1604714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Evidence-Based </a:t>
            </a:r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ecommendations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8333" y="1006738"/>
            <a:ext cx="2450512" cy="1283164"/>
          </a:xfrm>
          <a:prstGeom prst="rect">
            <a:avLst/>
          </a:prstGeom>
          <a:solidFill>
            <a:srgbClr val="FFF62C">
              <a:alpha val="97000"/>
            </a:srgb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Intervention Testing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29468" y="2463181"/>
            <a:ext cx="3521862" cy="2607536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Knowledge Synthesis    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Stakeholder Engagement</a:t>
            </a:r>
          </a:p>
          <a:p>
            <a:pPr marL="285750" indent="-285750" algn="ctr">
              <a:buFontTx/>
              <a:buChar char="-"/>
            </a:pP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8" idx="0"/>
            <a:endCxn id="2" idx="2"/>
          </p:cNvCxnSpPr>
          <p:nvPr/>
        </p:nvCxnSpPr>
        <p:spPr>
          <a:xfrm flipV="1">
            <a:off x="1233467" y="2249949"/>
            <a:ext cx="1022863" cy="69880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10" idx="1"/>
          </p:cNvCxnSpPr>
          <p:nvPr/>
        </p:nvCxnSpPr>
        <p:spPr>
          <a:xfrm flipV="1">
            <a:off x="3411522" y="1648320"/>
            <a:ext cx="2116811" cy="125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7" idx="1"/>
          </p:cNvCxnSpPr>
          <p:nvPr/>
        </p:nvCxnSpPr>
        <p:spPr>
          <a:xfrm>
            <a:off x="1233467" y="4553473"/>
            <a:ext cx="2168798" cy="155708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7" idx="3"/>
          </p:cNvCxnSpPr>
          <p:nvPr/>
        </p:nvCxnSpPr>
        <p:spPr>
          <a:xfrm flipH="1">
            <a:off x="5796492" y="4569306"/>
            <a:ext cx="2217800" cy="15412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9" idx="0"/>
          </p:cNvCxnSpPr>
          <p:nvPr/>
        </p:nvCxnSpPr>
        <p:spPr>
          <a:xfrm>
            <a:off x="6753589" y="2289902"/>
            <a:ext cx="1260703" cy="6746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3" idx="2"/>
          </p:cNvCxnSpPr>
          <p:nvPr/>
        </p:nvCxnSpPr>
        <p:spPr>
          <a:xfrm>
            <a:off x="2256330" y="3751116"/>
            <a:ext cx="573138" cy="158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1"/>
            <a:endCxn id="3" idx="6"/>
          </p:cNvCxnSpPr>
          <p:nvPr/>
        </p:nvCxnSpPr>
        <p:spPr>
          <a:xfrm flipH="1">
            <a:off x="6351330" y="3766949"/>
            <a:ext cx="63959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4"/>
            <a:endCxn id="7" idx="0"/>
          </p:cNvCxnSpPr>
          <p:nvPr/>
        </p:nvCxnSpPr>
        <p:spPr>
          <a:xfrm>
            <a:off x="4590399" y="5070717"/>
            <a:ext cx="8980" cy="3786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3"/>
            <a:endCxn id="3" idx="0"/>
          </p:cNvCxnSpPr>
          <p:nvPr/>
        </p:nvCxnSpPr>
        <p:spPr>
          <a:xfrm>
            <a:off x="3411522" y="1660918"/>
            <a:ext cx="1178877" cy="80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1"/>
            <a:endCxn id="3" idx="0"/>
          </p:cNvCxnSpPr>
          <p:nvPr/>
        </p:nvCxnSpPr>
        <p:spPr>
          <a:xfrm flipH="1">
            <a:off x="4590399" y="1648320"/>
            <a:ext cx="937934" cy="8148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08807" y="2336387"/>
            <a:ext cx="45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T0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58682" y="1071887"/>
            <a:ext cx="4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582901" y="2340104"/>
            <a:ext cx="45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19605" y="5264747"/>
            <a:ext cx="45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640198" y="5449413"/>
            <a:ext cx="466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T4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23521" y="6463920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Khoury</a:t>
            </a:r>
            <a:r>
              <a:rPr lang="en-US" sz="1600" dirty="0" smtClean="0"/>
              <a:t> et al, 2007</a:t>
            </a:r>
          </a:p>
        </p:txBody>
      </p:sp>
    </p:spTree>
    <p:extLst>
      <p:ext uri="{BB962C8B-B14F-4D97-AF65-F5344CB8AC3E}">
        <p14:creationId xmlns:p14="http://schemas.microsoft.com/office/powerpoint/2010/main" val="23662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3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66700"/>
            <a:ext cx="8664222" cy="1143000"/>
          </a:xfrm>
        </p:spPr>
        <p:txBody>
          <a:bodyPr>
            <a:noAutofit/>
          </a:bodyPr>
          <a:lstStyle/>
          <a:p>
            <a:r>
              <a:rPr lang="en-US" dirty="0"/>
              <a:t>Can Genetic Information Reduce the Burden of Smoking-Related Illness?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687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Personalized approach to increase effectiveness of pharmacotherapy/treatment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Increase motivation to change behaviors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3656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Weak evidence to encourage use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Few studies have studied efficacy of approaches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Few, if any, compare against low-tech, cost effective approaches (</a:t>
            </a:r>
            <a:r>
              <a:rPr lang="en-US" dirty="0" err="1" smtClean="0"/>
              <a:t>ie</a:t>
            </a:r>
            <a:r>
              <a:rPr lang="en-US" dirty="0" smtClean="0"/>
              <a:t>: family history)</a:t>
            </a:r>
          </a:p>
        </p:txBody>
      </p:sp>
    </p:spTree>
    <p:extLst>
      <p:ext uri="{BB962C8B-B14F-4D97-AF65-F5344CB8AC3E}">
        <p14:creationId xmlns:p14="http://schemas.microsoft.com/office/powerpoint/2010/main" val="12380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56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Health Applications are </a:t>
            </a:r>
            <a:r>
              <a:rPr lang="en-US" dirty="0"/>
              <a:t>S</a:t>
            </a:r>
            <a:r>
              <a:rPr lang="en-US" dirty="0" smtClean="0"/>
              <a:t>low </a:t>
            </a:r>
            <a:r>
              <a:rPr lang="en-US" dirty="0"/>
              <a:t>to </a:t>
            </a:r>
            <a:r>
              <a:rPr lang="en-US" dirty="0" smtClean="0"/>
              <a:t>Develop </a:t>
            </a:r>
            <a:r>
              <a:rPr lang="en-US" dirty="0"/>
              <a:t>R</a:t>
            </a:r>
            <a:r>
              <a:rPr lang="en-US" dirty="0" smtClean="0"/>
              <a:t>elative </a:t>
            </a:r>
            <a:r>
              <a:rPr lang="en-US" dirty="0"/>
              <a:t>to </a:t>
            </a:r>
            <a:r>
              <a:rPr lang="en-US" dirty="0" smtClean="0"/>
              <a:t>Basic </a:t>
            </a:r>
            <a:r>
              <a:rPr lang="en-US" dirty="0"/>
              <a:t>D</a:t>
            </a:r>
            <a:r>
              <a:rPr lang="en-US" dirty="0" smtClean="0"/>
              <a:t>iscovery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910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Barriers to Utilization of Effective Community-Based Approaches to Nicotine 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075"/>
            <a:ext cx="8229600" cy="452596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smtClean="0"/>
              <a:t>Streamlined Knowledge Acquisition/Dissemination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Few partnerships across all levels (patient advocacy, investigators, IRBs)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Clinician literacy/interest/knowledge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Patient interest/literacy/knowledge/adherence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Patient/research participant privacy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7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3553"/>
            <a:ext cx="8229600" cy="1143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Public Health Genomics Framework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101137" y="1071887"/>
            <a:ext cx="2310385" cy="1178062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Discoveries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2265" y="5449413"/>
            <a:ext cx="2394227" cy="1322284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Organizational &amp; Community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Utilization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04" y="2948758"/>
            <a:ext cx="2045726" cy="1604715"/>
          </a:xfrm>
          <a:prstGeom prst="rect">
            <a:avLst/>
          </a:prstGeom>
          <a:solidFill>
            <a:srgbClr val="5AFFF5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Population Health </a:t>
            </a:r>
            <a:r>
              <a:rPr lang="en-US" b="1" dirty="0">
                <a:solidFill>
                  <a:srgbClr val="000000"/>
                </a:solidFill>
              </a:rPr>
              <a:t>O</a:t>
            </a:r>
            <a:r>
              <a:rPr lang="en-US" b="1" dirty="0" smtClean="0">
                <a:solidFill>
                  <a:srgbClr val="000000"/>
                </a:solidFill>
              </a:rPr>
              <a:t>utcomes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0928" y="2964592"/>
            <a:ext cx="2046727" cy="1604714"/>
          </a:xfrm>
          <a:prstGeom prst="rect">
            <a:avLst/>
          </a:prstGeom>
          <a:solidFill>
            <a:srgbClr val="F530FA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Evidence-Based </a:t>
            </a:r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ecommendations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8333" y="1006738"/>
            <a:ext cx="2450512" cy="1283164"/>
          </a:xfrm>
          <a:prstGeom prst="rect">
            <a:avLst/>
          </a:prstGeom>
          <a:solidFill>
            <a:srgbClr val="FFF62C">
              <a:alpha val="97000"/>
            </a:srgb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Intervention Testing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29468" y="2463181"/>
            <a:ext cx="3521862" cy="2607536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Knowledge Synthesis    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Stakeholder Engagement</a:t>
            </a:r>
          </a:p>
          <a:p>
            <a:pPr marL="285750" indent="-285750" algn="ctr">
              <a:buFontTx/>
              <a:buChar char="-"/>
            </a:pP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8" idx="0"/>
            <a:endCxn id="2" idx="2"/>
          </p:cNvCxnSpPr>
          <p:nvPr/>
        </p:nvCxnSpPr>
        <p:spPr>
          <a:xfrm flipV="1">
            <a:off x="1233467" y="2249949"/>
            <a:ext cx="1022863" cy="69880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10" idx="1"/>
          </p:cNvCxnSpPr>
          <p:nvPr/>
        </p:nvCxnSpPr>
        <p:spPr>
          <a:xfrm flipV="1">
            <a:off x="3411522" y="1648320"/>
            <a:ext cx="2116811" cy="125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7" idx="1"/>
          </p:cNvCxnSpPr>
          <p:nvPr/>
        </p:nvCxnSpPr>
        <p:spPr>
          <a:xfrm>
            <a:off x="1233467" y="4553473"/>
            <a:ext cx="2168798" cy="155708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7" idx="3"/>
          </p:cNvCxnSpPr>
          <p:nvPr/>
        </p:nvCxnSpPr>
        <p:spPr>
          <a:xfrm flipH="1">
            <a:off x="5796492" y="4569306"/>
            <a:ext cx="2217800" cy="15412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9" idx="0"/>
          </p:cNvCxnSpPr>
          <p:nvPr/>
        </p:nvCxnSpPr>
        <p:spPr>
          <a:xfrm>
            <a:off x="6753589" y="2289902"/>
            <a:ext cx="1260703" cy="6746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3" idx="2"/>
          </p:cNvCxnSpPr>
          <p:nvPr/>
        </p:nvCxnSpPr>
        <p:spPr>
          <a:xfrm>
            <a:off x="2256330" y="3751116"/>
            <a:ext cx="573138" cy="158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1"/>
            <a:endCxn id="3" idx="6"/>
          </p:cNvCxnSpPr>
          <p:nvPr/>
        </p:nvCxnSpPr>
        <p:spPr>
          <a:xfrm flipH="1">
            <a:off x="6351330" y="3766949"/>
            <a:ext cx="63959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4"/>
            <a:endCxn id="7" idx="0"/>
          </p:cNvCxnSpPr>
          <p:nvPr/>
        </p:nvCxnSpPr>
        <p:spPr>
          <a:xfrm>
            <a:off x="4590399" y="5070717"/>
            <a:ext cx="8980" cy="3786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3"/>
            <a:endCxn id="3" idx="0"/>
          </p:cNvCxnSpPr>
          <p:nvPr/>
        </p:nvCxnSpPr>
        <p:spPr>
          <a:xfrm>
            <a:off x="3411522" y="1660918"/>
            <a:ext cx="1178877" cy="80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1"/>
            <a:endCxn id="3" idx="0"/>
          </p:cNvCxnSpPr>
          <p:nvPr/>
        </p:nvCxnSpPr>
        <p:spPr>
          <a:xfrm flipH="1">
            <a:off x="4590399" y="1648320"/>
            <a:ext cx="937934" cy="8148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08807" y="2336387"/>
            <a:ext cx="45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T0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58682" y="1071887"/>
            <a:ext cx="4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582901" y="2340104"/>
            <a:ext cx="45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19605" y="5264747"/>
            <a:ext cx="45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640198" y="5449413"/>
            <a:ext cx="466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T4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23521" y="6463920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Khoury</a:t>
            </a:r>
            <a:r>
              <a:rPr lang="en-US" sz="1600" dirty="0" smtClean="0"/>
              <a:t> et al, 2007</a:t>
            </a:r>
          </a:p>
        </p:txBody>
      </p:sp>
    </p:spTree>
    <p:extLst>
      <p:ext uri="{BB962C8B-B14F-4D97-AF65-F5344CB8AC3E}">
        <p14:creationId xmlns:p14="http://schemas.microsoft.com/office/powerpoint/2010/main" val="3961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2951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Smoking Remains a Significant Public Health Issue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25337" y="3680814"/>
            <a:ext cx="1333941" cy="978627"/>
          </a:xfrm>
          <a:prstGeom prst="rect">
            <a:avLst/>
          </a:prstGeom>
          <a:solidFill>
            <a:srgbClr val="B69DFF">
              <a:alpha val="97000"/>
            </a:srgb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Smoking Related Behaviors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1510" y="5211190"/>
            <a:ext cx="1499462" cy="1510365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742577" y="1712088"/>
            <a:ext cx="1499462" cy="1510365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Genetic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6" idx="3"/>
            <a:endCxn id="7" idx="1"/>
          </p:cNvCxnSpPr>
          <p:nvPr/>
        </p:nvCxnSpPr>
        <p:spPr>
          <a:xfrm flipV="1">
            <a:off x="2159278" y="2941119"/>
            <a:ext cx="3294833" cy="122900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8" idx="1"/>
          </p:cNvCxnSpPr>
          <p:nvPr/>
        </p:nvCxnSpPr>
        <p:spPr>
          <a:xfrm flipV="1">
            <a:off x="2159278" y="4053469"/>
            <a:ext cx="3286003" cy="11665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9" idx="1"/>
          </p:cNvCxnSpPr>
          <p:nvPr/>
        </p:nvCxnSpPr>
        <p:spPr>
          <a:xfrm>
            <a:off x="2159278" y="4170128"/>
            <a:ext cx="3327423" cy="9240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10" idx="1"/>
          </p:cNvCxnSpPr>
          <p:nvPr/>
        </p:nvCxnSpPr>
        <p:spPr>
          <a:xfrm>
            <a:off x="2159278" y="4170128"/>
            <a:ext cx="3332396" cy="197653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4"/>
            <a:endCxn id="6" idx="0"/>
          </p:cNvCxnSpPr>
          <p:nvPr/>
        </p:nvCxnSpPr>
        <p:spPr>
          <a:xfrm>
            <a:off x="1492308" y="3222453"/>
            <a:ext cx="0" cy="4583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0"/>
            <a:endCxn id="6" idx="2"/>
          </p:cNvCxnSpPr>
          <p:nvPr/>
        </p:nvCxnSpPr>
        <p:spPr>
          <a:xfrm flipH="1" flipV="1">
            <a:off x="1492308" y="4659441"/>
            <a:ext cx="8933" cy="55174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6"/>
            <a:endCxn id="7" idx="1"/>
          </p:cNvCxnSpPr>
          <p:nvPr/>
        </p:nvCxnSpPr>
        <p:spPr>
          <a:xfrm>
            <a:off x="2242039" y="2467271"/>
            <a:ext cx="3212072" cy="473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6"/>
            <a:endCxn id="8" idx="1"/>
          </p:cNvCxnSpPr>
          <p:nvPr/>
        </p:nvCxnSpPr>
        <p:spPr>
          <a:xfrm>
            <a:off x="2242039" y="2467271"/>
            <a:ext cx="3203242" cy="1586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9" idx="1"/>
          </p:cNvCxnSpPr>
          <p:nvPr/>
        </p:nvCxnSpPr>
        <p:spPr>
          <a:xfrm>
            <a:off x="2242039" y="2467271"/>
            <a:ext cx="3244662" cy="2626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6"/>
            <a:endCxn id="10" idx="1"/>
          </p:cNvCxnSpPr>
          <p:nvPr/>
        </p:nvCxnSpPr>
        <p:spPr>
          <a:xfrm>
            <a:off x="2242039" y="2467271"/>
            <a:ext cx="3249635" cy="36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6"/>
            <a:endCxn id="10" idx="1"/>
          </p:cNvCxnSpPr>
          <p:nvPr/>
        </p:nvCxnSpPr>
        <p:spPr>
          <a:xfrm>
            <a:off x="2250972" y="5966373"/>
            <a:ext cx="3240702" cy="180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6"/>
            <a:endCxn id="9" idx="1"/>
          </p:cNvCxnSpPr>
          <p:nvPr/>
        </p:nvCxnSpPr>
        <p:spPr>
          <a:xfrm flipV="1">
            <a:off x="2250972" y="5094164"/>
            <a:ext cx="3235729" cy="872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6"/>
            <a:endCxn id="8" idx="1"/>
          </p:cNvCxnSpPr>
          <p:nvPr/>
        </p:nvCxnSpPr>
        <p:spPr>
          <a:xfrm flipV="1">
            <a:off x="2250972" y="4053469"/>
            <a:ext cx="3194309" cy="1912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6"/>
            <a:endCxn id="7" idx="1"/>
          </p:cNvCxnSpPr>
          <p:nvPr/>
        </p:nvCxnSpPr>
        <p:spPr>
          <a:xfrm flipV="1">
            <a:off x="2250972" y="2941119"/>
            <a:ext cx="3203139" cy="3025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445281" y="1507062"/>
            <a:ext cx="1469163" cy="5065977"/>
            <a:chOff x="5445281" y="900396"/>
            <a:chExt cx="1425198" cy="5531532"/>
          </a:xfrm>
        </p:grpSpPr>
        <p:grpSp>
          <p:nvGrpSpPr>
            <p:cNvPr id="18" name="Group 17"/>
            <p:cNvGrpSpPr/>
            <p:nvPr/>
          </p:nvGrpSpPr>
          <p:grpSpPr>
            <a:xfrm>
              <a:off x="5445281" y="2000686"/>
              <a:ext cx="1425198" cy="4431242"/>
              <a:chOff x="7229053" y="1600200"/>
              <a:chExt cx="1311970" cy="4887931"/>
            </a:xfrm>
            <a:solidFill>
              <a:srgbClr val="C406FF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7236938" y="1600200"/>
                <a:ext cx="1262656" cy="1027071"/>
              </a:xfrm>
              <a:prstGeom prst="rect">
                <a:avLst/>
              </a:prstGeom>
              <a:grpFill/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CVD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229053" y="2939948"/>
                <a:ext cx="1270541" cy="1027071"/>
              </a:xfrm>
              <a:prstGeom prst="rect">
                <a:avLst/>
              </a:prstGeom>
              <a:grpFill/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Respiratory Illnesses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266041" y="4193393"/>
                <a:ext cx="1270541" cy="1027071"/>
              </a:xfrm>
              <a:prstGeom prst="rect">
                <a:avLst/>
              </a:prstGeom>
              <a:grpFill/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Cancers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270482" y="5461060"/>
                <a:ext cx="1270541" cy="1027071"/>
              </a:xfrm>
              <a:prstGeom prst="rect">
                <a:avLst/>
              </a:prstGeom>
              <a:grpFill/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Pre-Term Labor/Birth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5445281" y="900396"/>
              <a:ext cx="1380194" cy="931110"/>
            </a:xfrm>
            <a:prstGeom prst="rect">
              <a:avLst/>
            </a:prstGeom>
            <a:solidFill>
              <a:srgbClr val="C406FF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Mental Health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Straight Arrow Connector 58"/>
          <p:cNvCxnSpPr>
            <a:stCxn id="17" idx="6"/>
            <a:endCxn id="56" idx="1"/>
          </p:cNvCxnSpPr>
          <p:nvPr/>
        </p:nvCxnSpPr>
        <p:spPr>
          <a:xfrm flipV="1">
            <a:off x="2242039" y="1933434"/>
            <a:ext cx="3203242" cy="533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5" idx="6"/>
          </p:cNvCxnSpPr>
          <p:nvPr/>
        </p:nvCxnSpPr>
        <p:spPr>
          <a:xfrm flipV="1">
            <a:off x="2250972" y="1961444"/>
            <a:ext cx="3194309" cy="4004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56" idx="1"/>
          </p:cNvCxnSpPr>
          <p:nvPr/>
        </p:nvCxnSpPr>
        <p:spPr>
          <a:xfrm flipV="1">
            <a:off x="2159278" y="1933434"/>
            <a:ext cx="3286003" cy="22366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orbel" charset="0"/>
              </a:rPr>
              <a:t>Epidemiology of Cigarette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 anchor="t">
            <a:normAutofit fontScale="92500" lnSpcReduction="20000"/>
          </a:bodyPr>
          <a:lstStyle/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b="1" u="sng" dirty="0" smtClean="0"/>
              <a:t>SUCCESS</a:t>
            </a:r>
            <a:endParaRPr lang="en-US" b="1" u="sng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Decrease in prevalence of cigarette use 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42.4% to 19.3% in ADULTS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Since 2002, the number of former smokers exceeds the number of current smokers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u="sng" dirty="0" smtClean="0"/>
              <a:t>CHALLENGES</a:t>
            </a:r>
            <a:endParaRPr lang="en-US" b="1" u="sng" dirty="0"/>
          </a:p>
          <a:p>
            <a:pPr>
              <a:lnSpc>
                <a:spcPct val="110000"/>
              </a:lnSpc>
              <a:defRPr/>
            </a:pPr>
            <a:r>
              <a:rPr lang="en-US" dirty="0"/>
              <a:t>Less decline in smoking rates among (US) adolescents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Expected to be top preventable cause of death worldwide by 2030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New nicotine products on the market</a:t>
            </a:r>
            <a:endParaRPr lang="en-US" dirty="0"/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676400" y="4267200"/>
            <a:ext cx="476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276600" y="4267200"/>
            <a:ext cx="476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876800" y="4267200"/>
            <a:ext cx="476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none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3505200" y="1447800"/>
            <a:ext cx="1895475" cy="8397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</a:rPr>
              <a:t>Environment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98440" y="4800600"/>
            <a:ext cx="1734294" cy="1200329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Epigenetics</a:t>
            </a:r>
          </a:p>
          <a:p>
            <a:pPr eaLnBrk="1" hangingPunct="1"/>
            <a:r>
              <a:rPr lang="en-US" i="1" dirty="0">
                <a:solidFill>
                  <a:srgbClr val="000000"/>
                </a:solidFill>
              </a:rPr>
              <a:t>Methylation</a:t>
            </a:r>
          </a:p>
          <a:p>
            <a:pPr eaLnBrk="1" hangingPunct="1"/>
            <a:r>
              <a:rPr lang="en-US" i="1" dirty="0" smtClean="0">
                <a:solidFill>
                  <a:srgbClr val="000000"/>
                </a:solidFill>
              </a:rPr>
              <a:t>Acetylation</a:t>
            </a:r>
          </a:p>
          <a:p>
            <a:pPr eaLnBrk="1" hangingPunct="1"/>
            <a:r>
              <a:rPr lang="en-US" i="1" dirty="0" smtClean="0">
                <a:solidFill>
                  <a:srgbClr val="000000"/>
                </a:solidFill>
              </a:rPr>
              <a:t>Telomere length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2286000" y="4572000"/>
            <a:ext cx="1993774" cy="147732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Post-Translational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Modification</a:t>
            </a:r>
          </a:p>
          <a:p>
            <a:pPr eaLnBrk="1" hangingPunct="1"/>
            <a:r>
              <a:rPr lang="en-US" i="1">
                <a:solidFill>
                  <a:srgbClr val="000000"/>
                </a:solidFill>
              </a:rPr>
              <a:t>miRNA</a:t>
            </a:r>
          </a:p>
          <a:p>
            <a:pPr eaLnBrk="1" hangingPunct="1"/>
            <a:r>
              <a:rPr lang="en-US" i="1">
                <a:solidFill>
                  <a:srgbClr val="000000"/>
                </a:solidFill>
              </a:rPr>
              <a:t>siRNA</a:t>
            </a:r>
          </a:p>
          <a:p>
            <a:pPr eaLnBrk="1" hangingPunct="1"/>
            <a:r>
              <a:rPr lang="en-US" i="1">
                <a:solidFill>
                  <a:srgbClr val="000000"/>
                </a:solidFill>
              </a:rPr>
              <a:t>RNAi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410200" y="4800600"/>
            <a:ext cx="1404938" cy="1201738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Treatment</a:t>
            </a:r>
          </a:p>
          <a:p>
            <a:pPr eaLnBrk="1" hangingPunct="1"/>
            <a:r>
              <a:rPr lang="en-US" i="1">
                <a:solidFill>
                  <a:srgbClr val="000000"/>
                </a:solidFill>
              </a:rPr>
              <a:t>Medication</a:t>
            </a:r>
          </a:p>
          <a:p>
            <a:pPr eaLnBrk="1" hangingPunct="1"/>
            <a:r>
              <a:rPr lang="en-US" i="1">
                <a:solidFill>
                  <a:srgbClr val="000000"/>
                </a:solidFill>
              </a:rPr>
              <a:t>Diet</a:t>
            </a:r>
          </a:p>
          <a:p>
            <a:pPr eaLnBrk="1" hangingPunct="1"/>
            <a:r>
              <a:rPr lang="en-US" i="1">
                <a:solidFill>
                  <a:srgbClr val="000000"/>
                </a:solidFill>
              </a:rPr>
              <a:t>Exercise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847725" y="4038600"/>
            <a:ext cx="688975" cy="3762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286000" y="4038600"/>
            <a:ext cx="851515" cy="36933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810000" y="4038600"/>
            <a:ext cx="923149" cy="36933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Protein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7391400" y="3962400"/>
            <a:ext cx="1171903" cy="646331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Smoking</a:t>
            </a: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Behaviors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5490744" y="3962400"/>
            <a:ext cx="1162886" cy="646331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</a:rPr>
              <a:t>Biological </a:t>
            </a:r>
            <a:endParaRPr lang="en-US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</a:rPr>
              <a:t>System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815138" y="4267200"/>
            <a:ext cx="476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none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7334250" y="4800600"/>
            <a:ext cx="1533349" cy="1754327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Interpersonal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Interactions</a:t>
            </a:r>
          </a:p>
          <a:p>
            <a:pPr eaLnBrk="1" hangingPunct="1"/>
            <a:r>
              <a:rPr lang="en-US" i="1" dirty="0">
                <a:solidFill>
                  <a:srgbClr val="000000"/>
                </a:solidFill>
              </a:rPr>
              <a:t>Parents</a:t>
            </a:r>
          </a:p>
          <a:p>
            <a:pPr eaLnBrk="1" hangingPunct="1"/>
            <a:r>
              <a:rPr lang="en-US" i="1" dirty="0">
                <a:solidFill>
                  <a:srgbClr val="000000"/>
                </a:solidFill>
              </a:rPr>
              <a:t>Peers</a:t>
            </a:r>
          </a:p>
          <a:p>
            <a:pPr eaLnBrk="1" hangingPunct="1"/>
            <a:r>
              <a:rPr lang="en-US" i="1" dirty="0">
                <a:solidFill>
                  <a:srgbClr val="000000"/>
                </a:solidFill>
              </a:rPr>
              <a:t>Spouse</a:t>
            </a:r>
          </a:p>
          <a:p>
            <a:pPr eaLnBrk="1" hangingPunct="1"/>
            <a:r>
              <a:rPr lang="en-US" i="1" dirty="0">
                <a:solidFill>
                  <a:srgbClr val="000000"/>
                </a:solidFill>
              </a:rPr>
              <a:t>Children</a:t>
            </a:r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1145303" y="2057400"/>
            <a:ext cx="2436097" cy="1981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5080158" y="2211920"/>
            <a:ext cx="975208" cy="175048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H="1">
            <a:off x="2665949" y="2211920"/>
            <a:ext cx="1190662" cy="183382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H="1">
            <a:off x="4279774" y="2287588"/>
            <a:ext cx="132101" cy="178083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to the Rescue?</a:t>
            </a:r>
            <a:endParaRPr lang="en-US" dirty="0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5327634" y="2027578"/>
            <a:ext cx="2496386" cy="193482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3084" grpId="0" animBg="1"/>
      <p:bldP spid="3085" grpId="0" animBg="1"/>
      <p:bldP spid="3090" grpId="0" animBg="1"/>
      <p:bldP spid="3090" grpId="1" animBg="1"/>
      <p:bldP spid="3090" grpId="2" animBg="1"/>
      <p:bldP spid="3091" grpId="0" animBg="1"/>
      <p:bldP spid="3091" grpId="1" animBg="1"/>
      <p:bldP spid="3099" grpId="0" animBg="1"/>
      <p:bldP spid="3099" grpId="1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10" grpId="0" animBg="1"/>
      <p:bldP spid="3111" grpId="0" animBg="1"/>
      <p:bldP spid="3112" grpId="0" animBg="1"/>
      <p:bldP spid="3116" grpId="0" animBg="1"/>
      <p:bldP spid="3116" grpId="1" animBg="1"/>
      <p:bldP spid="3117" grpId="0" animBg="1"/>
      <p:bldP spid="3121" grpId="0" animBg="1"/>
      <p:bldP spid="3121" grpId="1" animBg="1"/>
      <p:bldP spid="3123" grpId="0" animBg="1"/>
      <p:bldP spid="28" grpId="0" animBg="1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11644</TotalTime>
  <Words>2536</Words>
  <Application>Microsoft Office PowerPoint</Application>
  <PresentationFormat>On-screen Show (4:3)</PresentationFormat>
  <Paragraphs>763</Paragraphs>
  <Slides>60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ＭＳ Ｐゴシック</vt:lpstr>
      <vt:lpstr>Arial</vt:lpstr>
      <vt:lpstr>Calibri</vt:lpstr>
      <vt:lpstr>Corbel</vt:lpstr>
      <vt:lpstr>Gill Sans</vt:lpstr>
      <vt:lpstr>Wingdings</vt:lpstr>
      <vt:lpstr>Twilight</vt:lpstr>
      <vt:lpstr>2_Twilight</vt:lpstr>
      <vt:lpstr>1_Twilight</vt:lpstr>
      <vt:lpstr>Genetics and Genomics in Public Health: Challenges and Opportunities for Smoking Research and Application</vt:lpstr>
      <vt:lpstr>Lecture Objectives</vt:lpstr>
      <vt:lpstr>What is Public Health Genetics/Genomics?</vt:lpstr>
      <vt:lpstr>One Public Health Genomics Framework</vt:lpstr>
      <vt:lpstr>PowerPoint Presentation</vt:lpstr>
      <vt:lpstr>Public Health Genomics Framework</vt:lpstr>
      <vt:lpstr>Smoking Remains a Significant Public Health Issue</vt:lpstr>
      <vt:lpstr>Epidemiology of Cigarette Use</vt:lpstr>
      <vt:lpstr>Genetics to the Rescue?</vt:lpstr>
      <vt:lpstr>Public Health Genomics Framework Scientific Discoveries</vt:lpstr>
      <vt:lpstr>Genetic Epidemiology Study Designs</vt:lpstr>
      <vt:lpstr>How Much do Genetic and Environmental Effects Influence Smoking-Related Behaviors?</vt:lpstr>
      <vt:lpstr>Genetic Epidemiology of Cigarette Use</vt:lpstr>
      <vt:lpstr>The Developmental Genetic Epidemiology of Smoking Study</vt:lpstr>
      <vt:lpstr>Study Aims</vt:lpstr>
      <vt:lpstr>Study Population and Measures</vt:lpstr>
      <vt:lpstr>PowerPoint Presentation</vt:lpstr>
      <vt:lpstr>Measuring Smoking Initiation Prevalence Across Time</vt:lpstr>
      <vt:lpstr>How Much do Genetic and Environmental Effects Influence Smoking-Related Behaviors?</vt:lpstr>
      <vt:lpstr>Epidemiological Studies of Twins</vt:lpstr>
      <vt:lpstr>Patterns of Twin Correlations</vt:lpstr>
      <vt:lpstr>PowerPoint Presentation</vt:lpstr>
      <vt:lpstr>Summary- Twin Correlations</vt:lpstr>
      <vt:lpstr>Genetic Modeling</vt:lpstr>
      <vt:lpstr>Classical Twin Model + Sex Differences</vt:lpstr>
      <vt:lpstr>Results- Smoking Initiation</vt:lpstr>
      <vt:lpstr>PowerPoint Presentation</vt:lpstr>
      <vt:lpstr>Genetic Epidemiology Recommendations</vt:lpstr>
      <vt:lpstr>Public Health Genomics Framework</vt:lpstr>
      <vt:lpstr>Public Health Genomics Framework Evidence-Based Recommendations</vt:lpstr>
      <vt:lpstr>Public Health Genomics Framework Evidence-Based Recommendations</vt:lpstr>
      <vt:lpstr>Public Health Genomics Framework Evidence-Based Recommendations</vt:lpstr>
      <vt:lpstr>Limitations</vt:lpstr>
      <vt:lpstr>Can Genetic Information Reduce the Burden of Smoking-Related Illness?</vt:lpstr>
      <vt:lpstr>Public Health Applications are Slow to Develop Relative to Basic Discovery </vt:lpstr>
      <vt:lpstr>Public Health Genomics Framework</vt:lpstr>
      <vt:lpstr>Barriers to Utilization of Effective Community-Based Approaches to Nicotine Dependence</vt:lpstr>
      <vt:lpstr>Thank You!</vt:lpstr>
      <vt:lpstr>PowerPoint Presentation</vt:lpstr>
      <vt:lpstr>How Can Brain Structure Help to Understand the Etiology of Nicotine Dependence and Inform Public Health Approaches to Smoking Cessation?</vt:lpstr>
      <vt:lpstr>Cigarette Use is Associated with Decreased Brain Structure Size</vt:lpstr>
      <vt:lpstr>Cortical Measures</vt:lpstr>
      <vt:lpstr>Subcortical Regions </vt:lpstr>
      <vt:lpstr>Study Aims</vt:lpstr>
      <vt:lpstr>Study Population The Vietnam Era Twin Study of Aging (VETSA) MRI Study</vt:lpstr>
      <vt:lpstr>Methods- Image Acquisition &amp; Cigarette Use</vt:lpstr>
      <vt:lpstr>Univariate Estimates</vt:lpstr>
      <vt:lpstr>PowerPoint Presentation</vt:lpstr>
      <vt:lpstr>Negative Phentoypic Correlations between Packyears &amp; Cortical Volume  </vt:lpstr>
      <vt:lpstr>Genetic Covariances Highlight Pathways Related to Control of Cravings</vt:lpstr>
      <vt:lpstr>PowerPoint Presentation</vt:lpstr>
      <vt:lpstr>Environmental Covariances Highlight Pathways Related to Pleasure-Related Features of Nicotine Dependence</vt:lpstr>
      <vt:lpstr>Implications for Treatment</vt:lpstr>
      <vt:lpstr>Limitations</vt:lpstr>
      <vt:lpstr>The Potential of Biological Markers</vt:lpstr>
      <vt:lpstr>Public Health Genomics Framework</vt:lpstr>
      <vt:lpstr>Can Genetic Information Reduce the Burden of Smoking-Related Illness?</vt:lpstr>
      <vt:lpstr>Public Health Applications are Slow to Develop Relative to Basic Discovery </vt:lpstr>
      <vt:lpstr>Barriers to Utilization of Effective Community-Based Approaches to Nicotine Dependence</vt:lpstr>
      <vt:lpstr>Thank You!</vt:lpstr>
    </vt:vector>
  </TitlesOfParts>
  <Company>VCU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Genetic Information in Public Health:  Identifying Challenges and Opportunities in Research and  Implementation</dc:title>
  <dc:creator>Elizabeth Prom-Wormley</dc:creator>
  <cp:lastModifiedBy>Christopher Buttery</cp:lastModifiedBy>
  <cp:revision>122</cp:revision>
  <dcterms:created xsi:type="dcterms:W3CDTF">2013-06-07T14:40:27Z</dcterms:created>
  <dcterms:modified xsi:type="dcterms:W3CDTF">2015-01-26T17:20:48Z</dcterms:modified>
</cp:coreProperties>
</file>