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9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6/2/2014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 Program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2011680"/>
            <a:ext cx="8364474" cy="3766185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CMG Buttery MB BD MPH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Updated From CDC slide set 2010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8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6384" y="788669"/>
            <a:ext cx="10782300" cy="1391497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Records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7410" y="2603077"/>
            <a:ext cx="106657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be available at the time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visit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be easy to read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be accurate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 current patient population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 all vaccines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Based on Electronic Health System</a:t>
            </a:r>
            <a:endParaRPr lang="en-US" sz="32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15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394" y="880109"/>
            <a:ext cx="10782300" cy="1208617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Immunization 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Registries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8880" y="2617470"/>
            <a:ext cx="7861173" cy="323532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 smtClean="0"/>
              <a:t>Electronic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 smtClean="0"/>
              <a:t>State based, transferrable to CDC Dataset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 smtClean="0"/>
              <a:t>Single </a:t>
            </a:r>
            <a:r>
              <a:rPr lang="en-US" dirty="0"/>
              <a:t>data source for all providers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Reliable immunization history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Produce records for patient use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Key to increasing immunization levels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954" y="685800"/>
            <a:ext cx="10782300" cy="1002876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&amp; Reinforcement</a:t>
            </a:r>
            <a:endParaRPr lang="en-US" sz="4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9062" y="2137410"/>
            <a:ext cx="9228201" cy="3509646"/>
          </a:xfrm>
        </p:spPr>
        <p:txBody>
          <a:bodyPr>
            <a:normAutofit/>
          </a:bodyPr>
          <a:lstStyle/>
          <a:p>
            <a:r>
              <a:rPr lang="en-US" dirty="0"/>
              <a:t>Recommend the vaccine 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dirty="0"/>
              <a:t>powerful motivator 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dirty="0"/>
              <a:t>patients likely to follow recommendation of the provider </a:t>
            </a:r>
          </a:p>
          <a:p>
            <a:r>
              <a:rPr lang="en-US" dirty="0"/>
              <a:t>Reinforce the need to return 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dirty="0"/>
              <a:t>verbal 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dirty="0"/>
              <a:t>written 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dirty="0"/>
              <a:t>link to calendar event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566" y="491490"/>
            <a:ext cx="10782300" cy="614256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Invalid Contraindications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Vaccination</a:t>
            </a:r>
            <a:endParaRPr lang="en-US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4510" y="2034540"/>
            <a:ext cx="8935593" cy="416052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Minor illness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Mild/moderate local reaction or </a:t>
            </a:r>
            <a:r>
              <a:rPr lang="en-US" dirty="0" smtClean="0"/>
              <a:t>fever </a:t>
            </a:r>
            <a:r>
              <a:rPr lang="en-US" dirty="0"/>
              <a:t>following a prior dose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Antimicrobial therapy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Disease exposure or convalescence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Pregnancy or immunosuppression in </a:t>
            </a:r>
            <a:r>
              <a:rPr lang="en-US" dirty="0" smtClean="0"/>
              <a:t>the household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Premature birth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Breastfeeding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Allergies to products not in vaccine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Family history (unrelated </a:t>
            </a:r>
            <a:r>
              <a:rPr lang="en-US" dirty="0" smtClean="0"/>
              <a:t>to immunosuppression </a:t>
            </a:r>
            <a:r>
              <a:rPr lang="en-US" dirty="0"/>
              <a:t>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6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7824" y="468630"/>
            <a:ext cx="10782300" cy="697230"/>
          </a:xfrm>
        </p:spPr>
        <p:txBody>
          <a:bodyPr/>
          <a:lstStyle/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 of Maximum and Current Reported Morbidity, Vaccine-Preventable Diseases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Vaccine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Events, United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States (CDC 2010)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824" y="1371600"/>
            <a:ext cx="9592056" cy="4378326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Recent out-breaks, Measles imported, Mumps in unvaccinated communities not included in count.</a:t>
            </a:r>
            <a:endParaRPr lang="en-US" sz="1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135115"/>
              </p:ext>
            </p:extLst>
          </p:nvPr>
        </p:nvGraphicFramePr>
        <p:xfrm>
          <a:off x="2857500" y="1474470"/>
          <a:ext cx="5715001" cy="3507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9653"/>
                <a:gridCol w="1850656"/>
                <a:gridCol w="1044299"/>
                <a:gridCol w="1110393"/>
              </a:tblGrid>
              <a:tr h="587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Disease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Pre-Vaccine Era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2000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Measles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390852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Mumps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Pertussis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117998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Congenital rubella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Tetanus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Invasive Hib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6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566706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39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6132" y="2183766"/>
            <a:ext cx="9228201" cy="4502784"/>
          </a:xfrm>
        </p:spPr>
        <p:txBody>
          <a:bodyPr/>
          <a:lstStyle/>
          <a:p>
            <a:r>
              <a:rPr lang="en-US" dirty="0"/>
              <a:t>Decreases in disease risks and increased attention on vaccine risks </a:t>
            </a:r>
            <a:endParaRPr lang="en-US" dirty="0"/>
          </a:p>
          <a:p>
            <a:r>
              <a:rPr lang="en-US" dirty="0"/>
              <a:t>Public confidence in vaccine safety is critical </a:t>
            </a:r>
            <a:endParaRPr lang="en-US" dirty="0"/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dirty="0" smtClean="0"/>
              <a:t>Higher </a:t>
            </a:r>
            <a:r>
              <a:rPr lang="en-US" dirty="0"/>
              <a:t>standard of safety is expected of </a:t>
            </a:r>
            <a:r>
              <a:rPr lang="en-US" dirty="0" smtClean="0"/>
              <a:t>vaccines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dirty="0" err="1" smtClean="0"/>
              <a:t>Vaccinees</a:t>
            </a:r>
            <a:r>
              <a:rPr lang="en-US" dirty="0" smtClean="0"/>
              <a:t> </a:t>
            </a:r>
            <a:r>
              <a:rPr lang="en-US" dirty="0"/>
              <a:t>generally healthy </a:t>
            </a:r>
            <a:endParaRPr lang="en-US" dirty="0" smtClean="0"/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dirty="0" smtClean="0"/>
              <a:t>Lower </a:t>
            </a:r>
            <a:r>
              <a:rPr lang="en-US" dirty="0"/>
              <a:t>risk tolerance = need to search for rare reactions </a:t>
            </a:r>
            <a:endParaRPr lang="en-US" dirty="0"/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dirty="0" smtClean="0"/>
              <a:t>Vaccination universally recommended and mandated</a:t>
            </a:r>
            <a:endParaRPr lang="en-US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9324" y="1095494"/>
            <a:ext cx="5801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Importance of Vaccine Safety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985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512" y="400049"/>
            <a:ext cx="10782300" cy="1528657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Missed Opportunity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2697480"/>
            <a:ext cx="10968228" cy="315531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Healthcare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encounter in which a person is eligible to receive vaccination but is not vaccinated completely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0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512" y="571500"/>
            <a:ext cx="10782300" cy="76581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Missed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3150" y="2526030"/>
            <a:ext cx="7552563" cy="332676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Lack of simultaneous administration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Unaware child needs additional vaccines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Invalid contraindications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Inappropriate clinic policies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Reimbursement deficiencies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38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922" y="571500"/>
            <a:ext cx="10782300" cy="1166495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 for Reducing Missed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3131" y="2971800"/>
            <a:ext cx="7978140" cy="325818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Standing orders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Provider education with feedback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Provider reminder and recall systems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0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490" y="2731770"/>
            <a:ext cx="8284083" cy="317817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Something that incites to action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Vary by provider and stage of progress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Opportunities for partnership and collaboration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28850" y="1038344"/>
            <a:ext cx="6617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Incentives</a:t>
            </a:r>
          </a:p>
        </p:txBody>
      </p:sp>
    </p:spTree>
    <p:extLst>
      <p:ext uri="{BB962C8B-B14F-4D97-AF65-F5344CB8AC3E}">
        <p14:creationId xmlns:p14="http://schemas.microsoft.com/office/powerpoint/2010/main" val="216808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32" y="679027"/>
            <a:ext cx="10782300" cy="1927013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to Barriers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Immunization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50" y="2126616"/>
            <a:ext cx="8272653" cy="4319904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Physical barriers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waiting time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distance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Psychological barriers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unpleasant experience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safety concerns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65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994" y="845819"/>
            <a:ext cx="10782300" cy="957157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High Immunization Levels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0562" y="2377440"/>
            <a:ext cx="9228201" cy="388683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Recordkeeping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Recommendations and reinforcement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Reminder and recall to patients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Reminder and recall to providers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Reduction of missed opportunities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Reduction of barriers to immunization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3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77</TotalTime>
  <Words>373</Words>
  <Application>Microsoft Office PowerPoint</Application>
  <PresentationFormat>Widescreen</PresentationFormat>
  <Paragraphs>124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 Light</vt:lpstr>
      <vt:lpstr>Wingdings</vt:lpstr>
      <vt:lpstr>Metropolitan</vt:lpstr>
      <vt:lpstr>Vaccine Program Basics</vt:lpstr>
      <vt:lpstr>  Comparison of Maximum and Current Reported Morbidity, Vaccine-Preventable Diseases and Vaccine Adverse Events, United States (CDC 2010)</vt:lpstr>
      <vt:lpstr>PowerPoint Presentation</vt:lpstr>
      <vt:lpstr>Missed Opportunity</vt:lpstr>
      <vt:lpstr>Reasons for Missed Opportunities</vt:lpstr>
      <vt:lpstr>Strategies for Reducing Missed Opportunities</vt:lpstr>
      <vt:lpstr>PowerPoint Presentation</vt:lpstr>
      <vt:lpstr>Reduction to Barriers to Immunization </vt:lpstr>
      <vt:lpstr>Strategies for High Immunization Levels</vt:lpstr>
      <vt:lpstr>Records</vt:lpstr>
      <vt:lpstr>Immunization Registries</vt:lpstr>
      <vt:lpstr>Recommendations &amp; Reinforcement</vt:lpstr>
      <vt:lpstr>Invalid Contraindications to Vaccination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Maximum and Current Reported Morbidity, Vaccine-Preventable Diseases and Vaccine Adverse Events, United States</dc:title>
  <dc:creator>Christopher Buttery</dc:creator>
  <cp:lastModifiedBy>Christopher Buttery</cp:lastModifiedBy>
  <cp:revision>7</cp:revision>
  <dcterms:created xsi:type="dcterms:W3CDTF">2014-06-02T16:13:13Z</dcterms:created>
  <dcterms:modified xsi:type="dcterms:W3CDTF">2014-06-02T17:30:14Z</dcterms:modified>
</cp:coreProperties>
</file>