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71" r:id="rId2"/>
    <p:sldMasterId id="2147483686" r:id="rId3"/>
  </p:sldMasterIdLst>
  <p:notesMasterIdLst>
    <p:notesMasterId r:id="rId53"/>
  </p:notesMasterIdLst>
  <p:handoutMasterIdLst>
    <p:handoutMasterId r:id="rId54"/>
  </p:handoutMasterIdLst>
  <p:sldIdLst>
    <p:sldId id="256" r:id="rId4"/>
    <p:sldId id="1087" r:id="rId5"/>
    <p:sldId id="1076" r:id="rId6"/>
    <p:sldId id="877" r:id="rId7"/>
    <p:sldId id="1077" r:id="rId8"/>
    <p:sldId id="879" r:id="rId9"/>
    <p:sldId id="998" r:id="rId10"/>
    <p:sldId id="939" r:id="rId11"/>
    <p:sldId id="883" r:id="rId12"/>
    <p:sldId id="938" r:id="rId13"/>
    <p:sldId id="1035" r:id="rId14"/>
    <p:sldId id="906" r:id="rId15"/>
    <p:sldId id="1036" r:id="rId16"/>
    <p:sldId id="1037" r:id="rId17"/>
    <p:sldId id="963" r:id="rId18"/>
    <p:sldId id="1088" r:id="rId19"/>
    <p:sldId id="1033" r:id="rId20"/>
    <p:sldId id="1075" r:id="rId21"/>
    <p:sldId id="1074" r:id="rId22"/>
    <p:sldId id="1038" r:id="rId23"/>
    <p:sldId id="1070" r:id="rId24"/>
    <p:sldId id="1040" r:id="rId25"/>
    <p:sldId id="1071" r:id="rId26"/>
    <p:sldId id="1044" r:id="rId27"/>
    <p:sldId id="1072" r:id="rId28"/>
    <p:sldId id="1073" r:id="rId29"/>
    <p:sldId id="1047" r:id="rId30"/>
    <p:sldId id="988" r:id="rId31"/>
    <p:sldId id="1049" r:id="rId32"/>
    <p:sldId id="1092" r:id="rId33"/>
    <p:sldId id="887" r:id="rId34"/>
    <p:sldId id="1067" r:id="rId35"/>
    <p:sldId id="1078" r:id="rId36"/>
    <p:sldId id="1031" r:id="rId37"/>
    <p:sldId id="1093" r:id="rId38"/>
    <p:sldId id="1002" r:id="rId39"/>
    <p:sldId id="1059" r:id="rId40"/>
    <p:sldId id="1061" r:id="rId41"/>
    <p:sldId id="1062" r:id="rId42"/>
    <p:sldId id="1090" r:id="rId43"/>
    <p:sldId id="989" r:id="rId44"/>
    <p:sldId id="1069" r:id="rId45"/>
    <p:sldId id="1054" r:id="rId46"/>
    <p:sldId id="1086" r:id="rId47"/>
    <p:sldId id="1084" r:id="rId48"/>
    <p:sldId id="1085" r:id="rId49"/>
    <p:sldId id="1083" r:id="rId50"/>
    <p:sldId id="1082" r:id="rId51"/>
    <p:sldId id="954" r:id="rId52"/>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3366FF"/>
    <a:srgbClr val="000099"/>
    <a:srgbClr val="FED714"/>
    <a:srgbClr val="DBC101"/>
    <a:srgbClr val="EBCF01"/>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9544" autoAdjust="0"/>
  </p:normalViewPr>
  <p:slideViewPr>
    <p:cSldViewPr snapToGrid="0">
      <p:cViewPr varScale="1">
        <p:scale>
          <a:sx n="106" d="100"/>
          <a:sy n="106" d="100"/>
        </p:scale>
        <p:origin x="510"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9" d="100"/>
          <a:sy n="99" d="100"/>
        </p:scale>
        <p:origin x="-1818" y="-10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_rels/viewProps.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jcirillo\AppData\Local\Temp\VCC%20Propgram%20Outcome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i="0">
                <a:solidFill>
                  <a:schemeClr val="bg1"/>
                </a:solidFill>
              </a:defRPr>
            </a:pPr>
            <a:r>
              <a:rPr lang="en-US" i="0">
                <a:solidFill>
                  <a:schemeClr val="bg1"/>
                </a:solidFill>
              </a:rPr>
              <a:t>Source of Patients by Payer</a:t>
            </a:r>
          </a:p>
          <a:p>
            <a:pPr>
              <a:defRPr i="0">
                <a:solidFill>
                  <a:schemeClr val="bg1"/>
                </a:solidFill>
              </a:defRPr>
            </a:pPr>
            <a:r>
              <a:rPr lang="en-US" i="0">
                <a:solidFill>
                  <a:schemeClr val="bg1"/>
                </a:solidFill>
              </a:rPr>
              <a:t>Based upon FY12 YTD Discharges</a:t>
            </a:r>
          </a:p>
        </c:rich>
      </c:tx>
      <c:layout>
        <c:manualLayout>
          <c:xMode val="edge"/>
          <c:yMode val="edge"/>
          <c:x val="0.18148508056749585"/>
          <c:y val="6.2700708468635055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375988943679509E-2"/>
          <c:y val="0.27757502187226596"/>
          <c:w val="0.78975701279527633"/>
          <c:h val="0.56457203266258493"/>
        </c:manualLayout>
      </c:layout>
      <c:pie3DChart>
        <c:varyColors val="1"/>
        <c:ser>
          <c:idx val="0"/>
          <c:order val="0"/>
          <c:spPr>
            <a:solidFill>
              <a:srgbClr val="7030A0"/>
            </a:solidFill>
          </c:spPr>
          <c:explosion val="11"/>
          <c:dPt>
            <c:idx val="1"/>
            <c:bubble3D val="0"/>
            <c:spPr>
              <a:solidFill>
                <a:srgbClr val="0070C0"/>
              </a:solidFill>
            </c:spPr>
          </c:dPt>
          <c:dPt>
            <c:idx val="2"/>
            <c:bubble3D val="0"/>
            <c:spPr>
              <a:solidFill>
                <a:srgbClr val="FF0000"/>
              </a:solidFill>
            </c:spPr>
          </c:dPt>
          <c:dLbls>
            <c:dLbl>
              <c:idx val="0"/>
              <c:layout>
                <c:manualLayout>
                  <c:x val="-8.3333333333334477E-3"/>
                  <c:y val="-4.6296296296296406E-3"/>
                </c:manualLayout>
              </c:layout>
              <c:tx>
                <c:rich>
                  <a:bodyPr/>
                  <a:lstStyle/>
                  <a:p>
                    <a:r>
                      <a:rPr lang="en-US" i="0" baseline="0" dirty="0">
                        <a:solidFill>
                          <a:schemeClr val="bg1"/>
                        </a:solidFill>
                      </a:rPr>
                      <a:t>Medicaid/</a:t>
                    </a:r>
                  </a:p>
                  <a:p>
                    <a:r>
                      <a:rPr lang="en-US" i="0" baseline="0" dirty="0">
                        <a:solidFill>
                          <a:schemeClr val="bg1"/>
                        </a:solidFill>
                      </a:rPr>
                      <a:t>Uninsured </a:t>
                    </a:r>
                    <a:endParaRPr lang="en-US" i="0" baseline="0" dirty="0" smtClean="0">
                      <a:solidFill>
                        <a:schemeClr val="bg1"/>
                      </a:solidFill>
                    </a:endParaRPr>
                  </a:p>
                  <a:p>
                    <a:r>
                      <a:rPr lang="en-US" i="0" baseline="0" dirty="0" smtClean="0">
                        <a:solidFill>
                          <a:schemeClr val="bg1"/>
                        </a:solidFill>
                      </a:rPr>
                      <a:t>48.3</a:t>
                    </a:r>
                    <a:r>
                      <a:rPr lang="en-US" i="0" baseline="0" dirty="0">
                        <a:solidFill>
                          <a:schemeClr val="bg1"/>
                        </a:solidFill>
                      </a:rPr>
                      <a:t>%</a:t>
                    </a:r>
                    <a:endParaRPr lang="en-US" dirty="0"/>
                  </a:p>
                </c:rich>
              </c:tx>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tx>
                <c:rich>
                  <a:bodyPr/>
                  <a:lstStyle/>
                  <a:p>
                    <a:r>
                      <a:rPr lang="en-US" i="0" baseline="0">
                        <a:solidFill>
                          <a:schemeClr val="bg1"/>
                        </a:solidFill>
                      </a:rPr>
                      <a:t>Medicare</a:t>
                    </a:r>
                  </a:p>
                  <a:p>
                    <a:r>
                      <a:rPr lang="en-US" i="0" baseline="0">
                        <a:solidFill>
                          <a:schemeClr val="bg1"/>
                        </a:solidFill>
                      </a:rPr>
                      <a:t> 24.8%</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Lst>
            </c:dLbl>
            <c:dLbl>
              <c:idx val="2"/>
              <c:layout/>
              <c:tx>
                <c:rich>
                  <a:bodyPr/>
                  <a:lstStyle/>
                  <a:p>
                    <a:r>
                      <a:rPr lang="en-US" i="0" baseline="0" dirty="0">
                        <a:solidFill>
                          <a:schemeClr val="bg1"/>
                        </a:solidFill>
                      </a:rPr>
                      <a:t>Commercial </a:t>
                    </a:r>
                    <a:endParaRPr lang="en-US" i="0" baseline="0" dirty="0" smtClean="0">
                      <a:solidFill>
                        <a:schemeClr val="bg1"/>
                      </a:solidFill>
                    </a:endParaRPr>
                  </a:p>
                  <a:p>
                    <a:r>
                      <a:rPr lang="en-US" i="0" baseline="0" dirty="0" smtClean="0">
                        <a:solidFill>
                          <a:schemeClr val="bg1"/>
                        </a:solidFill>
                      </a:rPr>
                      <a:t>26.9</a:t>
                    </a:r>
                    <a:r>
                      <a:rPr lang="en-US" i="0" baseline="0" dirty="0">
                        <a:solidFill>
                          <a:schemeClr val="bg1"/>
                        </a:solidFill>
                      </a:rPr>
                      <a:t>%</a:t>
                    </a:r>
                    <a:endParaRPr lang="en-US" dirty="0"/>
                  </a:p>
                </c:rich>
              </c:tx>
              <c:dLblPos val="outEnd"/>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i="0"/>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Sheet1!$A$1:$A$3</c:f>
              <c:strCache>
                <c:ptCount val="3"/>
                <c:pt idx="0">
                  <c:v>Medicaid/Uninsured</c:v>
                </c:pt>
                <c:pt idx="1">
                  <c:v>Medicare</c:v>
                </c:pt>
                <c:pt idx="2">
                  <c:v>Commercial</c:v>
                </c:pt>
              </c:strCache>
            </c:strRef>
          </c:cat>
          <c:val>
            <c:numRef>
              <c:f>Sheet1!$B$1:$B$3</c:f>
              <c:numCache>
                <c:formatCode>0.0%</c:formatCode>
                <c:ptCount val="3"/>
                <c:pt idx="0">
                  <c:v>0.48300000000000032</c:v>
                </c:pt>
                <c:pt idx="1">
                  <c:v>0.24800000000000019</c:v>
                </c:pt>
                <c:pt idx="2">
                  <c:v>0.26900000000000002</c:v>
                </c:pt>
              </c:numCache>
            </c:numRef>
          </c:val>
        </c:ser>
        <c:dLbls>
          <c:showLegendKey val="0"/>
          <c:showVal val="1"/>
          <c:showCatName val="0"/>
          <c:showSerName val="0"/>
          <c:showPercent val="0"/>
          <c:showBubbleSize val="0"/>
          <c:showLeaderLines val="1"/>
        </c:dLbls>
      </c:pie3DChart>
    </c:plotArea>
    <c:plotVisOnly val="1"/>
    <c:dispBlanksAs val="zero"/>
    <c:showDLblsOverMax val="0"/>
  </c:chart>
  <c:txPr>
    <a:bodyPr/>
    <a:lstStyle/>
    <a:p>
      <a:pPr>
        <a:defRPr i="1"/>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0070C0"/>
              </a:solidFill>
              <a:ln>
                <a:solidFill>
                  <a:schemeClr val="tx1"/>
                </a:solidFill>
              </a:ln>
            </c:spPr>
          </c:dPt>
          <c:dPt>
            <c:idx val="2"/>
            <c:invertIfNegative val="0"/>
            <c:bubble3D val="0"/>
            <c:spPr>
              <a:solidFill>
                <a:srgbClr val="FF0000"/>
              </a:solidFill>
              <a:ln>
                <a:solidFill>
                  <a:schemeClr val="tx1"/>
                </a:solidFill>
              </a:ln>
            </c:spPr>
          </c:dPt>
          <c:dPt>
            <c:idx val="3"/>
            <c:invertIfNegative val="0"/>
            <c:bubble3D val="0"/>
            <c:spPr>
              <a:solidFill>
                <a:srgbClr val="FF0000"/>
              </a:solidFill>
              <a:ln>
                <a:solidFill>
                  <a:schemeClr val="tx1"/>
                </a:solidFill>
              </a:ln>
            </c:spPr>
          </c:dPt>
          <c:dPt>
            <c:idx val="4"/>
            <c:invertIfNegative val="0"/>
            <c:bubble3D val="0"/>
            <c:spPr>
              <a:solidFill>
                <a:srgbClr val="FF0000"/>
              </a:solidFill>
              <a:ln>
                <a:solidFill>
                  <a:schemeClr val="tx1"/>
                </a:solidFill>
              </a:ln>
            </c:spPr>
          </c:dPt>
          <c:dPt>
            <c:idx val="6"/>
            <c:invertIfNegative val="0"/>
            <c:bubble3D val="0"/>
            <c:spPr>
              <a:solidFill>
                <a:srgbClr val="FFFF00"/>
              </a:solidFill>
              <a:ln>
                <a:solidFill>
                  <a:schemeClr val="tx1"/>
                </a:solidFill>
              </a:ln>
            </c:spPr>
          </c:dPt>
          <c:dPt>
            <c:idx val="7"/>
            <c:invertIfNegative val="0"/>
            <c:bubble3D val="0"/>
            <c:spPr>
              <a:solidFill>
                <a:srgbClr val="FFFF00"/>
              </a:solidFill>
              <a:ln>
                <a:solidFill>
                  <a:schemeClr val="tx1"/>
                </a:solidFill>
              </a:ln>
            </c:spPr>
          </c:dPt>
          <c:dPt>
            <c:idx val="8"/>
            <c:invertIfNegative val="0"/>
            <c:bubble3D val="0"/>
            <c:spPr>
              <a:solidFill>
                <a:srgbClr val="FFFF00"/>
              </a:solidFill>
              <a:ln>
                <a:solidFill>
                  <a:schemeClr val="tx1"/>
                </a:solidFill>
              </a:ln>
            </c:spPr>
          </c:dPt>
          <c:dLbls>
            <c:dLbl>
              <c:idx val="0"/>
              <c:layout>
                <c:manualLayout>
                  <c:x val="1.1185682326621904E-2"/>
                  <c:y val="-2.1887821753852198E-2"/>
                </c:manualLayout>
              </c:layout>
              <c:spPr>
                <a:solidFill>
                  <a:schemeClr val="bg1"/>
                </a:solidFill>
              </c:spPr>
              <c:txPr>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422818791946308E-2"/>
                  <c:y val="-1.8239851461543499E-2"/>
                </c:manualLayout>
              </c:layout>
              <c:spPr>
                <a:solidFill>
                  <a:sysClr val="window" lastClr="FFFFFF"/>
                </a:solidFill>
              </c:spPr>
              <c:txPr>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659955257270694E-2"/>
                  <c:y val="-2.1887821753852232E-2"/>
                </c:manualLayout>
              </c:layout>
              <c:spPr>
                <a:solidFill>
                  <a:sysClr val="window" lastClr="FFFFFF"/>
                </a:solidFill>
              </c:spPr>
              <c:txPr>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6845637583892617E-2"/>
                  <c:y val="-2.1887821753852267E-2"/>
                </c:manualLayout>
              </c:layout>
              <c:spPr>
                <a:solidFill>
                  <a:sysClr val="window" lastClr="FFFFFF"/>
                </a:solidFill>
              </c:spPr>
              <c:txPr>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5659955257270611E-2"/>
                  <c:y val="-1.8239851461543503E-2"/>
                </c:manualLayout>
              </c:layout>
              <c:spPr>
                <a:solidFill>
                  <a:sysClr val="window" lastClr="FFFFFF"/>
                </a:solidFill>
              </c:spPr>
              <c:txPr>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2371364653243683E-2"/>
                  <c:y val="-2.1887821753852198E-2"/>
                </c:manualLayout>
              </c:layout>
              <c:spPr>
                <a:solidFill>
                  <a:sysClr val="window" lastClr="FFFFFF"/>
                </a:solidFill>
              </c:spPr>
              <c:txPr>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9082774049216838E-2"/>
                  <c:y val="-2.1887821753852198E-2"/>
                </c:manualLayout>
              </c:layout>
              <c:spPr>
                <a:solidFill>
                  <a:sysClr val="window" lastClr="FFFFFF"/>
                </a:solidFill>
              </c:spPr>
              <c:txPr>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Sheet1!$B$2:$B$10</c:f>
              <c:strCache>
                <c:ptCount val="9"/>
                <c:pt idx="0">
                  <c:v>Year 1</c:v>
                </c:pt>
                <c:pt idx="2">
                  <c:v>Year 1</c:v>
                </c:pt>
                <c:pt idx="3">
                  <c:v>Year 2</c:v>
                </c:pt>
                <c:pt idx="4">
                  <c:v>Year 3</c:v>
                </c:pt>
                <c:pt idx="6">
                  <c:v>Year 1</c:v>
                </c:pt>
                <c:pt idx="7">
                  <c:v>Year 2</c:v>
                </c:pt>
                <c:pt idx="8">
                  <c:v>Year 3</c:v>
                </c:pt>
              </c:strCache>
            </c:strRef>
          </c:cat>
          <c:val>
            <c:numRef>
              <c:f>Sheet1!$C$2:$C$10</c:f>
              <c:numCache>
                <c:formatCode>General</c:formatCode>
                <c:ptCount val="9"/>
                <c:pt idx="0" formatCode="_(&quot;$&quot;* #,##0_);_(&quot;$&quot;* \(#,##0\);_(&quot;$&quot;* &quot;-&quot;??_);_(@_)">
                  <c:v>6833</c:v>
                </c:pt>
                <c:pt idx="2" formatCode="_(&quot;$&quot;* #,##0_);_(&quot;$&quot;* \(#,##0\);_(&quot;$&quot;* &quot;-&quot;??_);_(@_)">
                  <c:v>7604</c:v>
                </c:pt>
                <c:pt idx="3" formatCode="_(&quot;$&quot;* #,##0_);_(&quot;$&quot;* \(#,##0\);_(&quot;$&quot;* &quot;-&quot;??_);_(@_)">
                  <c:v>5768</c:v>
                </c:pt>
                <c:pt idx="4" formatCode="_(&quot;$&quot;* #,##0_);_(&quot;$&quot;* \(#,##0\);_(&quot;$&quot;* &quot;-&quot;??_);_(@_)">
                  <c:v>4726</c:v>
                </c:pt>
                <c:pt idx="6" formatCode="_(&quot;$&quot;* #,##0_);_(&quot;$&quot;* \(#,##0\);_(&quot;$&quot;* &quot;-&quot;??_);_(@_)">
                  <c:v>8899</c:v>
                </c:pt>
                <c:pt idx="7" formatCode="_(&quot;$&quot;* #,##0_);_(&quot;$&quot;* \(#,##0\);_(&quot;$&quot;* &quot;-&quot;??_);_(@_)">
                  <c:v>6106</c:v>
                </c:pt>
                <c:pt idx="8" formatCode="_(&quot;$&quot;* #,##0_);_(&quot;$&quot;* \(#,##0\);_(&quot;$&quot;* &quot;-&quot;??_);_(@_)">
                  <c:v>4569</c:v>
                </c:pt>
              </c:numCache>
            </c:numRef>
          </c:val>
        </c:ser>
        <c:dLbls>
          <c:showLegendKey val="0"/>
          <c:showVal val="0"/>
          <c:showCatName val="0"/>
          <c:showSerName val="0"/>
          <c:showPercent val="0"/>
          <c:showBubbleSize val="0"/>
        </c:dLbls>
        <c:gapWidth val="58"/>
        <c:shape val="box"/>
        <c:axId val="1600257728"/>
        <c:axId val="1600249024"/>
        <c:axId val="0"/>
      </c:bar3DChart>
      <c:catAx>
        <c:axId val="1600257728"/>
        <c:scaling>
          <c:orientation val="minMax"/>
        </c:scaling>
        <c:delete val="0"/>
        <c:axPos val="b"/>
        <c:numFmt formatCode="General" sourceLinked="0"/>
        <c:majorTickMark val="out"/>
        <c:minorTickMark val="none"/>
        <c:tickLblPos val="nextTo"/>
        <c:txPr>
          <a:bodyPr/>
          <a:lstStyle/>
          <a:p>
            <a:pPr>
              <a:defRPr sz="1100"/>
            </a:pPr>
            <a:endParaRPr lang="en-US"/>
          </a:p>
        </c:txPr>
        <c:crossAx val="1600249024"/>
        <c:crosses val="autoZero"/>
        <c:auto val="1"/>
        <c:lblAlgn val="ctr"/>
        <c:lblOffset val="100"/>
        <c:noMultiLvlLbl val="0"/>
      </c:catAx>
      <c:valAx>
        <c:axId val="1600249024"/>
        <c:scaling>
          <c:orientation val="minMax"/>
        </c:scaling>
        <c:delete val="0"/>
        <c:axPos val="l"/>
        <c:majorGridlines/>
        <c:numFmt formatCode="_(&quot;$&quot;* #,##0_);_(&quot;$&quot;* \(#,##0\);_(&quot;$&quot;* &quot;-&quot;??_);_(@_)" sourceLinked="1"/>
        <c:majorTickMark val="out"/>
        <c:minorTickMark val="none"/>
        <c:tickLblPos val="nextTo"/>
        <c:txPr>
          <a:bodyPr/>
          <a:lstStyle/>
          <a:p>
            <a:pPr>
              <a:defRPr sz="1100"/>
            </a:pPr>
            <a:endParaRPr lang="en-US"/>
          </a:p>
        </c:txPr>
        <c:crossAx val="1600257728"/>
        <c:crosses val="autoZero"/>
        <c:crossBetween val="between"/>
      </c:valAx>
    </c:plotArea>
    <c:plotVisOnly val="1"/>
    <c:dispBlanksAs val="gap"/>
    <c:showDLblsOverMax val="0"/>
  </c:chart>
  <c:spPr>
    <a:solidFill>
      <a:srgbClr val="FFFFFF"/>
    </a:solid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t" anchorCtr="0" compatLnSpc="1">
            <a:prstTxWarp prst="textNoShape">
              <a:avLst/>
            </a:prstTxWarp>
          </a:bodyPr>
          <a:lstStyle>
            <a:lvl1pPr defTabSz="932421">
              <a:defRPr sz="1200">
                <a:latin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t" anchorCtr="0" compatLnSpc="1">
            <a:prstTxWarp prst="textNoShape">
              <a:avLst/>
            </a:prstTxWarp>
          </a:bodyPr>
          <a:lstStyle>
            <a:lvl1pPr algn="r" defTabSz="932421">
              <a:defRPr sz="1200">
                <a:latin typeface="Arial" charset="0"/>
              </a:defRPr>
            </a:lvl1pPr>
          </a:lstStyle>
          <a:p>
            <a:pPr>
              <a:defRPr/>
            </a:pPr>
            <a:endParaRPr lang="en-US"/>
          </a:p>
        </p:txBody>
      </p:sp>
      <p:sp>
        <p:nvSpPr>
          <p:cNvPr id="84996" name="Rectangle 4"/>
          <p:cNvSpPr>
            <a:spLocks noGrp="1" noChangeArrowheads="1"/>
          </p:cNvSpPr>
          <p:nvPr>
            <p:ph type="ftr" sz="quarter" idx="2"/>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b" anchorCtr="0" compatLnSpc="1">
            <a:prstTxWarp prst="textNoShape">
              <a:avLst/>
            </a:prstTxWarp>
          </a:bodyPr>
          <a:lstStyle>
            <a:lvl1pPr defTabSz="932421">
              <a:defRPr sz="1200">
                <a:latin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b" anchorCtr="0" compatLnSpc="1">
            <a:prstTxWarp prst="textNoShape">
              <a:avLst/>
            </a:prstTxWarp>
          </a:bodyPr>
          <a:lstStyle>
            <a:lvl1pPr algn="r" defTabSz="931863">
              <a:defRPr sz="1200"/>
            </a:lvl1pPr>
          </a:lstStyle>
          <a:p>
            <a:fld id="{72107F5D-6FCA-4E14-BE8F-E81F4D16C5B8}" type="slidenum">
              <a:rPr lang="en-US"/>
              <a:pPr/>
              <a:t>‹#›</a:t>
            </a:fld>
            <a:endParaRPr lang="en-US"/>
          </a:p>
        </p:txBody>
      </p:sp>
    </p:spTree>
    <p:extLst>
      <p:ext uri="{BB962C8B-B14F-4D97-AF65-F5344CB8AC3E}">
        <p14:creationId xmlns:p14="http://schemas.microsoft.com/office/powerpoint/2010/main" val="3389475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t" anchorCtr="0" compatLnSpc="1">
            <a:prstTxWarp prst="textNoShape">
              <a:avLst/>
            </a:prstTxWarp>
          </a:bodyPr>
          <a:lstStyle>
            <a:lvl1pPr defTabSz="932421">
              <a:defRPr sz="1200">
                <a:latin typeface="Arial" charset="0"/>
              </a:defRPr>
            </a:lvl1pPr>
          </a:lstStyle>
          <a:p>
            <a:pPr>
              <a:defRPr/>
            </a:pPr>
            <a:endParaRPr lang="en-US"/>
          </a:p>
        </p:txBody>
      </p:sp>
      <p:sp>
        <p:nvSpPr>
          <p:cNvPr id="131075" name="Rectangle 3"/>
          <p:cNvSpPr>
            <a:spLocks noGrp="1" noChangeArrowheads="1"/>
          </p:cNvSpPr>
          <p:nvPr>
            <p:ph type="dt"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t" anchorCtr="0" compatLnSpc="1">
            <a:prstTxWarp prst="textNoShape">
              <a:avLst/>
            </a:prstTxWarp>
          </a:bodyPr>
          <a:lstStyle>
            <a:lvl1pPr algn="r" defTabSz="932421">
              <a:defRPr sz="1200">
                <a:latin typeface="Arial" charset="0"/>
              </a:defRPr>
            </a:lvl1pPr>
          </a:lstStyle>
          <a:p>
            <a:pPr>
              <a:defRPr/>
            </a:pPr>
            <a:endParaRPr lang="en-US"/>
          </a:p>
        </p:txBody>
      </p:sp>
      <p:sp>
        <p:nvSpPr>
          <p:cNvPr id="82948" name="Rectangle 4"/>
          <p:cNvSpPr>
            <a:spLocks noRot="1" noChangeArrowheads="1" noTextEdit="1"/>
          </p:cNvSpPr>
          <p:nvPr>
            <p:ph type="sldImg" idx="2"/>
          </p:nvPr>
        </p:nvSpPr>
        <p:spPr bwMode="auto">
          <a:xfrm>
            <a:off x="1182688" y="696913"/>
            <a:ext cx="4646612" cy="3484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1077" name="Rectangle 5"/>
          <p:cNvSpPr>
            <a:spLocks noGrp="1" noChangeArrowheads="1"/>
          </p:cNvSpPr>
          <p:nvPr>
            <p:ph type="body" sz="quarter" idx="3"/>
          </p:nvPr>
        </p:nvSpPr>
        <p:spPr bwMode="auto">
          <a:xfrm>
            <a:off x="701675" y="4414838"/>
            <a:ext cx="560705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1078" name="Rectangle 6"/>
          <p:cNvSpPr>
            <a:spLocks noGrp="1" noChangeArrowheads="1"/>
          </p:cNvSpPr>
          <p:nvPr>
            <p:ph type="ftr" sz="quarter" idx="4"/>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b" anchorCtr="0" compatLnSpc="1">
            <a:prstTxWarp prst="textNoShape">
              <a:avLst/>
            </a:prstTxWarp>
          </a:bodyPr>
          <a:lstStyle>
            <a:lvl1pPr defTabSz="932421">
              <a:defRPr sz="1200">
                <a:latin typeface="Arial" charset="0"/>
              </a:defRPr>
            </a:lvl1pPr>
          </a:lstStyle>
          <a:p>
            <a:pPr>
              <a:defRPr/>
            </a:pPr>
            <a:endParaRPr lang="en-US"/>
          </a:p>
        </p:txBody>
      </p:sp>
      <p:sp>
        <p:nvSpPr>
          <p:cNvPr id="131079" name="Rectangle 7"/>
          <p:cNvSpPr>
            <a:spLocks noGrp="1" noChangeArrowheads="1"/>
          </p:cNvSpPr>
          <p:nvPr>
            <p:ph type="sldNum" sz="quarter" idx="5"/>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9" tIns="46580" rIns="93159" bIns="46580" numCol="1" anchor="b" anchorCtr="0" compatLnSpc="1">
            <a:prstTxWarp prst="textNoShape">
              <a:avLst/>
            </a:prstTxWarp>
          </a:bodyPr>
          <a:lstStyle>
            <a:lvl1pPr algn="r" defTabSz="931863">
              <a:defRPr sz="1200"/>
            </a:lvl1pPr>
          </a:lstStyle>
          <a:p>
            <a:fld id="{FA59A16E-B1FB-4A06-9DC8-1C216FD93646}" type="slidenum">
              <a:rPr lang="en-US"/>
              <a:pPr/>
              <a:t>‹#›</a:t>
            </a:fld>
            <a:endParaRPr lang="en-US"/>
          </a:p>
        </p:txBody>
      </p:sp>
    </p:spTree>
    <p:extLst>
      <p:ext uri="{BB962C8B-B14F-4D97-AF65-F5344CB8AC3E}">
        <p14:creationId xmlns:p14="http://schemas.microsoft.com/office/powerpoint/2010/main" val="3011142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BDFF3B3-D329-4C17-9003-6B31FFEB3AA4}" type="slidenum">
              <a:rPr lang="en-US" sz="1200"/>
              <a:pPr eaLnBrk="1" hangingPunct="1"/>
              <a:t>1</a:t>
            </a:fld>
            <a:endParaRPr lang="en-US" sz="120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455080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E5D0EB2-8868-4285-92A3-192A522B93E2}" type="slidenum">
              <a:rPr lang="en-US" sz="1200"/>
              <a:pPr eaLnBrk="1" hangingPunct="1"/>
              <a:t>12</a:t>
            </a:fld>
            <a:endParaRPr lang="en-US" sz="120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49124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BD0F88C-2211-4794-A860-5EBAD854911A}" type="slidenum">
              <a:rPr lang="en-US" sz="1200"/>
              <a:pPr eaLnBrk="1" hangingPunct="1"/>
              <a:t>13</a:t>
            </a:fld>
            <a:endParaRPr lang="en-US" sz="120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3088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4585428-5E09-4E68-B66D-02D959D4A3F8}" type="slidenum">
              <a:rPr lang="en-US" sz="1200"/>
              <a:pPr eaLnBrk="1" hangingPunct="1"/>
              <a:t>14</a:t>
            </a:fld>
            <a:endParaRPr lang="en-US" sz="120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2486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77DEFA1-35FB-4D55-BF5B-537A296949A7}" type="slidenum">
              <a:rPr lang="en-US" sz="1200"/>
              <a:pPr eaLnBrk="1" hangingPunct="1"/>
              <a:t>15</a:t>
            </a:fld>
            <a:endParaRPr lang="en-US" sz="1200"/>
          </a:p>
        </p:txBody>
      </p:sp>
      <p:sp>
        <p:nvSpPr>
          <p:cNvPr id="96259" name="Rectangle 2"/>
          <p:cNvSpPr>
            <a:spLocks noRot="1" noChangeArrowheads="1" noTextEdit="1"/>
          </p:cNvSpPr>
          <p:nvPr>
            <p:ph type="sldImg"/>
          </p:nvPr>
        </p:nvSpPr>
        <p:spPr>
          <a:xfrm>
            <a:off x="1190625" y="700088"/>
            <a:ext cx="4641850" cy="3481387"/>
          </a:xfrm>
          <a:ln/>
        </p:spPr>
      </p:sp>
      <p:sp>
        <p:nvSpPr>
          <p:cNvPr id="96260" name="Rectangle 3"/>
          <p:cNvSpPr>
            <a:spLocks noGrp="1" noChangeArrowheads="1"/>
          </p:cNvSpPr>
          <p:nvPr>
            <p:ph type="body" idx="1"/>
          </p:nvPr>
        </p:nvSpPr>
        <p:spPr>
          <a:xfrm>
            <a:off x="933450" y="4413250"/>
            <a:ext cx="5143500" cy="4183063"/>
          </a:xfrm>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187856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C50BCD7-FAF1-46B5-929E-6F70273EBD4A}" type="slidenum">
              <a:rPr lang="en-US" sz="1200"/>
              <a:pPr eaLnBrk="1" hangingPunct="1"/>
              <a:t>17</a:t>
            </a:fld>
            <a:endParaRPr lang="en-US" sz="120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64812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73513" y="8836025"/>
            <a:ext cx="3036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7515" rIns="95029" bIns="47515" anchor="b"/>
          <a:lstStyle>
            <a:lvl1pPr defTabSz="949325" eaLnBrk="0" hangingPunct="0">
              <a:defRPr sz="1400">
                <a:solidFill>
                  <a:schemeClr val="tx1"/>
                </a:solidFill>
                <a:latin typeface="Arial" panose="020B0604020202020204" pitchFamily="34" charset="0"/>
              </a:defRPr>
            </a:lvl1pPr>
            <a:lvl2pPr marL="742950" indent="-285750" defTabSz="949325" eaLnBrk="0" hangingPunct="0">
              <a:defRPr sz="1400">
                <a:solidFill>
                  <a:schemeClr val="tx1"/>
                </a:solidFill>
                <a:latin typeface="Arial" panose="020B0604020202020204" pitchFamily="34" charset="0"/>
              </a:defRPr>
            </a:lvl2pPr>
            <a:lvl3pPr marL="1143000" indent="-228600" defTabSz="949325" eaLnBrk="0" hangingPunct="0">
              <a:defRPr sz="1400">
                <a:solidFill>
                  <a:schemeClr val="tx1"/>
                </a:solidFill>
                <a:latin typeface="Arial" panose="020B0604020202020204" pitchFamily="34" charset="0"/>
              </a:defRPr>
            </a:lvl3pPr>
            <a:lvl4pPr marL="1600200" indent="-228600" defTabSz="949325" eaLnBrk="0" hangingPunct="0">
              <a:defRPr sz="1400">
                <a:solidFill>
                  <a:schemeClr val="tx1"/>
                </a:solidFill>
                <a:latin typeface="Arial" panose="020B0604020202020204" pitchFamily="34" charset="0"/>
              </a:defRPr>
            </a:lvl4pPr>
            <a:lvl5pPr marL="2057400" indent="-228600" defTabSz="949325" eaLnBrk="0" hangingPunct="0">
              <a:defRPr sz="14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400">
                <a:solidFill>
                  <a:schemeClr val="tx1"/>
                </a:solidFill>
                <a:latin typeface="Arial" panose="020B0604020202020204" pitchFamily="34" charset="0"/>
              </a:defRPr>
            </a:lvl9pPr>
          </a:lstStyle>
          <a:p>
            <a:pPr algn="r"/>
            <a:fld id="{E9009109-7C7A-4A9A-B3DF-E874F7671F86}" type="slidenum">
              <a:rPr lang="en-US" sz="1100">
                <a:latin typeface="Times" panose="02020603050405020304" pitchFamily="18" charset="0"/>
              </a:rPr>
              <a:pPr algn="r"/>
              <a:t>18</a:t>
            </a:fld>
            <a:endParaRPr lang="en-US" sz="1100">
              <a:latin typeface="Times" panose="02020603050405020304" pitchFamily="18" charset="0"/>
            </a:endParaRPr>
          </a:p>
        </p:txBody>
      </p:sp>
      <p:sp>
        <p:nvSpPr>
          <p:cNvPr id="98307" name="Rectangle 2"/>
          <p:cNvSpPr>
            <a:spLocks noChangeArrowheads="1" noTextEdit="1"/>
          </p:cNvSpPr>
          <p:nvPr>
            <p:ph type="sldImg"/>
          </p:nvPr>
        </p:nvSpPr>
        <p:spPr>
          <a:xfrm>
            <a:off x="1190625" y="700088"/>
            <a:ext cx="4645025" cy="3482975"/>
          </a:xfrm>
          <a:ln/>
        </p:spPr>
      </p:sp>
      <p:sp>
        <p:nvSpPr>
          <p:cNvPr id="98308" name="Rectangle 3"/>
          <p:cNvSpPr>
            <a:spLocks noGrp="1" noChangeArrowheads="1"/>
          </p:cNvSpPr>
          <p:nvPr>
            <p:ph type="body" idx="1"/>
          </p:nvPr>
        </p:nvSpPr>
        <p:spPr>
          <a:xfrm>
            <a:off x="933450" y="441007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7515" rIns="95029" bIns="47515"/>
          <a:lstStyle/>
          <a:p>
            <a:endParaRPr lang="en-US" smtClean="0">
              <a:latin typeface="Arial" panose="020B0604020202020204" pitchFamily="34" charset="0"/>
            </a:endParaRPr>
          </a:p>
        </p:txBody>
      </p:sp>
    </p:spTree>
    <p:extLst>
      <p:ext uri="{BB962C8B-B14F-4D97-AF65-F5344CB8AC3E}">
        <p14:creationId xmlns:p14="http://schemas.microsoft.com/office/powerpoint/2010/main" val="2108299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1A386B5-085B-46E2-A7D5-EEC906BC7184}" type="slidenum">
              <a:rPr lang="en-US" sz="1200"/>
              <a:pPr eaLnBrk="1" hangingPunct="1"/>
              <a:t>27</a:t>
            </a:fld>
            <a:endParaRPr lang="en-US" sz="120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0629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4037F42-B6D5-4FA9-A6AA-2B4BD5B5652E}" type="slidenum">
              <a:rPr lang="en-US" sz="1200"/>
              <a:pPr eaLnBrk="1" hangingPunct="1"/>
              <a:t>28</a:t>
            </a:fld>
            <a:endParaRPr lang="en-US" sz="120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3664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1DE88C7-D5CE-460B-9724-FA2453B59026}" type="slidenum">
              <a:rPr lang="en-US" sz="1200"/>
              <a:pPr eaLnBrk="1" hangingPunct="1"/>
              <a:t>29</a:t>
            </a:fld>
            <a:endParaRPr lang="en-US" sz="120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378366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BB6A6CE-231A-4EBD-991B-5BEB70B701DB}" type="slidenum">
              <a:rPr lang="en-US" sz="1200"/>
              <a:pPr eaLnBrk="1" hangingPunct="1"/>
              <a:t>30</a:t>
            </a:fld>
            <a:endParaRPr lang="en-US" sz="120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08690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74E402E-2D4E-45F6-98A9-C153762DF2B6}" type="slidenum">
              <a:rPr lang="en-US" sz="1200"/>
              <a:pPr eaLnBrk="1" hangingPunct="1"/>
              <a:t>3</a:t>
            </a:fld>
            <a:endParaRPr lang="en-US" sz="120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84931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CCB005B-707C-4ED4-B3B2-44CF95BFEAF1}" type="slidenum">
              <a:rPr lang="en-US" sz="1200"/>
              <a:pPr eaLnBrk="1" hangingPunct="1"/>
              <a:t>31</a:t>
            </a:fld>
            <a:endParaRPr lang="en-US" sz="120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174679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86100A9-5040-4144-8BF9-2812CC838009}" type="slidenum">
              <a:rPr lang="en-US" sz="1200"/>
              <a:pPr eaLnBrk="1" hangingPunct="1"/>
              <a:t>32</a:t>
            </a:fld>
            <a:endParaRPr lang="en-US" sz="1200"/>
          </a:p>
        </p:txBody>
      </p:sp>
      <p:sp>
        <p:nvSpPr>
          <p:cNvPr id="104451" name="Rectangle 2"/>
          <p:cNvSpPr>
            <a:spLocks noGrp="1" noRot="1" noChangeAspect="1" noChangeArrowheads="1" noTextEdit="1"/>
          </p:cNvSpPr>
          <p:nvPr>
            <p:ph type="sldImg"/>
          </p:nvPr>
        </p:nvSpPr>
        <p:spPr>
          <a:xfrm>
            <a:off x="1181100" y="695325"/>
            <a:ext cx="4648200" cy="3486150"/>
          </a:xfrm>
          <a:ln/>
        </p:spPr>
      </p:sp>
      <p:sp>
        <p:nvSpPr>
          <p:cNvPr id="10445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239367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51A888C-D3C1-4811-85CA-2A01CD83720C}" type="slidenum">
              <a:rPr lang="en-US" sz="1200"/>
              <a:pPr eaLnBrk="1" hangingPunct="1"/>
              <a:t>33</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26599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55CED46-178F-4953-899A-17D8BB398167}" type="slidenum">
              <a:rPr lang="en-US" sz="1200"/>
              <a:pPr eaLnBrk="1" hangingPunct="1"/>
              <a:t>34</a:t>
            </a:fld>
            <a:endParaRPr lang="en-US" sz="1200"/>
          </a:p>
        </p:txBody>
      </p:sp>
      <p:sp>
        <p:nvSpPr>
          <p:cNvPr id="106499" name="Rectangle 2"/>
          <p:cNvSpPr>
            <a:spLocks noRot="1" noChangeArrowheads="1" noTextEdit="1"/>
          </p:cNvSpPr>
          <p:nvPr>
            <p:ph type="sldImg"/>
          </p:nvPr>
        </p:nvSpPr>
        <p:spPr>
          <a:xfrm>
            <a:off x="1182688" y="698500"/>
            <a:ext cx="4645025" cy="3484563"/>
          </a:xfrm>
          <a:ln/>
        </p:spPr>
      </p:sp>
      <p:sp>
        <p:nvSpPr>
          <p:cNvPr id="1065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201890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9BAC41E-ABD4-4DF8-B305-1EE5D49685AD}" type="slidenum">
              <a:rPr lang="en-US" sz="1200"/>
              <a:pPr eaLnBrk="1" hangingPunct="1"/>
              <a:t>36</a:t>
            </a:fld>
            <a:endParaRPr lang="en-US" sz="120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xfrm>
            <a:off x="935038" y="4414838"/>
            <a:ext cx="5140325" cy="4184650"/>
          </a:xfrm>
          <a:noFill/>
        </p:spPr>
        <p:txBody>
          <a:bodyPr lIns="92071" tIns="46036" rIns="92071" bIns="46036"/>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00318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9E38849-6EFC-4BD1-BDD6-07952F376B3D}" type="slidenum">
              <a:rPr lang="en-US" sz="1200"/>
              <a:pPr eaLnBrk="1" hangingPunct="1"/>
              <a:t>41</a:t>
            </a:fld>
            <a:endParaRPr lang="en-US" sz="120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59151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620EE3D-2CFE-4F60-A5BC-FBCAE1D94F2D}" type="slidenum">
              <a:rPr lang="en-US" sz="1200"/>
              <a:pPr eaLnBrk="1" hangingPunct="1"/>
              <a:t>42</a:t>
            </a:fld>
            <a:endParaRPr lang="en-US" sz="120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11765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C9DA3A2-FAAE-4F3D-BC08-BB8764E729AD}" type="slidenum">
              <a:rPr lang="en-US" sz="1200"/>
              <a:pPr eaLnBrk="1" hangingPunct="1"/>
              <a:t>43</a:t>
            </a:fld>
            <a:endParaRPr lang="en-US" sz="120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212478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5E517589-F7DC-461E-850C-8AED396D191D}" type="slidenum">
              <a:rPr lang="en-US" sz="1200"/>
              <a:pPr eaLnBrk="1" hangingPunct="1"/>
              <a:t>48</a:t>
            </a:fld>
            <a:endParaRPr lang="en-US" sz="120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68762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8F1807F-12F6-4D90-A439-B65D1F23245A}" type="slidenum">
              <a:rPr lang="en-US" sz="1200"/>
              <a:pPr eaLnBrk="1" hangingPunct="1"/>
              <a:t>49</a:t>
            </a:fld>
            <a:endParaRPr lang="en-US" sz="120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46467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5AE51F8-FCA3-4067-AE1C-ACD4CD520399}" type="slidenum">
              <a:rPr lang="en-US" sz="1200"/>
              <a:pPr eaLnBrk="1" hangingPunct="1"/>
              <a:t>4</a:t>
            </a:fld>
            <a:endParaRPr lang="en-US" sz="120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20879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C335482-522C-49B3-9ABB-812BA1D0D41C}" type="slidenum">
              <a:rPr lang="en-US" sz="1200"/>
              <a:pPr eaLnBrk="1" hangingPunct="1"/>
              <a:t>5</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2369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346E5A5-C3B1-452A-812C-E4FF27EBFE5B}" type="slidenum">
              <a:rPr lang="en-US" sz="1200"/>
              <a:pPr eaLnBrk="1" hangingPunct="1"/>
              <a:t>6</a:t>
            </a:fld>
            <a:endParaRPr lang="en-US" sz="120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46131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98227B7-7F16-4511-9D1A-C94CD497DC85}" type="slidenum">
              <a:rPr lang="en-US" sz="1200"/>
              <a:pPr eaLnBrk="1" hangingPunct="1"/>
              <a:t>7</a:t>
            </a:fld>
            <a:endParaRPr lang="en-US" sz="120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62378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D34FAA7-E963-42CB-A0EB-332F669EF4A3}" type="slidenum">
              <a:rPr lang="en-US" sz="1200"/>
              <a:pPr eaLnBrk="1" hangingPunct="1"/>
              <a:t>8</a:t>
            </a:fld>
            <a:endParaRPr lang="en-US" sz="120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06036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9C794A2-9642-49BE-A7CF-6675EDC4CC6B}" type="slidenum">
              <a:rPr lang="en-US" sz="1200"/>
              <a:pPr eaLnBrk="1" hangingPunct="1"/>
              <a:t>9</a:t>
            </a:fld>
            <a:endParaRPr lang="en-US" sz="120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011575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30275" eaLnBrk="0" hangingPunct="0">
              <a:defRPr sz="1400">
                <a:solidFill>
                  <a:schemeClr val="tx1"/>
                </a:solidFill>
                <a:latin typeface="Arial" panose="020B0604020202020204" pitchFamily="34" charset="0"/>
              </a:defRPr>
            </a:lvl1pPr>
            <a:lvl2pPr marL="742950" indent="-285750" defTabSz="930275" eaLnBrk="0" hangingPunct="0">
              <a:defRPr sz="1400">
                <a:solidFill>
                  <a:schemeClr val="tx1"/>
                </a:solidFill>
                <a:latin typeface="Arial" panose="020B0604020202020204" pitchFamily="34" charset="0"/>
              </a:defRPr>
            </a:lvl2pPr>
            <a:lvl3pPr marL="1143000" indent="-228600" defTabSz="930275" eaLnBrk="0" hangingPunct="0">
              <a:defRPr sz="1400">
                <a:solidFill>
                  <a:schemeClr val="tx1"/>
                </a:solidFill>
                <a:latin typeface="Arial" panose="020B0604020202020204" pitchFamily="34" charset="0"/>
              </a:defRPr>
            </a:lvl3pPr>
            <a:lvl4pPr marL="1600200" indent="-228600" defTabSz="930275" eaLnBrk="0" hangingPunct="0">
              <a:defRPr sz="1400">
                <a:solidFill>
                  <a:schemeClr val="tx1"/>
                </a:solidFill>
                <a:latin typeface="Arial" panose="020B0604020202020204" pitchFamily="34" charset="0"/>
              </a:defRPr>
            </a:lvl4pPr>
            <a:lvl5pPr marL="2057400" indent="-228600" defTabSz="930275" eaLnBrk="0" hangingPunct="0">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0EAF5A1-7F40-4260-9089-650B3E38A9D6}" type="slidenum">
              <a:rPr lang="en-US" sz="1200"/>
              <a:pPr eaLnBrk="1" hangingPunct="1"/>
              <a:t>10</a:t>
            </a:fld>
            <a:endParaRPr lang="en-US" sz="120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858424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1030"/>
          <p:cNvSpPr>
            <a:spLocks noChangeArrowheads="1"/>
          </p:cNvSpPr>
          <p:nvPr/>
        </p:nvSpPr>
        <p:spPr bwMode="auto">
          <a:xfrm>
            <a:off x="304800" y="293688"/>
            <a:ext cx="8534400" cy="6324600"/>
          </a:xfrm>
          <a:prstGeom prst="rect">
            <a:avLst/>
          </a:prstGeom>
          <a:noFill/>
          <a:ln w="67945">
            <a:solidFill>
              <a:srgbClr val="FED71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
        <p:nvSpPr>
          <p:cNvPr id="5" name="Rectangle 1031"/>
          <p:cNvSpPr>
            <a:spLocks noChangeArrowheads="1"/>
          </p:cNvSpPr>
          <p:nvPr/>
        </p:nvSpPr>
        <p:spPr bwMode="auto">
          <a:xfrm>
            <a:off x="619125" y="6597650"/>
            <a:ext cx="2244725" cy="428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pic>
        <p:nvPicPr>
          <p:cNvPr id="6" name="Picture 1032" descr="VCUHSlogotypeCBnew"/>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invGray">
          <a:xfrm>
            <a:off x="546100" y="6276975"/>
            <a:ext cx="23955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33"/>
          <p:cNvSpPr>
            <a:spLocks noChangeArrowheads="1"/>
          </p:cNvSpPr>
          <p:nvPr userDrawn="1"/>
        </p:nvSpPr>
        <p:spPr bwMode="auto">
          <a:xfrm>
            <a:off x="304800" y="293688"/>
            <a:ext cx="8534400" cy="6324600"/>
          </a:xfrm>
          <a:prstGeom prst="rect">
            <a:avLst/>
          </a:prstGeom>
          <a:noFill/>
          <a:ln w="67945">
            <a:solidFill>
              <a:srgbClr val="FED71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
        <p:nvSpPr>
          <p:cNvPr id="8" name="Rectangle 1034"/>
          <p:cNvSpPr>
            <a:spLocks noChangeArrowheads="1"/>
          </p:cNvSpPr>
          <p:nvPr userDrawn="1"/>
        </p:nvSpPr>
        <p:spPr bwMode="auto">
          <a:xfrm>
            <a:off x="619125" y="6597650"/>
            <a:ext cx="2244725" cy="428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pic>
        <p:nvPicPr>
          <p:cNvPr id="9" name="Picture 1035" descr="VCUHSlogotypeCBnew"/>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invGray">
          <a:xfrm>
            <a:off x="546100" y="6276975"/>
            <a:ext cx="23955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9042" name="Rectangle 1026"/>
          <p:cNvSpPr>
            <a:spLocks noGrp="1" noChangeArrowheads="1"/>
          </p:cNvSpPr>
          <p:nvPr>
            <p:ph type="ctrTitle"/>
          </p:nvPr>
        </p:nvSpPr>
        <p:spPr bwMode="auto">
          <a:xfrm>
            <a:off x="685800" y="1600200"/>
            <a:ext cx="7721600" cy="1143000"/>
          </a:xfrm>
          <a:noFill/>
          <a:extLst>
            <a:ext uri="{909E8E84-426E-40DD-AFC4-6F175D3DCCD1}">
              <a14:hiddenFill xmlns:a14="http://schemas.microsoft.com/office/drawing/2010/main">
                <a:solidFill>
                  <a:schemeClr val="accent1"/>
                </a:solidFill>
              </a14:hiddenFill>
            </a:ext>
          </a:extLst>
        </p:spPr>
        <p:txBody>
          <a:bodyPr/>
          <a:lstStyle>
            <a:lvl1pPr marL="0" indent="0" algn="ctr">
              <a:defRPr/>
            </a:lvl1pPr>
          </a:lstStyle>
          <a:p>
            <a:pPr lvl="0"/>
            <a:r>
              <a:rPr lang="en-US" noProof="0" smtClean="0"/>
              <a:t>Click to edit Master title style</a:t>
            </a:r>
          </a:p>
        </p:txBody>
      </p:sp>
      <p:sp>
        <p:nvSpPr>
          <p:cNvPr id="599043" name="Rectangle 1027"/>
          <p:cNvSpPr>
            <a:spLocks noGrp="1" noChangeArrowheads="1"/>
          </p:cNvSpPr>
          <p:nvPr>
            <p:ph type="subTitle" idx="1"/>
          </p:nvPr>
        </p:nvSpPr>
        <p:spPr>
          <a:xfrm>
            <a:off x="1143000" y="3276600"/>
            <a:ext cx="6400800" cy="1771650"/>
          </a:xfrm>
        </p:spPr>
        <p:txBody>
          <a:bodyPr/>
          <a:lstStyle>
            <a:lvl1pPr marL="0" indent="0" algn="ctr">
              <a:buFontTx/>
              <a:buNone/>
              <a:defRPr/>
            </a:lvl1pPr>
          </a:lstStyle>
          <a:p>
            <a:pPr lvl="0"/>
            <a:r>
              <a:rPr lang="en-US" noProof="0" smtClean="0"/>
              <a:t>Click to edit Master subtitle style</a:t>
            </a:r>
          </a:p>
        </p:txBody>
      </p:sp>
      <p:sp>
        <p:nvSpPr>
          <p:cNvPr id="10" name="Rectangle 1028"/>
          <p:cNvSpPr>
            <a:spLocks noGrp="1" noChangeArrowheads="1"/>
          </p:cNvSpPr>
          <p:nvPr>
            <p:ph type="ftr" sz="quarter" idx="10"/>
          </p:nvPr>
        </p:nvSpPr>
        <p:spPr bwMode="auto">
          <a:xfrm>
            <a:off x="3149600" y="6229350"/>
            <a:ext cx="2844800" cy="5143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0" hangingPunct="0">
              <a:spcBef>
                <a:spcPct val="50000"/>
              </a:spcBef>
              <a:defRPr>
                <a:solidFill>
                  <a:srgbClr val="5E574E"/>
                </a:solidFill>
                <a:latin typeface="Arial" charset="0"/>
              </a:defRPr>
            </a:lvl1pPr>
          </a:lstStyle>
          <a:p>
            <a:pPr>
              <a:defRPr/>
            </a:pPr>
            <a:endParaRPr lang="en-US"/>
          </a:p>
        </p:txBody>
      </p:sp>
      <p:sp>
        <p:nvSpPr>
          <p:cNvPr id="11" name="Rectangle 1029"/>
          <p:cNvSpPr>
            <a:spLocks noGrp="1" noChangeArrowheads="1"/>
          </p:cNvSpPr>
          <p:nvPr>
            <p:ph type="sldNum" sz="quarter" idx="11"/>
          </p:nvPr>
        </p:nvSpPr>
        <p:spPr bwMode="auto">
          <a:xfrm>
            <a:off x="6604000" y="6229350"/>
            <a:ext cx="1828800" cy="5143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50000"/>
              </a:spcBef>
              <a:defRPr>
                <a:solidFill>
                  <a:srgbClr val="5E574E"/>
                </a:solidFill>
              </a:defRPr>
            </a:lvl1pPr>
          </a:lstStyle>
          <a:p>
            <a:fld id="{09F29820-EB2E-48D8-8B00-EAB1499616DD}" type="slidenum">
              <a:rPr lang="en-US"/>
              <a:pPr/>
              <a:t>‹#›</a:t>
            </a:fld>
            <a:endParaRPr lang="en-US"/>
          </a:p>
        </p:txBody>
      </p:sp>
    </p:spTree>
    <p:extLst>
      <p:ext uri="{BB962C8B-B14F-4D97-AF65-F5344CB8AC3E}">
        <p14:creationId xmlns:p14="http://schemas.microsoft.com/office/powerpoint/2010/main" val="56969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239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46038"/>
            <a:ext cx="1976438"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6113" y="46038"/>
            <a:ext cx="5780087"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78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46113" y="46038"/>
            <a:ext cx="7908925" cy="481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1988" y="712788"/>
            <a:ext cx="3814762" cy="5456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29150" y="712788"/>
            <a:ext cx="3816350" cy="5456237"/>
          </a:xfrm>
        </p:spPr>
        <p:txBody>
          <a:bodyPr/>
          <a:lstStyle/>
          <a:p>
            <a:pPr lvl="0"/>
            <a:endParaRPr lang="en-US" noProof="0" smtClean="0"/>
          </a:p>
        </p:txBody>
      </p:sp>
    </p:spTree>
    <p:extLst>
      <p:ext uri="{BB962C8B-B14F-4D97-AF65-F5344CB8AC3E}">
        <p14:creationId xmlns:p14="http://schemas.microsoft.com/office/powerpoint/2010/main" val="386468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46113" y="46038"/>
            <a:ext cx="7908925" cy="481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1988" y="712788"/>
            <a:ext cx="3814762" cy="5456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29150" y="712788"/>
            <a:ext cx="3816350" cy="5456237"/>
          </a:xfrm>
        </p:spPr>
        <p:txBody>
          <a:bodyPr/>
          <a:lstStyle/>
          <a:p>
            <a:pPr lvl="0"/>
            <a:endParaRPr lang="en-US" noProof="0" smtClean="0"/>
          </a:p>
        </p:txBody>
      </p:sp>
    </p:spTree>
    <p:extLst>
      <p:ext uri="{BB962C8B-B14F-4D97-AF65-F5344CB8AC3E}">
        <p14:creationId xmlns:p14="http://schemas.microsoft.com/office/powerpoint/2010/main" val="171368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46113" y="46038"/>
            <a:ext cx="7908925" cy="48101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61988" y="712788"/>
            <a:ext cx="7783512" cy="5456237"/>
          </a:xfrm>
        </p:spPr>
        <p:txBody>
          <a:bodyPr/>
          <a:lstStyle/>
          <a:p>
            <a:pPr lvl="0"/>
            <a:endParaRPr lang="en-US" noProof="0" smtClean="0"/>
          </a:p>
        </p:txBody>
      </p:sp>
    </p:spTree>
    <p:extLst>
      <p:ext uri="{BB962C8B-B14F-4D97-AF65-F5344CB8AC3E}">
        <p14:creationId xmlns:p14="http://schemas.microsoft.com/office/powerpoint/2010/main" val="249266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46113" y="46038"/>
            <a:ext cx="7908925" cy="481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1988" y="712788"/>
            <a:ext cx="3814762" cy="5456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9150" y="712788"/>
            <a:ext cx="3816350"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9150" y="3516313"/>
            <a:ext cx="3816350" cy="2652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078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tx2">
            <a:lumMod val="10000"/>
          </a:schemeClr>
        </a:solidFill>
        <a:effectLst/>
      </p:bgPr>
    </p:bg>
    <p:spTree>
      <p:nvGrpSpPr>
        <p:cNvPr id="1" name=""/>
        <p:cNvGrpSpPr/>
        <p:nvPr/>
      </p:nvGrpSpPr>
      <p:grpSpPr>
        <a:xfrm>
          <a:off x="0" y="0"/>
          <a:ext cx="0" cy="0"/>
          <a:chOff x="0" y="0"/>
          <a:chExt cx="0" cy="0"/>
        </a:xfrm>
      </p:grpSpPr>
      <p:pic>
        <p:nvPicPr>
          <p:cNvPr id="4" name="Picture 7" descr="compass_vcu_mix.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92225" y="152400"/>
            <a:ext cx="66325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5943600"/>
            <a:ext cx="2852738"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1" name="Rectangle 3"/>
          <p:cNvSpPr>
            <a:spLocks noGrp="1" noChangeArrowheads="1"/>
          </p:cNvSpPr>
          <p:nvPr>
            <p:ph type="ctrTitle"/>
          </p:nvPr>
        </p:nvSpPr>
        <p:spPr>
          <a:xfrm>
            <a:off x="0" y="2895600"/>
            <a:ext cx="9144000" cy="762000"/>
          </a:xfrm>
          <a:solidFill>
            <a:schemeClr val="tx2">
              <a:lumMod val="10000"/>
              <a:alpha val="50000"/>
            </a:schemeClr>
          </a:solidFill>
          <a:ln w="9525">
            <a:noFill/>
            <a:miter lim="800000"/>
            <a:headEnd/>
            <a:tailEnd/>
          </a:ln>
          <a:effectLst/>
        </p:spPr>
        <p:txBody>
          <a:bodyPr/>
          <a:lstStyle>
            <a:lvl1pPr algn="r">
              <a:defRPr lang="en-US" dirty="0">
                <a:solidFill>
                  <a:schemeClr val="tx1"/>
                </a:solidFill>
                <a:effectLst>
                  <a:outerShdw blurRad="38100" dist="38100" dir="2700000" algn="tl">
                    <a:srgbClr val="000000">
                      <a:alpha val="43137"/>
                    </a:srgbClr>
                  </a:outerShdw>
                </a:effectLst>
              </a:defRPr>
            </a:lvl1pPr>
          </a:lstStyle>
          <a:p>
            <a:pPr lvl="0"/>
            <a:r>
              <a:rPr lang="en-US" dirty="0" smtClean="0"/>
              <a:t>Click to edit Master title style</a:t>
            </a:r>
            <a:endParaRPr lang="en-US" dirty="0"/>
          </a:p>
        </p:txBody>
      </p:sp>
      <p:sp>
        <p:nvSpPr>
          <p:cNvPr id="94212" name="Rectangle 4"/>
          <p:cNvSpPr>
            <a:spLocks noGrp="1" noChangeArrowheads="1"/>
          </p:cNvSpPr>
          <p:nvPr>
            <p:ph type="subTitle" idx="1"/>
          </p:nvPr>
        </p:nvSpPr>
        <p:spPr>
          <a:xfrm>
            <a:off x="2743200" y="3657600"/>
            <a:ext cx="6400800" cy="609600"/>
          </a:xfrm>
          <a:solidFill>
            <a:schemeClr val="tx2">
              <a:lumMod val="10000"/>
              <a:alpha val="50000"/>
            </a:schemeClr>
          </a:solidFill>
          <a:ln w="9525">
            <a:noFill/>
            <a:miter lim="800000"/>
            <a:headEnd/>
            <a:tailEnd/>
          </a:ln>
          <a:effectLst/>
        </p:spPr>
        <p:txBody>
          <a:bodyPr anchor="ctr"/>
          <a:lstStyle>
            <a:lvl1pPr marL="0" indent="0">
              <a:buNone/>
              <a:defRPr lang="en-US" sz="3200" b="1">
                <a:solidFill>
                  <a:schemeClr val="tx1"/>
                </a:solidFill>
                <a:latin typeface="+mj-lt"/>
                <a:ea typeface="+mj-ea"/>
                <a:cs typeface="+mj-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415181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solidFill>
                  <a:srgbClr val="000000"/>
                </a:solidFill>
              </a:defRPr>
            </a:lvl1pPr>
            <a:lvl2pPr>
              <a:buClr>
                <a:schemeClr val="bg1"/>
              </a:buClr>
              <a:buFont typeface="Arial" pitchFamily="34" charset="0"/>
              <a:buChar char="●"/>
              <a:defRPr>
                <a:solidFill>
                  <a:srgbClr val="000000"/>
                </a:solidFill>
              </a:defRPr>
            </a:lvl2pPr>
            <a:lvl3pPr>
              <a:buFont typeface="Arial"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defTabSz="914400">
              <a:defRPr/>
            </a:lvl1pPr>
          </a:lstStyle>
          <a:p>
            <a:fld id="{8F99F09A-98F8-4E60-85DD-C8D1FA926FDA}" type="slidenum">
              <a:rPr lang="en-US"/>
              <a:pPr/>
              <a:t>‹#›</a:t>
            </a:fld>
            <a:endParaRPr lang="en-US"/>
          </a:p>
        </p:txBody>
      </p:sp>
    </p:spTree>
    <p:extLst>
      <p:ext uri="{BB962C8B-B14F-4D97-AF65-F5344CB8AC3E}">
        <p14:creationId xmlns:p14="http://schemas.microsoft.com/office/powerpoint/2010/main" val="2883415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lvl1pPr>
            <a:lvl2pPr marL="457035" indent="0">
              <a:buNone/>
              <a:defRPr sz="1800"/>
            </a:lvl2pPr>
            <a:lvl3pPr marL="914071" indent="0">
              <a:buNone/>
              <a:defRPr sz="1600"/>
            </a:lvl3pPr>
            <a:lvl4pPr marL="1371110" indent="0">
              <a:buNone/>
              <a:defRPr sz="1400"/>
            </a:lvl4pPr>
            <a:lvl5pPr marL="1828146" indent="0">
              <a:buNone/>
              <a:defRPr sz="1400"/>
            </a:lvl5pPr>
            <a:lvl6pPr marL="2285181" indent="0">
              <a:buNone/>
              <a:defRPr sz="1400"/>
            </a:lvl6pPr>
            <a:lvl7pPr marL="2742219" indent="0">
              <a:buNone/>
              <a:defRPr sz="1400"/>
            </a:lvl7pPr>
            <a:lvl8pPr marL="3199252" indent="0">
              <a:buNone/>
              <a:defRPr sz="1400"/>
            </a:lvl8pPr>
            <a:lvl9pPr marL="3656291"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defTabSz="914400">
              <a:defRPr/>
            </a:lvl1pPr>
          </a:lstStyle>
          <a:p>
            <a:fld id="{0FF9A470-36B2-4CEA-8CBF-6BA74873A89C}" type="slidenum">
              <a:rPr lang="en-US"/>
              <a:pPr/>
              <a:t>‹#›</a:t>
            </a:fld>
            <a:endParaRPr lang="en-US"/>
          </a:p>
        </p:txBody>
      </p:sp>
    </p:spTree>
    <p:extLst>
      <p:ext uri="{BB962C8B-B14F-4D97-AF65-F5344CB8AC3E}">
        <p14:creationId xmlns:p14="http://schemas.microsoft.com/office/powerpoint/2010/main" val="2791736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295401"/>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1"/>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defTabSz="914400">
              <a:defRPr/>
            </a:lvl1pPr>
          </a:lstStyle>
          <a:p>
            <a:fld id="{B76F7ECD-F9E4-4383-9D1B-8A7E120C1649}" type="slidenum">
              <a:rPr lang="en-US"/>
              <a:pPr/>
              <a:t>‹#›</a:t>
            </a:fld>
            <a:endParaRPr lang="en-US"/>
          </a:p>
        </p:txBody>
      </p:sp>
    </p:spTree>
    <p:extLst>
      <p:ext uri="{BB962C8B-B14F-4D97-AF65-F5344CB8AC3E}">
        <p14:creationId xmlns:p14="http://schemas.microsoft.com/office/powerpoint/2010/main" val="100599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959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1" indent="0">
              <a:buNone/>
              <a:defRPr sz="1800" b="1"/>
            </a:lvl3pPr>
            <a:lvl4pPr marL="1371110" indent="0">
              <a:buNone/>
              <a:defRPr sz="1600" b="1"/>
            </a:lvl4pPr>
            <a:lvl5pPr marL="1828146" indent="0">
              <a:buNone/>
              <a:defRPr sz="1600" b="1"/>
            </a:lvl5pPr>
            <a:lvl6pPr marL="2285181" indent="0">
              <a:buNone/>
              <a:defRPr sz="1600" b="1"/>
            </a:lvl6pPr>
            <a:lvl7pPr marL="2742219" indent="0">
              <a:buNone/>
              <a:defRPr sz="1600" b="1"/>
            </a:lvl7pPr>
            <a:lvl8pPr marL="3199252"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35" indent="0">
              <a:buNone/>
              <a:defRPr sz="2000" b="1"/>
            </a:lvl2pPr>
            <a:lvl3pPr marL="914071" indent="0">
              <a:buNone/>
              <a:defRPr sz="1800" b="1"/>
            </a:lvl3pPr>
            <a:lvl4pPr marL="1371110" indent="0">
              <a:buNone/>
              <a:defRPr sz="1600" b="1"/>
            </a:lvl4pPr>
            <a:lvl5pPr marL="1828146" indent="0">
              <a:buNone/>
              <a:defRPr sz="1600" b="1"/>
            </a:lvl5pPr>
            <a:lvl6pPr marL="2285181" indent="0">
              <a:buNone/>
              <a:defRPr sz="1600" b="1"/>
            </a:lvl6pPr>
            <a:lvl7pPr marL="2742219" indent="0">
              <a:buNone/>
              <a:defRPr sz="1600" b="1"/>
            </a:lvl7pPr>
            <a:lvl8pPr marL="3199252"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defTabSz="914400">
              <a:defRPr/>
            </a:lvl1pPr>
          </a:lstStyle>
          <a:p>
            <a:fld id="{25AC33B4-27E5-4E6E-8121-F3915829D4D2}" type="slidenum">
              <a:rPr lang="en-US"/>
              <a:pPr/>
              <a:t>‹#›</a:t>
            </a:fld>
            <a:endParaRPr lang="en-US"/>
          </a:p>
        </p:txBody>
      </p:sp>
    </p:spTree>
    <p:extLst>
      <p:ext uri="{BB962C8B-B14F-4D97-AF65-F5344CB8AC3E}">
        <p14:creationId xmlns:p14="http://schemas.microsoft.com/office/powerpoint/2010/main" val="3256130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defTabSz="914400">
              <a:defRPr/>
            </a:lvl1pPr>
          </a:lstStyle>
          <a:p>
            <a:fld id="{D3CB1451-5B24-47CE-A3AD-8AE93BB835E6}" type="slidenum">
              <a:rPr lang="en-US"/>
              <a:pPr/>
              <a:t>‹#›</a:t>
            </a:fld>
            <a:endParaRPr lang="en-US"/>
          </a:p>
        </p:txBody>
      </p:sp>
    </p:spTree>
    <p:extLst>
      <p:ext uri="{BB962C8B-B14F-4D97-AF65-F5344CB8AC3E}">
        <p14:creationId xmlns:p14="http://schemas.microsoft.com/office/powerpoint/2010/main" val="1341902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defTabSz="914400">
              <a:defRPr/>
            </a:lvl1pPr>
          </a:lstStyle>
          <a:p>
            <a:fld id="{8FEDF080-CDB4-4048-9F0C-B194D4BA5E94}" type="slidenum">
              <a:rPr lang="en-US"/>
              <a:pPr/>
              <a:t>‹#›</a:t>
            </a:fld>
            <a:endParaRPr lang="en-US"/>
          </a:p>
        </p:txBody>
      </p:sp>
    </p:spTree>
    <p:extLst>
      <p:ext uri="{BB962C8B-B14F-4D97-AF65-F5344CB8AC3E}">
        <p14:creationId xmlns:p14="http://schemas.microsoft.com/office/powerpoint/2010/main" val="3329314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35" indent="0">
              <a:buNone/>
              <a:defRPr sz="1200"/>
            </a:lvl2pPr>
            <a:lvl3pPr marL="914071" indent="0">
              <a:buNone/>
              <a:defRPr sz="1000"/>
            </a:lvl3pPr>
            <a:lvl4pPr marL="1371110" indent="0">
              <a:buNone/>
              <a:defRPr sz="900"/>
            </a:lvl4pPr>
            <a:lvl5pPr marL="1828146" indent="0">
              <a:buNone/>
              <a:defRPr sz="900"/>
            </a:lvl5pPr>
            <a:lvl6pPr marL="2285181" indent="0">
              <a:buNone/>
              <a:defRPr sz="900"/>
            </a:lvl6pPr>
            <a:lvl7pPr marL="2742219" indent="0">
              <a:buNone/>
              <a:defRPr sz="900"/>
            </a:lvl7pPr>
            <a:lvl8pPr marL="3199252" indent="0">
              <a:buNone/>
              <a:defRPr sz="900"/>
            </a:lvl8pPr>
            <a:lvl9pPr marL="365629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defTabSz="914400">
              <a:defRPr/>
            </a:lvl1pPr>
          </a:lstStyle>
          <a:p>
            <a:fld id="{65005412-D5E9-4FC4-81E1-9CF8BC11C3D3}" type="slidenum">
              <a:rPr lang="en-US"/>
              <a:pPr/>
              <a:t>‹#›</a:t>
            </a:fld>
            <a:endParaRPr lang="en-US"/>
          </a:p>
        </p:txBody>
      </p:sp>
    </p:spTree>
    <p:extLst>
      <p:ext uri="{BB962C8B-B14F-4D97-AF65-F5344CB8AC3E}">
        <p14:creationId xmlns:p14="http://schemas.microsoft.com/office/powerpoint/2010/main" val="884908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5" indent="0">
              <a:buNone/>
              <a:defRPr sz="2800"/>
            </a:lvl2pPr>
            <a:lvl3pPr marL="914071" indent="0">
              <a:buNone/>
              <a:defRPr sz="2400"/>
            </a:lvl3pPr>
            <a:lvl4pPr marL="1371110" indent="0">
              <a:buNone/>
              <a:defRPr sz="2000"/>
            </a:lvl4pPr>
            <a:lvl5pPr marL="1828146" indent="0">
              <a:buNone/>
              <a:defRPr sz="2000"/>
            </a:lvl5pPr>
            <a:lvl6pPr marL="2285181" indent="0">
              <a:buNone/>
              <a:defRPr sz="2000"/>
            </a:lvl6pPr>
            <a:lvl7pPr marL="2742219" indent="0">
              <a:buNone/>
              <a:defRPr sz="2000"/>
            </a:lvl7pPr>
            <a:lvl8pPr marL="3199252" indent="0">
              <a:buNone/>
              <a:defRPr sz="2000"/>
            </a:lvl8pPr>
            <a:lvl9pPr marL="3656291"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1" indent="0">
              <a:buNone/>
              <a:defRPr sz="1000"/>
            </a:lvl3pPr>
            <a:lvl4pPr marL="1371110" indent="0">
              <a:buNone/>
              <a:defRPr sz="900"/>
            </a:lvl4pPr>
            <a:lvl5pPr marL="1828146" indent="0">
              <a:buNone/>
              <a:defRPr sz="900"/>
            </a:lvl5pPr>
            <a:lvl6pPr marL="2285181" indent="0">
              <a:buNone/>
              <a:defRPr sz="900"/>
            </a:lvl6pPr>
            <a:lvl7pPr marL="2742219" indent="0">
              <a:buNone/>
              <a:defRPr sz="900"/>
            </a:lvl7pPr>
            <a:lvl8pPr marL="3199252" indent="0">
              <a:buNone/>
              <a:defRPr sz="900"/>
            </a:lvl8pPr>
            <a:lvl9pPr marL="365629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defTabSz="914400">
              <a:defRPr/>
            </a:lvl1pPr>
          </a:lstStyle>
          <a:p>
            <a:fld id="{DC77A0B6-A5F7-4BA6-94D3-AE1C1CE4F49B}" type="slidenum">
              <a:rPr lang="en-US"/>
              <a:pPr/>
              <a:t>‹#›</a:t>
            </a:fld>
            <a:endParaRPr lang="en-US"/>
          </a:p>
        </p:txBody>
      </p:sp>
    </p:spTree>
    <p:extLst>
      <p:ext uri="{BB962C8B-B14F-4D97-AF65-F5344CB8AC3E}">
        <p14:creationId xmlns:p14="http://schemas.microsoft.com/office/powerpoint/2010/main" val="3635591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defTabSz="914400">
              <a:defRPr/>
            </a:lvl1pPr>
          </a:lstStyle>
          <a:p>
            <a:fld id="{E913BB94-E146-4365-89ED-32F817AA057B}" type="slidenum">
              <a:rPr lang="en-US"/>
              <a:pPr/>
              <a:t>‹#›</a:t>
            </a:fld>
            <a:endParaRPr lang="en-US"/>
          </a:p>
        </p:txBody>
      </p:sp>
    </p:spTree>
    <p:extLst>
      <p:ext uri="{BB962C8B-B14F-4D97-AF65-F5344CB8AC3E}">
        <p14:creationId xmlns:p14="http://schemas.microsoft.com/office/powerpoint/2010/main" val="918026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6201"/>
            <a:ext cx="211455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1"/>
            <a:ext cx="619125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defTabSz="914400">
              <a:defRPr/>
            </a:lvl1pPr>
          </a:lstStyle>
          <a:p>
            <a:fld id="{AFD164E6-7FA1-44DD-96B9-57727455F696}" type="slidenum">
              <a:rPr lang="en-US"/>
              <a:pPr/>
              <a:t>‹#›</a:t>
            </a:fld>
            <a:endParaRPr lang="en-US"/>
          </a:p>
        </p:txBody>
      </p:sp>
    </p:spTree>
    <p:extLst>
      <p:ext uri="{BB962C8B-B14F-4D97-AF65-F5344CB8AC3E}">
        <p14:creationId xmlns:p14="http://schemas.microsoft.com/office/powerpoint/2010/main" val="3709257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9"/>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lIns="91407" tIns="45704" rIns="91407" bIns="45704"/>
          <a:lstStyle>
            <a:lvl1pPr defTabSz="914071" fontAlgn="auto">
              <a:spcBef>
                <a:spcPts val="0"/>
              </a:spcBef>
              <a:spcAft>
                <a:spcPts val="0"/>
              </a:spcAft>
              <a:defRPr sz="1800">
                <a:solidFill>
                  <a:srgbClr val="FFFFFF"/>
                </a:solidFill>
                <a:latin typeface="Arial"/>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lIns="91407" tIns="45704" rIns="91407" bIns="45704"/>
          <a:lstStyle>
            <a:lvl1pPr defTabSz="914071" fontAlgn="auto">
              <a:spcBef>
                <a:spcPts val="0"/>
              </a:spcBef>
              <a:spcAft>
                <a:spcPts val="0"/>
              </a:spcAft>
              <a:defRPr sz="1800">
                <a:solidFill>
                  <a:srgbClr val="FFFFFF"/>
                </a:solidFill>
                <a:latin typeface="Arial"/>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4400">
              <a:defRPr/>
            </a:lvl1pPr>
          </a:lstStyle>
          <a:p>
            <a:fld id="{8B39AE53-6A4A-437F-B905-A93D8C7EE710}" type="slidenum">
              <a:rPr lang="en-US"/>
              <a:pPr/>
              <a:t>‹#›</a:t>
            </a:fld>
            <a:endParaRPr lang="en-US"/>
          </a:p>
        </p:txBody>
      </p:sp>
    </p:spTree>
    <p:extLst>
      <p:ext uri="{BB962C8B-B14F-4D97-AF65-F5344CB8AC3E}">
        <p14:creationId xmlns:p14="http://schemas.microsoft.com/office/powerpoint/2010/main" val="518031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251575"/>
            <a:ext cx="1981200" cy="457200"/>
          </a:xfrm>
          <a:prstGeom prst="rect">
            <a:avLst/>
          </a:prstGeom>
        </p:spPr>
        <p:txBody>
          <a:bodyPr/>
          <a:lstStyle>
            <a:lvl1pPr defTabSz="914071" fontAlgn="auto">
              <a:spcBef>
                <a:spcPts val="0"/>
              </a:spcBef>
              <a:spcAft>
                <a:spcPts val="0"/>
              </a:spcAft>
              <a:defRPr sz="1800">
                <a:solidFill>
                  <a:srgbClr val="FFFFFF"/>
                </a:solidFill>
                <a:latin typeface="Arial" charset="0"/>
              </a:defRPr>
            </a:lvl1pPr>
          </a:lstStyle>
          <a:p>
            <a:pPr>
              <a:defRPr/>
            </a:pPr>
            <a:endParaRPr lang="en-US"/>
          </a:p>
        </p:txBody>
      </p:sp>
      <p:sp>
        <p:nvSpPr>
          <p:cNvPr id="7" name="Footer Placeholder 6"/>
          <p:cNvSpPr>
            <a:spLocks noGrp="1"/>
          </p:cNvSpPr>
          <p:nvPr>
            <p:ph type="ftr" sz="quarter" idx="11"/>
          </p:nvPr>
        </p:nvSpPr>
        <p:spPr>
          <a:xfrm>
            <a:off x="3352800" y="6248400"/>
            <a:ext cx="2971800" cy="457200"/>
          </a:xfrm>
          <a:prstGeom prst="rect">
            <a:avLst/>
          </a:prstGeom>
        </p:spPr>
        <p:txBody>
          <a:bodyPr/>
          <a:lstStyle>
            <a:lvl1pPr defTabSz="914071" fontAlgn="auto">
              <a:spcBef>
                <a:spcPts val="0"/>
              </a:spcBef>
              <a:spcAft>
                <a:spcPts val="0"/>
              </a:spcAft>
              <a:defRPr sz="1800">
                <a:solidFill>
                  <a:srgbClr val="FFFFFF"/>
                </a:solidFill>
                <a:latin typeface="Arial" charset="0"/>
              </a:defRPr>
            </a:lvl1pPr>
          </a:lstStyle>
          <a:p>
            <a:pPr>
              <a:defRPr/>
            </a:pPr>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defTabSz="914400">
              <a:defRPr/>
            </a:lvl1pPr>
          </a:lstStyle>
          <a:p>
            <a:fld id="{A12883AA-F170-4F55-B671-5DECF58EA509}" type="slidenum">
              <a:rPr lang="en-US"/>
              <a:pPr/>
              <a:t>‹#›</a:t>
            </a:fld>
            <a:endParaRPr lang="en-US"/>
          </a:p>
        </p:txBody>
      </p:sp>
    </p:spTree>
    <p:extLst>
      <p:ext uri="{BB962C8B-B14F-4D97-AF65-F5344CB8AC3E}">
        <p14:creationId xmlns:p14="http://schemas.microsoft.com/office/powerpoint/2010/main" val="3410296030"/>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tx2">
            <a:lumMod val="10000"/>
          </a:schemeClr>
        </a:solidFill>
        <a:effectLst/>
      </p:bgPr>
    </p:bg>
    <p:spTree>
      <p:nvGrpSpPr>
        <p:cNvPr id="1" name=""/>
        <p:cNvGrpSpPr/>
        <p:nvPr/>
      </p:nvGrpSpPr>
      <p:grpSpPr>
        <a:xfrm>
          <a:off x="0" y="0"/>
          <a:ext cx="0" cy="0"/>
          <a:chOff x="0" y="0"/>
          <a:chExt cx="0" cy="0"/>
        </a:xfrm>
      </p:grpSpPr>
      <p:pic>
        <p:nvPicPr>
          <p:cNvPr id="4" name="Picture 7" descr="compass_vcu_mix.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92225" y="152400"/>
            <a:ext cx="66325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5943600"/>
            <a:ext cx="2852738"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1" name="Rectangle 3"/>
          <p:cNvSpPr>
            <a:spLocks noGrp="1" noChangeArrowheads="1"/>
          </p:cNvSpPr>
          <p:nvPr>
            <p:ph type="ctrTitle"/>
          </p:nvPr>
        </p:nvSpPr>
        <p:spPr>
          <a:xfrm>
            <a:off x="0" y="2895600"/>
            <a:ext cx="9144000" cy="762000"/>
          </a:xfrm>
          <a:solidFill>
            <a:schemeClr val="tx2">
              <a:lumMod val="10000"/>
              <a:alpha val="50000"/>
            </a:schemeClr>
          </a:solidFill>
          <a:ln w="9525">
            <a:noFill/>
            <a:miter lim="800000"/>
            <a:headEnd/>
            <a:tailEnd/>
          </a:ln>
          <a:effectLst/>
        </p:spPr>
        <p:txBody>
          <a:bodyPr/>
          <a:lstStyle>
            <a:lvl1pPr algn="r">
              <a:defRPr lang="en-US" dirty="0">
                <a:solidFill>
                  <a:schemeClr val="tx1"/>
                </a:solidFill>
                <a:effectLst>
                  <a:outerShdw blurRad="38100" dist="38100" dir="2700000" algn="tl">
                    <a:srgbClr val="000000">
                      <a:alpha val="43137"/>
                    </a:srgbClr>
                  </a:outerShdw>
                </a:effectLst>
              </a:defRPr>
            </a:lvl1pPr>
          </a:lstStyle>
          <a:p>
            <a:pPr lvl="0"/>
            <a:r>
              <a:rPr lang="en-US" dirty="0" smtClean="0"/>
              <a:t>Click to edit Master title style</a:t>
            </a:r>
            <a:endParaRPr lang="en-US" dirty="0"/>
          </a:p>
        </p:txBody>
      </p:sp>
      <p:sp>
        <p:nvSpPr>
          <p:cNvPr id="94212" name="Rectangle 4"/>
          <p:cNvSpPr>
            <a:spLocks noGrp="1" noChangeArrowheads="1"/>
          </p:cNvSpPr>
          <p:nvPr>
            <p:ph type="subTitle" idx="1"/>
          </p:nvPr>
        </p:nvSpPr>
        <p:spPr>
          <a:xfrm>
            <a:off x="2743200" y="3657600"/>
            <a:ext cx="6400800" cy="609600"/>
          </a:xfrm>
          <a:solidFill>
            <a:schemeClr val="tx2">
              <a:lumMod val="10000"/>
              <a:alpha val="50000"/>
            </a:schemeClr>
          </a:solidFill>
          <a:ln w="9525">
            <a:noFill/>
            <a:miter lim="800000"/>
            <a:headEnd/>
            <a:tailEnd/>
          </a:ln>
          <a:effectLst/>
        </p:spPr>
        <p:txBody>
          <a:bodyPr anchor="ctr"/>
          <a:lstStyle>
            <a:lvl1pPr marL="0" indent="0">
              <a:buNone/>
              <a:defRPr lang="en-US" sz="3200" b="1">
                <a:solidFill>
                  <a:schemeClr val="tx1"/>
                </a:solidFill>
                <a:latin typeface="+mj-lt"/>
                <a:ea typeface="+mj-ea"/>
                <a:cs typeface="+mj-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225818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2880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solidFill>
                  <a:srgbClr val="000000"/>
                </a:solidFill>
              </a:defRPr>
            </a:lvl1pPr>
            <a:lvl2pPr>
              <a:buClr>
                <a:schemeClr val="bg1"/>
              </a:buClr>
              <a:buFont typeface="Arial" pitchFamily="34" charset="0"/>
              <a:buChar char="●"/>
              <a:defRPr>
                <a:solidFill>
                  <a:srgbClr val="000000"/>
                </a:solidFill>
              </a:defRPr>
            </a:lvl2pPr>
            <a:lvl3pPr>
              <a:buFont typeface="Arial"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defTabSz="914400">
              <a:defRPr/>
            </a:lvl1pPr>
          </a:lstStyle>
          <a:p>
            <a:fld id="{D1FB4B07-0A12-449C-A079-BB5E42B01A6F}" type="slidenum">
              <a:rPr lang="en-US"/>
              <a:pPr/>
              <a:t>‹#›</a:t>
            </a:fld>
            <a:endParaRPr lang="en-US"/>
          </a:p>
        </p:txBody>
      </p:sp>
    </p:spTree>
    <p:extLst>
      <p:ext uri="{BB962C8B-B14F-4D97-AF65-F5344CB8AC3E}">
        <p14:creationId xmlns:p14="http://schemas.microsoft.com/office/powerpoint/2010/main" val="1097423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lvl1pPr>
            <a:lvl2pPr marL="457035" indent="0">
              <a:buNone/>
              <a:defRPr sz="1800"/>
            </a:lvl2pPr>
            <a:lvl3pPr marL="914071" indent="0">
              <a:buNone/>
              <a:defRPr sz="1600"/>
            </a:lvl3pPr>
            <a:lvl4pPr marL="1371110" indent="0">
              <a:buNone/>
              <a:defRPr sz="1400"/>
            </a:lvl4pPr>
            <a:lvl5pPr marL="1828146" indent="0">
              <a:buNone/>
              <a:defRPr sz="1400"/>
            </a:lvl5pPr>
            <a:lvl6pPr marL="2285181" indent="0">
              <a:buNone/>
              <a:defRPr sz="1400"/>
            </a:lvl6pPr>
            <a:lvl7pPr marL="2742219" indent="0">
              <a:buNone/>
              <a:defRPr sz="1400"/>
            </a:lvl7pPr>
            <a:lvl8pPr marL="3199252" indent="0">
              <a:buNone/>
              <a:defRPr sz="1400"/>
            </a:lvl8pPr>
            <a:lvl9pPr marL="3656291"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defTabSz="914400">
              <a:defRPr/>
            </a:lvl1pPr>
          </a:lstStyle>
          <a:p>
            <a:fld id="{03411216-3C75-4F31-9018-49B0D930777C}" type="slidenum">
              <a:rPr lang="en-US"/>
              <a:pPr/>
              <a:t>‹#›</a:t>
            </a:fld>
            <a:endParaRPr lang="en-US"/>
          </a:p>
        </p:txBody>
      </p:sp>
    </p:spTree>
    <p:extLst>
      <p:ext uri="{BB962C8B-B14F-4D97-AF65-F5344CB8AC3E}">
        <p14:creationId xmlns:p14="http://schemas.microsoft.com/office/powerpoint/2010/main" val="2745797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295401"/>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1"/>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defTabSz="914400">
              <a:defRPr/>
            </a:lvl1pPr>
          </a:lstStyle>
          <a:p>
            <a:fld id="{E5294B17-0DB1-41CE-9B08-925312B6AE82}" type="slidenum">
              <a:rPr lang="en-US"/>
              <a:pPr/>
              <a:t>‹#›</a:t>
            </a:fld>
            <a:endParaRPr lang="en-US"/>
          </a:p>
        </p:txBody>
      </p:sp>
    </p:spTree>
    <p:extLst>
      <p:ext uri="{BB962C8B-B14F-4D97-AF65-F5344CB8AC3E}">
        <p14:creationId xmlns:p14="http://schemas.microsoft.com/office/powerpoint/2010/main" val="2838380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1" indent="0">
              <a:buNone/>
              <a:defRPr sz="1800" b="1"/>
            </a:lvl3pPr>
            <a:lvl4pPr marL="1371110" indent="0">
              <a:buNone/>
              <a:defRPr sz="1600" b="1"/>
            </a:lvl4pPr>
            <a:lvl5pPr marL="1828146" indent="0">
              <a:buNone/>
              <a:defRPr sz="1600" b="1"/>
            </a:lvl5pPr>
            <a:lvl6pPr marL="2285181" indent="0">
              <a:buNone/>
              <a:defRPr sz="1600" b="1"/>
            </a:lvl6pPr>
            <a:lvl7pPr marL="2742219" indent="0">
              <a:buNone/>
              <a:defRPr sz="1600" b="1"/>
            </a:lvl7pPr>
            <a:lvl8pPr marL="3199252"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35" indent="0">
              <a:buNone/>
              <a:defRPr sz="2000" b="1"/>
            </a:lvl2pPr>
            <a:lvl3pPr marL="914071" indent="0">
              <a:buNone/>
              <a:defRPr sz="1800" b="1"/>
            </a:lvl3pPr>
            <a:lvl4pPr marL="1371110" indent="0">
              <a:buNone/>
              <a:defRPr sz="1600" b="1"/>
            </a:lvl4pPr>
            <a:lvl5pPr marL="1828146" indent="0">
              <a:buNone/>
              <a:defRPr sz="1600" b="1"/>
            </a:lvl5pPr>
            <a:lvl6pPr marL="2285181" indent="0">
              <a:buNone/>
              <a:defRPr sz="1600" b="1"/>
            </a:lvl6pPr>
            <a:lvl7pPr marL="2742219" indent="0">
              <a:buNone/>
              <a:defRPr sz="1600" b="1"/>
            </a:lvl7pPr>
            <a:lvl8pPr marL="3199252"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defTabSz="914400">
              <a:defRPr/>
            </a:lvl1pPr>
          </a:lstStyle>
          <a:p>
            <a:fld id="{4153E474-4EAE-48A3-9104-C4B1330DE289}" type="slidenum">
              <a:rPr lang="en-US"/>
              <a:pPr/>
              <a:t>‹#›</a:t>
            </a:fld>
            <a:endParaRPr lang="en-US"/>
          </a:p>
        </p:txBody>
      </p:sp>
    </p:spTree>
    <p:extLst>
      <p:ext uri="{BB962C8B-B14F-4D97-AF65-F5344CB8AC3E}">
        <p14:creationId xmlns:p14="http://schemas.microsoft.com/office/powerpoint/2010/main" val="2831977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defTabSz="914400">
              <a:defRPr/>
            </a:lvl1pPr>
          </a:lstStyle>
          <a:p>
            <a:fld id="{2603506A-3CD7-4541-BAF8-ACE1F8D1A27C}" type="slidenum">
              <a:rPr lang="en-US"/>
              <a:pPr/>
              <a:t>‹#›</a:t>
            </a:fld>
            <a:endParaRPr lang="en-US"/>
          </a:p>
        </p:txBody>
      </p:sp>
    </p:spTree>
    <p:extLst>
      <p:ext uri="{BB962C8B-B14F-4D97-AF65-F5344CB8AC3E}">
        <p14:creationId xmlns:p14="http://schemas.microsoft.com/office/powerpoint/2010/main" val="1492161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defTabSz="914400">
              <a:defRPr/>
            </a:lvl1pPr>
          </a:lstStyle>
          <a:p>
            <a:fld id="{E30E15E5-5088-43EB-9F76-A707AEEF9F55}" type="slidenum">
              <a:rPr lang="en-US"/>
              <a:pPr/>
              <a:t>‹#›</a:t>
            </a:fld>
            <a:endParaRPr lang="en-US"/>
          </a:p>
        </p:txBody>
      </p:sp>
    </p:spTree>
    <p:extLst>
      <p:ext uri="{BB962C8B-B14F-4D97-AF65-F5344CB8AC3E}">
        <p14:creationId xmlns:p14="http://schemas.microsoft.com/office/powerpoint/2010/main" val="1311560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35" indent="0">
              <a:buNone/>
              <a:defRPr sz="1200"/>
            </a:lvl2pPr>
            <a:lvl3pPr marL="914071" indent="0">
              <a:buNone/>
              <a:defRPr sz="1000"/>
            </a:lvl3pPr>
            <a:lvl4pPr marL="1371110" indent="0">
              <a:buNone/>
              <a:defRPr sz="900"/>
            </a:lvl4pPr>
            <a:lvl5pPr marL="1828146" indent="0">
              <a:buNone/>
              <a:defRPr sz="900"/>
            </a:lvl5pPr>
            <a:lvl6pPr marL="2285181" indent="0">
              <a:buNone/>
              <a:defRPr sz="900"/>
            </a:lvl6pPr>
            <a:lvl7pPr marL="2742219" indent="0">
              <a:buNone/>
              <a:defRPr sz="900"/>
            </a:lvl7pPr>
            <a:lvl8pPr marL="3199252" indent="0">
              <a:buNone/>
              <a:defRPr sz="900"/>
            </a:lvl8pPr>
            <a:lvl9pPr marL="365629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defTabSz="914400">
              <a:defRPr/>
            </a:lvl1pPr>
          </a:lstStyle>
          <a:p>
            <a:fld id="{49F13FE3-D97B-43F7-8814-6D281C377881}" type="slidenum">
              <a:rPr lang="en-US"/>
              <a:pPr/>
              <a:t>‹#›</a:t>
            </a:fld>
            <a:endParaRPr lang="en-US"/>
          </a:p>
        </p:txBody>
      </p:sp>
    </p:spTree>
    <p:extLst>
      <p:ext uri="{BB962C8B-B14F-4D97-AF65-F5344CB8AC3E}">
        <p14:creationId xmlns:p14="http://schemas.microsoft.com/office/powerpoint/2010/main" val="2297887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5" indent="0">
              <a:buNone/>
              <a:defRPr sz="2800"/>
            </a:lvl2pPr>
            <a:lvl3pPr marL="914071" indent="0">
              <a:buNone/>
              <a:defRPr sz="2400"/>
            </a:lvl3pPr>
            <a:lvl4pPr marL="1371110" indent="0">
              <a:buNone/>
              <a:defRPr sz="2000"/>
            </a:lvl4pPr>
            <a:lvl5pPr marL="1828146" indent="0">
              <a:buNone/>
              <a:defRPr sz="2000"/>
            </a:lvl5pPr>
            <a:lvl6pPr marL="2285181" indent="0">
              <a:buNone/>
              <a:defRPr sz="2000"/>
            </a:lvl6pPr>
            <a:lvl7pPr marL="2742219" indent="0">
              <a:buNone/>
              <a:defRPr sz="2000"/>
            </a:lvl7pPr>
            <a:lvl8pPr marL="3199252" indent="0">
              <a:buNone/>
              <a:defRPr sz="2000"/>
            </a:lvl8pPr>
            <a:lvl9pPr marL="3656291"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1" indent="0">
              <a:buNone/>
              <a:defRPr sz="1000"/>
            </a:lvl3pPr>
            <a:lvl4pPr marL="1371110" indent="0">
              <a:buNone/>
              <a:defRPr sz="900"/>
            </a:lvl4pPr>
            <a:lvl5pPr marL="1828146" indent="0">
              <a:buNone/>
              <a:defRPr sz="900"/>
            </a:lvl5pPr>
            <a:lvl6pPr marL="2285181" indent="0">
              <a:buNone/>
              <a:defRPr sz="900"/>
            </a:lvl6pPr>
            <a:lvl7pPr marL="2742219" indent="0">
              <a:buNone/>
              <a:defRPr sz="900"/>
            </a:lvl7pPr>
            <a:lvl8pPr marL="3199252" indent="0">
              <a:buNone/>
              <a:defRPr sz="900"/>
            </a:lvl8pPr>
            <a:lvl9pPr marL="365629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defTabSz="914400">
              <a:defRPr/>
            </a:lvl1pPr>
          </a:lstStyle>
          <a:p>
            <a:fld id="{76453F1C-EBF1-4FCB-ACDC-14A271533BC9}" type="slidenum">
              <a:rPr lang="en-US"/>
              <a:pPr/>
              <a:t>‹#›</a:t>
            </a:fld>
            <a:endParaRPr lang="en-US"/>
          </a:p>
        </p:txBody>
      </p:sp>
    </p:spTree>
    <p:extLst>
      <p:ext uri="{BB962C8B-B14F-4D97-AF65-F5344CB8AC3E}">
        <p14:creationId xmlns:p14="http://schemas.microsoft.com/office/powerpoint/2010/main" val="1722235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defTabSz="914400">
              <a:defRPr/>
            </a:lvl1pPr>
          </a:lstStyle>
          <a:p>
            <a:fld id="{EC48F50F-103E-4C32-B030-C123776F2CBE}" type="slidenum">
              <a:rPr lang="en-US"/>
              <a:pPr/>
              <a:t>‹#›</a:t>
            </a:fld>
            <a:endParaRPr lang="en-US"/>
          </a:p>
        </p:txBody>
      </p:sp>
    </p:spTree>
    <p:extLst>
      <p:ext uri="{BB962C8B-B14F-4D97-AF65-F5344CB8AC3E}">
        <p14:creationId xmlns:p14="http://schemas.microsoft.com/office/powerpoint/2010/main" val="4254625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6201"/>
            <a:ext cx="211455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1"/>
            <a:ext cx="619125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defTabSz="914400">
              <a:defRPr/>
            </a:lvl1pPr>
          </a:lstStyle>
          <a:p>
            <a:fld id="{208B0C14-C89E-4870-B280-15204060C115}" type="slidenum">
              <a:rPr lang="en-US"/>
              <a:pPr/>
              <a:t>‹#›</a:t>
            </a:fld>
            <a:endParaRPr lang="en-US"/>
          </a:p>
        </p:txBody>
      </p:sp>
    </p:spTree>
    <p:extLst>
      <p:ext uri="{BB962C8B-B14F-4D97-AF65-F5344CB8AC3E}">
        <p14:creationId xmlns:p14="http://schemas.microsoft.com/office/powerpoint/2010/main" val="78565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712788"/>
            <a:ext cx="3814762" cy="5456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712788"/>
            <a:ext cx="3816350" cy="5456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0929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9"/>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lIns="91407" tIns="45704" rIns="91407" bIns="45704"/>
          <a:lstStyle>
            <a:lvl1pPr defTabSz="914071" fontAlgn="auto">
              <a:spcBef>
                <a:spcPts val="0"/>
              </a:spcBef>
              <a:spcAft>
                <a:spcPts val="0"/>
              </a:spcAft>
              <a:defRPr sz="1800">
                <a:solidFill>
                  <a:srgbClr val="FFFFFF"/>
                </a:solidFill>
                <a:latin typeface="Arial"/>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lIns="91407" tIns="45704" rIns="91407" bIns="45704"/>
          <a:lstStyle>
            <a:lvl1pPr defTabSz="914071" fontAlgn="auto">
              <a:spcBef>
                <a:spcPts val="0"/>
              </a:spcBef>
              <a:spcAft>
                <a:spcPts val="0"/>
              </a:spcAft>
              <a:defRPr sz="1800">
                <a:solidFill>
                  <a:srgbClr val="FFFFFF"/>
                </a:solidFill>
                <a:latin typeface="Arial"/>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4400">
              <a:defRPr/>
            </a:lvl1pPr>
          </a:lstStyle>
          <a:p>
            <a:fld id="{6E3406F4-37A7-4F66-AF11-623C732130CA}" type="slidenum">
              <a:rPr lang="en-US"/>
              <a:pPr/>
              <a:t>‹#›</a:t>
            </a:fld>
            <a:endParaRPr lang="en-US"/>
          </a:p>
        </p:txBody>
      </p:sp>
    </p:spTree>
    <p:extLst>
      <p:ext uri="{BB962C8B-B14F-4D97-AF65-F5344CB8AC3E}">
        <p14:creationId xmlns:p14="http://schemas.microsoft.com/office/powerpoint/2010/main" val="2585172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lIns="91407" tIns="45704" rIns="91407" bIns="45704"/>
          <a:lstStyle>
            <a:lvl1pPr defTabSz="914071" fontAlgn="auto">
              <a:spcBef>
                <a:spcPts val="0"/>
              </a:spcBef>
              <a:spcAft>
                <a:spcPts val="0"/>
              </a:spcAft>
              <a:defRPr sz="1800">
                <a:solidFill>
                  <a:srgbClr val="FFFFFF"/>
                </a:solidFill>
                <a:latin typeface="Arial"/>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lIns="91407" tIns="45704" rIns="91407" bIns="45704"/>
          <a:lstStyle>
            <a:lvl1pPr defTabSz="914071" fontAlgn="auto">
              <a:spcBef>
                <a:spcPts val="0"/>
              </a:spcBef>
              <a:spcAft>
                <a:spcPts val="0"/>
              </a:spcAft>
              <a:defRPr sz="1800">
                <a:solidFill>
                  <a:srgbClr val="FFFFFF"/>
                </a:solidFill>
                <a:latin typeface="Arial"/>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4400">
              <a:defRPr/>
            </a:lvl1pPr>
          </a:lstStyle>
          <a:p>
            <a:fld id="{6DF56D34-5020-4ADC-B508-909695F6E0AA}" type="slidenum">
              <a:rPr lang="en-US"/>
              <a:pPr/>
              <a:t>‹#›</a:t>
            </a:fld>
            <a:endParaRPr lang="en-US"/>
          </a:p>
        </p:txBody>
      </p:sp>
    </p:spTree>
    <p:extLst>
      <p:ext uri="{BB962C8B-B14F-4D97-AF65-F5344CB8AC3E}">
        <p14:creationId xmlns:p14="http://schemas.microsoft.com/office/powerpoint/2010/main" val="1027406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251575"/>
            <a:ext cx="1981200" cy="457200"/>
          </a:xfrm>
          <a:prstGeom prst="rect">
            <a:avLst/>
          </a:prstGeom>
        </p:spPr>
        <p:txBody>
          <a:bodyPr/>
          <a:lstStyle>
            <a:lvl1pPr defTabSz="914071" fontAlgn="auto">
              <a:spcBef>
                <a:spcPts val="0"/>
              </a:spcBef>
              <a:spcAft>
                <a:spcPts val="0"/>
              </a:spcAft>
              <a:defRPr sz="1800">
                <a:solidFill>
                  <a:srgbClr val="FFFFFF"/>
                </a:solidFill>
                <a:latin typeface="Arial" charset="0"/>
              </a:defRPr>
            </a:lvl1pPr>
          </a:lstStyle>
          <a:p>
            <a:pPr>
              <a:defRPr/>
            </a:pPr>
            <a:endParaRPr lang="en-US"/>
          </a:p>
        </p:txBody>
      </p:sp>
      <p:sp>
        <p:nvSpPr>
          <p:cNvPr id="7" name="Footer Placeholder 6"/>
          <p:cNvSpPr>
            <a:spLocks noGrp="1"/>
          </p:cNvSpPr>
          <p:nvPr>
            <p:ph type="ftr" sz="quarter" idx="11"/>
          </p:nvPr>
        </p:nvSpPr>
        <p:spPr>
          <a:xfrm>
            <a:off x="3352800" y="6248400"/>
            <a:ext cx="2971800" cy="457200"/>
          </a:xfrm>
          <a:prstGeom prst="rect">
            <a:avLst/>
          </a:prstGeom>
        </p:spPr>
        <p:txBody>
          <a:bodyPr/>
          <a:lstStyle>
            <a:lvl1pPr defTabSz="914071" fontAlgn="auto">
              <a:spcBef>
                <a:spcPts val="0"/>
              </a:spcBef>
              <a:spcAft>
                <a:spcPts val="0"/>
              </a:spcAft>
              <a:defRPr sz="1800">
                <a:solidFill>
                  <a:srgbClr val="FFFFFF"/>
                </a:solidFill>
                <a:latin typeface="Arial" charset="0"/>
              </a:defRPr>
            </a:lvl1pPr>
          </a:lstStyle>
          <a:p>
            <a:pPr>
              <a:defRPr/>
            </a:pPr>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defTabSz="914400">
              <a:defRPr/>
            </a:lvl1pPr>
          </a:lstStyle>
          <a:p>
            <a:fld id="{71462E7D-236A-4693-A6CB-BCED5FBAAAF0}" type="slidenum">
              <a:rPr lang="en-US"/>
              <a:pPr/>
              <a:t>‹#›</a:t>
            </a:fld>
            <a:endParaRPr lang="en-US"/>
          </a:p>
        </p:txBody>
      </p:sp>
    </p:spTree>
    <p:extLst>
      <p:ext uri="{BB962C8B-B14F-4D97-AF65-F5344CB8AC3E}">
        <p14:creationId xmlns:p14="http://schemas.microsoft.com/office/powerpoint/2010/main" val="3355959546"/>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702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20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42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807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877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4.png"/><Relationship Id="rId2" Type="http://schemas.openxmlformats.org/officeDocument/2006/relationships/slideLayout" Target="../slideLayouts/slideLayout30.xml"/><Relationship Id="rId16"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tx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04800" y="293688"/>
            <a:ext cx="8534400" cy="6324600"/>
          </a:xfrm>
          <a:prstGeom prst="rect">
            <a:avLst/>
          </a:prstGeom>
          <a:noFill/>
          <a:ln w="67945">
            <a:solidFill>
              <a:srgbClr val="FED71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
        <p:nvSpPr>
          <p:cNvPr id="1027" name="Text Box 3"/>
          <p:cNvSpPr txBox="1">
            <a:spLocks noChangeArrowheads="1"/>
          </p:cNvSpPr>
          <p:nvPr/>
        </p:nvSpPr>
        <p:spPr bwMode="invGray">
          <a:xfrm>
            <a:off x="7808913" y="6453188"/>
            <a:ext cx="893762" cy="2905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sz="1300">
                <a:solidFill>
                  <a:schemeClr val="bg1"/>
                </a:solidFill>
                <a:latin typeface="Goudy Old Style" panose="02020502050305020303" pitchFamily="18" charset="0"/>
              </a:rPr>
              <a:t>Slide </a:t>
            </a:r>
            <a:fld id="{47D22A69-E07C-40A4-A3C8-016FA5032880}" type="slidenum">
              <a:rPr lang="en-US" sz="1300">
                <a:solidFill>
                  <a:schemeClr val="bg1"/>
                </a:solidFill>
                <a:latin typeface="Goudy Old Style" panose="02020502050305020303" pitchFamily="18" charset="0"/>
              </a:rPr>
              <a:pPr algn="ctr"/>
              <a:t>‹#›</a:t>
            </a:fld>
            <a:endParaRPr lang="en-US" sz="1300">
              <a:solidFill>
                <a:schemeClr val="bg1"/>
              </a:solidFill>
              <a:latin typeface="Goudy Old Style" panose="02020502050305020303" pitchFamily="18" charset="0"/>
            </a:endParaRPr>
          </a:p>
        </p:txBody>
      </p:sp>
      <p:sp>
        <p:nvSpPr>
          <p:cNvPr id="1028" name="Rectangle 4"/>
          <p:cNvSpPr>
            <a:spLocks noGrp="1" noChangeArrowheads="1"/>
          </p:cNvSpPr>
          <p:nvPr>
            <p:ph type="title"/>
          </p:nvPr>
        </p:nvSpPr>
        <p:spPr bwMode="invGray">
          <a:xfrm>
            <a:off x="646113" y="46038"/>
            <a:ext cx="7908925" cy="481012"/>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61988" y="712788"/>
            <a:ext cx="7783512" cy="545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6" descr="VCUHSlogotypeCBnew"/>
          <p:cNvPicPr>
            <a:picLocks noChangeAspect="1" noChangeArrowheads="1"/>
          </p:cNvPicPr>
          <p:nvPr/>
        </p:nvPicPr>
        <p:blipFill>
          <a:blip r:embed="rId17">
            <a:clrChange>
              <a:clrFrom>
                <a:srgbClr val="000000"/>
              </a:clrFrom>
              <a:clrTo>
                <a:srgbClr val="000000">
                  <a:alpha val="0"/>
                </a:srgbClr>
              </a:clrTo>
            </a:clrChange>
            <a:extLst>
              <a:ext uri="{28A0092B-C50C-407E-A947-70E740481C1C}">
                <a14:useLocalDpi xmlns:a14="http://schemas.microsoft.com/office/drawing/2010/main" val="0"/>
              </a:ext>
            </a:extLst>
          </a:blip>
          <a:srcRect l="2319" r="2254"/>
          <a:stretch>
            <a:fillRect/>
          </a:stretch>
        </p:blipFill>
        <p:spPr bwMode="invGray">
          <a:xfrm>
            <a:off x="639763" y="6276975"/>
            <a:ext cx="2286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olucient100Top"/>
          <p:cNvPicPr>
            <a:picLocks noChangeAspect="1" noChangeArrowheads="1"/>
          </p:cNvPicPr>
          <p:nvPr/>
        </p:nvPicPr>
        <p:blipFill>
          <a:blip r:embed="rId18">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invGray">
          <a:xfrm>
            <a:off x="4298950" y="6276975"/>
            <a:ext cx="1038225" cy="517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2" name="Text Box 9"/>
          <p:cNvSpPr txBox="1">
            <a:spLocks noChangeArrowheads="1"/>
          </p:cNvSpPr>
          <p:nvPr userDrawn="1"/>
        </p:nvSpPr>
        <p:spPr bwMode="invGray">
          <a:xfrm>
            <a:off x="7808913" y="6453188"/>
            <a:ext cx="893762" cy="2905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sz="1300">
                <a:solidFill>
                  <a:schemeClr val="bg1"/>
                </a:solidFill>
                <a:latin typeface="Goudy Old Style" panose="02020502050305020303" pitchFamily="18" charset="0"/>
              </a:rPr>
              <a:t>Slide </a:t>
            </a:r>
            <a:fld id="{8A69EB38-7685-4CF3-AE3C-4F890C99F5C7}" type="slidenum">
              <a:rPr lang="en-US" sz="1300">
                <a:solidFill>
                  <a:schemeClr val="bg1"/>
                </a:solidFill>
                <a:latin typeface="Goudy Old Style" panose="02020502050305020303" pitchFamily="18" charset="0"/>
              </a:rPr>
              <a:pPr algn="ctr"/>
              <a:t>‹#›</a:t>
            </a:fld>
            <a:endParaRPr lang="en-US" sz="1300">
              <a:solidFill>
                <a:schemeClr val="bg1"/>
              </a:solidFill>
              <a:latin typeface="Goudy Old Style" panose="02020502050305020303" pitchFamily="18" charset="0"/>
            </a:endParaRPr>
          </a:p>
        </p:txBody>
      </p:sp>
      <p:pic>
        <p:nvPicPr>
          <p:cNvPr id="1033" name="Picture 10" descr="Solucient100Top"/>
          <p:cNvPicPr>
            <a:picLocks noChangeAspect="1" noChangeArrowheads="1"/>
          </p:cNvPicPr>
          <p:nvPr userDrawn="1"/>
        </p:nvPicPr>
        <p:blipFill>
          <a:blip r:embed="rId18">
            <a:clrChange>
              <a:clrFrom>
                <a:srgbClr val="FBFBFB"/>
              </a:clrFrom>
              <a:clrTo>
                <a:srgbClr val="FBFBFB">
                  <a:alpha val="0"/>
                </a:srgbClr>
              </a:clrTo>
            </a:clrChange>
            <a:lum bright="-10000" contrast="10000"/>
            <a:extLst>
              <a:ext uri="{28A0092B-C50C-407E-A947-70E740481C1C}">
                <a14:useLocalDpi xmlns:a14="http://schemas.microsoft.com/office/drawing/2010/main" val="0"/>
              </a:ext>
            </a:extLst>
          </a:blip>
          <a:srcRect/>
          <a:stretch>
            <a:fillRect/>
          </a:stretch>
        </p:blipFill>
        <p:spPr bwMode="invGray">
          <a:xfrm>
            <a:off x="4298950" y="6276975"/>
            <a:ext cx="1038225" cy="517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7"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 id="2147484305" r:id="rId14"/>
    <p:sldLayoutId id="2147484306" r:id="rId15"/>
  </p:sldLayoutIdLst>
  <p:timing>
    <p:tnLst>
      <p:par>
        <p:cTn id="1" dur="indefinite" restart="never" nodeType="tmRoot"/>
      </p:par>
    </p:tnLst>
  </p:timing>
  <p:txStyles>
    <p:titleStyle>
      <a:lvl1pPr marL="461963" indent="-461963" algn="l" rtl="0" eaLnBrk="0" fontAlgn="base" hangingPunct="0">
        <a:spcBef>
          <a:spcPct val="0"/>
        </a:spcBef>
        <a:spcAft>
          <a:spcPct val="0"/>
        </a:spcAft>
        <a:buClr>
          <a:srgbClr val="FF3300"/>
        </a:buClr>
        <a:buSzPct val="90000"/>
        <a:buFont typeface="Monotype Sorts" pitchFamily="2" charset="2"/>
        <a:defRPr kumimoji="1" sz="3200">
          <a:solidFill>
            <a:schemeClr val="bg1"/>
          </a:solidFill>
          <a:latin typeface="+mj-lt"/>
          <a:ea typeface="+mj-ea"/>
          <a:cs typeface="+mj-cs"/>
        </a:defRPr>
      </a:lvl1pPr>
      <a:lvl2pPr marL="461963" indent="-461963" algn="l" rtl="0" eaLnBrk="0" fontAlgn="base" hangingPunct="0">
        <a:spcBef>
          <a:spcPct val="0"/>
        </a:spcBef>
        <a:spcAft>
          <a:spcPct val="0"/>
        </a:spcAft>
        <a:buClr>
          <a:srgbClr val="FF3300"/>
        </a:buClr>
        <a:buSzPct val="90000"/>
        <a:buFont typeface="Monotype Sorts" pitchFamily="2" charset="2"/>
        <a:defRPr kumimoji="1" sz="3200">
          <a:solidFill>
            <a:schemeClr val="bg1"/>
          </a:solidFill>
          <a:latin typeface="Verdana" pitchFamily="34" charset="0"/>
        </a:defRPr>
      </a:lvl2pPr>
      <a:lvl3pPr marL="461963" indent="-461963" algn="l" rtl="0" eaLnBrk="0" fontAlgn="base" hangingPunct="0">
        <a:spcBef>
          <a:spcPct val="0"/>
        </a:spcBef>
        <a:spcAft>
          <a:spcPct val="0"/>
        </a:spcAft>
        <a:buClr>
          <a:srgbClr val="FF3300"/>
        </a:buClr>
        <a:buSzPct val="90000"/>
        <a:buFont typeface="Monotype Sorts" pitchFamily="2" charset="2"/>
        <a:defRPr kumimoji="1" sz="3200">
          <a:solidFill>
            <a:schemeClr val="bg1"/>
          </a:solidFill>
          <a:latin typeface="Verdana" pitchFamily="34" charset="0"/>
        </a:defRPr>
      </a:lvl3pPr>
      <a:lvl4pPr marL="461963" indent="-461963" algn="l" rtl="0" eaLnBrk="0" fontAlgn="base" hangingPunct="0">
        <a:spcBef>
          <a:spcPct val="0"/>
        </a:spcBef>
        <a:spcAft>
          <a:spcPct val="0"/>
        </a:spcAft>
        <a:buClr>
          <a:srgbClr val="FF3300"/>
        </a:buClr>
        <a:buSzPct val="90000"/>
        <a:buFont typeface="Monotype Sorts" pitchFamily="2" charset="2"/>
        <a:defRPr kumimoji="1" sz="3200">
          <a:solidFill>
            <a:schemeClr val="bg1"/>
          </a:solidFill>
          <a:latin typeface="Verdana" pitchFamily="34" charset="0"/>
        </a:defRPr>
      </a:lvl4pPr>
      <a:lvl5pPr marL="461963" indent="-461963" algn="l" rtl="0" eaLnBrk="0" fontAlgn="base" hangingPunct="0">
        <a:spcBef>
          <a:spcPct val="0"/>
        </a:spcBef>
        <a:spcAft>
          <a:spcPct val="0"/>
        </a:spcAft>
        <a:buClr>
          <a:srgbClr val="FF3300"/>
        </a:buClr>
        <a:buSzPct val="90000"/>
        <a:buFont typeface="Monotype Sorts" pitchFamily="2" charset="2"/>
        <a:defRPr kumimoji="1" sz="3200">
          <a:solidFill>
            <a:schemeClr val="bg1"/>
          </a:solidFill>
          <a:latin typeface="Verdana" pitchFamily="34" charset="0"/>
        </a:defRPr>
      </a:lvl5pPr>
      <a:lvl6pPr marL="919163" indent="-461963" algn="l" rtl="0" eaLnBrk="0" fontAlgn="base" hangingPunct="0">
        <a:spcBef>
          <a:spcPct val="0"/>
        </a:spcBef>
        <a:spcAft>
          <a:spcPct val="0"/>
        </a:spcAft>
        <a:buClr>
          <a:srgbClr val="FF3300"/>
        </a:buClr>
        <a:buSzPct val="90000"/>
        <a:buFont typeface="Monotype Sorts" pitchFamily="2" charset="2"/>
        <a:defRPr kumimoji="1" sz="3200">
          <a:solidFill>
            <a:schemeClr val="bg1"/>
          </a:solidFill>
          <a:latin typeface="Verdana" pitchFamily="34" charset="0"/>
        </a:defRPr>
      </a:lvl6pPr>
      <a:lvl7pPr marL="1376363" indent="-461963" algn="l" rtl="0" eaLnBrk="0" fontAlgn="base" hangingPunct="0">
        <a:spcBef>
          <a:spcPct val="0"/>
        </a:spcBef>
        <a:spcAft>
          <a:spcPct val="0"/>
        </a:spcAft>
        <a:buClr>
          <a:srgbClr val="FF3300"/>
        </a:buClr>
        <a:buSzPct val="90000"/>
        <a:buFont typeface="Monotype Sorts" pitchFamily="2" charset="2"/>
        <a:defRPr kumimoji="1" sz="3200">
          <a:solidFill>
            <a:schemeClr val="bg1"/>
          </a:solidFill>
          <a:latin typeface="Verdana" pitchFamily="34" charset="0"/>
        </a:defRPr>
      </a:lvl7pPr>
      <a:lvl8pPr marL="1833563" indent="-461963" algn="l" rtl="0" eaLnBrk="0" fontAlgn="base" hangingPunct="0">
        <a:spcBef>
          <a:spcPct val="0"/>
        </a:spcBef>
        <a:spcAft>
          <a:spcPct val="0"/>
        </a:spcAft>
        <a:buClr>
          <a:srgbClr val="FF3300"/>
        </a:buClr>
        <a:buSzPct val="90000"/>
        <a:buFont typeface="Monotype Sorts" pitchFamily="2" charset="2"/>
        <a:defRPr kumimoji="1" sz="3200">
          <a:solidFill>
            <a:schemeClr val="bg1"/>
          </a:solidFill>
          <a:latin typeface="Verdana" pitchFamily="34" charset="0"/>
        </a:defRPr>
      </a:lvl8pPr>
      <a:lvl9pPr marL="2290763" indent="-461963" algn="l" rtl="0" eaLnBrk="0" fontAlgn="base" hangingPunct="0">
        <a:spcBef>
          <a:spcPct val="0"/>
        </a:spcBef>
        <a:spcAft>
          <a:spcPct val="0"/>
        </a:spcAft>
        <a:buClr>
          <a:srgbClr val="FF3300"/>
        </a:buClr>
        <a:buSzPct val="90000"/>
        <a:buFont typeface="Monotype Sorts" pitchFamily="2" charset="2"/>
        <a:defRPr kumimoji="1"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kumimoji="1" sz="2800">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Char char="–"/>
        <a:defRPr kumimoji="1" sz="2400">
          <a:solidFill>
            <a:schemeClr val="bg1"/>
          </a:solidFill>
          <a:latin typeface="+mn-lt"/>
        </a:defRPr>
      </a:lvl2pPr>
      <a:lvl3pPr marL="1143000" indent="-228600" algn="l" rtl="0" eaLnBrk="0" fontAlgn="base" hangingPunct="0">
        <a:spcBef>
          <a:spcPct val="20000"/>
        </a:spcBef>
        <a:spcAft>
          <a:spcPct val="0"/>
        </a:spcAft>
        <a:buClr>
          <a:schemeClr val="bg1"/>
        </a:buClr>
        <a:buFont typeface="Wingdings" panose="05000000000000000000" pitchFamily="2" charset="2"/>
        <a:buChar char="§"/>
        <a:defRPr kumimoji="1" sz="2000">
          <a:solidFill>
            <a:schemeClr val="bg1"/>
          </a:solidFill>
          <a:latin typeface="+mn-lt"/>
        </a:defRPr>
      </a:lvl3pPr>
      <a:lvl4pPr marL="1600200" indent="-228600" algn="l" rtl="0" eaLnBrk="0" fontAlgn="base" hangingPunct="0">
        <a:spcBef>
          <a:spcPct val="20000"/>
        </a:spcBef>
        <a:spcAft>
          <a:spcPct val="0"/>
        </a:spcAft>
        <a:buClr>
          <a:schemeClr val="bg1"/>
        </a:buClr>
        <a:buChar char="o"/>
        <a:defRPr kumimoji="1">
          <a:solidFill>
            <a:schemeClr val="bg1"/>
          </a:solidFill>
          <a:latin typeface="+mn-lt"/>
        </a:defRPr>
      </a:lvl4pPr>
      <a:lvl5pPr marL="2057400" indent="-228600" algn="l" rtl="0" eaLnBrk="0" fontAlgn="base" hangingPunct="0">
        <a:spcBef>
          <a:spcPct val="20000"/>
        </a:spcBef>
        <a:spcAft>
          <a:spcPct val="0"/>
        </a:spcAft>
        <a:buClr>
          <a:schemeClr val="bg1"/>
        </a:buClr>
        <a:buChar char="–"/>
        <a:defRPr kumimoji="1">
          <a:solidFill>
            <a:schemeClr val="bg1"/>
          </a:solidFill>
          <a:latin typeface="+mn-lt"/>
        </a:defRPr>
      </a:lvl5pPr>
      <a:lvl6pPr marL="2514600" indent="-228600" algn="l" rtl="0" eaLnBrk="0" fontAlgn="base" hangingPunct="0">
        <a:spcBef>
          <a:spcPct val="20000"/>
        </a:spcBef>
        <a:spcAft>
          <a:spcPct val="0"/>
        </a:spcAft>
        <a:buClr>
          <a:schemeClr val="bg1"/>
        </a:buClr>
        <a:buChar char="–"/>
        <a:defRPr kumimoji="1">
          <a:solidFill>
            <a:schemeClr val="bg1"/>
          </a:solidFill>
          <a:latin typeface="+mn-lt"/>
        </a:defRPr>
      </a:lvl6pPr>
      <a:lvl7pPr marL="2971800" indent="-228600" algn="l" rtl="0" eaLnBrk="0" fontAlgn="base" hangingPunct="0">
        <a:spcBef>
          <a:spcPct val="20000"/>
        </a:spcBef>
        <a:spcAft>
          <a:spcPct val="0"/>
        </a:spcAft>
        <a:buClr>
          <a:schemeClr val="bg1"/>
        </a:buClr>
        <a:buChar char="–"/>
        <a:defRPr kumimoji="1">
          <a:solidFill>
            <a:schemeClr val="bg1"/>
          </a:solidFill>
          <a:latin typeface="+mn-lt"/>
        </a:defRPr>
      </a:lvl7pPr>
      <a:lvl8pPr marL="3429000" indent="-228600" algn="l" rtl="0" eaLnBrk="0" fontAlgn="base" hangingPunct="0">
        <a:spcBef>
          <a:spcPct val="20000"/>
        </a:spcBef>
        <a:spcAft>
          <a:spcPct val="0"/>
        </a:spcAft>
        <a:buClr>
          <a:schemeClr val="bg1"/>
        </a:buClr>
        <a:buChar char="–"/>
        <a:defRPr kumimoji="1">
          <a:solidFill>
            <a:schemeClr val="bg1"/>
          </a:solidFill>
          <a:latin typeface="+mn-lt"/>
        </a:defRPr>
      </a:lvl8pPr>
      <a:lvl9pPr marL="3886200" indent="-228600" algn="l" rtl="0" eaLnBrk="0" fontAlgn="base" hangingPunct="0">
        <a:spcBef>
          <a:spcPct val="20000"/>
        </a:spcBef>
        <a:spcAft>
          <a:spcPct val="0"/>
        </a:spcAft>
        <a:buClr>
          <a:schemeClr val="bg1"/>
        </a:buClr>
        <a:buChar char="–"/>
        <a:defRPr kumimoji="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6200775"/>
            <a:ext cx="9144000" cy="657225"/>
          </a:xfrm>
          <a:prstGeom prst="rect">
            <a:avLst/>
          </a:prstGeom>
          <a:solidFill>
            <a:schemeClr val="tx2">
              <a:lumMod val="10000"/>
            </a:schemeClr>
          </a:solidFill>
          <a:ln w="9525" cap="flat" cmpd="sng" algn="ctr">
            <a:solidFill>
              <a:schemeClr val="tx2">
                <a:lumMod val="25000"/>
              </a:schemeClr>
            </a:solidFill>
            <a:prstDash val="solid"/>
            <a:round/>
            <a:headEnd type="none" w="med" len="med"/>
            <a:tailEnd type="none" w="med" len="med"/>
          </a:ln>
          <a:effectLst/>
        </p:spPr>
        <p:txBody>
          <a:bodyPr/>
          <a:lstStyle/>
          <a:p>
            <a:pPr algn="ctr">
              <a:defRPr/>
            </a:pPr>
            <a:endParaRPr lang="en-US" sz="1800">
              <a:solidFill>
                <a:srgbClr val="FFFFFF"/>
              </a:solidFill>
            </a:endParaRPr>
          </a:p>
        </p:txBody>
      </p:sp>
      <p:sp>
        <p:nvSpPr>
          <p:cNvPr id="205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5"/>
          <p:cNvSpPr>
            <a:spLocks noGrp="1" noChangeArrowheads="1"/>
          </p:cNvSpPr>
          <p:nvPr>
            <p:ph type="title"/>
          </p:nvPr>
        </p:nvSpPr>
        <p:spPr bwMode="auto">
          <a:xfrm>
            <a:off x="228600" y="762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93190" name="Rectangle 6"/>
          <p:cNvSpPr>
            <a:spLocks noGrp="1" noChangeArrowheads="1"/>
          </p:cNvSpPr>
          <p:nvPr>
            <p:ph type="sldNum" sz="quarter" idx="4"/>
          </p:nvPr>
        </p:nvSpPr>
        <p:spPr bwMode="auto">
          <a:xfrm>
            <a:off x="8234363" y="6411913"/>
            <a:ext cx="501650" cy="346075"/>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defTabSz="912813">
              <a:defRPr>
                <a:solidFill>
                  <a:srgbClr val="FFFFFF"/>
                </a:solidFill>
                <a:latin typeface="Goudy Old Style" panose="02020502050305020303" pitchFamily="18" charset="0"/>
              </a:defRPr>
            </a:lvl1pPr>
          </a:lstStyle>
          <a:p>
            <a:fld id="{E8747FF3-D282-4429-9B70-8EF5536385EA}" type="slidenum">
              <a:rPr lang="en-US"/>
              <a:pPr/>
              <a:t>‹#›</a:t>
            </a:fld>
            <a:endParaRPr lang="en-US"/>
          </a:p>
        </p:txBody>
      </p:sp>
      <p:pic>
        <p:nvPicPr>
          <p:cNvPr id="2054" name="Picture 8" descr="compass_vcu_mix.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21588" y="6242050"/>
            <a:ext cx="579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87350" y="6257925"/>
            <a:ext cx="228282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dk2" tx1="lt1" bg2="dk1" tx2="lt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000000"/>
          </a:solidFill>
          <a:latin typeface="+mj-lt"/>
          <a:ea typeface="+mj-ea"/>
          <a:cs typeface="+mj-cs"/>
        </a:defRPr>
      </a:lvl1pPr>
      <a:lvl2pPr algn="l" rtl="0" eaLnBrk="0" fontAlgn="base" hangingPunct="0">
        <a:spcBef>
          <a:spcPct val="0"/>
        </a:spcBef>
        <a:spcAft>
          <a:spcPct val="0"/>
        </a:spcAft>
        <a:defRPr sz="4000" b="1">
          <a:solidFill>
            <a:srgbClr val="000000"/>
          </a:solidFill>
          <a:latin typeface="Goudy Old Style" pitchFamily="18" charset="0"/>
        </a:defRPr>
      </a:lvl2pPr>
      <a:lvl3pPr algn="l" rtl="0" eaLnBrk="0" fontAlgn="base" hangingPunct="0">
        <a:spcBef>
          <a:spcPct val="0"/>
        </a:spcBef>
        <a:spcAft>
          <a:spcPct val="0"/>
        </a:spcAft>
        <a:defRPr sz="4000" b="1">
          <a:solidFill>
            <a:srgbClr val="000000"/>
          </a:solidFill>
          <a:latin typeface="Goudy Old Style" pitchFamily="18" charset="0"/>
        </a:defRPr>
      </a:lvl3pPr>
      <a:lvl4pPr algn="l" rtl="0" eaLnBrk="0" fontAlgn="base" hangingPunct="0">
        <a:spcBef>
          <a:spcPct val="0"/>
        </a:spcBef>
        <a:spcAft>
          <a:spcPct val="0"/>
        </a:spcAft>
        <a:defRPr sz="4000" b="1">
          <a:solidFill>
            <a:srgbClr val="000000"/>
          </a:solidFill>
          <a:latin typeface="Goudy Old Style" pitchFamily="18" charset="0"/>
        </a:defRPr>
      </a:lvl4pPr>
      <a:lvl5pPr algn="l" rtl="0" eaLnBrk="0" fontAlgn="base" hangingPunct="0">
        <a:spcBef>
          <a:spcPct val="0"/>
        </a:spcBef>
        <a:spcAft>
          <a:spcPct val="0"/>
        </a:spcAft>
        <a:defRPr sz="4000" b="1">
          <a:solidFill>
            <a:srgbClr val="000000"/>
          </a:solidFill>
          <a:latin typeface="Goudy Old Style" pitchFamily="18" charset="0"/>
        </a:defRPr>
      </a:lvl5pPr>
      <a:lvl6pPr marL="457035" algn="l" rtl="0" eaLnBrk="1" fontAlgn="base" hangingPunct="1">
        <a:spcBef>
          <a:spcPct val="0"/>
        </a:spcBef>
        <a:spcAft>
          <a:spcPct val="0"/>
        </a:spcAft>
        <a:defRPr sz="4000" b="1">
          <a:solidFill>
            <a:srgbClr val="000000"/>
          </a:solidFill>
          <a:latin typeface="Goudy Old Style" pitchFamily="18" charset="0"/>
        </a:defRPr>
      </a:lvl6pPr>
      <a:lvl7pPr marL="914071" algn="l" rtl="0" eaLnBrk="1" fontAlgn="base" hangingPunct="1">
        <a:spcBef>
          <a:spcPct val="0"/>
        </a:spcBef>
        <a:spcAft>
          <a:spcPct val="0"/>
        </a:spcAft>
        <a:defRPr sz="4000" b="1">
          <a:solidFill>
            <a:srgbClr val="000000"/>
          </a:solidFill>
          <a:latin typeface="Goudy Old Style" pitchFamily="18" charset="0"/>
        </a:defRPr>
      </a:lvl7pPr>
      <a:lvl8pPr marL="1371110" algn="l" rtl="0" eaLnBrk="1" fontAlgn="base" hangingPunct="1">
        <a:spcBef>
          <a:spcPct val="0"/>
        </a:spcBef>
        <a:spcAft>
          <a:spcPct val="0"/>
        </a:spcAft>
        <a:defRPr sz="4000" b="1">
          <a:solidFill>
            <a:srgbClr val="000000"/>
          </a:solidFill>
          <a:latin typeface="Goudy Old Style" pitchFamily="18" charset="0"/>
        </a:defRPr>
      </a:lvl8pPr>
      <a:lvl9pPr marL="1828146" algn="l" rtl="0" eaLnBrk="1" fontAlgn="base" hangingPunct="1">
        <a:spcBef>
          <a:spcPct val="0"/>
        </a:spcBef>
        <a:spcAft>
          <a:spcPct val="0"/>
        </a:spcAft>
        <a:defRPr sz="4000" b="1">
          <a:solidFill>
            <a:srgbClr val="000000"/>
          </a:solidFill>
          <a:latin typeface="Goudy Old Style" pitchFamily="18" charset="0"/>
        </a:defRPr>
      </a:lvl9pPr>
    </p:titleStyle>
    <p:bodyStyle>
      <a:lvl1pPr marL="341313" indent="-341313" algn="l" rtl="0" eaLnBrk="0" fontAlgn="base" hangingPunct="0">
        <a:spcBef>
          <a:spcPct val="20000"/>
        </a:spcBef>
        <a:spcAft>
          <a:spcPct val="0"/>
        </a:spcAft>
        <a:buClr>
          <a:schemeClr val="bg1"/>
        </a:buClr>
        <a:buFont typeface="Arial" panose="020B0604020202020204" pitchFamily="34" charset="0"/>
        <a:buChar char="■"/>
        <a:defRPr sz="3200">
          <a:solidFill>
            <a:srgbClr val="000000"/>
          </a:solidFill>
          <a:latin typeface="+mn-lt"/>
          <a:ea typeface="+mn-ea"/>
          <a:cs typeface="+mn-cs"/>
        </a:defRPr>
      </a:lvl1pPr>
      <a:lvl2pPr marL="741363" indent="-284163" algn="l" rtl="0" eaLnBrk="0" fontAlgn="base" hangingPunct="0">
        <a:spcBef>
          <a:spcPct val="20000"/>
        </a:spcBef>
        <a:spcAft>
          <a:spcPct val="0"/>
        </a:spcAft>
        <a:buClr>
          <a:schemeClr val="bg1"/>
        </a:buClr>
        <a:buFont typeface="Arial" panose="020B0604020202020204" pitchFamily="34" charset="0"/>
        <a:buChar char="●"/>
        <a:defRPr sz="2800">
          <a:solidFill>
            <a:srgbClr val="000000"/>
          </a:solidFill>
          <a:latin typeface="+mn-lt"/>
        </a:defRPr>
      </a:lvl2pPr>
      <a:lvl3pPr marL="1141413" indent="-227013" algn="l" rtl="0" eaLnBrk="0" fontAlgn="base" hangingPunct="0">
        <a:spcBef>
          <a:spcPct val="20000"/>
        </a:spcBef>
        <a:spcAft>
          <a:spcPct val="0"/>
        </a:spcAft>
        <a:buClr>
          <a:schemeClr val="bg1"/>
        </a:buClr>
        <a:buFont typeface="Arial" panose="020B0604020202020204" pitchFamily="34" charset="0"/>
        <a:buChar char="►"/>
        <a:defRPr sz="2400">
          <a:solidFill>
            <a:srgbClr val="000000"/>
          </a:solidFill>
          <a:latin typeface="+mn-lt"/>
        </a:defRPr>
      </a:lvl3pPr>
      <a:lvl4pPr marL="1598613" indent="-227013" algn="l" rtl="0" eaLnBrk="0" fontAlgn="base" hangingPunct="0">
        <a:spcBef>
          <a:spcPct val="20000"/>
        </a:spcBef>
        <a:spcAft>
          <a:spcPct val="0"/>
        </a:spcAft>
        <a:buClr>
          <a:srgbClr val="F6C700"/>
        </a:buClr>
        <a:buFont typeface="Wingdings" panose="05000000000000000000" pitchFamily="2" charset="2"/>
        <a:buChar char="§"/>
        <a:defRPr sz="2000">
          <a:solidFill>
            <a:srgbClr val="000000"/>
          </a:solidFill>
          <a:latin typeface="+mn-lt"/>
        </a:defRPr>
      </a:lvl4pPr>
      <a:lvl5pPr marL="2055813" indent="-227013" algn="l" rtl="0" eaLnBrk="0" fontAlgn="base" hangingPunct="0">
        <a:spcBef>
          <a:spcPct val="20000"/>
        </a:spcBef>
        <a:spcAft>
          <a:spcPct val="0"/>
        </a:spcAft>
        <a:buClr>
          <a:schemeClr val="bg2"/>
        </a:buClr>
        <a:buFont typeface="Wingdings" panose="05000000000000000000" pitchFamily="2" charset="2"/>
        <a:buChar char="§"/>
        <a:defRPr sz="2000">
          <a:solidFill>
            <a:srgbClr val="000000"/>
          </a:solidFill>
          <a:latin typeface="+mn-lt"/>
        </a:defRPr>
      </a:lvl5pPr>
      <a:lvl6pPr marL="2513701" indent="-228517" algn="l" rtl="0" eaLnBrk="1" fontAlgn="base" hangingPunct="1">
        <a:spcBef>
          <a:spcPct val="20000"/>
        </a:spcBef>
        <a:spcAft>
          <a:spcPct val="0"/>
        </a:spcAft>
        <a:buClr>
          <a:schemeClr val="bg2"/>
        </a:buClr>
        <a:buFont typeface="Wingdings" pitchFamily="2" charset="2"/>
        <a:buChar char="§"/>
        <a:defRPr sz="2000">
          <a:solidFill>
            <a:srgbClr val="000000"/>
          </a:solidFill>
          <a:latin typeface="+mn-lt"/>
        </a:defRPr>
      </a:lvl6pPr>
      <a:lvl7pPr marL="2970736" indent="-228517" algn="l" rtl="0" eaLnBrk="1" fontAlgn="base" hangingPunct="1">
        <a:spcBef>
          <a:spcPct val="20000"/>
        </a:spcBef>
        <a:spcAft>
          <a:spcPct val="0"/>
        </a:spcAft>
        <a:buClr>
          <a:schemeClr val="bg2"/>
        </a:buClr>
        <a:buFont typeface="Wingdings" pitchFamily="2" charset="2"/>
        <a:buChar char="§"/>
        <a:defRPr sz="2000">
          <a:solidFill>
            <a:srgbClr val="000000"/>
          </a:solidFill>
          <a:latin typeface="+mn-lt"/>
        </a:defRPr>
      </a:lvl7pPr>
      <a:lvl8pPr marL="3427774" indent="-228517" algn="l" rtl="0" eaLnBrk="1" fontAlgn="base" hangingPunct="1">
        <a:spcBef>
          <a:spcPct val="20000"/>
        </a:spcBef>
        <a:spcAft>
          <a:spcPct val="0"/>
        </a:spcAft>
        <a:buClr>
          <a:schemeClr val="bg2"/>
        </a:buClr>
        <a:buFont typeface="Wingdings" pitchFamily="2" charset="2"/>
        <a:buChar char="§"/>
        <a:defRPr sz="2000">
          <a:solidFill>
            <a:srgbClr val="000000"/>
          </a:solidFill>
          <a:latin typeface="+mn-lt"/>
        </a:defRPr>
      </a:lvl8pPr>
      <a:lvl9pPr marL="3884807" indent="-228517" algn="l" rtl="0" eaLnBrk="1" fontAlgn="base" hangingPunct="1">
        <a:spcBef>
          <a:spcPct val="20000"/>
        </a:spcBef>
        <a:spcAft>
          <a:spcPct val="0"/>
        </a:spcAft>
        <a:buClr>
          <a:schemeClr val="bg2"/>
        </a:buClr>
        <a:buFont typeface="Wingdings" pitchFamily="2" charset="2"/>
        <a:buChar char="§"/>
        <a:defRPr sz="2000">
          <a:solidFill>
            <a:srgbClr val="000000"/>
          </a:solidFill>
          <a:latin typeface="+mn-lt"/>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6200775"/>
            <a:ext cx="9144000" cy="657225"/>
          </a:xfrm>
          <a:prstGeom prst="rect">
            <a:avLst/>
          </a:prstGeom>
          <a:solidFill>
            <a:schemeClr val="tx2">
              <a:lumMod val="10000"/>
            </a:schemeClr>
          </a:solidFill>
          <a:ln w="9525" cap="flat" cmpd="sng" algn="ctr">
            <a:solidFill>
              <a:schemeClr val="tx2">
                <a:lumMod val="25000"/>
              </a:schemeClr>
            </a:solidFill>
            <a:prstDash val="solid"/>
            <a:round/>
            <a:headEnd type="none" w="med" len="med"/>
            <a:tailEnd type="none" w="med" len="med"/>
          </a:ln>
          <a:effectLst/>
        </p:spPr>
        <p:txBody>
          <a:bodyPr/>
          <a:lstStyle/>
          <a:p>
            <a:pPr algn="ctr">
              <a:defRPr/>
            </a:pPr>
            <a:endParaRPr lang="en-US" sz="1800">
              <a:solidFill>
                <a:srgbClr val="FFFFFF"/>
              </a:solidFill>
            </a:endParaRPr>
          </a:p>
        </p:txBody>
      </p:sp>
      <p:sp>
        <p:nvSpPr>
          <p:cNvPr id="3075"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5"/>
          <p:cNvSpPr>
            <a:spLocks noGrp="1" noChangeArrowheads="1"/>
          </p:cNvSpPr>
          <p:nvPr>
            <p:ph type="title"/>
          </p:nvPr>
        </p:nvSpPr>
        <p:spPr bwMode="auto">
          <a:xfrm>
            <a:off x="228600" y="762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93190" name="Rectangle 6"/>
          <p:cNvSpPr>
            <a:spLocks noGrp="1" noChangeArrowheads="1"/>
          </p:cNvSpPr>
          <p:nvPr>
            <p:ph type="sldNum" sz="quarter" idx="4"/>
          </p:nvPr>
        </p:nvSpPr>
        <p:spPr bwMode="auto">
          <a:xfrm>
            <a:off x="8234363" y="6411913"/>
            <a:ext cx="501650" cy="346075"/>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defTabSz="912813">
              <a:defRPr>
                <a:solidFill>
                  <a:srgbClr val="FFFFFF"/>
                </a:solidFill>
                <a:latin typeface="Goudy Old Style" panose="02020502050305020303" pitchFamily="18" charset="0"/>
              </a:defRPr>
            </a:lvl1pPr>
          </a:lstStyle>
          <a:p>
            <a:fld id="{F59920ED-7E6F-4E38-8ECF-D76F2C2FBE40}" type="slidenum">
              <a:rPr lang="en-US"/>
              <a:pPr/>
              <a:t>‹#›</a:t>
            </a:fld>
            <a:endParaRPr lang="en-US"/>
          </a:p>
        </p:txBody>
      </p:sp>
      <p:pic>
        <p:nvPicPr>
          <p:cNvPr id="3078" name="Picture 8" descr="compass_vcu_mix.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621588" y="6242050"/>
            <a:ext cx="579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87350" y="6257925"/>
            <a:ext cx="228282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dk2" tx1="lt1" bg2="dk1" tx2="lt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000000"/>
          </a:solidFill>
          <a:latin typeface="+mj-lt"/>
          <a:ea typeface="+mj-ea"/>
          <a:cs typeface="+mj-cs"/>
        </a:defRPr>
      </a:lvl1pPr>
      <a:lvl2pPr algn="l" rtl="0" eaLnBrk="0" fontAlgn="base" hangingPunct="0">
        <a:spcBef>
          <a:spcPct val="0"/>
        </a:spcBef>
        <a:spcAft>
          <a:spcPct val="0"/>
        </a:spcAft>
        <a:defRPr sz="4000" b="1">
          <a:solidFill>
            <a:srgbClr val="000000"/>
          </a:solidFill>
          <a:latin typeface="Goudy Old Style" pitchFamily="18" charset="0"/>
        </a:defRPr>
      </a:lvl2pPr>
      <a:lvl3pPr algn="l" rtl="0" eaLnBrk="0" fontAlgn="base" hangingPunct="0">
        <a:spcBef>
          <a:spcPct val="0"/>
        </a:spcBef>
        <a:spcAft>
          <a:spcPct val="0"/>
        </a:spcAft>
        <a:defRPr sz="4000" b="1">
          <a:solidFill>
            <a:srgbClr val="000000"/>
          </a:solidFill>
          <a:latin typeface="Goudy Old Style" pitchFamily="18" charset="0"/>
        </a:defRPr>
      </a:lvl3pPr>
      <a:lvl4pPr algn="l" rtl="0" eaLnBrk="0" fontAlgn="base" hangingPunct="0">
        <a:spcBef>
          <a:spcPct val="0"/>
        </a:spcBef>
        <a:spcAft>
          <a:spcPct val="0"/>
        </a:spcAft>
        <a:defRPr sz="4000" b="1">
          <a:solidFill>
            <a:srgbClr val="000000"/>
          </a:solidFill>
          <a:latin typeface="Goudy Old Style" pitchFamily="18" charset="0"/>
        </a:defRPr>
      </a:lvl4pPr>
      <a:lvl5pPr algn="l" rtl="0" eaLnBrk="0" fontAlgn="base" hangingPunct="0">
        <a:spcBef>
          <a:spcPct val="0"/>
        </a:spcBef>
        <a:spcAft>
          <a:spcPct val="0"/>
        </a:spcAft>
        <a:defRPr sz="4000" b="1">
          <a:solidFill>
            <a:srgbClr val="000000"/>
          </a:solidFill>
          <a:latin typeface="Goudy Old Style" pitchFamily="18" charset="0"/>
        </a:defRPr>
      </a:lvl5pPr>
      <a:lvl6pPr marL="457035" algn="l" rtl="0" eaLnBrk="1" fontAlgn="base" hangingPunct="1">
        <a:spcBef>
          <a:spcPct val="0"/>
        </a:spcBef>
        <a:spcAft>
          <a:spcPct val="0"/>
        </a:spcAft>
        <a:defRPr sz="4000" b="1">
          <a:solidFill>
            <a:srgbClr val="000000"/>
          </a:solidFill>
          <a:latin typeface="Goudy Old Style" pitchFamily="18" charset="0"/>
        </a:defRPr>
      </a:lvl6pPr>
      <a:lvl7pPr marL="914071" algn="l" rtl="0" eaLnBrk="1" fontAlgn="base" hangingPunct="1">
        <a:spcBef>
          <a:spcPct val="0"/>
        </a:spcBef>
        <a:spcAft>
          <a:spcPct val="0"/>
        </a:spcAft>
        <a:defRPr sz="4000" b="1">
          <a:solidFill>
            <a:srgbClr val="000000"/>
          </a:solidFill>
          <a:latin typeface="Goudy Old Style" pitchFamily="18" charset="0"/>
        </a:defRPr>
      </a:lvl7pPr>
      <a:lvl8pPr marL="1371110" algn="l" rtl="0" eaLnBrk="1" fontAlgn="base" hangingPunct="1">
        <a:spcBef>
          <a:spcPct val="0"/>
        </a:spcBef>
        <a:spcAft>
          <a:spcPct val="0"/>
        </a:spcAft>
        <a:defRPr sz="4000" b="1">
          <a:solidFill>
            <a:srgbClr val="000000"/>
          </a:solidFill>
          <a:latin typeface="Goudy Old Style" pitchFamily="18" charset="0"/>
        </a:defRPr>
      </a:lvl8pPr>
      <a:lvl9pPr marL="1828146" algn="l" rtl="0" eaLnBrk="1" fontAlgn="base" hangingPunct="1">
        <a:spcBef>
          <a:spcPct val="0"/>
        </a:spcBef>
        <a:spcAft>
          <a:spcPct val="0"/>
        </a:spcAft>
        <a:defRPr sz="4000" b="1">
          <a:solidFill>
            <a:srgbClr val="000000"/>
          </a:solidFill>
          <a:latin typeface="Goudy Old Style" pitchFamily="18" charset="0"/>
        </a:defRPr>
      </a:lvl9pPr>
    </p:titleStyle>
    <p:bodyStyle>
      <a:lvl1pPr marL="341313" indent="-341313" algn="l" rtl="0" eaLnBrk="0" fontAlgn="base" hangingPunct="0">
        <a:spcBef>
          <a:spcPct val="20000"/>
        </a:spcBef>
        <a:spcAft>
          <a:spcPct val="0"/>
        </a:spcAft>
        <a:buClr>
          <a:schemeClr val="bg1"/>
        </a:buClr>
        <a:buFont typeface="Arial" panose="020B0604020202020204" pitchFamily="34" charset="0"/>
        <a:buChar char="■"/>
        <a:defRPr sz="3200">
          <a:solidFill>
            <a:srgbClr val="000000"/>
          </a:solidFill>
          <a:latin typeface="+mn-lt"/>
          <a:ea typeface="+mn-ea"/>
          <a:cs typeface="+mn-cs"/>
        </a:defRPr>
      </a:lvl1pPr>
      <a:lvl2pPr marL="741363" indent="-284163" algn="l" rtl="0" eaLnBrk="0" fontAlgn="base" hangingPunct="0">
        <a:spcBef>
          <a:spcPct val="20000"/>
        </a:spcBef>
        <a:spcAft>
          <a:spcPct val="0"/>
        </a:spcAft>
        <a:buClr>
          <a:schemeClr val="bg1"/>
        </a:buClr>
        <a:buFont typeface="Arial" panose="020B0604020202020204" pitchFamily="34" charset="0"/>
        <a:buChar char="●"/>
        <a:defRPr sz="2800">
          <a:solidFill>
            <a:srgbClr val="000000"/>
          </a:solidFill>
          <a:latin typeface="+mn-lt"/>
        </a:defRPr>
      </a:lvl2pPr>
      <a:lvl3pPr marL="1141413" indent="-227013" algn="l" rtl="0" eaLnBrk="0" fontAlgn="base" hangingPunct="0">
        <a:spcBef>
          <a:spcPct val="20000"/>
        </a:spcBef>
        <a:spcAft>
          <a:spcPct val="0"/>
        </a:spcAft>
        <a:buClr>
          <a:schemeClr val="bg1"/>
        </a:buClr>
        <a:buFont typeface="Arial" panose="020B0604020202020204" pitchFamily="34" charset="0"/>
        <a:buChar char="►"/>
        <a:defRPr sz="2400">
          <a:solidFill>
            <a:srgbClr val="000000"/>
          </a:solidFill>
          <a:latin typeface="+mn-lt"/>
        </a:defRPr>
      </a:lvl3pPr>
      <a:lvl4pPr marL="1598613" indent="-227013" algn="l" rtl="0" eaLnBrk="0" fontAlgn="base" hangingPunct="0">
        <a:spcBef>
          <a:spcPct val="20000"/>
        </a:spcBef>
        <a:spcAft>
          <a:spcPct val="0"/>
        </a:spcAft>
        <a:buClr>
          <a:srgbClr val="F6C700"/>
        </a:buClr>
        <a:buFont typeface="Wingdings" panose="05000000000000000000" pitchFamily="2" charset="2"/>
        <a:buChar char="§"/>
        <a:defRPr sz="2000">
          <a:solidFill>
            <a:srgbClr val="000000"/>
          </a:solidFill>
          <a:latin typeface="+mn-lt"/>
        </a:defRPr>
      </a:lvl4pPr>
      <a:lvl5pPr marL="2055813" indent="-227013" algn="l" rtl="0" eaLnBrk="0" fontAlgn="base" hangingPunct="0">
        <a:spcBef>
          <a:spcPct val="20000"/>
        </a:spcBef>
        <a:spcAft>
          <a:spcPct val="0"/>
        </a:spcAft>
        <a:buClr>
          <a:schemeClr val="bg2"/>
        </a:buClr>
        <a:buFont typeface="Wingdings" panose="05000000000000000000" pitchFamily="2" charset="2"/>
        <a:buChar char="§"/>
        <a:defRPr sz="2000">
          <a:solidFill>
            <a:srgbClr val="000000"/>
          </a:solidFill>
          <a:latin typeface="+mn-lt"/>
        </a:defRPr>
      </a:lvl5pPr>
      <a:lvl6pPr marL="2513701" indent="-228517" algn="l" rtl="0" eaLnBrk="1" fontAlgn="base" hangingPunct="1">
        <a:spcBef>
          <a:spcPct val="20000"/>
        </a:spcBef>
        <a:spcAft>
          <a:spcPct val="0"/>
        </a:spcAft>
        <a:buClr>
          <a:schemeClr val="bg2"/>
        </a:buClr>
        <a:buFont typeface="Wingdings" pitchFamily="2" charset="2"/>
        <a:buChar char="§"/>
        <a:defRPr sz="2000">
          <a:solidFill>
            <a:srgbClr val="000000"/>
          </a:solidFill>
          <a:latin typeface="+mn-lt"/>
        </a:defRPr>
      </a:lvl6pPr>
      <a:lvl7pPr marL="2970736" indent="-228517" algn="l" rtl="0" eaLnBrk="1" fontAlgn="base" hangingPunct="1">
        <a:spcBef>
          <a:spcPct val="20000"/>
        </a:spcBef>
        <a:spcAft>
          <a:spcPct val="0"/>
        </a:spcAft>
        <a:buClr>
          <a:schemeClr val="bg2"/>
        </a:buClr>
        <a:buFont typeface="Wingdings" pitchFamily="2" charset="2"/>
        <a:buChar char="§"/>
        <a:defRPr sz="2000">
          <a:solidFill>
            <a:srgbClr val="000000"/>
          </a:solidFill>
          <a:latin typeface="+mn-lt"/>
        </a:defRPr>
      </a:lvl7pPr>
      <a:lvl8pPr marL="3427774" indent="-228517" algn="l" rtl="0" eaLnBrk="1" fontAlgn="base" hangingPunct="1">
        <a:spcBef>
          <a:spcPct val="20000"/>
        </a:spcBef>
        <a:spcAft>
          <a:spcPct val="0"/>
        </a:spcAft>
        <a:buClr>
          <a:schemeClr val="bg2"/>
        </a:buClr>
        <a:buFont typeface="Wingdings" pitchFamily="2" charset="2"/>
        <a:buChar char="§"/>
        <a:defRPr sz="2000">
          <a:solidFill>
            <a:srgbClr val="000000"/>
          </a:solidFill>
          <a:latin typeface="+mn-lt"/>
        </a:defRPr>
      </a:lvl8pPr>
      <a:lvl9pPr marL="3884807" indent="-228517" algn="l" rtl="0" eaLnBrk="1" fontAlgn="base" hangingPunct="1">
        <a:spcBef>
          <a:spcPct val="20000"/>
        </a:spcBef>
        <a:spcAft>
          <a:spcPct val="0"/>
        </a:spcAft>
        <a:buClr>
          <a:schemeClr val="bg2"/>
        </a:buClr>
        <a:buFont typeface="Wingdings" pitchFamily="2" charset="2"/>
        <a:buChar char="§"/>
        <a:defRPr sz="2000">
          <a:solidFill>
            <a:srgbClr val="000000"/>
          </a:solidFill>
          <a:latin typeface="+mn-lt"/>
        </a:defRPr>
      </a:lvl9pPr>
    </p:bodyStyle>
    <p:otherStyle>
      <a:defPPr>
        <a:defRPr lang="en-US"/>
      </a:defPPr>
      <a:lvl1pPr marL="0" algn="l" defTabSz="914071" rtl="0" eaLnBrk="1" latinLnBrk="0" hangingPunct="1">
        <a:defRPr sz="1800" kern="1200">
          <a:solidFill>
            <a:schemeClr val="tx1"/>
          </a:solidFill>
          <a:latin typeface="+mn-lt"/>
          <a:ea typeface="+mn-ea"/>
          <a:cs typeface="+mn-cs"/>
        </a:defRPr>
      </a:lvl1pPr>
      <a:lvl2pPr marL="457035"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10" algn="l" defTabSz="914071" rtl="0" eaLnBrk="1" latinLnBrk="0" hangingPunct="1">
        <a:defRPr sz="1800" kern="1200">
          <a:solidFill>
            <a:schemeClr val="tx1"/>
          </a:solidFill>
          <a:latin typeface="+mn-lt"/>
          <a:ea typeface="+mn-ea"/>
          <a:cs typeface="+mn-cs"/>
        </a:defRPr>
      </a:lvl4pPr>
      <a:lvl5pPr marL="1828146" algn="l" defTabSz="914071" rtl="0" eaLnBrk="1" latinLnBrk="0" hangingPunct="1">
        <a:defRPr sz="1800" kern="1200">
          <a:solidFill>
            <a:schemeClr val="tx1"/>
          </a:solidFill>
          <a:latin typeface="+mn-lt"/>
          <a:ea typeface="+mn-ea"/>
          <a:cs typeface="+mn-cs"/>
        </a:defRPr>
      </a:lvl5pPr>
      <a:lvl6pPr marL="2285181" algn="l" defTabSz="914071" rtl="0" eaLnBrk="1" latinLnBrk="0" hangingPunct="1">
        <a:defRPr sz="1800" kern="1200">
          <a:solidFill>
            <a:schemeClr val="tx1"/>
          </a:solidFill>
          <a:latin typeface="+mn-lt"/>
          <a:ea typeface="+mn-ea"/>
          <a:cs typeface="+mn-cs"/>
        </a:defRPr>
      </a:lvl6pPr>
      <a:lvl7pPr marL="2742219" algn="l" defTabSz="914071" rtl="0" eaLnBrk="1" latinLnBrk="0" hangingPunct="1">
        <a:defRPr sz="1800" kern="1200">
          <a:solidFill>
            <a:schemeClr val="tx1"/>
          </a:solidFill>
          <a:latin typeface="+mn-lt"/>
          <a:ea typeface="+mn-ea"/>
          <a:cs typeface="+mn-cs"/>
        </a:defRPr>
      </a:lvl7pPr>
      <a:lvl8pPr marL="3199252" algn="l" defTabSz="914071" rtl="0" eaLnBrk="1" latinLnBrk="0" hangingPunct="1">
        <a:defRPr sz="1800" kern="1200">
          <a:solidFill>
            <a:schemeClr val="tx1"/>
          </a:solidFill>
          <a:latin typeface="+mn-lt"/>
          <a:ea typeface="+mn-ea"/>
          <a:cs typeface="+mn-cs"/>
        </a:defRPr>
      </a:lvl8pPr>
      <a:lvl9pPr marL="3656291" algn="l" defTabSz="9140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Excel_Chart1.xls"/><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2.e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ihi.org/offerings/Initiatives/TripleAI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familiesusa.org/assets/pdf/minority-health-census-sept2009/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5" descr="Gate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63550"/>
            <a:ext cx="815975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6"/>
          <p:cNvSpPr>
            <a:spLocks noChangeArrowheads="1"/>
          </p:cNvSpPr>
          <p:nvPr/>
        </p:nvSpPr>
        <p:spPr bwMode="auto">
          <a:xfrm>
            <a:off x="514350" y="1901825"/>
            <a:ext cx="8158163" cy="3197225"/>
          </a:xfrm>
          <a:prstGeom prst="rect">
            <a:avLst/>
          </a:prstGeom>
          <a:solidFill>
            <a:schemeClr val="tx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
        <p:nvSpPr>
          <p:cNvPr id="32772" name="Rectangle 3"/>
          <p:cNvSpPr>
            <a:spLocks noGrp="1" noChangeArrowheads="1"/>
          </p:cNvSpPr>
          <p:nvPr>
            <p:ph type="subTitle" idx="1"/>
          </p:nvPr>
        </p:nvSpPr>
        <p:spPr bwMode="white">
          <a:xfrm>
            <a:off x="1293813" y="3125788"/>
            <a:ext cx="6788150" cy="2027237"/>
          </a:xfrm>
        </p:spPr>
        <p:txBody>
          <a:bodyPr/>
          <a:lstStyle/>
          <a:p>
            <a:pPr>
              <a:lnSpc>
                <a:spcPct val="80000"/>
              </a:lnSpc>
            </a:pPr>
            <a:r>
              <a:rPr lang="en-US" sz="2000" dirty="0" smtClean="0">
                <a:solidFill>
                  <a:srgbClr val="FFFFFF"/>
                </a:solidFill>
              </a:rPr>
              <a:t>Sheryl L. Garland, M.H.A.</a:t>
            </a:r>
          </a:p>
          <a:p>
            <a:pPr>
              <a:lnSpc>
                <a:spcPct val="80000"/>
              </a:lnSpc>
            </a:pPr>
            <a:r>
              <a:rPr lang="en-US" sz="2000" dirty="0" smtClean="0">
                <a:solidFill>
                  <a:srgbClr val="FFFFFF"/>
                </a:solidFill>
              </a:rPr>
              <a:t>Vice President, Health Policy and Community Relations</a:t>
            </a:r>
          </a:p>
          <a:p>
            <a:pPr>
              <a:lnSpc>
                <a:spcPct val="80000"/>
              </a:lnSpc>
            </a:pPr>
            <a:r>
              <a:rPr lang="en-US" sz="2000" dirty="0" smtClean="0">
                <a:solidFill>
                  <a:srgbClr val="FFFFFF"/>
                </a:solidFill>
              </a:rPr>
              <a:t>VCU  Health System</a:t>
            </a:r>
          </a:p>
          <a:p>
            <a:pPr>
              <a:lnSpc>
                <a:spcPct val="80000"/>
              </a:lnSpc>
            </a:pPr>
            <a:r>
              <a:rPr lang="en-US" sz="2000" dirty="0" smtClean="0">
                <a:solidFill>
                  <a:srgbClr val="FFFFFF"/>
                </a:solidFill>
              </a:rPr>
              <a:t>Interim Director</a:t>
            </a:r>
          </a:p>
          <a:p>
            <a:pPr>
              <a:lnSpc>
                <a:spcPct val="80000"/>
              </a:lnSpc>
            </a:pPr>
            <a:r>
              <a:rPr lang="en-US" sz="2000" dirty="0" smtClean="0">
                <a:solidFill>
                  <a:srgbClr val="FFFFFF"/>
                </a:solidFill>
              </a:rPr>
              <a:t>VCU Office of Health </a:t>
            </a:r>
            <a:r>
              <a:rPr lang="en-US" sz="2000" dirty="0" smtClean="0">
                <a:solidFill>
                  <a:srgbClr val="FFFFFF"/>
                </a:solidFill>
              </a:rPr>
              <a:t>Innovation</a:t>
            </a:r>
            <a:endParaRPr lang="en-US" sz="2000" dirty="0" smtClean="0">
              <a:solidFill>
                <a:srgbClr val="FFFFFF"/>
              </a:solidFill>
            </a:endParaRPr>
          </a:p>
        </p:txBody>
      </p:sp>
      <p:sp>
        <p:nvSpPr>
          <p:cNvPr id="32773" name="Rectangle 7"/>
          <p:cNvSpPr>
            <a:spLocks noChangeArrowheads="1"/>
          </p:cNvSpPr>
          <p:nvPr/>
        </p:nvSpPr>
        <p:spPr bwMode="auto">
          <a:xfrm>
            <a:off x="304800" y="293688"/>
            <a:ext cx="8534400" cy="6324600"/>
          </a:xfrm>
          <a:prstGeom prst="rect">
            <a:avLst/>
          </a:prstGeom>
          <a:noFill/>
          <a:ln w="67945">
            <a:solidFill>
              <a:srgbClr val="FED71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
        <p:nvSpPr>
          <p:cNvPr id="32774" name="Rectangle 11"/>
          <p:cNvSpPr>
            <a:spLocks noChangeArrowheads="1"/>
          </p:cNvSpPr>
          <p:nvPr/>
        </p:nvSpPr>
        <p:spPr bwMode="auto">
          <a:xfrm>
            <a:off x="1890713" y="2030413"/>
            <a:ext cx="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sz="3200">
              <a:solidFill>
                <a:srgbClr val="FFCC00"/>
              </a:solidFill>
              <a:latin typeface="Univers 75 Black" pitchFamily="2" charset="0"/>
            </a:endParaRPr>
          </a:p>
          <a:p>
            <a:pPr eaLnBrk="1" hangingPunct="1"/>
            <a:endParaRPr lang="en-US" sz="3200"/>
          </a:p>
        </p:txBody>
      </p:sp>
      <p:sp>
        <p:nvSpPr>
          <p:cNvPr id="32775" name="Rectangle 12"/>
          <p:cNvSpPr>
            <a:spLocks noChangeArrowheads="1"/>
          </p:cNvSpPr>
          <p:nvPr/>
        </p:nvSpPr>
        <p:spPr bwMode="auto">
          <a:xfrm>
            <a:off x="755650" y="1936750"/>
            <a:ext cx="796448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sz="3600">
                <a:solidFill>
                  <a:schemeClr val="bg1"/>
                </a:solidFill>
              </a:rPr>
              <a:t> </a:t>
            </a:r>
            <a:r>
              <a:rPr lang="en-US" sz="3200">
                <a:solidFill>
                  <a:schemeClr val="bg1"/>
                </a:solidFill>
              </a:rPr>
              <a:t>The Role of Academic Medical Centers</a:t>
            </a:r>
          </a:p>
          <a:p>
            <a:pPr algn="ctr" eaLnBrk="1" hangingPunct="1"/>
            <a:r>
              <a:rPr lang="en-US" sz="3200">
                <a:solidFill>
                  <a:schemeClr val="bg1"/>
                </a:solidFill>
              </a:rPr>
              <a:t> in Safety Net Health Care Delivery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flipH="1">
            <a:off x="8642350" y="46038"/>
            <a:ext cx="42863" cy="481012"/>
          </a:xfrm>
        </p:spPr>
        <p:txBody>
          <a:bodyPr/>
          <a:lstStyle/>
          <a:p>
            <a:endParaRPr lang="en-US" smtClean="0"/>
          </a:p>
        </p:txBody>
      </p:sp>
      <p:sp>
        <p:nvSpPr>
          <p:cNvPr id="41987" name="Rectangle 1027"/>
          <p:cNvSpPr>
            <a:spLocks noGrp="1" noChangeArrowheads="1"/>
          </p:cNvSpPr>
          <p:nvPr>
            <p:ph type="body" sz="half" idx="1"/>
          </p:nvPr>
        </p:nvSpPr>
        <p:spPr>
          <a:xfrm>
            <a:off x="661988" y="511175"/>
            <a:ext cx="3814762" cy="5456238"/>
          </a:xfrm>
        </p:spPr>
        <p:txBody>
          <a:bodyPr/>
          <a:lstStyle/>
          <a:p>
            <a:pPr algn="ctr" eaLnBrk="1" hangingPunct="1">
              <a:lnSpc>
                <a:spcPct val="90000"/>
              </a:lnSpc>
              <a:spcBef>
                <a:spcPct val="0"/>
              </a:spcBef>
              <a:buClrTx/>
              <a:buFontTx/>
              <a:buNone/>
            </a:pPr>
            <a:r>
              <a:rPr kumimoji="0" lang="en-US" sz="3200" b="1" smtClean="0">
                <a:latin typeface="Times New Roman" panose="02020603050405020304" pitchFamily="18" charset="0"/>
              </a:rPr>
              <a:t>Throughout the </a:t>
            </a:r>
          </a:p>
          <a:p>
            <a:pPr algn="ctr" eaLnBrk="1" hangingPunct="1">
              <a:lnSpc>
                <a:spcPct val="90000"/>
              </a:lnSpc>
              <a:spcBef>
                <a:spcPct val="0"/>
              </a:spcBef>
              <a:buClrTx/>
              <a:buFontTx/>
              <a:buNone/>
            </a:pPr>
            <a:r>
              <a:rPr kumimoji="0" lang="en-US" sz="3200" b="1" smtClean="0">
                <a:latin typeface="Times New Roman" panose="02020603050405020304" pitchFamily="18" charset="0"/>
              </a:rPr>
              <a:t>Commonwealth,</a:t>
            </a:r>
          </a:p>
          <a:p>
            <a:pPr algn="ctr" eaLnBrk="1" hangingPunct="1">
              <a:lnSpc>
                <a:spcPct val="90000"/>
              </a:lnSpc>
              <a:spcBef>
                <a:spcPct val="0"/>
              </a:spcBef>
              <a:buClrTx/>
              <a:buFontTx/>
              <a:buNone/>
            </a:pPr>
            <a:r>
              <a:rPr kumimoji="0" lang="en-US" sz="3200" b="1" smtClean="0">
                <a:latin typeface="Times New Roman" panose="02020603050405020304" pitchFamily="18" charset="0"/>
              </a:rPr>
              <a:t>communities are</a:t>
            </a:r>
          </a:p>
          <a:p>
            <a:pPr algn="ctr" eaLnBrk="1" hangingPunct="1">
              <a:lnSpc>
                <a:spcPct val="90000"/>
              </a:lnSpc>
              <a:spcBef>
                <a:spcPct val="0"/>
              </a:spcBef>
              <a:buClrTx/>
              <a:buFontTx/>
              <a:buNone/>
            </a:pPr>
            <a:r>
              <a:rPr kumimoji="0" lang="en-US" sz="3200" b="1" smtClean="0">
                <a:latin typeface="Times New Roman" panose="02020603050405020304" pitchFamily="18" charset="0"/>
              </a:rPr>
              <a:t>adopting strategies</a:t>
            </a:r>
          </a:p>
          <a:p>
            <a:pPr algn="ctr" eaLnBrk="1" hangingPunct="1">
              <a:lnSpc>
                <a:spcPct val="90000"/>
              </a:lnSpc>
              <a:spcBef>
                <a:spcPct val="0"/>
              </a:spcBef>
              <a:buClrTx/>
              <a:buFontTx/>
              <a:buNone/>
            </a:pPr>
            <a:r>
              <a:rPr kumimoji="0" lang="en-US" sz="3200" b="1" smtClean="0">
                <a:latin typeface="Times New Roman" panose="02020603050405020304" pitchFamily="18" charset="0"/>
              </a:rPr>
              <a:t>to address the </a:t>
            </a:r>
          </a:p>
          <a:p>
            <a:pPr algn="ctr" eaLnBrk="1" hangingPunct="1">
              <a:lnSpc>
                <a:spcPct val="90000"/>
              </a:lnSpc>
              <a:spcBef>
                <a:spcPct val="0"/>
              </a:spcBef>
              <a:buClrTx/>
              <a:buFontTx/>
              <a:buNone/>
            </a:pPr>
            <a:r>
              <a:rPr kumimoji="0" lang="en-US" sz="3200" b="1" smtClean="0">
                <a:latin typeface="Times New Roman" panose="02020603050405020304" pitchFamily="18" charset="0"/>
              </a:rPr>
              <a:t>issue of caring</a:t>
            </a:r>
          </a:p>
          <a:p>
            <a:pPr algn="ctr" eaLnBrk="1" hangingPunct="1">
              <a:lnSpc>
                <a:spcPct val="90000"/>
              </a:lnSpc>
              <a:spcBef>
                <a:spcPct val="0"/>
              </a:spcBef>
              <a:buClrTx/>
              <a:buFontTx/>
              <a:buNone/>
            </a:pPr>
            <a:r>
              <a:rPr kumimoji="0" lang="en-US" sz="3200" b="1" smtClean="0">
                <a:latin typeface="Times New Roman" panose="02020603050405020304" pitchFamily="18" charset="0"/>
              </a:rPr>
              <a:t>for the uninsured through the development of Safety Net Health Care Delivery Models</a:t>
            </a:r>
          </a:p>
        </p:txBody>
      </p:sp>
      <p:pic>
        <p:nvPicPr>
          <p:cNvPr id="41988" name="Picture 1031" descr="head-sitemap"/>
          <p:cNvPicPr>
            <a:picLocks noChangeAspect="1" noChangeArrowheads="1"/>
          </p:cNvPicPr>
          <p:nvPr/>
        </p:nvPicPr>
        <p:blipFill>
          <a:blip r:embed="rId3">
            <a:extLst>
              <a:ext uri="{28A0092B-C50C-407E-A947-70E740481C1C}">
                <a14:useLocalDpi xmlns:a14="http://schemas.microsoft.com/office/drawing/2010/main" val="0"/>
              </a:ext>
            </a:extLst>
          </a:blip>
          <a:srcRect l="2570" t="6363" r="2570" b="2727"/>
          <a:stretch>
            <a:fillRect/>
          </a:stretch>
        </p:blipFill>
        <p:spPr bwMode="auto">
          <a:xfrm>
            <a:off x="6121400" y="3003550"/>
            <a:ext cx="269716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032" descr="182Mothergivingmedicineto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4595813"/>
            <a:ext cx="2049463"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035" descr="virginia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025" y="539750"/>
            <a:ext cx="422275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uva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25" y="3917950"/>
            <a:ext cx="304006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5" descr="Virginia_Commonwealth_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141413"/>
            <a:ext cx="2497137"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6"/>
          <p:cNvSpPr txBox="1">
            <a:spLocks noChangeArrowheads="1"/>
          </p:cNvSpPr>
          <p:nvPr/>
        </p:nvSpPr>
        <p:spPr bwMode="auto">
          <a:xfrm>
            <a:off x="3765550" y="588963"/>
            <a:ext cx="503555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sz="2800">
                <a:solidFill>
                  <a:schemeClr val="bg1"/>
                </a:solidFill>
              </a:rPr>
              <a:t>VCU Health System and </a:t>
            </a:r>
          </a:p>
          <a:p>
            <a:pPr algn="ctr" eaLnBrk="1" hangingPunct="1"/>
            <a:r>
              <a:rPr lang="en-US" sz="2800">
                <a:solidFill>
                  <a:schemeClr val="bg1"/>
                </a:solidFill>
              </a:rPr>
              <a:t>UVA Medical Center </a:t>
            </a:r>
          </a:p>
          <a:p>
            <a:pPr algn="ctr" eaLnBrk="1" hangingPunct="1"/>
            <a:r>
              <a:rPr lang="en-US" sz="2800">
                <a:solidFill>
                  <a:schemeClr val="bg1"/>
                </a:solidFill>
              </a:rPr>
              <a:t>receive funding from</a:t>
            </a:r>
          </a:p>
          <a:p>
            <a:pPr algn="ctr" eaLnBrk="1" hangingPunct="1"/>
            <a:r>
              <a:rPr lang="en-US" sz="2800">
                <a:solidFill>
                  <a:schemeClr val="bg1"/>
                </a:solidFill>
              </a:rPr>
              <a:t>the Commonwealth of Virginia </a:t>
            </a:r>
          </a:p>
          <a:p>
            <a:pPr algn="ctr" eaLnBrk="1" hangingPunct="1"/>
            <a:r>
              <a:rPr lang="en-US" sz="2800">
                <a:solidFill>
                  <a:schemeClr val="bg1"/>
                </a:solidFill>
              </a:rPr>
              <a:t>to provide care to the </a:t>
            </a:r>
          </a:p>
          <a:p>
            <a:pPr algn="ctr" eaLnBrk="1" hangingPunct="1"/>
            <a:r>
              <a:rPr lang="en-US" sz="2800">
                <a:solidFill>
                  <a:schemeClr val="bg1"/>
                </a:solidFill>
              </a:rPr>
              <a:t>Uninsured</a:t>
            </a:r>
            <a:r>
              <a:rPr lang="en-US"/>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42988" y="46038"/>
            <a:ext cx="7032625" cy="481012"/>
          </a:xfrm>
        </p:spPr>
        <p:txBody>
          <a:bodyPr/>
          <a:lstStyle/>
          <a:p>
            <a:pPr algn="ctr"/>
            <a:r>
              <a:rPr lang="en-US" smtClean="0"/>
              <a:t>Virginia’s Indigent Care Program</a:t>
            </a:r>
          </a:p>
        </p:txBody>
      </p:sp>
      <p:sp>
        <p:nvSpPr>
          <p:cNvPr id="44035" name="Rectangle 3"/>
          <p:cNvSpPr>
            <a:spLocks noGrp="1" noChangeArrowheads="1"/>
          </p:cNvSpPr>
          <p:nvPr>
            <p:ph type="body" idx="1"/>
          </p:nvPr>
        </p:nvSpPr>
        <p:spPr>
          <a:xfrm>
            <a:off x="661988" y="592138"/>
            <a:ext cx="7783512" cy="5576887"/>
          </a:xfrm>
        </p:spPr>
        <p:txBody>
          <a:bodyPr/>
          <a:lstStyle/>
          <a:p>
            <a:pPr marL="533400" indent="-533400">
              <a:lnSpc>
                <a:spcPct val="90000"/>
              </a:lnSpc>
            </a:pPr>
            <a:r>
              <a:rPr lang="en-US" smtClean="0"/>
              <a:t>Established in the late 1970’s to provide coverage to the uninsured </a:t>
            </a:r>
          </a:p>
          <a:p>
            <a:pPr marL="533400" indent="-533400">
              <a:lnSpc>
                <a:spcPct val="90000"/>
              </a:lnSpc>
            </a:pPr>
            <a:r>
              <a:rPr lang="en-US" smtClean="0"/>
              <a:t>Virginia’s Medicaid program only covers those who are pregnant, under 18, aged, blind or disabled</a:t>
            </a:r>
          </a:p>
          <a:p>
            <a:pPr marL="533400" indent="-533400">
              <a:lnSpc>
                <a:spcPct val="90000"/>
              </a:lnSpc>
            </a:pPr>
            <a:r>
              <a:rPr lang="en-US" smtClean="0"/>
              <a:t>Indigent Care Program marries federal DSH dollars and State General funds (50/50 match)</a:t>
            </a:r>
          </a:p>
          <a:p>
            <a:pPr marL="533400" indent="-533400">
              <a:lnSpc>
                <a:spcPct val="90000"/>
              </a:lnSpc>
            </a:pPr>
            <a:r>
              <a:rPr lang="en-US" smtClean="0"/>
              <a:t>Eligibility criteria:</a:t>
            </a:r>
          </a:p>
          <a:p>
            <a:pPr marL="533400" indent="-533400">
              <a:lnSpc>
                <a:spcPct val="90000"/>
              </a:lnSpc>
              <a:buFontTx/>
              <a:buNone/>
            </a:pPr>
            <a:r>
              <a:rPr lang="en-US" smtClean="0"/>
              <a:t>	-	Reside in the Commonwealth </a:t>
            </a:r>
          </a:p>
          <a:p>
            <a:pPr marL="533400" indent="-533400">
              <a:lnSpc>
                <a:spcPct val="90000"/>
              </a:lnSpc>
              <a:buFontTx/>
              <a:buNone/>
            </a:pPr>
            <a:r>
              <a:rPr lang="en-US" smtClean="0"/>
              <a:t>	-	U.S. Citizen</a:t>
            </a:r>
          </a:p>
          <a:p>
            <a:pPr marL="533400" indent="-533400">
              <a:lnSpc>
                <a:spcPct val="90000"/>
              </a:lnSpc>
              <a:buFontTx/>
              <a:buNone/>
            </a:pPr>
            <a:r>
              <a:rPr lang="en-US" smtClean="0"/>
              <a:t>	-	At or below 200% FPL</a:t>
            </a:r>
          </a:p>
          <a:p>
            <a:pPr marL="533400" indent="-533400">
              <a:lnSpc>
                <a:spcPct val="90000"/>
              </a:lnSpc>
              <a:buFontTx/>
              <a:buNone/>
            </a:pPr>
            <a:r>
              <a:rPr lang="en-US" smtClean="0"/>
              <a:t>	-	Meet asset test criteria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833438" y="2159000"/>
            <a:ext cx="7716837" cy="25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sz="3600">
                <a:solidFill>
                  <a:schemeClr val="bg1"/>
                </a:solidFill>
                <a:latin typeface="Arial Narrow" panose="020B0606020202030204" pitchFamily="34" charset="0"/>
              </a:rPr>
              <a:t>VCU Health System is the</a:t>
            </a:r>
          </a:p>
          <a:p>
            <a:pPr algn="ctr"/>
            <a:r>
              <a:rPr lang="en-US" sz="3600">
                <a:solidFill>
                  <a:schemeClr val="bg1"/>
                </a:solidFill>
                <a:latin typeface="Arial Narrow" panose="020B0606020202030204" pitchFamily="34" charset="0"/>
              </a:rPr>
              <a:t>provider of the majority of health care for the </a:t>
            </a:r>
          </a:p>
          <a:p>
            <a:pPr algn="ctr"/>
            <a:r>
              <a:rPr lang="en-US" sz="3600">
                <a:solidFill>
                  <a:schemeClr val="bg1"/>
                </a:solidFill>
                <a:latin typeface="Arial Narrow" panose="020B0606020202030204" pitchFamily="34" charset="0"/>
              </a:rPr>
              <a:t>uninsured and underinsured in the </a:t>
            </a:r>
          </a:p>
          <a:p>
            <a:pPr algn="ctr"/>
            <a:r>
              <a:rPr lang="en-US" sz="3600">
                <a:solidFill>
                  <a:schemeClr val="bg1"/>
                </a:solidFill>
                <a:latin typeface="Arial Narrow" panose="020B0606020202030204" pitchFamily="34" charset="0"/>
              </a:rPr>
              <a:t>Central Virginia region.</a:t>
            </a:r>
          </a:p>
          <a:p>
            <a:pPr algn="ctr" eaLnBrk="1" hangingPunct="1"/>
            <a:endParaRPr lang="en-US"/>
          </a:p>
        </p:txBody>
      </p:sp>
      <p:sp>
        <p:nvSpPr>
          <p:cNvPr id="45059" name="Text Box 3"/>
          <p:cNvSpPr txBox="1">
            <a:spLocks noChangeArrowheads="1"/>
          </p:cNvSpPr>
          <p:nvPr/>
        </p:nvSpPr>
        <p:spPr bwMode="auto">
          <a:xfrm>
            <a:off x="928688" y="7080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pic>
        <p:nvPicPr>
          <p:cNvPr id="45060" name="Picture 4" descr="pe0102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75" y="331788"/>
            <a:ext cx="13303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01700" y="46038"/>
            <a:ext cx="7431088" cy="481012"/>
          </a:xfrm>
        </p:spPr>
        <p:txBody>
          <a:bodyPr/>
          <a:lstStyle/>
          <a:p>
            <a:pPr algn="ctr"/>
            <a:r>
              <a:rPr lang="en-US" sz="2400" smtClean="0"/>
              <a:t>VCU Health System Indigent Care Distribution</a:t>
            </a:r>
          </a:p>
        </p:txBody>
      </p:sp>
      <p:pic>
        <p:nvPicPr>
          <p:cNvPr id="4608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38" y="839788"/>
            <a:ext cx="829151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Text Box 5"/>
          <p:cNvSpPr txBox="1">
            <a:spLocks noChangeArrowheads="1"/>
          </p:cNvSpPr>
          <p:nvPr/>
        </p:nvSpPr>
        <p:spPr bwMode="auto">
          <a:xfrm>
            <a:off x="2616200" y="1014413"/>
            <a:ext cx="55959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800">
                <a:solidFill>
                  <a:schemeClr val="bg1"/>
                </a:solidFill>
              </a:rPr>
              <a:t>FY12 Projected Distribution of Indigent Care Funding</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95375" y="46038"/>
            <a:ext cx="6940550" cy="623887"/>
          </a:xfrm>
        </p:spPr>
        <p:txBody>
          <a:bodyPr/>
          <a:lstStyle/>
          <a:p>
            <a:pPr algn="ctr"/>
            <a:r>
              <a:rPr lang="en-US" smtClean="0"/>
              <a:t>About The VCU Health System</a:t>
            </a:r>
          </a:p>
        </p:txBody>
      </p:sp>
      <p:sp>
        <p:nvSpPr>
          <p:cNvPr id="1361923" name="Rectangle 3"/>
          <p:cNvSpPr>
            <a:spLocks noGrp="1" noChangeArrowheads="1"/>
          </p:cNvSpPr>
          <p:nvPr>
            <p:ph type="body" idx="1"/>
          </p:nvPr>
        </p:nvSpPr>
        <p:spPr>
          <a:xfrm>
            <a:off x="4611688" y="901700"/>
            <a:ext cx="4051300" cy="5276850"/>
          </a:xfrm>
        </p:spPr>
        <p:txBody>
          <a:bodyPr/>
          <a:lstStyle/>
          <a:p>
            <a:pPr marL="230188" indent="-230188">
              <a:lnSpc>
                <a:spcPct val="80000"/>
              </a:lnSpc>
              <a:spcAft>
                <a:spcPct val="45000"/>
              </a:spcAft>
            </a:pPr>
            <a:r>
              <a:rPr lang="en-US" sz="2300" b="1" smtClean="0"/>
              <a:t>VCU Health System:</a:t>
            </a:r>
            <a:r>
              <a:rPr lang="en-US" sz="2000" smtClean="0"/>
              <a:t> only academic medical center in Central Virginia, with 32,500 admissions and &gt; 500,000 outpatient visits annually. </a:t>
            </a:r>
          </a:p>
          <a:p>
            <a:pPr marL="230188" indent="-230188">
              <a:lnSpc>
                <a:spcPct val="80000"/>
              </a:lnSpc>
              <a:spcAft>
                <a:spcPct val="45000"/>
              </a:spcAft>
            </a:pPr>
            <a:r>
              <a:rPr lang="en-US" sz="2300" b="1" smtClean="0"/>
              <a:t>MCV Hospitals:</a:t>
            </a:r>
            <a:r>
              <a:rPr lang="en-US" sz="2000" smtClean="0"/>
              <a:t> 865 licensed beds, with 80,000 emergency visits each year; region's only Level I Trauma Center.</a:t>
            </a:r>
          </a:p>
          <a:p>
            <a:pPr marL="230188" indent="-230188">
              <a:lnSpc>
                <a:spcPct val="80000"/>
              </a:lnSpc>
              <a:spcAft>
                <a:spcPct val="45000"/>
              </a:spcAft>
            </a:pPr>
            <a:r>
              <a:rPr lang="en-US" sz="2300" b="1" smtClean="0"/>
              <a:t>MCV Physicians</a:t>
            </a:r>
            <a:r>
              <a:rPr lang="en-US" sz="2000" smtClean="0"/>
              <a:t>:  550-physician, faculty group practice.</a:t>
            </a:r>
          </a:p>
          <a:p>
            <a:pPr marL="230188" indent="-230188">
              <a:lnSpc>
                <a:spcPct val="80000"/>
              </a:lnSpc>
              <a:spcAft>
                <a:spcPct val="45000"/>
              </a:spcAft>
            </a:pPr>
            <a:r>
              <a:rPr lang="en-US" sz="2300" b="1" smtClean="0"/>
              <a:t>Virginia Premier Health Plan: </a:t>
            </a:r>
            <a:r>
              <a:rPr lang="en-US" sz="2000" smtClean="0"/>
              <a:t>145,000 member Medicaid HMO.</a:t>
            </a:r>
          </a:p>
        </p:txBody>
      </p:sp>
      <p:pic>
        <p:nvPicPr>
          <p:cNvPr id="47108" name="Picture 4" descr="050815-07_Annual_FINAL_10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962025"/>
            <a:ext cx="3890963"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61923">
                                            <p:txEl>
                                              <p:pRg st="0" end="0"/>
                                            </p:txEl>
                                          </p:spTgt>
                                        </p:tgtEl>
                                        <p:attrNameLst>
                                          <p:attrName>style.visibility</p:attrName>
                                        </p:attrNameLst>
                                      </p:cBhvr>
                                      <p:to>
                                        <p:strVal val="visible"/>
                                      </p:to>
                                    </p:set>
                                    <p:animEffect transition="in" filter="wipe(down)">
                                      <p:cBhvr>
                                        <p:cTn id="7" dur="500"/>
                                        <p:tgtEl>
                                          <p:spTgt spid="1361923">
                                            <p:txEl>
                                              <p:pRg st="0" end="0"/>
                                            </p:txEl>
                                          </p:spTgt>
                                        </p:tgtEl>
                                      </p:cBhvr>
                                    </p:animEffect>
                                  </p:childTnLst>
                                  <p:subTnLst>
                                    <p:animClr clrSpc="rgb" dir="cw">
                                      <p:cBhvr override="childStyle">
                                        <p:cTn dur="1" fill="hold" display="0" masterRel="nextClick" afterEffect="1"/>
                                        <p:tgtEl>
                                          <p:spTgt spid="1361923">
                                            <p:txEl>
                                              <p:pRg st="0" end="0"/>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61923">
                                            <p:txEl>
                                              <p:pRg st="1" end="1"/>
                                            </p:txEl>
                                          </p:spTgt>
                                        </p:tgtEl>
                                        <p:attrNameLst>
                                          <p:attrName>style.visibility</p:attrName>
                                        </p:attrNameLst>
                                      </p:cBhvr>
                                      <p:to>
                                        <p:strVal val="visible"/>
                                      </p:to>
                                    </p:set>
                                    <p:animEffect transition="in" filter="wipe(down)">
                                      <p:cBhvr>
                                        <p:cTn id="12" dur="500"/>
                                        <p:tgtEl>
                                          <p:spTgt spid="1361923">
                                            <p:txEl>
                                              <p:pRg st="1" end="1"/>
                                            </p:txEl>
                                          </p:spTgt>
                                        </p:tgtEl>
                                      </p:cBhvr>
                                    </p:animEffect>
                                  </p:childTnLst>
                                  <p:subTnLst>
                                    <p:animClr clrSpc="rgb" dir="cw">
                                      <p:cBhvr override="childStyle">
                                        <p:cTn dur="1" fill="hold" display="0" masterRel="nextClick" afterEffect="1"/>
                                        <p:tgtEl>
                                          <p:spTgt spid="1361923">
                                            <p:txEl>
                                              <p:pRg st="1" end="1"/>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61923">
                                            <p:txEl>
                                              <p:pRg st="2" end="2"/>
                                            </p:txEl>
                                          </p:spTgt>
                                        </p:tgtEl>
                                        <p:attrNameLst>
                                          <p:attrName>style.visibility</p:attrName>
                                        </p:attrNameLst>
                                      </p:cBhvr>
                                      <p:to>
                                        <p:strVal val="visible"/>
                                      </p:to>
                                    </p:set>
                                    <p:animEffect transition="in" filter="wipe(down)">
                                      <p:cBhvr>
                                        <p:cTn id="17" dur="500"/>
                                        <p:tgtEl>
                                          <p:spTgt spid="1361923">
                                            <p:txEl>
                                              <p:pRg st="2" end="2"/>
                                            </p:txEl>
                                          </p:spTgt>
                                        </p:tgtEl>
                                      </p:cBhvr>
                                    </p:animEffect>
                                  </p:childTnLst>
                                  <p:subTnLst>
                                    <p:animClr clrSpc="rgb" dir="cw">
                                      <p:cBhvr override="childStyle">
                                        <p:cTn dur="1" fill="hold" display="0" masterRel="nextClick" afterEffect="1"/>
                                        <p:tgtEl>
                                          <p:spTgt spid="1361923">
                                            <p:txEl>
                                              <p:pRg st="2" end="2"/>
                                            </p:txEl>
                                          </p:spTgt>
                                        </p:tgtEl>
                                        <p:attrNameLst>
                                          <p:attrName>ppt_c</p:attrName>
                                        </p:attrNameLst>
                                      </p:cBhvr>
                                      <p:to>
                                        <a:schemeClr val="bg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61923">
                                            <p:txEl>
                                              <p:pRg st="3" end="3"/>
                                            </p:txEl>
                                          </p:spTgt>
                                        </p:tgtEl>
                                        <p:attrNameLst>
                                          <p:attrName>style.visibility</p:attrName>
                                        </p:attrNameLst>
                                      </p:cBhvr>
                                      <p:to>
                                        <p:strVal val="visible"/>
                                      </p:to>
                                    </p:set>
                                    <p:animEffect transition="in" filter="wipe(down)">
                                      <p:cBhvr>
                                        <p:cTn id="22" dur="500"/>
                                        <p:tgtEl>
                                          <p:spTgt spid="1361923">
                                            <p:txEl>
                                              <p:pRg st="3" end="3"/>
                                            </p:txEl>
                                          </p:spTgt>
                                        </p:tgtEl>
                                      </p:cBhvr>
                                    </p:animEffect>
                                  </p:childTnLst>
                                  <p:subTnLst>
                                    <p:animClr clrSpc="rgb" dir="cw">
                                      <p:cBhvr override="childStyle">
                                        <p:cTn dur="1" fill="hold" display="0" masterRel="nextClick" afterEffect="1"/>
                                        <p:tgtEl>
                                          <p:spTgt spid="136192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2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06588" y="128588"/>
            <a:ext cx="5283200" cy="463550"/>
          </a:xfrm>
        </p:spPr>
        <p:txBody>
          <a:bodyPr/>
          <a:lstStyle/>
          <a:p>
            <a:pPr algn="ctr"/>
            <a:r>
              <a:rPr lang="en-US" smtClean="0"/>
              <a:t>Payer Mix</a:t>
            </a:r>
          </a:p>
        </p:txBody>
      </p:sp>
      <p:graphicFrame>
        <p:nvGraphicFramePr>
          <p:cNvPr id="4" name="Content Placeholder 3"/>
          <p:cNvGraphicFramePr>
            <a:graphicFrameLocks noGrp="1"/>
          </p:cNvGraphicFramePr>
          <p:nvPr>
            <p:ph idx="1"/>
          </p:nvPr>
        </p:nvGraphicFramePr>
        <p:xfrm>
          <a:off x="734096" y="1043189"/>
          <a:ext cx="5975797" cy="4456090"/>
        </p:xfrm>
        <a:graphic>
          <a:graphicData uri="http://schemas.openxmlformats.org/drawingml/2006/chart">
            <c:chart xmlns:c="http://schemas.openxmlformats.org/drawingml/2006/chart" xmlns:r="http://schemas.openxmlformats.org/officeDocument/2006/relationships" r:id="rId2"/>
          </a:graphicData>
        </a:graphic>
      </p:graphicFrame>
      <p:sp>
        <p:nvSpPr>
          <p:cNvPr id="48132" name="AutoShape 8"/>
          <p:cNvSpPr>
            <a:spLocks/>
          </p:cNvSpPr>
          <p:nvPr/>
        </p:nvSpPr>
        <p:spPr bwMode="auto">
          <a:xfrm>
            <a:off x="6786563" y="2730500"/>
            <a:ext cx="431800" cy="1587500"/>
          </a:xfrm>
          <a:prstGeom prst="rightBrace">
            <a:avLst>
              <a:gd name="adj1" fmla="val 30637"/>
              <a:gd name="adj2"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solidFill>
                <a:schemeClr val="bg1"/>
              </a:solidFill>
            </a:endParaRPr>
          </a:p>
        </p:txBody>
      </p:sp>
      <p:sp>
        <p:nvSpPr>
          <p:cNvPr id="48133" name="Rectangle 1"/>
          <p:cNvSpPr>
            <a:spLocks noChangeArrowheads="1"/>
          </p:cNvSpPr>
          <p:nvPr/>
        </p:nvSpPr>
        <p:spPr bwMode="auto">
          <a:xfrm>
            <a:off x="7189788" y="3113088"/>
            <a:ext cx="19542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solidFill>
                  <a:schemeClr val="bg1"/>
                </a:solidFill>
              </a:rPr>
              <a:t>73% uninsured or</a:t>
            </a:r>
          </a:p>
          <a:p>
            <a:pPr eaLnBrk="1" hangingPunct="1"/>
            <a:r>
              <a:rPr lang="en-US">
                <a:solidFill>
                  <a:schemeClr val="bg1"/>
                </a:solidFill>
              </a:rPr>
              <a:t> government sponsored</a:t>
            </a:r>
          </a:p>
        </p:txBody>
      </p:sp>
      <p:sp>
        <p:nvSpPr>
          <p:cNvPr id="48134" name="AutoShape 8"/>
          <p:cNvSpPr>
            <a:spLocks/>
          </p:cNvSpPr>
          <p:nvPr/>
        </p:nvSpPr>
        <p:spPr bwMode="auto">
          <a:xfrm>
            <a:off x="6624638" y="2689225"/>
            <a:ext cx="431800" cy="1587500"/>
          </a:xfrm>
          <a:prstGeom prst="rightBrace">
            <a:avLst>
              <a:gd name="adj1" fmla="val 30637"/>
              <a:gd name="adj2" fmla="val 50000"/>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18594" name="Group 2"/>
          <p:cNvGrpSpPr>
            <a:grpSpLocks/>
          </p:cNvGrpSpPr>
          <p:nvPr/>
        </p:nvGrpSpPr>
        <p:grpSpPr bwMode="auto">
          <a:xfrm>
            <a:off x="398463" y="547688"/>
            <a:ext cx="8356600" cy="5651500"/>
            <a:chOff x="382" y="345"/>
            <a:chExt cx="5128" cy="3560"/>
          </a:xfrm>
        </p:grpSpPr>
        <p:sp>
          <p:nvSpPr>
            <p:cNvPr id="49169" name="Rectangle 3"/>
            <p:cNvSpPr>
              <a:spLocks noChangeArrowheads="1"/>
            </p:cNvSpPr>
            <p:nvPr/>
          </p:nvSpPr>
          <p:spPr bwMode="auto">
            <a:xfrm>
              <a:off x="382" y="345"/>
              <a:ext cx="5128" cy="356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endParaRPr lang="en-US" sz="1600">
                <a:latin typeface="Times New Roman" panose="02020603050405020304" pitchFamily="18" charset="0"/>
              </a:endParaRPr>
            </a:p>
          </p:txBody>
        </p:sp>
        <p:sp>
          <p:nvSpPr>
            <p:cNvPr id="49170" name="Text Box 4"/>
            <p:cNvSpPr txBox="1">
              <a:spLocks noChangeArrowheads="1"/>
            </p:cNvSpPr>
            <p:nvPr/>
          </p:nvSpPr>
          <p:spPr bwMode="auto">
            <a:xfrm>
              <a:off x="476" y="2192"/>
              <a:ext cx="1536" cy="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4000">
                  <a:latin typeface="Goudy Old Style" panose="02020502050305020303" pitchFamily="18" charset="0"/>
                </a:rPr>
                <a:t>Healthy </a:t>
              </a:r>
            </a:p>
            <a:p>
              <a:r>
                <a:rPr lang="en-US" sz="4000">
                  <a:latin typeface="Goudy Old Style" panose="02020502050305020303" pitchFamily="18" charset="0"/>
                </a:rPr>
                <a:t>with     unmet </a:t>
              </a:r>
            </a:p>
            <a:p>
              <a:r>
                <a:rPr lang="en-US" sz="4000">
                  <a:latin typeface="Goudy Old Style" panose="02020502050305020303" pitchFamily="18" charset="0"/>
                </a:rPr>
                <a:t>needs</a:t>
              </a:r>
            </a:p>
          </p:txBody>
        </p:sp>
      </p:grpSp>
      <p:grpSp>
        <p:nvGrpSpPr>
          <p:cNvPr id="1518597" name="Group 5"/>
          <p:cNvGrpSpPr>
            <a:grpSpLocks/>
          </p:cNvGrpSpPr>
          <p:nvPr/>
        </p:nvGrpSpPr>
        <p:grpSpPr bwMode="auto">
          <a:xfrm>
            <a:off x="2714625" y="547688"/>
            <a:ext cx="6032500" cy="4054475"/>
            <a:chOff x="1710" y="345"/>
            <a:chExt cx="3800" cy="2554"/>
          </a:xfrm>
        </p:grpSpPr>
        <p:sp>
          <p:nvSpPr>
            <p:cNvPr id="49167" name="Rectangle 6"/>
            <p:cNvSpPr>
              <a:spLocks noChangeArrowheads="1"/>
            </p:cNvSpPr>
            <p:nvPr/>
          </p:nvSpPr>
          <p:spPr bwMode="auto">
            <a:xfrm>
              <a:off x="1710" y="345"/>
              <a:ext cx="3800" cy="255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
          <p:nvSpPr>
            <p:cNvPr id="49168" name="Text Box 7"/>
            <p:cNvSpPr txBox="1">
              <a:spLocks noChangeArrowheads="1"/>
            </p:cNvSpPr>
            <p:nvPr/>
          </p:nvSpPr>
          <p:spPr bwMode="auto">
            <a:xfrm>
              <a:off x="1760" y="1544"/>
              <a:ext cx="942" cy="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3200">
                  <a:latin typeface="Goudy Old Style" panose="02020502050305020303" pitchFamily="18" charset="0"/>
                </a:rPr>
                <a:t>Healthy</a:t>
              </a:r>
            </a:p>
            <a:p>
              <a:r>
                <a:rPr lang="en-US" sz="3200">
                  <a:latin typeface="Goudy Old Style" panose="02020502050305020303" pitchFamily="18" charset="0"/>
                </a:rPr>
                <a:t>with</a:t>
              </a:r>
            </a:p>
            <a:p>
              <a:r>
                <a:rPr lang="en-US" sz="3200">
                  <a:latin typeface="Goudy Old Style" panose="02020502050305020303" pitchFamily="18" charset="0"/>
                </a:rPr>
                <a:t>episodic</a:t>
              </a:r>
            </a:p>
            <a:p>
              <a:r>
                <a:rPr lang="en-US" sz="3200">
                  <a:latin typeface="Goudy Old Style" panose="02020502050305020303" pitchFamily="18" charset="0"/>
                </a:rPr>
                <a:t>needs</a:t>
              </a:r>
            </a:p>
          </p:txBody>
        </p:sp>
      </p:grpSp>
      <p:grpSp>
        <p:nvGrpSpPr>
          <p:cNvPr id="1518600" name="Group 8"/>
          <p:cNvGrpSpPr>
            <a:grpSpLocks/>
          </p:cNvGrpSpPr>
          <p:nvPr/>
        </p:nvGrpSpPr>
        <p:grpSpPr bwMode="auto">
          <a:xfrm>
            <a:off x="4832350" y="549275"/>
            <a:ext cx="3917950" cy="3013075"/>
            <a:chOff x="3044" y="346"/>
            <a:chExt cx="2468" cy="1898"/>
          </a:xfrm>
        </p:grpSpPr>
        <p:sp>
          <p:nvSpPr>
            <p:cNvPr id="49165" name="Rectangle 9"/>
            <p:cNvSpPr>
              <a:spLocks noChangeArrowheads="1"/>
            </p:cNvSpPr>
            <p:nvPr/>
          </p:nvSpPr>
          <p:spPr bwMode="auto">
            <a:xfrm>
              <a:off x="3044" y="346"/>
              <a:ext cx="2468" cy="1898"/>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
          <p:nvSpPr>
            <p:cNvPr id="49166" name="Text Box 10"/>
            <p:cNvSpPr txBox="1">
              <a:spLocks noChangeArrowheads="1"/>
            </p:cNvSpPr>
            <p:nvPr/>
          </p:nvSpPr>
          <p:spPr bwMode="auto">
            <a:xfrm>
              <a:off x="3068" y="1897"/>
              <a:ext cx="14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2800">
                  <a:latin typeface="Goudy Old Style" panose="02020502050305020303" pitchFamily="18" charset="0"/>
                </a:rPr>
                <a:t>Chronically</a:t>
              </a:r>
              <a:r>
                <a:rPr lang="en-US" sz="2400">
                  <a:latin typeface="Goudy Old Style" panose="02020502050305020303" pitchFamily="18" charset="0"/>
                </a:rPr>
                <a:t> ill</a:t>
              </a:r>
            </a:p>
          </p:txBody>
        </p:sp>
      </p:grpSp>
      <p:sp>
        <p:nvSpPr>
          <p:cNvPr id="1518603" name="Rectangle 11"/>
          <p:cNvSpPr>
            <a:spLocks noGrp="1" noChangeArrowheads="1"/>
          </p:cNvSpPr>
          <p:nvPr>
            <p:ph type="title"/>
          </p:nvPr>
        </p:nvSpPr>
        <p:spPr>
          <a:xfrm>
            <a:off x="1146175" y="0"/>
            <a:ext cx="6684963" cy="515938"/>
          </a:xfrm>
        </p:spPr>
        <p:txBody>
          <a:bodyPr/>
          <a:lstStyle/>
          <a:p>
            <a:pPr marL="0" indent="0" algn="ctr"/>
            <a:r>
              <a:rPr lang="en-US" smtClean="0"/>
              <a:t>The Ecology of Safety Net Care</a:t>
            </a:r>
          </a:p>
        </p:txBody>
      </p:sp>
      <p:grpSp>
        <p:nvGrpSpPr>
          <p:cNvPr id="1518604" name="Group 12"/>
          <p:cNvGrpSpPr>
            <a:grpSpLocks/>
          </p:cNvGrpSpPr>
          <p:nvPr/>
        </p:nvGrpSpPr>
        <p:grpSpPr bwMode="auto">
          <a:xfrm>
            <a:off x="6086475" y="547688"/>
            <a:ext cx="2641600" cy="1620837"/>
            <a:chOff x="3834" y="347"/>
            <a:chExt cx="1680" cy="1019"/>
          </a:xfrm>
        </p:grpSpPr>
        <p:sp>
          <p:nvSpPr>
            <p:cNvPr id="49163" name="Rectangle 13"/>
            <p:cNvSpPr>
              <a:spLocks noChangeArrowheads="1"/>
            </p:cNvSpPr>
            <p:nvPr/>
          </p:nvSpPr>
          <p:spPr bwMode="auto">
            <a:xfrm>
              <a:off x="3839" y="347"/>
              <a:ext cx="1675" cy="1019"/>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
          <p:nvSpPr>
            <p:cNvPr id="49164" name="Text Box 14"/>
            <p:cNvSpPr txBox="1">
              <a:spLocks noChangeArrowheads="1"/>
            </p:cNvSpPr>
            <p:nvPr/>
          </p:nvSpPr>
          <p:spPr bwMode="white">
            <a:xfrm>
              <a:off x="3834" y="834"/>
              <a:ext cx="133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2400">
                  <a:solidFill>
                    <a:srgbClr val="FF0000"/>
                  </a:solidFill>
                  <a:latin typeface="Goudy Old Style" panose="02020502050305020303" pitchFamily="18" charset="0"/>
                </a:rPr>
                <a:t>Acute</a:t>
              </a:r>
            </a:p>
            <a:p>
              <a:r>
                <a:rPr lang="en-US" sz="2400">
                  <a:solidFill>
                    <a:srgbClr val="FF0000"/>
                  </a:solidFill>
                  <a:latin typeface="Goudy Old Style" panose="02020502050305020303" pitchFamily="18" charset="0"/>
                </a:rPr>
                <a:t>hospitalization</a:t>
              </a:r>
            </a:p>
          </p:txBody>
        </p:sp>
      </p:grpSp>
      <p:grpSp>
        <p:nvGrpSpPr>
          <p:cNvPr id="1518607" name="Group 15"/>
          <p:cNvGrpSpPr>
            <a:grpSpLocks/>
          </p:cNvGrpSpPr>
          <p:nvPr/>
        </p:nvGrpSpPr>
        <p:grpSpPr bwMode="auto">
          <a:xfrm>
            <a:off x="7278688" y="554038"/>
            <a:ext cx="1476375" cy="854075"/>
            <a:chOff x="4585" y="349"/>
            <a:chExt cx="930" cy="538"/>
          </a:xfrm>
        </p:grpSpPr>
        <p:sp>
          <p:nvSpPr>
            <p:cNvPr id="49161" name="Rectangle 16"/>
            <p:cNvSpPr>
              <a:spLocks noChangeArrowheads="1"/>
            </p:cNvSpPr>
            <p:nvPr/>
          </p:nvSpPr>
          <p:spPr bwMode="black">
            <a:xfrm>
              <a:off x="4585" y="349"/>
              <a:ext cx="930" cy="53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
          <p:nvSpPr>
            <p:cNvPr id="49162" name="Text Box 17"/>
            <p:cNvSpPr txBox="1">
              <a:spLocks noChangeArrowheads="1"/>
            </p:cNvSpPr>
            <p:nvPr/>
          </p:nvSpPr>
          <p:spPr bwMode="white">
            <a:xfrm>
              <a:off x="4610" y="421"/>
              <a:ext cx="84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sz="1800">
                  <a:solidFill>
                    <a:schemeClr val="bg1"/>
                  </a:solidFill>
                  <a:latin typeface="Goudy Old Style" panose="02020502050305020303" pitchFamily="18" charset="0"/>
                </a:rPr>
                <a:t>Catastrophic</a:t>
              </a:r>
            </a:p>
            <a:p>
              <a:pPr algn="ctr"/>
              <a:r>
                <a:rPr lang="en-US" sz="1800">
                  <a:solidFill>
                    <a:schemeClr val="bg1"/>
                  </a:solidFill>
                  <a:latin typeface="Goudy Old Style" panose="02020502050305020303" pitchFamily="18" charset="0"/>
                </a:rPr>
                <a:t>event</a:t>
              </a:r>
            </a:p>
          </p:txBody>
        </p:sp>
      </p:grpSp>
      <p:sp>
        <p:nvSpPr>
          <p:cNvPr id="49160" name="Text Box 18"/>
          <p:cNvSpPr txBox="1">
            <a:spLocks noChangeArrowheads="1"/>
          </p:cNvSpPr>
          <p:nvPr/>
        </p:nvSpPr>
        <p:spPr bwMode="auto">
          <a:xfrm>
            <a:off x="2987675" y="6199188"/>
            <a:ext cx="5740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Presentation: Governor’s Covering the Uninsured Conference, Dr. Sheldon M. Retchin, 2003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18603">
                                            <p:txEl>
                                              <p:charRg st="4294967295" end="4294967295"/>
                                            </p:txEl>
                                          </p:spTgt>
                                        </p:tgtEl>
                                        <p:attrNameLst>
                                          <p:attrName>style.visibility</p:attrName>
                                        </p:attrNameLst>
                                      </p:cBhvr>
                                      <p:to>
                                        <p:strVal val="visible"/>
                                      </p:to>
                                    </p:set>
                                    <p:animEffect transition="in" filter="dissolve">
                                      <p:cBhvr>
                                        <p:cTn id="7" dur="500"/>
                                        <p:tgtEl>
                                          <p:spTgt spid="1518603">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518594"/>
                                        </p:tgtEl>
                                        <p:attrNameLst>
                                          <p:attrName>style.visibility</p:attrName>
                                        </p:attrNameLst>
                                      </p:cBhvr>
                                      <p:to>
                                        <p:strVal val="visible"/>
                                      </p:to>
                                    </p:set>
                                    <p:anim calcmode="lin" valueType="num">
                                      <p:cBhvr additive="base">
                                        <p:cTn id="12" dur="500" fill="hold"/>
                                        <p:tgtEl>
                                          <p:spTgt spid="1518594"/>
                                        </p:tgtEl>
                                        <p:attrNameLst>
                                          <p:attrName>ppt_x</p:attrName>
                                        </p:attrNameLst>
                                      </p:cBhvr>
                                      <p:tavLst>
                                        <p:tav tm="0">
                                          <p:val>
                                            <p:strVal val="1+#ppt_w/2"/>
                                          </p:val>
                                        </p:tav>
                                        <p:tav tm="100000">
                                          <p:val>
                                            <p:strVal val="#ppt_x"/>
                                          </p:val>
                                        </p:tav>
                                      </p:tavLst>
                                    </p:anim>
                                    <p:anim calcmode="lin" valueType="num">
                                      <p:cBhvr additive="base">
                                        <p:cTn id="13" dur="500" fill="hold"/>
                                        <p:tgtEl>
                                          <p:spTgt spid="151859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518597"/>
                                        </p:tgtEl>
                                        <p:attrNameLst>
                                          <p:attrName>style.visibility</p:attrName>
                                        </p:attrNameLst>
                                      </p:cBhvr>
                                      <p:to>
                                        <p:strVal val="visible"/>
                                      </p:to>
                                    </p:set>
                                    <p:anim calcmode="lin" valueType="num">
                                      <p:cBhvr additive="base">
                                        <p:cTn id="18" dur="500" fill="hold"/>
                                        <p:tgtEl>
                                          <p:spTgt spid="1518597"/>
                                        </p:tgtEl>
                                        <p:attrNameLst>
                                          <p:attrName>ppt_x</p:attrName>
                                        </p:attrNameLst>
                                      </p:cBhvr>
                                      <p:tavLst>
                                        <p:tav tm="0">
                                          <p:val>
                                            <p:strVal val="1+#ppt_w/2"/>
                                          </p:val>
                                        </p:tav>
                                        <p:tav tm="100000">
                                          <p:val>
                                            <p:strVal val="#ppt_x"/>
                                          </p:val>
                                        </p:tav>
                                      </p:tavLst>
                                    </p:anim>
                                    <p:anim calcmode="lin" valueType="num">
                                      <p:cBhvr additive="base">
                                        <p:cTn id="19" dur="500" fill="hold"/>
                                        <p:tgtEl>
                                          <p:spTgt spid="151859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1518600"/>
                                        </p:tgtEl>
                                        <p:attrNameLst>
                                          <p:attrName>style.visibility</p:attrName>
                                        </p:attrNameLst>
                                      </p:cBhvr>
                                      <p:to>
                                        <p:strVal val="visible"/>
                                      </p:to>
                                    </p:set>
                                    <p:anim calcmode="lin" valueType="num">
                                      <p:cBhvr additive="base">
                                        <p:cTn id="24" dur="500" fill="hold"/>
                                        <p:tgtEl>
                                          <p:spTgt spid="1518600"/>
                                        </p:tgtEl>
                                        <p:attrNameLst>
                                          <p:attrName>ppt_x</p:attrName>
                                        </p:attrNameLst>
                                      </p:cBhvr>
                                      <p:tavLst>
                                        <p:tav tm="0">
                                          <p:val>
                                            <p:strVal val="1+#ppt_w/2"/>
                                          </p:val>
                                        </p:tav>
                                        <p:tav tm="100000">
                                          <p:val>
                                            <p:strVal val="#ppt_x"/>
                                          </p:val>
                                        </p:tav>
                                      </p:tavLst>
                                    </p:anim>
                                    <p:anim calcmode="lin" valueType="num">
                                      <p:cBhvr additive="base">
                                        <p:cTn id="25" dur="500" fill="hold"/>
                                        <p:tgtEl>
                                          <p:spTgt spid="1518600"/>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1518604"/>
                                        </p:tgtEl>
                                        <p:attrNameLst>
                                          <p:attrName>style.visibility</p:attrName>
                                        </p:attrNameLst>
                                      </p:cBhvr>
                                      <p:to>
                                        <p:strVal val="visible"/>
                                      </p:to>
                                    </p:set>
                                    <p:anim calcmode="lin" valueType="num">
                                      <p:cBhvr additive="base">
                                        <p:cTn id="30" dur="500" fill="hold"/>
                                        <p:tgtEl>
                                          <p:spTgt spid="1518604"/>
                                        </p:tgtEl>
                                        <p:attrNameLst>
                                          <p:attrName>ppt_x</p:attrName>
                                        </p:attrNameLst>
                                      </p:cBhvr>
                                      <p:tavLst>
                                        <p:tav tm="0">
                                          <p:val>
                                            <p:strVal val="1+#ppt_w/2"/>
                                          </p:val>
                                        </p:tav>
                                        <p:tav tm="100000">
                                          <p:val>
                                            <p:strVal val="#ppt_x"/>
                                          </p:val>
                                        </p:tav>
                                      </p:tavLst>
                                    </p:anim>
                                    <p:anim calcmode="lin" valueType="num">
                                      <p:cBhvr additive="base">
                                        <p:cTn id="31" dur="500" fill="hold"/>
                                        <p:tgtEl>
                                          <p:spTgt spid="151860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1518607"/>
                                        </p:tgtEl>
                                        <p:attrNameLst>
                                          <p:attrName>style.visibility</p:attrName>
                                        </p:attrNameLst>
                                      </p:cBhvr>
                                      <p:to>
                                        <p:strVal val="visible"/>
                                      </p:to>
                                    </p:set>
                                    <p:anim calcmode="lin" valueType="num">
                                      <p:cBhvr additive="base">
                                        <p:cTn id="36" dur="500" fill="hold"/>
                                        <p:tgtEl>
                                          <p:spTgt spid="1518607"/>
                                        </p:tgtEl>
                                        <p:attrNameLst>
                                          <p:attrName>ppt_x</p:attrName>
                                        </p:attrNameLst>
                                      </p:cBhvr>
                                      <p:tavLst>
                                        <p:tav tm="0">
                                          <p:val>
                                            <p:strVal val="1+#ppt_w/2"/>
                                          </p:val>
                                        </p:tav>
                                        <p:tav tm="100000">
                                          <p:val>
                                            <p:strVal val="#ppt_x"/>
                                          </p:val>
                                        </p:tav>
                                      </p:tavLst>
                                    </p:anim>
                                    <p:anim calcmode="lin" valueType="num">
                                      <p:cBhvr additive="base">
                                        <p:cTn id="37" dur="500" fill="hold"/>
                                        <p:tgtEl>
                                          <p:spTgt spid="15186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860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762000" y="0"/>
            <a:ext cx="7696200" cy="617538"/>
          </a:xfrm>
        </p:spPr>
        <p:txBody>
          <a:bodyPr/>
          <a:lstStyle/>
          <a:p>
            <a:pPr algn="ctr"/>
            <a:r>
              <a:rPr lang="en-US" sz="3800" smtClean="0"/>
              <a:t>VCUHS Partnership Timeline</a:t>
            </a:r>
          </a:p>
        </p:txBody>
      </p:sp>
      <p:sp>
        <p:nvSpPr>
          <p:cNvPr id="50179" name="Line 3"/>
          <p:cNvSpPr>
            <a:spLocks noChangeShapeType="1"/>
          </p:cNvSpPr>
          <p:nvPr/>
        </p:nvSpPr>
        <p:spPr bwMode="auto">
          <a:xfrm>
            <a:off x="8458200" y="3810000"/>
            <a:ext cx="539750" cy="11113"/>
          </a:xfrm>
          <a:prstGeom prst="line">
            <a:avLst/>
          </a:prstGeom>
          <a:noFill/>
          <a:ln w="60325">
            <a:solidFill>
              <a:srgbClr val="FDBE0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32292" name="Rectangle 4"/>
          <p:cNvSpPr>
            <a:spLocks noChangeArrowheads="1"/>
          </p:cNvSpPr>
          <p:nvPr/>
        </p:nvSpPr>
        <p:spPr bwMode="auto">
          <a:xfrm>
            <a:off x="152400" y="2286000"/>
            <a:ext cx="1828800" cy="1120775"/>
          </a:xfrm>
          <a:prstGeom prst="rect">
            <a:avLst/>
          </a:prstGeom>
          <a:solidFill>
            <a:srgbClr val="99CCFF"/>
          </a:solidFill>
          <a:ln w="9525">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t>Virginia General </a:t>
            </a:r>
          </a:p>
          <a:p>
            <a:pPr algn="ctr" eaLnBrk="1" hangingPunct="1"/>
            <a:r>
              <a:rPr lang="en-US"/>
              <a:t>Assembly passes</a:t>
            </a:r>
          </a:p>
          <a:p>
            <a:pPr algn="ctr" eaLnBrk="1" hangingPunct="1"/>
            <a:r>
              <a:rPr lang="en-US"/>
              <a:t> SJR179</a:t>
            </a:r>
          </a:p>
        </p:txBody>
      </p:sp>
      <p:sp>
        <p:nvSpPr>
          <p:cNvPr id="50181" name="Line 5"/>
          <p:cNvSpPr>
            <a:spLocks noChangeShapeType="1"/>
          </p:cNvSpPr>
          <p:nvPr/>
        </p:nvSpPr>
        <p:spPr bwMode="auto">
          <a:xfrm flipH="1">
            <a:off x="1066800" y="3429000"/>
            <a:ext cx="11113" cy="347663"/>
          </a:xfrm>
          <a:prstGeom prst="line">
            <a:avLst/>
          </a:prstGeom>
          <a:noFill/>
          <a:ln w="33020">
            <a:solidFill>
              <a:schemeClr val="bg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82" name="Text Box 6"/>
          <p:cNvSpPr txBox="1">
            <a:spLocks noChangeArrowheads="1"/>
          </p:cNvSpPr>
          <p:nvPr/>
        </p:nvSpPr>
        <p:spPr bwMode="auto">
          <a:xfrm>
            <a:off x="762000" y="3886200"/>
            <a:ext cx="750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600">
                <a:solidFill>
                  <a:schemeClr val="bg1"/>
                </a:solidFill>
              </a:rPr>
              <a:t>1991</a:t>
            </a:r>
          </a:p>
        </p:txBody>
      </p:sp>
      <p:sp>
        <p:nvSpPr>
          <p:cNvPr id="1932295" name="Rectangle 7"/>
          <p:cNvSpPr>
            <a:spLocks noChangeArrowheads="1"/>
          </p:cNvSpPr>
          <p:nvPr/>
        </p:nvSpPr>
        <p:spPr bwMode="auto">
          <a:xfrm>
            <a:off x="914400" y="4953000"/>
            <a:ext cx="2005013" cy="942975"/>
          </a:xfrm>
          <a:prstGeom prst="rect">
            <a:avLst/>
          </a:prstGeom>
          <a:solidFill>
            <a:srgbClr val="99CCFF"/>
          </a:solidFill>
          <a:ln w="9525">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t>RUPCI determines </a:t>
            </a:r>
          </a:p>
          <a:p>
            <a:pPr algn="ctr" eaLnBrk="1" hangingPunct="1"/>
            <a:r>
              <a:rPr lang="en-US"/>
              <a:t>there is a need for </a:t>
            </a:r>
          </a:p>
          <a:p>
            <a:pPr algn="ctr" eaLnBrk="1" hangingPunct="1"/>
            <a:r>
              <a:rPr lang="en-US"/>
              <a:t>primary care in </a:t>
            </a:r>
          </a:p>
          <a:p>
            <a:pPr algn="ctr" eaLnBrk="1" hangingPunct="1"/>
            <a:r>
              <a:rPr lang="en-US"/>
              <a:t>South Richmond </a:t>
            </a:r>
          </a:p>
        </p:txBody>
      </p:sp>
      <p:sp>
        <p:nvSpPr>
          <p:cNvPr id="50184" name="Line 8"/>
          <p:cNvSpPr>
            <a:spLocks noChangeShapeType="1"/>
          </p:cNvSpPr>
          <p:nvPr/>
        </p:nvSpPr>
        <p:spPr bwMode="auto">
          <a:xfrm>
            <a:off x="1981200" y="4495800"/>
            <a:ext cx="1588" cy="450850"/>
          </a:xfrm>
          <a:prstGeom prst="line">
            <a:avLst/>
          </a:prstGeom>
          <a:noFill/>
          <a:ln w="33020">
            <a:solidFill>
              <a:schemeClr val="bg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32298" name="Rectangle 10"/>
          <p:cNvSpPr>
            <a:spLocks noChangeArrowheads="1"/>
          </p:cNvSpPr>
          <p:nvPr/>
        </p:nvSpPr>
        <p:spPr bwMode="auto">
          <a:xfrm>
            <a:off x="3657600" y="1676400"/>
            <a:ext cx="1401763" cy="1293813"/>
          </a:xfrm>
          <a:prstGeom prst="rect">
            <a:avLst/>
          </a:prstGeom>
          <a:solidFill>
            <a:srgbClr val="99CCFF"/>
          </a:solidFill>
          <a:ln w="9525">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t> RCHD turns over </a:t>
            </a:r>
          </a:p>
          <a:p>
            <a:pPr algn="ctr" eaLnBrk="1" hangingPunct="1"/>
            <a:r>
              <a:rPr lang="en-US"/>
              <a:t>management of</a:t>
            </a:r>
          </a:p>
          <a:p>
            <a:pPr algn="ctr" eaLnBrk="1" hangingPunct="1"/>
            <a:r>
              <a:rPr lang="en-US"/>
              <a:t> the SRHC </a:t>
            </a:r>
          </a:p>
          <a:p>
            <a:pPr algn="ctr" eaLnBrk="1" hangingPunct="1"/>
            <a:r>
              <a:rPr lang="en-US"/>
              <a:t>to VCUHS</a:t>
            </a:r>
          </a:p>
        </p:txBody>
      </p:sp>
      <p:sp>
        <p:nvSpPr>
          <p:cNvPr id="1932299" name="Rectangle 11"/>
          <p:cNvSpPr>
            <a:spLocks noChangeArrowheads="1"/>
          </p:cNvSpPr>
          <p:nvPr/>
        </p:nvSpPr>
        <p:spPr bwMode="auto">
          <a:xfrm>
            <a:off x="4017963" y="4800600"/>
            <a:ext cx="1533525" cy="736600"/>
          </a:xfrm>
          <a:prstGeom prst="rect">
            <a:avLst/>
          </a:prstGeom>
          <a:solidFill>
            <a:srgbClr val="99CCFF"/>
          </a:solidFill>
          <a:ln w="9525">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t>SRHC is renamed</a:t>
            </a:r>
          </a:p>
          <a:p>
            <a:pPr algn="ctr" eaLnBrk="1" hangingPunct="1"/>
            <a:r>
              <a:rPr lang="en-US"/>
              <a:t> the Hayes Willis </a:t>
            </a:r>
          </a:p>
          <a:p>
            <a:pPr algn="ctr" eaLnBrk="1" hangingPunct="1"/>
            <a:r>
              <a:rPr lang="en-US"/>
              <a:t>Health Center</a:t>
            </a:r>
          </a:p>
        </p:txBody>
      </p:sp>
      <p:sp>
        <p:nvSpPr>
          <p:cNvPr id="1932300" name="Rectangle 12"/>
          <p:cNvSpPr>
            <a:spLocks noChangeArrowheads="1"/>
          </p:cNvSpPr>
          <p:nvPr/>
        </p:nvSpPr>
        <p:spPr bwMode="auto">
          <a:xfrm>
            <a:off x="5257800" y="1905000"/>
            <a:ext cx="1538288" cy="1262063"/>
          </a:xfrm>
          <a:prstGeom prst="rect">
            <a:avLst/>
          </a:prstGeom>
          <a:solidFill>
            <a:srgbClr val="99CCFF"/>
          </a:solidFill>
          <a:ln w="9525">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t>VCUHS </a:t>
            </a:r>
          </a:p>
          <a:p>
            <a:pPr algn="ctr" eaLnBrk="1" hangingPunct="1"/>
            <a:r>
              <a:rPr lang="en-US"/>
              <a:t>launches the</a:t>
            </a:r>
          </a:p>
          <a:p>
            <a:pPr algn="ctr" eaLnBrk="1" hangingPunct="1"/>
            <a:r>
              <a:rPr lang="en-US"/>
              <a:t> City Care program</a:t>
            </a:r>
          </a:p>
        </p:txBody>
      </p:sp>
      <p:sp>
        <p:nvSpPr>
          <p:cNvPr id="1932301" name="Text Box 13"/>
          <p:cNvSpPr txBox="1">
            <a:spLocks noChangeArrowheads="1"/>
          </p:cNvSpPr>
          <p:nvPr/>
        </p:nvSpPr>
        <p:spPr bwMode="auto">
          <a:xfrm>
            <a:off x="5943600" y="4495800"/>
            <a:ext cx="1803400" cy="1590675"/>
          </a:xfrm>
          <a:prstGeom prst="rect">
            <a:avLst/>
          </a:prstGeom>
          <a:solidFill>
            <a:srgbClr val="99CCFF"/>
          </a:solidFill>
          <a:ln w="9525">
            <a:solidFill>
              <a:schemeClr val="tx1"/>
            </a:solidFill>
            <a:miter lim="800000"/>
            <a:headEnd/>
            <a:tailEnd/>
          </a:ln>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t>Community and VCUHS</a:t>
            </a:r>
          </a:p>
          <a:p>
            <a:pPr algn="ctr" eaLnBrk="1" hangingPunct="1"/>
            <a:r>
              <a:rPr lang="en-US"/>
              <a:t> reps examine the feasibility</a:t>
            </a:r>
          </a:p>
          <a:p>
            <a:pPr algn="ctr" eaLnBrk="1" hangingPunct="1"/>
            <a:r>
              <a:rPr lang="en-US"/>
              <a:t>of expanding City Care to</a:t>
            </a:r>
          </a:p>
          <a:p>
            <a:pPr algn="ctr" eaLnBrk="1" hangingPunct="1"/>
            <a:r>
              <a:rPr lang="en-US"/>
              <a:t>Uninsured adults</a:t>
            </a:r>
          </a:p>
        </p:txBody>
      </p:sp>
      <p:sp>
        <p:nvSpPr>
          <p:cNvPr id="1932302" name="Text Box 14"/>
          <p:cNvSpPr txBox="1">
            <a:spLocks noChangeArrowheads="1"/>
          </p:cNvSpPr>
          <p:nvPr/>
        </p:nvSpPr>
        <p:spPr bwMode="auto">
          <a:xfrm>
            <a:off x="7010400" y="1219200"/>
            <a:ext cx="1387475" cy="1590675"/>
          </a:xfrm>
          <a:prstGeom prst="rect">
            <a:avLst/>
          </a:prstGeom>
          <a:solidFill>
            <a:srgbClr val="99CCFF"/>
          </a:solidFill>
          <a:ln w="9525">
            <a:solidFill>
              <a:schemeClr val="tx1"/>
            </a:solidFill>
            <a:miter lim="800000"/>
            <a:headEnd/>
            <a:tailEnd/>
          </a:ln>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t>The VCC program is established in partnership with community PCP’s</a:t>
            </a:r>
          </a:p>
        </p:txBody>
      </p:sp>
      <p:sp>
        <p:nvSpPr>
          <p:cNvPr id="50190" name="Text Box 15"/>
          <p:cNvSpPr txBox="1">
            <a:spLocks noChangeArrowheads="1"/>
          </p:cNvSpPr>
          <p:nvPr/>
        </p:nvSpPr>
        <p:spPr bwMode="auto">
          <a:xfrm>
            <a:off x="3886200" y="38862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600">
                <a:solidFill>
                  <a:schemeClr val="bg1"/>
                </a:solidFill>
              </a:rPr>
              <a:t>1994</a:t>
            </a:r>
          </a:p>
        </p:txBody>
      </p:sp>
      <p:sp>
        <p:nvSpPr>
          <p:cNvPr id="50191" name="Text Box 16"/>
          <p:cNvSpPr txBox="1">
            <a:spLocks noChangeArrowheads="1"/>
          </p:cNvSpPr>
          <p:nvPr/>
        </p:nvSpPr>
        <p:spPr bwMode="auto">
          <a:xfrm>
            <a:off x="4572000" y="38862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600">
                <a:solidFill>
                  <a:schemeClr val="bg1"/>
                </a:solidFill>
              </a:rPr>
              <a:t>1996</a:t>
            </a:r>
          </a:p>
        </p:txBody>
      </p:sp>
      <p:sp>
        <p:nvSpPr>
          <p:cNvPr id="50192" name="Text Box 17"/>
          <p:cNvSpPr txBox="1">
            <a:spLocks noChangeArrowheads="1"/>
          </p:cNvSpPr>
          <p:nvPr/>
        </p:nvSpPr>
        <p:spPr bwMode="auto">
          <a:xfrm>
            <a:off x="5562600" y="38862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600">
                <a:solidFill>
                  <a:schemeClr val="bg1"/>
                </a:solidFill>
              </a:rPr>
              <a:t>1998</a:t>
            </a:r>
          </a:p>
        </p:txBody>
      </p:sp>
      <p:sp>
        <p:nvSpPr>
          <p:cNvPr id="50193" name="Text Box 18"/>
          <p:cNvSpPr txBox="1">
            <a:spLocks noChangeArrowheads="1"/>
          </p:cNvSpPr>
          <p:nvPr/>
        </p:nvSpPr>
        <p:spPr bwMode="auto">
          <a:xfrm>
            <a:off x="6477000" y="38862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600">
                <a:solidFill>
                  <a:schemeClr val="bg1"/>
                </a:solidFill>
              </a:rPr>
              <a:t>1999</a:t>
            </a:r>
          </a:p>
        </p:txBody>
      </p:sp>
      <p:sp>
        <p:nvSpPr>
          <p:cNvPr id="50194" name="Text Box 19"/>
          <p:cNvSpPr txBox="1">
            <a:spLocks noChangeArrowheads="1"/>
          </p:cNvSpPr>
          <p:nvPr/>
        </p:nvSpPr>
        <p:spPr bwMode="auto">
          <a:xfrm>
            <a:off x="7391400" y="38862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600">
                <a:solidFill>
                  <a:schemeClr val="bg1"/>
                </a:solidFill>
              </a:rPr>
              <a:t>2000</a:t>
            </a:r>
          </a:p>
        </p:txBody>
      </p:sp>
      <p:sp>
        <p:nvSpPr>
          <p:cNvPr id="50195" name="Line 20"/>
          <p:cNvSpPr>
            <a:spLocks noChangeShapeType="1"/>
          </p:cNvSpPr>
          <p:nvPr/>
        </p:nvSpPr>
        <p:spPr bwMode="auto">
          <a:xfrm>
            <a:off x="4267200" y="2971800"/>
            <a:ext cx="1588" cy="755650"/>
          </a:xfrm>
          <a:prstGeom prst="line">
            <a:avLst/>
          </a:prstGeom>
          <a:noFill/>
          <a:ln w="33020">
            <a:solidFill>
              <a:schemeClr val="bg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96" name="Line 21"/>
          <p:cNvSpPr>
            <a:spLocks noChangeShapeType="1"/>
          </p:cNvSpPr>
          <p:nvPr/>
        </p:nvSpPr>
        <p:spPr bwMode="auto">
          <a:xfrm>
            <a:off x="4876800" y="4191000"/>
            <a:ext cx="1588" cy="574675"/>
          </a:xfrm>
          <a:prstGeom prst="line">
            <a:avLst/>
          </a:prstGeom>
          <a:noFill/>
          <a:ln w="33020">
            <a:solidFill>
              <a:schemeClr val="bg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97" name="Line 22"/>
          <p:cNvSpPr>
            <a:spLocks noChangeShapeType="1"/>
          </p:cNvSpPr>
          <p:nvPr/>
        </p:nvSpPr>
        <p:spPr bwMode="auto">
          <a:xfrm>
            <a:off x="5943600" y="3124200"/>
            <a:ext cx="1588" cy="657225"/>
          </a:xfrm>
          <a:prstGeom prst="line">
            <a:avLst/>
          </a:prstGeom>
          <a:noFill/>
          <a:ln w="33020">
            <a:solidFill>
              <a:schemeClr val="bg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98" name="Line 23"/>
          <p:cNvSpPr>
            <a:spLocks noChangeShapeType="1"/>
          </p:cNvSpPr>
          <p:nvPr/>
        </p:nvSpPr>
        <p:spPr bwMode="auto">
          <a:xfrm>
            <a:off x="7696200" y="2819400"/>
            <a:ext cx="0" cy="990600"/>
          </a:xfrm>
          <a:prstGeom prst="line">
            <a:avLst/>
          </a:prstGeom>
          <a:noFill/>
          <a:ln w="33020">
            <a:solidFill>
              <a:schemeClr val="bg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99" name="Line 24"/>
          <p:cNvSpPr>
            <a:spLocks noChangeShapeType="1"/>
          </p:cNvSpPr>
          <p:nvPr/>
        </p:nvSpPr>
        <p:spPr bwMode="auto">
          <a:xfrm>
            <a:off x="6781800" y="4191000"/>
            <a:ext cx="1588" cy="314325"/>
          </a:xfrm>
          <a:prstGeom prst="line">
            <a:avLst/>
          </a:prstGeom>
          <a:noFill/>
          <a:ln w="33020">
            <a:solidFill>
              <a:schemeClr val="bg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00" name="Line 27"/>
          <p:cNvSpPr>
            <a:spLocks noChangeShapeType="1"/>
          </p:cNvSpPr>
          <p:nvPr/>
        </p:nvSpPr>
        <p:spPr bwMode="auto">
          <a:xfrm flipH="1" flipV="1">
            <a:off x="685800" y="3810000"/>
            <a:ext cx="7481888" cy="30163"/>
          </a:xfrm>
          <a:prstGeom prst="line">
            <a:avLst/>
          </a:prstGeom>
          <a:noFill/>
          <a:ln w="60325">
            <a:solidFill>
              <a:srgbClr val="FDBE0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32317" name="Rectangle 29"/>
          <p:cNvSpPr>
            <a:spLocks noChangeArrowheads="1"/>
          </p:cNvSpPr>
          <p:nvPr/>
        </p:nvSpPr>
        <p:spPr bwMode="auto">
          <a:xfrm>
            <a:off x="1752600" y="914400"/>
            <a:ext cx="1495425" cy="1116013"/>
          </a:xfrm>
          <a:prstGeom prst="rect">
            <a:avLst/>
          </a:prstGeom>
          <a:solidFill>
            <a:srgbClr val="99CCFF"/>
          </a:solidFill>
          <a:ln w="9525">
            <a:solidFill>
              <a:schemeClr val="tx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t>RCHD and </a:t>
            </a:r>
          </a:p>
          <a:p>
            <a:pPr algn="ctr" eaLnBrk="1" hangingPunct="1"/>
            <a:r>
              <a:rPr lang="en-US"/>
              <a:t>VCUHS </a:t>
            </a:r>
          </a:p>
          <a:p>
            <a:pPr algn="ctr" eaLnBrk="1" hangingPunct="1"/>
            <a:r>
              <a:rPr lang="en-US"/>
              <a:t>partner to create </a:t>
            </a:r>
          </a:p>
          <a:p>
            <a:pPr algn="ctr" eaLnBrk="1" hangingPunct="1"/>
            <a:r>
              <a:rPr lang="en-US"/>
              <a:t>South Richmond </a:t>
            </a:r>
          </a:p>
          <a:p>
            <a:pPr algn="ctr" eaLnBrk="1" hangingPunct="1"/>
            <a:r>
              <a:rPr lang="en-US"/>
              <a:t>Health Center</a:t>
            </a:r>
          </a:p>
        </p:txBody>
      </p:sp>
      <p:sp>
        <p:nvSpPr>
          <p:cNvPr id="50202" name="Text Box 30"/>
          <p:cNvSpPr txBox="1">
            <a:spLocks noChangeArrowheads="1"/>
          </p:cNvSpPr>
          <p:nvPr/>
        </p:nvSpPr>
        <p:spPr bwMode="auto">
          <a:xfrm>
            <a:off x="2895600" y="38862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600">
                <a:solidFill>
                  <a:schemeClr val="bg1"/>
                </a:solidFill>
              </a:rPr>
              <a:t>1992</a:t>
            </a:r>
          </a:p>
        </p:txBody>
      </p:sp>
      <p:cxnSp>
        <p:nvCxnSpPr>
          <p:cNvPr id="50203" name="Elbow Connector 32"/>
          <p:cNvCxnSpPr>
            <a:cxnSpLocks noChangeShapeType="1"/>
          </p:cNvCxnSpPr>
          <p:nvPr/>
        </p:nvCxnSpPr>
        <p:spPr bwMode="auto">
          <a:xfrm rot="16200000" flipH="1">
            <a:off x="1981993" y="2513807"/>
            <a:ext cx="1700213" cy="787400"/>
          </a:xfrm>
          <a:prstGeom prst="bentConnector3">
            <a:avLst>
              <a:gd name="adj1" fmla="val 49954"/>
            </a:avLst>
          </a:prstGeom>
          <a:noFill/>
          <a:ln w="33020" algn="ctr">
            <a:solidFill>
              <a:schemeClr val="bg1"/>
            </a:solidFill>
            <a:round/>
            <a:headEnd/>
            <a:tailEnd/>
          </a:ln>
          <a:extLst>
            <a:ext uri="{909E8E84-426E-40DD-AFC4-6F175D3DCCD1}">
              <a14:hiddenFill xmlns:a14="http://schemas.microsoft.com/office/drawing/2010/main">
                <a:noFill/>
              </a14:hiddenFill>
            </a:ext>
          </a:extLst>
        </p:spPr>
      </p:cxnSp>
      <p:sp>
        <p:nvSpPr>
          <p:cNvPr id="50204" name="Line 28"/>
          <p:cNvSpPr>
            <a:spLocks noChangeShapeType="1"/>
          </p:cNvSpPr>
          <p:nvPr/>
        </p:nvSpPr>
        <p:spPr bwMode="auto">
          <a:xfrm flipH="1" flipV="1">
            <a:off x="1143000" y="3581400"/>
            <a:ext cx="1524000" cy="476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205" name="Line 29"/>
          <p:cNvSpPr>
            <a:spLocks noChangeShapeType="1"/>
          </p:cNvSpPr>
          <p:nvPr/>
        </p:nvSpPr>
        <p:spPr bwMode="auto">
          <a:xfrm flipH="1">
            <a:off x="1066800" y="4495800"/>
            <a:ext cx="904875" cy="0"/>
          </a:xfrm>
          <a:prstGeom prst="line">
            <a:avLst/>
          </a:prstGeom>
          <a:noFill/>
          <a:ln w="317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206" name="Line 30"/>
          <p:cNvSpPr>
            <a:spLocks noChangeShapeType="1"/>
          </p:cNvSpPr>
          <p:nvPr/>
        </p:nvSpPr>
        <p:spPr bwMode="auto">
          <a:xfrm flipV="1">
            <a:off x="1066800" y="4191000"/>
            <a:ext cx="0" cy="304800"/>
          </a:xfrm>
          <a:prstGeom prst="line">
            <a:avLst/>
          </a:prstGeom>
          <a:noFill/>
          <a:ln w="317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207" name="Line 25"/>
          <p:cNvSpPr>
            <a:spLocks noChangeShapeType="1"/>
          </p:cNvSpPr>
          <p:nvPr/>
        </p:nvSpPr>
        <p:spPr bwMode="auto">
          <a:xfrm>
            <a:off x="8153400" y="3733800"/>
            <a:ext cx="187325" cy="188913"/>
          </a:xfrm>
          <a:prstGeom prst="line">
            <a:avLst/>
          </a:prstGeom>
          <a:noFill/>
          <a:ln w="57150">
            <a:solidFill>
              <a:srgbClr val="FDBE0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08" name="Line 26"/>
          <p:cNvSpPr>
            <a:spLocks noChangeShapeType="1"/>
          </p:cNvSpPr>
          <p:nvPr/>
        </p:nvSpPr>
        <p:spPr bwMode="auto">
          <a:xfrm>
            <a:off x="8305800" y="3733800"/>
            <a:ext cx="187325" cy="188913"/>
          </a:xfrm>
          <a:prstGeom prst="line">
            <a:avLst/>
          </a:prstGeom>
          <a:noFill/>
          <a:ln w="57150">
            <a:solidFill>
              <a:srgbClr val="FDBE0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09" name="Text Box 33"/>
          <p:cNvSpPr txBox="1">
            <a:spLocks noChangeArrowheads="1"/>
          </p:cNvSpPr>
          <p:nvPr/>
        </p:nvSpPr>
        <p:spPr bwMode="auto">
          <a:xfrm>
            <a:off x="8229600" y="3886200"/>
            <a:ext cx="681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600">
                <a:solidFill>
                  <a:schemeClr val="bg1"/>
                </a:solidFill>
              </a:rPr>
              <a:t>2011</a:t>
            </a:r>
          </a:p>
        </p:txBody>
      </p:sp>
      <p:sp>
        <p:nvSpPr>
          <p:cNvPr id="238626" name="Text Box 34"/>
          <p:cNvSpPr txBox="1">
            <a:spLocks noChangeArrowheads="1"/>
          </p:cNvSpPr>
          <p:nvPr/>
        </p:nvSpPr>
        <p:spPr bwMode="auto">
          <a:xfrm>
            <a:off x="7924800" y="4572000"/>
            <a:ext cx="1219200" cy="1600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t>Intro of the Enhanced  Delivery System model </a:t>
            </a:r>
          </a:p>
          <a:p>
            <a:pPr algn="ctr" eaLnBrk="1" hangingPunct="1"/>
            <a:r>
              <a:rPr lang="en-US"/>
              <a:t>for Health Care Reform</a:t>
            </a:r>
          </a:p>
        </p:txBody>
      </p:sp>
      <p:sp>
        <p:nvSpPr>
          <p:cNvPr id="50211" name="Line 35"/>
          <p:cNvSpPr>
            <a:spLocks noChangeShapeType="1"/>
          </p:cNvSpPr>
          <p:nvPr/>
        </p:nvSpPr>
        <p:spPr bwMode="auto">
          <a:xfrm flipV="1">
            <a:off x="8534400" y="4267200"/>
            <a:ext cx="1588" cy="279400"/>
          </a:xfrm>
          <a:prstGeom prst="line">
            <a:avLst/>
          </a:prstGeom>
          <a:noFill/>
          <a:ln w="317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32292"/>
                                        </p:tgtEl>
                                        <p:attrNameLst>
                                          <p:attrName>style.visibility</p:attrName>
                                        </p:attrNameLst>
                                      </p:cBhvr>
                                      <p:to>
                                        <p:strVal val="visible"/>
                                      </p:to>
                                    </p:set>
                                    <p:animEffect transition="in" filter="blinds(horizontal)">
                                      <p:cBhvr>
                                        <p:cTn id="7" dur="500"/>
                                        <p:tgtEl>
                                          <p:spTgt spid="193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32295"/>
                                        </p:tgtEl>
                                        <p:attrNameLst>
                                          <p:attrName>style.visibility</p:attrName>
                                        </p:attrNameLst>
                                      </p:cBhvr>
                                      <p:to>
                                        <p:strVal val="visible"/>
                                      </p:to>
                                    </p:set>
                                    <p:animEffect transition="in" filter="blinds(horizontal)">
                                      <p:cBhvr>
                                        <p:cTn id="12" dur="500"/>
                                        <p:tgtEl>
                                          <p:spTgt spid="19322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32317"/>
                                        </p:tgtEl>
                                        <p:attrNameLst>
                                          <p:attrName>style.visibility</p:attrName>
                                        </p:attrNameLst>
                                      </p:cBhvr>
                                      <p:to>
                                        <p:strVal val="visible"/>
                                      </p:to>
                                    </p:set>
                                    <p:animEffect transition="in" filter="blinds(horizontal)">
                                      <p:cBhvr>
                                        <p:cTn id="17" dur="500"/>
                                        <p:tgtEl>
                                          <p:spTgt spid="19323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32298"/>
                                        </p:tgtEl>
                                        <p:attrNameLst>
                                          <p:attrName>style.visibility</p:attrName>
                                        </p:attrNameLst>
                                      </p:cBhvr>
                                      <p:to>
                                        <p:strVal val="visible"/>
                                      </p:to>
                                    </p:set>
                                    <p:animEffect transition="in" filter="blinds(horizontal)">
                                      <p:cBhvr>
                                        <p:cTn id="22" dur="500"/>
                                        <p:tgtEl>
                                          <p:spTgt spid="19322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32299"/>
                                        </p:tgtEl>
                                        <p:attrNameLst>
                                          <p:attrName>style.visibility</p:attrName>
                                        </p:attrNameLst>
                                      </p:cBhvr>
                                      <p:to>
                                        <p:strVal val="visible"/>
                                      </p:to>
                                    </p:set>
                                    <p:animEffect transition="in" filter="blinds(horizontal)">
                                      <p:cBhvr>
                                        <p:cTn id="27" dur="500"/>
                                        <p:tgtEl>
                                          <p:spTgt spid="19322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32300"/>
                                        </p:tgtEl>
                                        <p:attrNameLst>
                                          <p:attrName>style.visibility</p:attrName>
                                        </p:attrNameLst>
                                      </p:cBhvr>
                                      <p:to>
                                        <p:strVal val="visible"/>
                                      </p:to>
                                    </p:set>
                                    <p:animEffect transition="in" filter="blinds(horizontal)">
                                      <p:cBhvr>
                                        <p:cTn id="32" dur="500"/>
                                        <p:tgtEl>
                                          <p:spTgt spid="19323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32301"/>
                                        </p:tgtEl>
                                        <p:attrNameLst>
                                          <p:attrName>style.visibility</p:attrName>
                                        </p:attrNameLst>
                                      </p:cBhvr>
                                      <p:to>
                                        <p:strVal val="visible"/>
                                      </p:to>
                                    </p:set>
                                    <p:animEffect transition="in" filter="blinds(horizontal)">
                                      <p:cBhvr>
                                        <p:cTn id="37" dur="500"/>
                                        <p:tgtEl>
                                          <p:spTgt spid="19323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32302"/>
                                        </p:tgtEl>
                                        <p:attrNameLst>
                                          <p:attrName>style.visibility</p:attrName>
                                        </p:attrNameLst>
                                      </p:cBhvr>
                                      <p:to>
                                        <p:strVal val="visible"/>
                                      </p:to>
                                    </p:set>
                                    <p:animEffect transition="in" filter="blinds(horizontal)">
                                      <p:cBhvr>
                                        <p:cTn id="42" dur="500"/>
                                        <p:tgtEl>
                                          <p:spTgt spid="193230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8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2292" grpId="0" animBg="1"/>
      <p:bldP spid="1932295" grpId="0" animBg="1"/>
      <p:bldP spid="1932298" grpId="0" animBg="1"/>
      <p:bldP spid="1932299" grpId="0" animBg="1"/>
      <p:bldP spid="1932300" grpId="0" animBg="1"/>
      <p:bldP spid="1932301" grpId="0" animBg="1"/>
      <p:bldP spid="1932302" grpId="0" animBg="1"/>
      <p:bldP spid="1932317" grpId="0" animBg="1"/>
      <p:bldP spid="2386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4"/>
          <p:cNvSpPr>
            <a:spLocks noGrp="1"/>
          </p:cNvSpPr>
          <p:nvPr>
            <p:ph type="body" idx="1"/>
          </p:nvPr>
        </p:nvSpPr>
        <p:spPr>
          <a:xfrm>
            <a:off x="722313" y="2314575"/>
            <a:ext cx="7772400" cy="1500188"/>
          </a:xfrm>
        </p:spPr>
        <p:txBody>
          <a:bodyPr/>
          <a:lstStyle/>
          <a:p>
            <a:pPr algn="ctr"/>
            <a:r>
              <a:rPr lang="en-US" sz="3200" smtClean="0"/>
              <a:t>Partnership with the Richmond City Department of Public Health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176463" y="46038"/>
            <a:ext cx="4600575" cy="481012"/>
          </a:xfrm>
        </p:spPr>
        <p:txBody>
          <a:bodyPr/>
          <a:lstStyle/>
          <a:p>
            <a:pPr algn="ctr"/>
            <a:r>
              <a:rPr lang="en-US" smtClean="0"/>
              <a:t>Learning Objectives</a:t>
            </a:r>
          </a:p>
        </p:txBody>
      </p:sp>
      <p:sp>
        <p:nvSpPr>
          <p:cNvPr id="33795" name="Content Placeholder 2"/>
          <p:cNvSpPr>
            <a:spLocks noGrp="1"/>
          </p:cNvSpPr>
          <p:nvPr>
            <p:ph idx="1"/>
          </p:nvPr>
        </p:nvSpPr>
        <p:spPr/>
        <p:txBody>
          <a:bodyPr/>
          <a:lstStyle/>
          <a:p>
            <a:r>
              <a:rPr lang="en-US" smtClean="0"/>
              <a:t>Provide an overview of the health care Safety Net </a:t>
            </a:r>
          </a:p>
          <a:p>
            <a:r>
              <a:rPr lang="en-US" smtClean="0"/>
              <a:t>Describe the development of a community-academic medical center partnership to address the health care needs of the uninsured </a:t>
            </a:r>
          </a:p>
          <a:p>
            <a:r>
              <a:rPr lang="en-US" smtClean="0"/>
              <a:t>Outline the implementation steps of a program designed to coordinate services for an uninsured population</a:t>
            </a:r>
          </a:p>
          <a:p>
            <a:r>
              <a:rPr lang="en-US" smtClean="0"/>
              <a:t>Review ideas regarding the transition of the safety net under health reform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76300" y="0"/>
            <a:ext cx="7443788" cy="592138"/>
          </a:xfrm>
        </p:spPr>
        <p:txBody>
          <a:bodyPr/>
          <a:lstStyle/>
          <a:p>
            <a:pPr algn="ctr"/>
            <a:r>
              <a:rPr lang="en-US" sz="2800" smtClean="0"/>
              <a:t>Assessment of Primary Care Capacity</a:t>
            </a:r>
          </a:p>
        </p:txBody>
      </p:sp>
      <p:sp>
        <p:nvSpPr>
          <p:cNvPr id="52227" name="Rectangle 3"/>
          <p:cNvSpPr>
            <a:spLocks noGrp="1" noChangeArrowheads="1"/>
          </p:cNvSpPr>
          <p:nvPr>
            <p:ph type="body" idx="1"/>
          </p:nvPr>
        </p:nvSpPr>
        <p:spPr>
          <a:xfrm>
            <a:off x="639763" y="914400"/>
            <a:ext cx="7783512" cy="5332413"/>
          </a:xfrm>
        </p:spPr>
        <p:txBody>
          <a:bodyPr/>
          <a:lstStyle/>
          <a:p>
            <a:r>
              <a:rPr lang="en-US" smtClean="0"/>
              <a:t>In 1991, the Virginia General Assembly passed SJR 179 </a:t>
            </a:r>
          </a:p>
          <a:p>
            <a:r>
              <a:rPr lang="en-US" smtClean="0"/>
              <a:t>Required all health departments to review the availability of primary care in their health districts</a:t>
            </a:r>
          </a:p>
          <a:p>
            <a:r>
              <a:rPr lang="en-US" smtClean="0"/>
              <a:t>Dr. Kim Buttery, Director of the Richmond City Department of Public Health (RCDPH) convened a group to assess this issue </a:t>
            </a:r>
          </a:p>
          <a:p>
            <a:r>
              <a:rPr lang="en-US" smtClean="0"/>
              <a:t>Study concluded that there was adequate primary care in Richmond City, however, there was a maldistribution of providers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95325" y="46038"/>
            <a:ext cx="7778750" cy="919162"/>
          </a:xfrm>
        </p:spPr>
        <p:txBody>
          <a:bodyPr/>
          <a:lstStyle/>
          <a:p>
            <a:pPr algn="ctr"/>
            <a:r>
              <a:rPr lang="en-US" sz="2800" smtClean="0"/>
              <a:t>Richmond Urban Primary Care Initiative</a:t>
            </a:r>
            <a:br>
              <a:rPr lang="en-US" sz="2800" smtClean="0"/>
            </a:br>
            <a:r>
              <a:rPr lang="en-US" sz="2800" smtClean="0"/>
              <a:t>(RUPCI)</a:t>
            </a:r>
          </a:p>
        </p:txBody>
      </p:sp>
      <p:sp>
        <p:nvSpPr>
          <p:cNvPr id="53251" name="Rectangle 3"/>
          <p:cNvSpPr>
            <a:spLocks noGrp="1" noChangeArrowheads="1"/>
          </p:cNvSpPr>
          <p:nvPr>
            <p:ph type="body" idx="1"/>
          </p:nvPr>
        </p:nvSpPr>
        <p:spPr>
          <a:xfrm>
            <a:off x="647700" y="1068388"/>
            <a:ext cx="7783513" cy="5513387"/>
          </a:xfrm>
        </p:spPr>
        <p:txBody>
          <a:bodyPr/>
          <a:lstStyle/>
          <a:p>
            <a:r>
              <a:rPr lang="en-US" smtClean="0"/>
              <a:t>A coalition of community leaders and health care providers including representatives from private practices, the RCDPH and the VCU Health System focused on improving access to primary care for City residents</a:t>
            </a:r>
          </a:p>
          <a:p>
            <a:r>
              <a:rPr lang="en-US" smtClean="0"/>
              <a:t>The group recommended that a primary care clinic be established in South Richmond</a:t>
            </a:r>
          </a:p>
          <a:p>
            <a:endParaRPr lang="en-US" smtClean="0"/>
          </a:p>
        </p:txBody>
      </p:sp>
      <p:pic>
        <p:nvPicPr>
          <p:cNvPr id="53252" name="Picture 5" descr="MCBD06682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9163" y="4367213"/>
            <a:ext cx="50673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443038" y="46038"/>
            <a:ext cx="6207125" cy="558800"/>
          </a:xfrm>
        </p:spPr>
        <p:txBody>
          <a:bodyPr/>
          <a:lstStyle/>
          <a:p>
            <a:pPr algn="ctr"/>
            <a:r>
              <a:rPr lang="en-US" sz="2800" smtClean="0"/>
              <a:t>South Richmond Health Center</a:t>
            </a:r>
          </a:p>
        </p:txBody>
      </p:sp>
      <p:sp>
        <p:nvSpPr>
          <p:cNvPr id="54275" name="Rectangle 3"/>
          <p:cNvSpPr>
            <a:spLocks noGrp="1" noChangeArrowheads="1"/>
          </p:cNvSpPr>
          <p:nvPr>
            <p:ph type="body" idx="1"/>
          </p:nvPr>
        </p:nvSpPr>
        <p:spPr>
          <a:xfrm>
            <a:off x="661988" y="836613"/>
            <a:ext cx="7783512" cy="5332412"/>
          </a:xfrm>
        </p:spPr>
        <p:txBody>
          <a:bodyPr/>
          <a:lstStyle/>
          <a:p>
            <a:r>
              <a:rPr lang="en-US" smtClean="0"/>
              <a:t>In 1992-93, the RCDPH and the VCU Health System partnered to establish the South Richmond Health Center (SRHC)</a:t>
            </a:r>
          </a:p>
          <a:p>
            <a:r>
              <a:rPr lang="en-US" smtClean="0"/>
              <a:t>Funding was received from foundations including the Virginia Health Care Foundation, the Jenkins Foundation and the Robert Wood Johnson Foundation</a:t>
            </a:r>
          </a:p>
          <a:p>
            <a:r>
              <a:rPr lang="en-US" smtClean="0"/>
              <a:t>In 1994, the RCDPH established a contract with the VCUHS to manage the clinic and integrate traditional public health services into a primary care model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46113" y="46038"/>
            <a:ext cx="7908925" cy="598487"/>
          </a:xfrm>
        </p:spPr>
        <p:txBody>
          <a:bodyPr/>
          <a:lstStyle/>
          <a:p>
            <a:pPr algn="ctr"/>
            <a:r>
              <a:rPr lang="en-US" sz="2800" smtClean="0"/>
              <a:t>Clinical Services for Low Income Patients </a:t>
            </a:r>
          </a:p>
        </p:txBody>
      </p:sp>
      <p:sp>
        <p:nvSpPr>
          <p:cNvPr id="55299" name="Rectangle 3"/>
          <p:cNvSpPr>
            <a:spLocks noGrp="1" noChangeArrowheads="1"/>
          </p:cNvSpPr>
          <p:nvPr>
            <p:ph type="body" idx="1"/>
          </p:nvPr>
        </p:nvSpPr>
        <p:spPr>
          <a:xfrm>
            <a:off x="379413" y="1093788"/>
            <a:ext cx="7783512" cy="5456237"/>
          </a:xfrm>
        </p:spPr>
        <p:txBody>
          <a:bodyPr/>
          <a:lstStyle/>
          <a:p>
            <a:r>
              <a:rPr lang="en-US" sz="2400" smtClean="0"/>
              <a:t>Integrated public health and primary care in one clinic site</a:t>
            </a:r>
          </a:p>
          <a:p>
            <a:r>
              <a:rPr lang="en-US" sz="2400" smtClean="0"/>
              <a:t>Women’s and Children’s Services</a:t>
            </a:r>
          </a:p>
          <a:p>
            <a:r>
              <a:rPr lang="en-US" sz="2400" smtClean="0"/>
              <a:t>Family Medicine</a:t>
            </a:r>
          </a:p>
          <a:p>
            <a:r>
              <a:rPr lang="en-US" sz="2400" smtClean="0"/>
              <a:t>Screening and Treatment for STD’s</a:t>
            </a:r>
          </a:p>
          <a:p>
            <a:r>
              <a:rPr lang="en-US" sz="2400" smtClean="0"/>
              <a:t>Arthur Ashe HIV/AIDS Early Intervention Program</a:t>
            </a:r>
          </a:p>
          <a:p>
            <a:r>
              <a:rPr lang="en-US" sz="2400" smtClean="0"/>
              <a:t>Case Management Services</a:t>
            </a:r>
          </a:p>
          <a:p>
            <a:r>
              <a:rPr lang="en-US" sz="2400" smtClean="0"/>
              <a:t>WIC</a:t>
            </a:r>
          </a:p>
          <a:p>
            <a:r>
              <a:rPr lang="en-US" sz="2400" smtClean="0"/>
              <a:t>Lab</a:t>
            </a:r>
          </a:p>
          <a:p>
            <a:r>
              <a:rPr lang="en-US" sz="2400" smtClean="0"/>
              <a:t>Pharmacy</a:t>
            </a:r>
          </a:p>
          <a:p>
            <a:r>
              <a:rPr lang="en-US" sz="2400" smtClean="0"/>
              <a:t>Financial Counseling</a:t>
            </a:r>
          </a:p>
          <a:p>
            <a:endParaRPr lang="en-US" smtClean="0"/>
          </a:p>
          <a:p>
            <a:endParaRPr lang="en-US" smtClean="0"/>
          </a:p>
        </p:txBody>
      </p:sp>
      <p:pic>
        <p:nvPicPr>
          <p:cNvPr id="55300" name="Picture 6" descr="j03999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038" y="1824038"/>
            <a:ext cx="1601787"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7" descr="MPj022770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4343400"/>
            <a:ext cx="2589212"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71575" y="46038"/>
            <a:ext cx="6891338" cy="481012"/>
          </a:xfrm>
        </p:spPr>
        <p:txBody>
          <a:bodyPr/>
          <a:lstStyle/>
          <a:p>
            <a:pPr algn="ctr"/>
            <a:r>
              <a:rPr lang="en-US" sz="2800" smtClean="0"/>
              <a:t>Hayes E. Willis Health Center</a:t>
            </a:r>
          </a:p>
        </p:txBody>
      </p:sp>
      <p:sp>
        <p:nvSpPr>
          <p:cNvPr id="56323" name="Rectangle 3"/>
          <p:cNvSpPr>
            <a:spLocks noGrp="1" noChangeArrowheads="1"/>
          </p:cNvSpPr>
          <p:nvPr>
            <p:ph type="body" idx="1"/>
          </p:nvPr>
        </p:nvSpPr>
        <p:spPr>
          <a:xfrm>
            <a:off x="527050" y="579438"/>
            <a:ext cx="6586538" cy="5576887"/>
          </a:xfrm>
        </p:spPr>
        <p:txBody>
          <a:bodyPr/>
          <a:lstStyle/>
          <a:p>
            <a:r>
              <a:rPr lang="en-US" smtClean="0"/>
              <a:t>In 1996, the Center was renamed for its Medical Director, Dr. Hayes Willis </a:t>
            </a:r>
          </a:p>
          <a:p>
            <a:r>
              <a:rPr lang="en-US" smtClean="0"/>
              <a:t>Major provider of primary care in South Richmond</a:t>
            </a:r>
          </a:p>
          <a:p>
            <a:r>
              <a:rPr lang="en-US" smtClean="0"/>
              <a:t>Annually serves over 4,000 patients</a:t>
            </a:r>
          </a:p>
          <a:p>
            <a:r>
              <a:rPr lang="en-US" smtClean="0"/>
              <a:t>Visit volume is approximately 10,000 visits/year</a:t>
            </a:r>
          </a:p>
          <a:p>
            <a:r>
              <a:rPr lang="en-US" smtClean="0"/>
              <a:t>Approximately 45% of patients are uninsured; another 35% have Medicaid</a:t>
            </a:r>
          </a:p>
          <a:p>
            <a:r>
              <a:rPr lang="en-US" smtClean="0"/>
              <a:t>Serves a large Hispanic population (approximately 10% of patients)</a:t>
            </a:r>
          </a:p>
          <a:p>
            <a:endParaRPr lang="en-US" smtClean="0"/>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1411288"/>
            <a:ext cx="2085975" cy="282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88950" y="46038"/>
            <a:ext cx="8153400" cy="611187"/>
          </a:xfrm>
        </p:spPr>
        <p:txBody>
          <a:bodyPr/>
          <a:lstStyle/>
          <a:p>
            <a:pPr algn="ctr"/>
            <a:r>
              <a:rPr lang="en-US" sz="2800" smtClean="0"/>
              <a:t>Expansion of the RCDPH/VCUHS Partnership</a:t>
            </a:r>
          </a:p>
        </p:txBody>
      </p:sp>
      <p:sp>
        <p:nvSpPr>
          <p:cNvPr id="57347" name="Rectangle 3"/>
          <p:cNvSpPr>
            <a:spLocks noGrp="1" noChangeArrowheads="1"/>
          </p:cNvSpPr>
          <p:nvPr>
            <p:ph type="body" idx="1"/>
          </p:nvPr>
        </p:nvSpPr>
        <p:spPr>
          <a:xfrm>
            <a:off x="631825" y="1068388"/>
            <a:ext cx="7783513" cy="5348287"/>
          </a:xfrm>
        </p:spPr>
        <p:txBody>
          <a:bodyPr/>
          <a:lstStyle/>
          <a:p>
            <a:r>
              <a:rPr lang="en-US" smtClean="0"/>
              <a:t>In 1998, the RCDPH expanded the partnership with the VCUHS </a:t>
            </a:r>
          </a:p>
          <a:p>
            <a:r>
              <a:rPr lang="en-US" smtClean="0"/>
              <a:t>The </a:t>
            </a:r>
            <a:r>
              <a:rPr lang="en-US" smtClean="0">
                <a:solidFill>
                  <a:schemeClr val="hlink"/>
                </a:solidFill>
              </a:rPr>
              <a:t>“City Care”</a:t>
            </a:r>
            <a:r>
              <a:rPr lang="en-US" smtClean="0"/>
              <a:t> program developed partnerships with community private practices and the VCUHS clinics to provide care to 5,000 low income patients</a:t>
            </a:r>
          </a:p>
          <a:p>
            <a:r>
              <a:rPr lang="en-US" smtClean="0"/>
              <a:t>Partnership included the AIDS Drug Assistance Program (ADAP)</a:t>
            </a:r>
          </a:p>
          <a:p>
            <a:r>
              <a:rPr lang="en-US" smtClean="0"/>
              <a:t>Foreign Travel Immunization Clinic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377950" y="46038"/>
            <a:ext cx="6246813" cy="481012"/>
          </a:xfrm>
        </p:spPr>
        <p:txBody>
          <a:bodyPr/>
          <a:lstStyle/>
          <a:p>
            <a:pPr algn="ctr"/>
            <a:r>
              <a:rPr lang="en-US" sz="2800" smtClean="0"/>
              <a:t>Goals of the City Care Program</a:t>
            </a:r>
          </a:p>
        </p:txBody>
      </p:sp>
      <p:sp>
        <p:nvSpPr>
          <p:cNvPr id="58371" name="Rectangle 3"/>
          <p:cNvSpPr>
            <a:spLocks noGrp="1" noChangeArrowheads="1"/>
          </p:cNvSpPr>
          <p:nvPr>
            <p:ph type="body" idx="1"/>
          </p:nvPr>
        </p:nvSpPr>
        <p:spPr>
          <a:xfrm>
            <a:off x="327025" y="631825"/>
            <a:ext cx="7783513" cy="5759450"/>
          </a:xfrm>
        </p:spPr>
        <p:txBody>
          <a:bodyPr/>
          <a:lstStyle/>
          <a:p>
            <a:pPr>
              <a:lnSpc>
                <a:spcPct val="90000"/>
              </a:lnSpc>
            </a:pPr>
            <a:r>
              <a:rPr lang="en-US" sz="2400" smtClean="0"/>
              <a:t>Integration of traditional public health and primary care services</a:t>
            </a:r>
          </a:p>
          <a:p>
            <a:pPr>
              <a:lnSpc>
                <a:spcPct val="90000"/>
              </a:lnSpc>
            </a:pPr>
            <a:endParaRPr lang="en-US" sz="2400" smtClean="0"/>
          </a:p>
          <a:p>
            <a:pPr>
              <a:lnSpc>
                <a:spcPct val="90000"/>
              </a:lnSpc>
            </a:pPr>
            <a:r>
              <a:rPr lang="en-US" sz="2400" smtClean="0"/>
              <a:t>Continuity of care for uninsured patients</a:t>
            </a:r>
          </a:p>
          <a:p>
            <a:pPr>
              <a:lnSpc>
                <a:spcPct val="90000"/>
              </a:lnSpc>
            </a:pPr>
            <a:endParaRPr lang="en-US" sz="2400" smtClean="0"/>
          </a:p>
          <a:p>
            <a:pPr>
              <a:lnSpc>
                <a:spcPct val="90000"/>
              </a:lnSpc>
            </a:pPr>
            <a:r>
              <a:rPr lang="en-US" sz="2400" smtClean="0"/>
              <a:t>Reduction in the inappropriate utilization of the VCU Health System’s Emergency Room  </a:t>
            </a:r>
          </a:p>
          <a:p>
            <a:pPr>
              <a:lnSpc>
                <a:spcPct val="90000"/>
              </a:lnSpc>
              <a:buFontTx/>
              <a:buNone/>
            </a:pPr>
            <a:endParaRPr lang="en-US" sz="2400" smtClean="0"/>
          </a:p>
          <a:p>
            <a:pPr>
              <a:lnSpc>
                <a:spcPct val="90000"/>
              </a:lnSpc>
            </a:pPr>
            <a:r>
              <a:rPr lang="en-US" sz="2400" smtClean="0"/>
              <a:t>Reduction in the cost of health </a:t>
            </a:r>
          </a:p>
          <a:p>
            <a:pPr>
              <a:lnSpc>
                <a:spcPct val="90000"/>
              </a:lnSpc>
              <a:buFontTx/>
              <a:buNone/>
            </a:pPr>
            <a:r>
              <a:rPr lang="en-US" sz="2400" smtClean="0"/>
              <a:t>    care services</a:t>
            </a:r>
          </a:p>
          <a:p>
            <a:pPr>
              <a:lnSpc>
                <a:spcPct val="90000"/>
              </a:lnSpc>
              <a:buFontTx/>
              <a:buNone/>
            </a:pPr>
            <a:endParaRPr lang="en-US" sz="2400" smtClean="0"/>
          </a:p>
          <a:p>
            <a:pPr>
              <a:lnSpc>
                <a:spcPct val="90000"/>
              </a:lnSpc>
            </a:pPr>
            <a:r>
              <a:rPr lang="en-US" sz="2400" smtClean="0"/>
              <a:t>Leverage funding (Indigent Care </a:t>
            </a:r>
          </a:p>
          <a:p>
            <a:pPr>
              <a:lnSpc>
                <a:spcPct val="90000"/>
              </a:lnSpc>
              <a:buFontTx/>
              <a:buNone/>
            </a:pPr>
            <a:r>
              <a:rPr lang="en-US" sz="2400" smtClean="0"/>
              <a:t>    and Health Department) to</a:t>
            </a:r>
          </a:p>
          <a:p>
            <a:pPr>
              <a:lnSpc>
                <a:spcPct val="90000"/>
              </a:lnSpc>
              <a:buFontTx/>
              <a:buNone/>
            </a:pPr>
            <a:r>
              <a:rPr lang="en-US" sz="2400" smtClean="0"/>
              <a:t>    provide services</a:t>
            </a:r>
          </a:p>
        </p:txBody>
      </p:sp>
      <p:pic>
        <p:nvPicPr>
          <p:cNvPr id="58372" name="Picture 5" descr="MPj040270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013" y="2944813"/>
            <a:ext cx="2487612"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71625" y="23813"/>
            <a:ext cx="5859463" cy="495300"/>
          </a:xfrm>
        </p:spPr>
        <p:txBody>
          <a:bodyPr/>
          <a:lstStyle/>
          <a:p>
            <a:pPr algn="ctr"/>
            <a:r>
              <a:rPr lang="en-US" sz="2400" smtClean="0"/>
              <a:t>Jenkins Care Coordination Program</a:t>
            </a:r>
          </a:p>
        </p:txBody>
      </p:sp>
      <p:sp>
        <p:nvSpPr>
          <p:cNvPr id="59395" name="Rectangle 3"/>
          <p:cNvSpPr>
            <a:spLocks noGrp="1" noChangeArrowheads="1"/>
          </p:cNvSpPr>
          <p:nvPr>
            <p:ph type="body" idx="1"/>
          </p:nvPr>
        </p:nvSpPr>
        <p:spPr/>
        <p:txBody>
          <a:bodyPr/>
          <a:lstStyle/>
          <a:p>
            <a:r>
              <a:rPr lang="en-US" sz="2400" smtClean="0"/>
              <a:t>In 1998, received a 5-year grant from the Jenkins Foundation, for $1.3 million</a:t>
            </a:r>
          </a:p>
          <a:p>
            <a:pPr>
              <a:buFontTx/>
              <a:buNone/>
            </a:pPr>
            <a:endParaRPr lang="en-US" sz="2400" smtClean="0"/>
          </a:p>
          <a:p>
            <a:pPr>
              <a:spcAft>
                <a:spcPct val="75000"/>
              </a:spcAft>
            </a:pPr>
            <a:r>
              <a:rPr lang="en-US" sz="2400" smtClean="0"/>
              <a:t>Collaborated with the Richmond City Department of Public Health (RCDPH) to identify patients who inappropriately sought care in the Emergency Department</a:t>
            </a:r>
          </a:p>
          <a:p>
            <a:pPr>
              <a:spcAft>
                <a:spcPct val="75000"/>
              </a:spcAft>
            </a:pPr>
            <a:r>
              <a:rPr lang="en-US" sz="2400" smtClean="0"/>
              <a:t>Program Goals:</a:t>
            </a:r>
          </a:p>
          <a:p>
            <a:pPr lvl="1"/>
            <a:r>
              <a:rPr lang="en-US" smtClean="0"/>
              <a:t>Coordinate services across organizational boundaries</a:t>
            </a:r>
          </a:p>
          <a:p>
            <a:pPr lvl="1"/>
            <a:r>
              <a:rPr lang="en-US" smtClean="0"/>
              <a:t>Increase appropriate and cost-effective utilization of health resources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050"/>
          <p:cNvSpPr txBox="1">
            <a:spLocks noChangeArrowheads="1"/>
          </p:cNvSpPr>
          <p:nvPr/>
        </p:nvSpPr>
        <p:spPr bwMode="auto">
          <a:xfrm>
            <a:off x="438150" y="27051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sz="3200">
                <a:solidFill>
                  <a:schemeClr val="bg1"/>
                </a:solidFill>
              </a:rPr>
              <a:t>Virginia Coordinated Care for the Uninsured</a:t>
            </a:r>
          </a:p>
          <a:p>
            <a:pPr algn="ctr" eaLnBrk="1" hangingPunct="1"/>
            <a:r>
              <a:rPr lang="en-US" sz="3200">
                <a:solidFill>
                  <a:schemeClr val="bg1"/>
                </a:solidFill>
              </a:rPr>
              <a:t>(VCC)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46113" y="107950"/>
            <a:ext cx="7908925" cy="1076325"/>
          </a:xfrm>
        </p:spPr>
        <p:txBody>
          <a:bodyPr/>
          <a:lstStyle/>
          <a:p>
            <a:pPr algn="ctr"/>
            <a:r>
              <a:rPr lang="en-US" smtClean="0"/>
              <a:t>Geographic Distribution of VCUHS Uninsured Patients  (FY2000)</a:t>
            </a:r>
          </a:p>
        </p:txBody>
      </p:sp>
      <p:sp>
        <p:nvSpPr>
          <p:cNvPr id="61443" name="Text Box 3"/>
          <p:cNvSpPr txBox="1">
            <a:spLocks noChangeArrowheads="1"/>
          </p:cNvSpPr>
          <p:nvPr/>
        </p:nvSpPr>
        <p:spPr bwMode="auto">
          <a:xfrm>
            <a:off x="1736725" y="2555875"/>
            <a:ext cx="56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2400">
                <a:latin typeface="Times New Roman" panose="02020603050405020304" pitchFamily="18" charset="0"/>
              </a:rPr>
              <a:t>  </a:t>
            </a:r>
            <a:r>
              <a:rPr lang="en-US" sz="2400">
                <a:solidFill>
                  <a:schemeClr val="bg1"/>
                </a:solidFill>
                <a:latin typeface="Times New Roman" panose="02020603050405020304" pitchFamily="18" charset="0"/>
              </a:rPr>
              <a:t>   </a:t>
            </a:r>
          </a:p>
        </p:txBody>
      </p:sp>
      <p:sp>
        <p:nvSpPr>
          <p:cNvPr id="61444" name="Text Box 4"/>
          <p:cNvSpPr txBox="1">
            <a:spLocks noChangeArrowheads="1"/>
          </p:cNvSpPr>
          <p:nvPr/>
        </p:nvSpPr>
        <p:spPr bwMode="auto">
          <a:xfrm>
            <a:off x="1066800" y="1981200"/>
            <a:ext cx="6313488"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600">
                <a:latin typeface="Times New Roman" panose="02020603050405020304" pitchFamily="18" charset="0"/>
              </a:rPr>
              <a:t>      </a:t>
            </a:r>
            <a:r>
              <a:rPr lang="en-US" sz="2800" u="sng">
                <a:solidFill>
                  <a:schemeClr val="bg1"/>
                </a:solidFill>
                <a:latin typeface="Times New Roman" panose="02020603050405020304" pitchFamily="18" charset="0"/>
              </a:rPr>
              <a:t>Locality</a:t>
            </a:r>
            <a:r>
              <a:rPr lang="en-US" sz="2800">
                <a:latin typeface="Times New Roman" panose="02020603050405020304" pitchFamily="18" charset="0"/>
              </a:rPr>
              <a:t>			 	</a:t>
            </a:r>
            <a:r>
              <a:rPr lang="en-US" sz="2800" u="sng">
                <a:solidFill>
                  <a:schemeClr val="bg1"/>
                </a:solidFill>
                <a:latin typeface="Times New Roman" panose="02020603050405020304" pitchFamily="18" charset="0"/>
              </a:rPr>
              <a:t>Percentage</a:t>
            </a:r>
          </a:p>
          <a:p>
            <a:r>
              <a:rPr lang="en-US" sz="2800">
                <a:solidFill>
                  <a:schemeClr val="bg1"/>
                </a:solidFill>
                <a:latin typeface="Times New Roman" panose="02020603050405020304" pitchFamily="18" charset="0"/>
              </a:rPr>
              <a:t>Richmond City			    50.1%</a:t>
            </a:r>
          </a:p>
          <a:p>
            <a:r>
              <a:rPr lang="en-US" sz="2800">
                <a:solidFill>
                  <a:schemeClr val="bg1"/>
                </a:solidFill>
                <a:latin typeface="Times New Roman" panose="02020603050405020304" pitchFamily="18" charset="0"/>
              </a:rPr>
              <a:t>Henrico/Chesterfield		    19.3%</a:t>
            </a:r>
          </a:p>
          <a:p>
            <a:r>
              <a:rPr lang="en-US" sz="2800">
                <a:solidFill>
                  <a:schemeClr val="bg1"/>
                </a:solidFill>
                <a:latin typeface="Times New Roman" panose="02020603050405020304" pitchFamily="18" charset="0"/>
              </a:rPr>
              <a:t>Petersburg/Tri-Cities Area	      3.5%</a:t>
            </a:r>
          </a:p>
          <a:p>
            <a:r>
              <a:rPr lang="en-US" sz="2800">
                <a:solidFill>
                  <a:schemeClr val="bg1"/>
                </a:solidFill>
                <a:latin typeface="Times New Roman" panose="02020603050405020304" pitchFamily="18" charset="0"/>
              </a:rPr>
              <a:t>Rest of State			    	    21.5%</a:t>
            </a:r>
          </a:p>
          <a:p>
            <a:r>
              <a:rPr lang="en-US" sz="2800">
                <a:solidFill>
                  <a:schemeClr val="bg1"/>
                </a:solidFill>
                <a:latin typeface="Times New Roman" panose="02020603050405020304" pitchFamily="18" charset="0"/>
              </a:rPr>
              <a:t>Out of State				      0.1%</a:t>
            </a:r>
          </a:p>
          <a:p>
            <a:r>
              <a:rPr lang="en-US" sz="2800">
                <a:solidFill>
                  <a:schemeClr val="bg1"/>
                </a:solidFill>
                <a:latin typeface="Times New Roman" panose="02020603050405020304" pitchFamily="18" charset="0"/>
              </a:rPr>
              <a:t>Unknown				      5.5%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95488" y="46038"/>
            <a:ext cx="4959350" cy="649287"/>
          </a:xfrm>
        </p:spPr>
        <p:txBody>
          <a:bodyPr/>
          <a:lstStyle/>
          <a:p>
            <a:pPr algn="ctr"/>
            <a:r>
              <a:rPr lang="en-US" smtClean="0"/>
              <a:t>Presentation Outline</a:t>
            </a:r>
          </a:p>
        </p:txBody>
      </p:sp>
      <p:sp>
        <p:nvSpPr>
          <p:cNvPr id="34819" name="Rectangle 3"/>
          <p:cNvSpPr>
            <a:spLocks noGrp="1" noChangeArrowheads="1"/>
          </p:cNvSpPr>
          <p:nvPr>
            <p:ph type="body" idx="1"/>
          </p:nvPr>
        </p:nvSpPr>
        <p:spPr>
          <a:xfrm>
            <a:off x="583406" y="1364197"/>
            <a:ext cx="7783513" cy="4547715"/>
          </a:xfrm>
        </p:spPr>
        <p:txBody>
          <a:bodyPr/>
          <a:lstStyle/>
          <a:p>
            <a:r>
              <a:rPr lang="en-US" dirty="0" smtClean="0"/>
              <a:t>What is a “Health Care Safety Net”? </a:t>
            </a:r>
          </a:p>
          <a:p>
            <a:r>
              <a:rPr lang="en-US" dirty="0" smtClean="0"/>
              <a:t>Overview of the VCU Health System</a:t>
            </a:r>
          </a:p>
          <a:p>
            <a:r>
              <a:rPr lang="en-US" dirty="0" smtClean="0"/>
              <a:t>Partnership with the Richmond City Department of Public Health</a:t>
            </a:r>
          </a:p>
          <a:p>
            <a:r>
              <a:rPr lang="en-US" dirty="0" smtClean="0"/>
              <a:t>Virginia Coordinated Care for the Uninsured Program (VCC)</a:t>
            </a:r>
          </a:p>
          <a:p>
            <a:r>
              <a:rPr lang="en-US" dirty="0" smtClean="0"/>
              <a:t>Safety Net Delivery Systems and Health Reform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01700" y="46038"/>
            <a:ext cx="7431088" cy="481012"/>
          </a:xfrm>
        </p:spPr>
        <p:txBody>
          <a:bodyPr/>
          <a:lstStyle/>
          <a:p>
            <a:pPr algn="ctr"/>
            <a:r>
              <a:rPr lang="en-US" sz="2400" smtClean="0"/>
              <a:t>VCU Health System Indigent Care Distribution</a:t>
            </a:r>
          </a:p>
        </p:txBody>
      </p:sp>
      <p:pic>
        <p:nvPicPr>
          <p:cNvPr id="624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38" y="839788"/>
            <a:ext cx="8061325" cy="5181600"/>
          </a:xfrm>
          <a:prstGeom prst="rect">
            <a:avLst/>
          </a:prstGeom>
          <a:noFill/>
          <a:ln w="15875">
            <a:solidFill>
              <a:schemeClr val="tx1">
                <a:alpha val="94901"/>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8" name="Text Box 5"/>
          <p:cNvSpPr txBox="1">
            <a:spLocks noChangeArrowheads="1"/>
          </p:cNvSpPr>
          <p:nvPr/>
        </p:nvSpPr>
        <p:spPr bwMode="auto">
          <a:xfrm>
            <a:off x="2616200" y="1014413"/>
            <a:ext cx="55959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800">
                <a:solidFill>
                  <a:schemeClr val="bg1"/>
                </a:solidFill>
              </a:rPr>
              <a:t>FY12 Projected Distribution of Indigent Care Funding</a:t>
            </a:r>
          </a:p>
        </p:txBody>
      </p:sp>
      <p:sp>
        <p:nvSpPr>
          <p:cNvPr id="62469" name="Oval 5"/>
          <p:cNvSpPr>
            <a:spLocks noChangeArrowheads="1"/>
          </p:cNvSpPr>
          <p:nvPr/>
        </p:nvSpPr>
        <p:spPr bwMode="auto">
          <a:xfrm>
            <a:off x="5511800" y="3606800"/>
            <a:ext cx="1841500" cy="1519238"/>
          </a:xfrm>
          <a:prstGeom prst="ellipse">
            <a:avLst/>
          </a:prstGeom>
          <a:noFill/>
          <a:ln w="571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b="1"/>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0413" y="142875"/>
            <a:ext cx="7618412" cy="881063"/>
          </a:xfrm>
        </p:spPr>
        <p:txBody>
          <a:bodyPr/>
          <a:lstStyle/>
          <a:p>
            <a:pPr algn="ctr"/>
            <a:r>
              <a:rPr lang="en-US" sz="2600" smtClean="0"/>
              <a:t>Virginia Coordinated Care for the Uninsured (VCC)</a:t>
            </a:r>
          </a:p>
        </p:txBody>
      </p:sp>
      <p:sp>
        <p:nvSpPr>
          <p:cNvPr id="63491" name="Rectangle 3"/>
          <p:cNvSpPr>
            <a:spLocks noGrp="1" noChangeArrowheads="1"/>
          </p:cNvSpPr>
          <p:nvPr>
            <p:ph type="body" idx="1"/>
          </p:nvPr>
        </p:nvSpPr>
        <p:spPr>
          <a:xfrm>
            <a:off x="792163" y="1511300"/>
            <a:ext cx="7362825" cy="4324350"/>
          </a:xfrm>
        </p:spPr>
        <p:txBody>
          <a:bodyPr/>
          <a:lstStyle/>
          <a:p>
            <a:pPr>
              <a:lnSpc>
                <a:spcPct val="90000"/>
              </a:lnSpc>
              <a:spcBef>
                <a:spcPct val="45000"/>
              </a:spcBef>
            </a:pPr>
            <a:r>
              <a:rPr lang="en-US" sz="2600" smtClean="0"/>
              <a:t>Established in the Fall of 2000 </a:t>
            </a:r>
          </a:p>
          <a:p>
            <a:pPr>
              <a:lnSpc>
                <a:spcPct val="90000"/>
              </a:lnSpc>
              <a:spcBef>
                <a:spcPct val="45000"/>
              </a:spcBef>
            </a:pPr>
            <a:r>
              <a:rPr lang="en-US" sz="2600" smtClean="0"/>
              <a:t>Primary objective was to coordinate health care services for a subset of the patients who qualified for the Commonwealth’s Indigent Care program utilizing managed care principles</a:t>
            </a:r>
          </a:p>
          <a:p>
            <a:pPr>
              <a:lnSpc>
                <a:spcPct val="90000"/>
              </a:lnSpc>
              <a:spcBef>
                <a:spcPct val="45000"/>
              </a:spcBef>
            </a:pPr>
            <a:r>
              <a:rPr lang="en-US" sz="2600" smtClean="0"/>
              <a:t>Target population is uninsured in the Greater Richmond and Tri-Cities</a:t>
            </a:r>
          </a:p>
        </p:txBody>
      </p:sp>
      <p:pic>
        <p:nvPicPr>
          <p:cNvPr id="63492" name="Picture 5" descr="MCj010124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150" y="4659313"/>
            <a:ext cx="36004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901700" y="0"/>
            <a:ext cx="7392988" cy="1120775"/>
          </a:xfrm>
        </p:spPr>
        <p:txBody>
          <a:bodyPr/>
          <a:lstStyle/>
          <a:p>
            <a:pPr algn="ctr" eaLnBrk="1" hangingPunct="1">
              <a:defRPr/>
            </a:pPr>
            <a:r>
              <a:rPr lang="en-US" dirty="0" smtClean="0"/>
              <a:t>Virginia Coordinated Care </a:t>
            </a:r>
            <a:r>
              <a:rPr lang="en-US" dirty="0" smtClean="0">
                <a:effectLst>
                  <a:outerShdw blurRad="38100" dist="38100" dir="2700000" algn="tl">
                    <a:srgbClr val="000000">
                      <a:alpha val="43137"/>
                    </a:srgbClr>
                  </a:outerShdw>
                </a:effectLst>
              </a:rPr>
              <a:t>(VCC) </a:t>
            </a:r>
            <a:r>
              <a:rPr lang="en-US" dirty="0"/>
              <a:t>P</a:t>
            </a:r>
            <a:r>
              <a:rPr lang="en-US" dirty="0" smtClean="0"/>
              <a:t>rogram</a:t>
            </a:r>
          </a:p>
        </p:txBody>
      </p:sp>
      <p:sp>
        <p:nvSpPr>
          <p:cNvPr id="64515" name="Rectangle 3"/>
          <p:cNvSpPr>
            <a:spLocks noGrp="1" noChangeArrowheads="1"/>
          </p:cNvSpPr>
          <p:nvPr>
            <p:ph idx="1"/>
          </p:nvPr>
        </p:nvSpPr>
        <p:spPr>
          <a:xfrm>
            <a:off x="333375" y="1249363"/>
            <a:ext cx="5462588" cy="5030787"/>
          </a:xfrm>
        </p:spPr>
        <p:txBody>
          <a:bodyPr/>
          <a:lstStyle/>
          <a:p>
            <a:pPr eaLnBrk="1" hangingPunct="1">
              <a:lnSpc>
                <a:spcPct val="90000"/>
              </a:lnSpc>
              <a:spcBef>
                <a:spcPct val="45000"/>
              </a:spcBef>
            </a:pPr>
            <a:r>
              <a:rPr lang="en-US" sz="2300" smtClean="0"/>
              <a:t>Recognized as a model for managing care for uninsured patients</a:t>
            </a:r>
          </a:p>
          <a:p>
            <a:pPr eaLnBrk="1" hangingPunct="1">
              <a:lnSpc>
                <a:spcPct val="90000"/>
              </a:lnSpc>
              <a:spcBef>
                <a:spcPct val="45000"/>
              </a:spcBef>
            </a:pPr>
            <a:r>
              <a:rPr lang="en-US" sz="2300" smtClean="0"/>
              <a:t>Provides “medical homes” to patients who qualify for the VCU Health System’s Indigent Care program    </a:t>
            </a:r>
          </a:p>
          <a:p>
            <a:pPr eaLnBrk="1" hangingPunct="1">
              <a:lnSpc>
                <a:spcPct val="90000"/>
              </a:lnSpc>
              <a:spcBef>
                <a:spcPct val="45000"/>
              </a:spcBef>
            </a:pPr>
            <a:r>
              <a:rPr lang="en-US" sz="2300" smtClean="0"/>
              <a:t>Partners with 50 community-based physicians to improve access to care</a:t>
            </a:r>
          </a:p>
          <a:p>
            <a:pPr eaLnBrk="1" hangingPunct="1">
              <a:lnSpc>
                <a:spcPct val="90000"/>
              </a:lnSpc>
              <a:spcBef>
                <a:spcPct val="45000"/>
              </a:spcBef>
            </a:pPr>
            <a:r>
              <a:rPr lang="en-US" sz="2300" smtClean="0"/>
              <a:t>Virginia Premier Health Plan is the Third Party Administrator (TPA)</a:t>
            </a:r>
          </a:p>
          <a:p>
            <a:pPr eaLnBrk="1" hangingPunct="1">
              <a:lnSpc>
                <a:spcPct val="90000"/>
              </a:lnSpc>
              <a:spcBef>
                <a:spcPct val="45000"/>
              </a:spcBef>
            </a:pPr>
            <a:r>
              <a:rPr lang="en-US" sz="2300" smtClean="0"/>
              <a:t>Care coordinators and outreach workers assist patients with case management and navigation support</a:t>
            </a:r>
          </a:p>
        </p:txBody>
      </p:sp>
      <p:pic>
        <p:nvPicPr>
          <p:cNvPr id="64516"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1703388"/>
            <a:ext cx="254000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879600" y="46038"/>
            <a:ext cx="5087938" cy="701675"/>
          </a:xfrm>
        </p:spPr>
        <p:txBody>
          <a:bodyPr/>
          <a:lstStyle/>
          <a:p>
            <a:pPr algn="ctr"/>
            <a:r>
              <a:rPr lang="en-US" smtClean="0"/>
              <a:t>VCC Program Goals</a:t>
            </a:r>
          </a:p>
        </p:txBody>
      </p:sp>
      <p:sp>
        <p:nvSpPr>
          <p:cNvPr id="65539" name="Rectangle 3"/>
          <p:cNvSpPr>
            <a:spLocks noGrp="1" noChangeArrowheads="1"/>
          </p:cNvSpPr>
          <p:nvPr>
            <p:ph type="body" idx="1"/>
          </p:nvPr>
        </p:nvSpPr>
        <p:spPr>
          <a:xfrm>
            <a:off x="631825" y="1147763"/>
            <a:ext cx="7783513" cy="5456237"/>
          </a:xfrm>
        </p:spPr>
        <p:txBody>
          <a:bodyPr/>
          <a:lstStyle/>
          <a:p>
            <a:r>
              <a:rPr lang="en-US" smtClean="0"/>
              <a:t>Establish Medical Homes </a:t>
            </a:r>
          </a:p>
          <a:p>
            <a:r>
              <a:rPr lang="en-US" smtClean="0"/>
              <a:t>Establish community specialist relationships based on VCUHS access needs</a:t>
            </a:r>
          </a:p>
          <a:p>
            <a:r>
              <a:rPr lang="en-US" smtClean="0"/>
              <a:t>Reduce the overall cost per unit of service</a:t>
            </a:r>
          </a:p>
          <a:p>
            <a:r>
              <a:rPr lang="en-US" smtClean="0"/>
              <a:t>Educate patients regarding how to access health care services</a:t>
            </a:r>
          </a:p>
          <a:p>
            <a:r>
              <a:rPr lang="en-US" smtClean="0"/>
              <a:t>Improve health outcomes of a population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reeform 2"/>
          <p:cNvSpPr>
            <a:spLocks/>
          </p:cNvSpPr>
          <p:nvPr/>
        </p:nvSpPr>
        <p:spPr bwMode="auto">
          <a:xfrm>
            <a:off x="2163763" y="3698875"/>
            <a:ext cx="3051175" cy="2181225"/>
          </a:xfrm>
          <a:custGeom>
            <a:avLst/>
            <a:gdLst>
              <a:gd name="T0" fmla="*/ 2147483647 w 3845"/>
              <a:gd name="T1" fmla="*/ 2147483647 h 2747"/>
              <a:gd name="T2" fmla="*/ 2147483647 w 3845"/>
              <a:gd name="T3" fmla="*/ 2147483647 h 2747"/>
              <a:gd name="T4" fmla="*/ 2147483647 w 3845"/>
              <a:gd name="T5" fmla="*/ 2147483647 h 2747"/>
              <a:gd name="T6" fmla="*/ 2147483647 w 3845"/>
              <a:gd name="T7" fmla="*/ 2147483647 h 2747"/>
              <a:gd name="T8" fmla="*/ 2147483647 w 3845"/>
              <a:gd name="T9" fmla="*/ 2147483647 h 2747"/>
              <a:gd name="T10" fmla="*/ 2147483647 w 3845"/>
              <a:gd name="T11" fmla="*/ 2147483647 h 2747"/>
              <a:gd name="T12" fmla="*/ 2147483647 w 3845"/>
              <a:gd name="T13" fmla="*/ 2147483647 h 2747"/>
              <a:gd name="T14" fmla="*/ 2147483647 w 3845"/>
              <a:gd name="T15" fmla="*/ 2147483647 h 2747"/>
              <a:gd name="T16" fmla="*/ 2147483647 w 3845"/>
              <a:gd name="T17" fmla="*/ 2147483647 h 2747"/>
              <a:gd name="T18" fmla="*/ 2147483647 w 3845"/>
              <a:gd name="T19" fmla="*/ 2147483647 h 2747"/>
              <a:gd name="T20" fmla="*/ 2147483647 w 3845"/>
              <a:gd name="T21" fmla="*/ 2147483647 h 2747"/>
              <a:gd name="T22" fmla="*/ 2147483647 w 3845"/>
              <a:gd name="T23" fmla="*/ 2147483647 h 2747"/>
              <a:gd name="T24" fmla="*/ 0 w 3845"/>
              <a:gd name="T25" fmla="*/ 2147483647 h 2747"/>
              <a:gd name="T26" fmla="*/ 2147483647 w 3845"/>
              <a:gd name="T27" fmla="*/ 2147483647 h 2747"/>
              <a:gd name="T28" fmla="*/ 2147483647 w 3845"/>
              <a:gd name="T29" fmla="*/ 2147483647 h 2747"/>
              <a:gd name="T30" fmla="*/ 2147483647 w 3845"/>
              <a:gd name="T31" fmla="*/ 2147483647 h 2747"/>
              <a:gd name="T32" fmla="*/ 2147483647 w 3845"/>
              <a:gd name="T33" fmla="*/ 2147483647 h 2747"/>
              <a:gd name="T34" fmla="*/ 2147483647 w 3845"/>
              <a:gd name="T35" fmla="*/ 2147483647 h 2747"/>
              <a:gd name="T36" fmla="*/ 2147483647 w 3845"/>
              <a:gd name="T37" fmla="*/ 2147483647 h 2747"/>
              <a:gd name="T38" fmla="*/ 2147483647 w 3845"/>
              <a:gd name="T39" fmla="*/ 2147483647 h 2747"/>
              <a:gd name="T40" fmla="*/ 2147483647 w 3845"/>
              <a:gd name="T41" fmla="*/ 2147483647 h 2747"/>
              <a:gd name="T42" fmla="*/ 2147483647 w 3845"/>
              <a:gd name="T43" fmla="*/ 2147483647 h 2747"/>
              <a:gd name="T44" fmla="*/ 2147483647 w 3845"/>
              <a:gd name="T45" fmla="*/ 2147483647 h 2747"/>
              <a:gd name="T46" fmla="*/ 2147483647 w 3845"/>
              <a:gd name="T47" fmla="*/ 2147483647 h 2747"/>
              <a:gd name="T48" fmla="*/ 2147483647 w 3845"/>
              <a:gd name="T49" fmla="*/ 2147483647 h 2747"/>
              <a:gd name="T50" fmla="*/ 2147483647 w 3845"/>
              <a:gd name="T51" fmla="*/ 2147483647 h 2747"/>
              <a:gd name="T52" fmla="*/ 2147483647 w 3845"/>
              <a:gd name="T53" fmla="*/ 2147483647 h 2747"/>
              <a:gd name="T54" fmla="*/ 2147483647 w 3845"/>
              <a:gd name="T55" fmla="*/ 2147483647 h 2747"/>
              <a:gd name="T56" fmla="*/ 2147483647 w 3845"/>
              <a:gd name="T57" fmla="*/ 2147483647 h 2747"/>
              <a:gd name="T58" fmla="*/ 2147483647 w 3845"/>
              <a:gd name="T59" fmla="*/ 2147483647 h 2747"/>
              <a:gd name="T60" fmla="*/ 2147483647 w 3845"/>
              <a:gd name="T61" fmla="*/ 2147483647 h 2747"/>
              <a:gd name="T62" fmla="*/ 2147483647 w 3845"/>
              <a:gd name="T63" fmla="*/ 2147483647 h 2747"/>
              <a:gd name="T64" fmla="*/ 2147483647 w 3845"/>
              <a:gd name="T65" fmla="*/ 2147483647 h 2747"/>
              <a:gd name="T66" fmla="*/ 2147483647 w 3845"/>
              <a:gd name="T67" fmla="*/ 2147483647 h 2747"/>
              <a:gd name="T68" fmla="*/ 2147483647 w 3845"/>
              <a:gd name="T69" fmla="*/ 2147483647 h 27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45" h="2747">
                <a:moveTo>
                  <a:pt x="2913" y="2621"/>
                </a:moveTo>
                <a:lnTo>
                  <a:pt x="2718" y="2706"/>
                </a:lnTo>
                <a:lnTo>
                  <a:pt x="2242" y="2747"/>
                </a:lnTo>
                <a:lnTo>
                  <a:pt x="2159" y="2675"/>
                </a:lnTo>
                <a:lnTo>
                  <a:pt x="2011" y="2686"/>
                </a:lnTo>
                <a:lnTo>
                  <a:pt x="1673" y="2320"/>
                </a:lnTo>
                <a:lnTo>
                  <a:pt x="1437" y="2366"/>
                </a:lnTo>
                <a:lnTo>
                  <a:pt x="1331" y="2149"/>
                </a:lnTo>
                <a:lnTo>
                  <a:pt x="1240" y="2151"/>
                </a:lnTo>
                <a:lnTo>
                  <a:pt x="1216" y="2220"/>
                </a:lnTo>
                <a:lnTo>
                  <a:pt x="1172" y="2236"/>
                </a:lnTo>
                <a:lnTo>
                  <a:pt x="1138" y="2187"/>
                </a:lnTo>
                <a:lnTo>
                  <a:pt x="1070" y="2089"/>
                </a:lnTo>
                <a:lnTo>
                  <a:pt x="1009" y="2217"/>
                </a:lnTo>
                <a:lnTo>
                  <a:pt x="938" y="2202"/>
                </a:lnTo>
                <a:lnTo>
                  <a:pt x="901" y="2217"/>
                </a:lnTo>
                <a:lnTo>
                  <a:pt x="886" y="2324"/>
                </a:lnTo>
                <a:lnTo>
                  <a:pt x="735" y="2328"/>
                </a:lnTo>
                <a:lnTo>
                  <a:pt x="670" y="2187"/>
                </a:lnTo>
                <a:lnTo>
                  <a:pt x="577" y="2109"/>
                </a:lnTo>
                <a:lnTo>
                  <a:pt x="454" y="2054"/>
                </a:lnTo>
                <a:lnTo>
                  <a:pt x="519" y="1896"/>
                </a:lnTo>
                <a:lnTo>
                  <a:pt x="510" y="1820"/>
                </a:lnTo>
                <a:lnTo>
                  <a:pt x="257" y="1783"/>
                </a:lnTo>
                <a:lnTo>
                  <a:pt x="10" y="1574"/>
                </a:lnTo>
                <a:lnTo>
                  <a:pt x="0" y="1427"/>
                </a:lnTo>
                <a:lnTo>
                  <a:pt x="71" y="1351"/>
                </a:lnTo>
                <a:lnTo>
                  <a:pt x="20" y="1159"/>
                </a:lnTo>
                <a:lnTo>
                  <a:pt x="148" y="1147"/>
                </a:lnTo>
                <a:lnTo>
                  <a:pt x="202" y="1171"/>
                </a:lnTo>
                <a:lnTo>
                  <a:pt x="439" y="1084"/>
                </a:lnTo>
                <a:lnTo>
                  <a:pt x="509" y="823"/>
                </a:lnTo>
                <a:lnTo>
                  <a:pt x="1416" y="0"/>
                </a:lnTo>
                <a:lnTo>
                  <a:pt x="1781" y="54"/>
                </a:lnTo>
                <a:lnTo>
                  <a:pt x="1783" y="134"/>
                </a:lnTo>
                <a:lnTo>
                  <a:pt x="1778" y="224"/>
                </a:lnTo>
                <a:lnTo>
                  <a:pt x="2042" y="158"/>
                </a:lnTo>
                <a:lnTo>
                  <a:pt x="2099" y="271"/>
                </a:lnTo>
                <a:lnTo>
                  <a:pt x="2210" y="239"/>
                </a:lnTo>
                <a:lnTo>
                  <a:pt x="2218" y="428"/>
                </a:lnTo>
                <a:lnTo>
                  <a:pt x="2319" y="726"/>
                </a:lnTo>
                <a:lnTo>
                  <a:pt x="2455" y="843"/>
                </a:lnTo>
                <a:lnTo>
                  <a:pt x="2503" y="798"/>
                </a:lnTo>
                <a:lnTo>
                  <a:pt x="2628" y="797"/>
                </a:lnTo>
                <a:lnTo>
                  <a:pt x="2888" y="920"/>
                </a:lnTo>
                <a:lnTo>
                  <a:pt x="2843" y="1064"/>
                </a:lnTo>
                <a:lnTo>
                  <a:pt x="3027" y="1129"/>
                </a:lnTo>
                <a:lnTo>
                  <a:pt x="3118" y="1420"/>
                </a:lnTo>
                <a:lnTo>
                  <a:pt x="3171" y="1437"/>
                </a:lnTo>
                <a:lnTo>
                  <a:pt x="3196" y="1359"/>
                </a:lnTo>
                <a:lnTo>
                  <a:pt x="3279" y="1477"/>
                </a:lnTo>
                <a:lnTo>
                  <a:pt x="3521" y="1459"/>
                </a:lnTo>
                <a:lnTo>
                  <a:pt x="3580" y="1501"/>
                </a:lnTo>
                <a:lnTo>
                  <a:pt x="3585" y="1560"/>
                </a:lnTo>
                <a:lnTo>
                  <a:pt x="3626" y="1623"/>
                </a:lnTo>
                <a:lnTo>
                  <a:pt x="3775" y="1669"/>
                </a:lnTo>
                <a:lnTo>
                  <a:pt x="3845" y="1742"/>
                </a:lnTo>
                <a:lnTo>
                  <a:pt x="3669" y="2003"/>
                </a:lnTo>
                <a:lnTo>
                  <a:pt x="3431" y="1989"/>
                </a:lnTo>
                <a:lnTo>
                  <a:pt x="3395" y="1970"/>
                </a:lnTo>
                <a:lnTo>
                  <a:pt x="3317" y="2008"/>
                </a:lnTo>
                <a:lnTo>
                  <a:pt x="3254" y="2236"/>
                </a:lnTo>
                <a:lnTo>
                  <a:pt x="3242" y="2163"/>
                </a:lnTo>
                <a:lnTo>
                  <a:pt x="3189" y="2113"/>
                </a:lnTo>
                <a:lnTo>
                  <a:pt x="3149" y="2216"/>
                </a:lnTo>
                <a:lnTo>
                  <a:pt x="2988" y="2269"/>
                </a:lnTo>
                <a:lnTo>
                  <a:pt x="2946" y="2225"/>
                </a:lnTo>
                <a:lnTo>
                  <a:pt x="2851" y="2224"/>
                </a:lnTo>
                <a:lnTo>
                  <a:pt x="2818" y="2292"/>
                </a:lnTo>
                <a:lnTo>
                  <a:pt x="2925" y="2385"/>
                </a:lnTo>
                <a:lnTo>
                  <a:pt x="2913" y="2621"/>
                </a:lnTo>
                <a:close/>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3" name="Freeform 3"/>
          <p:cNvSpPr>
            <a:spLocks/>
          </p:cNvSpPr>
          <p:nvPr/>
        </p:nvSpPr>
        <p:spPr bwMode="auto">
          <a:xfrm>
            <a:off x="4872038" y="5256213"/>
            <a:ext cx="412750" cy="369887"/>
          </a:xfrm>
          <a:custGeom>
            <a:avLst/>
            <a:gdLst>
              <a:gd name="T0" fmla="*/ 2147483647 w 519"/>
              <a:gd name="T1" fmla="*/ 2147483647 h 466"/>
              <a:gd name="T2" fmla="*/ 2147483647 w 519"/>
              <a:gd name="T3" fmla="*/ 2147483647 h 466"/>
              <a:gd name="T4" fmla="*/ 2147483647 w 519"/>
              <a:gd name="T5" fmla="*/ 2147483647 h 466"/>
              <a:gd name="T6" fmla="*/ 2147483647 w 519"/>
              <a:gd name="T7" fmla="*/ 2147483647 h 466"/>
              <a:gd name="T8" fmla="*/ 2147483647 w 519"/>
              <a:gd name="T9" fmla="*/ 2147483647 h 466"/>
              <a:gd name="T10" fmla="*/ 2147483647 w 519"/>
              <a:gd name="T11" fmla="*/ 2147483647 h 466"/>
              <a:gd name="T12" fmla="*/ 0 w 519"/>
              <a:gd name="T13" fmla="*/ 2147483647 h 466"/>
              <a:gd name="T14" fmla="*/ 2147483647 w 519"/>
              <a:gd name="T15" fmla="*/ 2147483647 h 466"/>
              <a:gd name="T16" fmla="*/ 2147483647 w 519"/>
              <a:gd name="T17" fmla="*/ 2147483647 h 466"/>
              <a:gd name="T18" fmla="*/ 2147483647 w 519"/>
              <a:gd name="T19" fmla="*/ 0 h 466"/>
              <a:gd name="T20" fmla="*/ 2147483647 w 519"/>
              <a:gd name="T21" fmla="*/ 2147483647 h 4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9" h="466">
                <a:moveTo>
                  <a:pt x="519" y="196"/>
                </a:moveTo>
                <a:lnTo>
                  <a:pt x="43" y="466"/>
                </a:lnTo>
                <a:lnTo>
                  <a:pt x="77" y="391"/>
                </a:lnTo>
                <a:lnTo>
                  <a:pt x="79" y="284"/>
                </a:lnTo>
                <a:lnTo>
                  <a:pt x="51" y="206"/>
                </a:lnTo>
                <a:lnTo>
                  <a:pt x="49" y="140"/>
                </a:lnTo>
                <a:lnTo>
                  <a:pt x="0" y="98"/>
                </a:lnTo>
                <a:lnTo>
                  <a:pt x="18" y="29"/>
                </a:lnTo>
                <a:lnTo>
                  <a:pt x="256" y="43"/>
                </a:lnTo>
                <a:lnTo>
                  <a:pt x="403" y="0"/>
                </a:lnTo>
                <a:lnTo>
                  <a:pt x="519" y="196"/>
                </a:lnTo>
                <a:close/>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4" name="Freeform 4"/>
          <p:cNvSpPr>
            <a:spLocks/>
          </p:cNvSpPr>
          <p:nvPr/>
        </p:nvSpPr>
        <p:spPr bwMode="auto">
          <a:xfrm>
            <a:off x="3284538" y="2771775"/>
            <a:ext cx="2389187" cy="2252663"/>
          </a:xfrm>
          <a:custGeom>
            <a:avLst/>
            <a:gdLst>
              <a:gd name="T0" fmla="*/ 2147483647 w 3009"/>
              <a:gd name="T1" fmla="*/ 2147483647 h 2838"/>
              <a:gd name="T2" fmla="*/ 2147483647 w 3009"/>
              <a:gd name="T3" fmla="*/ 2147483647 h 2838"/>
              <a:gd name="T4" fmla="*/ 2147483647 w 3009"/>
              <a:gd name="T5" fmla="*/ 2147483647 h 2838"/>
              <a:gd name="T6" fmla="*/ 2147483647 w 3009"/>
              <a:gd name="T7" fmla="*/ 2147483647 h 2838"/>
              <a:gd name="T8" fmla="*/ 2147483647 w 3009"/>
              <a:gd name="T9" fmla="*/ 2147483647 h 2838"/>
              <a:gd name="T10" fmla="*/ 2147483647 w 3009"/>
              <a:gd name="T11" fmla="*/ 2147483647 h 2838"/>
              <a:gd name="T12" fmla="*/ 2147483647 w 3009"/>
              <a:gd name="T13" fmla="*/ 2147483647 h 2838"/>
              <a:gd name="T14" fmla="*/ 2147483647 w 3009"/>
              <a:gd name="T15" fmla="*/ 2147483647 h 2838"/>
              <a:gd name="T16" fmla="*/ 2147483647 w 3009"/>
              <a:gd name="T17" fmla="*/ 2147483647 h 2838"/>
              <a:gd name="T18" fmla="*/ 2147483647 w 3009"/>
              <a:gd name="T19" fmla="*/ 2147483647 h 2838"/>
              <a:gd name="T20" fmla="*/ 2147483647 w 3009"/>
              <a:gd name="T21" fmla="*/ 2147483647 h 2838"/>
              <a:gd name="T22" fmla="*/ 2147483647 w 3009"/>
              <a:gd name="T23" fmla="*/ 2147483647 h 2838"/>
              <a:gd name="T24" fmla="*/ 2147483647 w 3009"/>
              <a:gd name="T25" fmla="*/ 2147483647 h 2838"/>
              <a:gd name="T26" fmla="*/ 2147483647 w 3009"/>
              <a:gd name="T27" fmla="*/ 2147483647 h 2838"/>
              <a:gd name="T28" fmla="*/ 2147483647 w 3009"/>
              <a:gd name="T29" fmla="*/ 2147483647 h 2838"/>
              <a:gd name="T30" fmla="*/ 2147483647 w 3009"/>
              <a:gd name="T31" fmla="*/ 2147483647 h 2838"/>
              <a:gd name="T32" fmla="*/ 2147483647 w 3009"/>
              <a:gd name="T33" fmla="*/ 2147483647 h 2838"/>
              <a:gd name="T34" fmla="*/ 2147483647 w 3009"/>
              <a:gd name="T35" fmla="*/ 2147483647 h 2838"/>
              <a:gd name="T36" fmla="*/ 2147483647 w 3009"/>
              <a:gd name="T37" fmla="*/ 2147483647 h 2838"/>
              <a:gd name="T38" fmla="*/ 2147483647 w 3009"/>
              <a:gd name="T39" fmla="*/ 2147483647 h 2838"/>
              <a:gd name="T40" fmla="*/ 2147483647 w 3009"/>
              <a:gd name="T41" fmla="*/ 2147483647 h 2838"/>
              <a:gd name="T42" fmla="*/ 2147483647 w 3009"/>
              <a:gd name="T43" fmla="*/ 2147483647 h 2838"/>
              <a:gd name="T44" fmla="*/ 2147483647 w 3009"/>
              <a:gd name="T45" fmla="*/ 2147483647 h 2838"/>
              <a:gd name="T46" fmla="*/ 2147483647 w 3009"/>
              <a:gd name="T47" fmla="*/ 2147483647 h 2838"/>
              <a:gd name="T48" fmla="*/ 2147483647 w 3009"/>
              <a:gd name="T49" fmla="*/ 2147483647 h 2838"/>
              <a:gd name="T50" fmla="*/ 2147483647 w 3009"/>
              <a:gd name="T51" fmla="*/ 2147483647 h 2838"/>
              <a:gd name="T52" fmla="*/ 2147483647 w 3009"/>
              <a:gd name="T53" fmla="*/ 2147483647 h 2838"/>
              <a:gd name="T54" fmla="*/ 2147483647 w 3009"/>
              <a:gd name="T55" fmla="*/ 2147483647 h 2838"/>
              <a:gd name="T56" fmla="*/ 2147483647 w 3009"/>
              <a:gd name="T57" fmla="*/ 2147483647 h 2838"/>
              <a:gd name="T58" fmla="*/ 2147483647 w 3009"/>
              <a:gd name="T59" fmla="*/ 2147483647 h 2838"/>
              <a:gd name="T60" fmla="*/ 2147483647 w 3009"/>
              <a:gd name="T61" fmla="*/ 2147483647 h 2838"/>
              <a:gd name="T62" fmla="*/ 2147483647 w 3009"/>
              <a:gd name="T63" fmla="*/ 2147483647 h 2838"/>
              <a:gd name="T64" fmla="*/ 2147483647 w 3009"/>
              <a:gd name="T65" fmla="*/ 2147483647 h 2838"/>
              <a:gd name="T66" fmla="*/ 2147483647 w 3009"/>
              <a:gd name="T67" fmla="*/ 2147483647 h 28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09" h="2838">
                <a:moveTo>
                  <a:pt x="2363" y="2838"/>
                </a:moveTo>
                <a:lnTo>
                  <a:pt x="2214" y="2792"/>
                </a:lnTo>
                <a:lnTo>
                  <a:pt x="2173" y="2729"/>
                </a:lnTo>
                <a:lnTo>
                  <a:pt x="2168" y="2670"/>
                </a:lnTo>
                <a:lnTo>
                  <a:pt x="2109" y="2628"/>
                </a:lnTo>
                <a:lnTo>
                  <a:pt x="1867" y="2646"/>
                </a:lnTo>
                <a:lnTo>
                  <a:pt x="1784" y="2528"/>
                </a:lnTo>
                <a:lnTo>
                  <a:pt x="1759" y="2606"/>
                </a:lnTo>
                <a:lnTo>
                  <a:pt x="1706" y="2589"/>
                </a:lnTo>
                <a:lnTo>
                  <a:pt x="1615" y="2298"/>
                </a:lnTo>
                <a:lnTo>
                  <a:pt x="1431" y="2233"/>
                </a:lnTo>
                <a:lnTo>
                  <a:pt x="1476" y="2089"/>
                </a:lnTo>
                <a:lnTo>
                  <a:pt x="1504" y="1530"/>
                </a:lnTo>
                <a:lnTo>
                  <a:pt x="1555" y="1580"/>
                </a:lnTo>
                <a:lnTo>
                  <a:pt x="1647" y="1625"/>
                </a:lnTo>
                <a:lnTo>
                  <a:pt x="1699" y="1388"/>
                </a:lnTo>
                <a:lnTo>
                  <a:pt x="1650" y="1367"/>
                </a:lnTo>
                <a:lnTo>
                  <a:pt x="1638" y="1270"/>
                </a:lnTo>
                <a:lnTo>
                  <a:pt x="1534" y="1250"/>
                </a:lnTo>
                <a:lnTo>
                  <a:pt x="1524" y="1030"/>
                </a:lnTo>
                <a:lnTo>
                  <a:pt x="1359" y="987"/>
                </a:lnTo>
                <a:lnTo>
                  <a:pt x="1369" y="882"/>
                </a:lnTo>
                <a:lnTo>
                  <a:pt x="1115" y="881"/>
                </a:lnTo>
                <a:lnTo>
                  <a:pt x="1150" y="1041"/>
                </a:lnTo>
                <a:lnTo>
                  <a:pt x="1089" y="1085"/>
                </a:lnTo>
                <a:lnTo>
                  <a:pt x="777" y="937"/>
                </a:lnTo>
                <a:lnTo>
                  <a:pt x="760" y="998"/>
                </a:lnTo>
                <a:lnTo>
                  <a:pt x="715" y="1028"/>
                </a:lnTo>
                <a:lnTo>
                  <a:pt x="679" y="1090"/>
                </a:lnTo>
                <a:lnTo>
                  <a:pt x="730" y="1088"/>
                </a:lnTo>
                <a:lnTo>
                  <a:pt x="760" y="1127"/>
                </a:lnTo>
                <a:lnTo>
                  <a:pt x="814" y="1125"/>
                </a:lnTo>
                <a:lnTo>
                  <a:pt x="786" y="1196"/>
                </a:lnTo>
                <a:lnTo>
                  <a:pt x="369" y="1223"/>
                </a:lnTo>
                <a:lnTo>
                  <a:pt x="4" y="1169"/>
                </a:lnTo>
                <a:lnTo>
                  <a:pt x="236" y="1051"/>
                </a:lnTo>
                <a:lnTo>
                  <a:pt x="227" y="950"/>
                </a:lnTo>
                <a:lnTo>
                  <a:pt x="189" y="950"/>
                </a:lnTo>
                <a:lnTo>
                  <a:pt x="90" y="848"/>
                </a:lnTo>
                <a:lnTo>
                  <a:pt x="14" y="731"/>
                </a:lnTo>
                <a:lnTo>
                  <a:pt x="0" y="568"/>
                </a:lnTo>
                <a:lnTo>
                  <a:pt x="151" y="31"/>
                </a:lnTo>
                <a:lnTo>
                  <a:pt x="297" y="0"/>
                </a:lnTo>
                <a:lnTo>
                  <a:pt x="611" y="220"/>
                </a:lnTo>
                <a:lnTo>
                  <a:pt x="702" y="198"/>
                </a:lnTo>
                <a:lnTo>
                  <a:pt x="846" y="94"/>
                </a:lnTo>
                <a:lnTo>
                  <a:pt x="903" y="61"/>
                </a:lnTo>
                <a:lnTo>
                  <a:pt x="1112" y="228"/>
                </a:lnTo>
                <a:lnTo>
                  <a:pt x="1154" y="176"/>
                </a:lnTo>
                <a:lnTo>
                  <a:pt x="1190" y="204"/>
                </a:lnTo>
                <a:lnTo>
                  <a:pt x="1223" y="247"/>
                </a:lnTo>
                <a:lnTo>
                  <a:pt x="1263" y="231"/>
                </a:lnTo>
                <a:lnTo>
                  <a:pt x="1299" y="199"/>
                </a:lnTo>
                <a:lnTo>
                  <a:pt x="1350" y="247"/>
                </a:lnTo>
                <a:lnTo>
                  <a:pt x="1357" y="328"/>
                </a:lnTo>
                <a:lnTo>
                  <a:pt x="1493" y="611"/>
                </a:lnTo>
                <a:lnTo>
                  <a:pt x="1576" y="682"/>
                </a:lnTo>
                <a:lnTo>
                  <a:pt x="1562" y="773"/>
                </a:lnTo>
                <a:lnTo>
                  <a:pt x="1584" y="833"/>
                </a:lnTo>
                <a:lnTo>
                  <a:pt x="2687" y="1378"/>
                </a:lnTo>
                <a:lnTo>
                  <a:pt x="3009" y="1741"/>
                </a:lnTo>
                <a:lnTo>
                  <a:pt x="2703" y="2422"/>
                </a:lnTo>
                <a:lnTo>
                  <a:pt x="2773" y="2578"/>
                </a:lnTo>
                <a:lnTo>
                  <a:pt x="2650" y="2606"/>
                </a:lnTo>
                <a:lnTo>
                  <a:pt x="2564" y="2504"/>
                </a:lnTo>
                <a:lnTo>
                  <a:pt x="2564" y="2600"/>
                </a:lnTo>
                <a:lnTo>
                  <a:pt x="2450" y="2616"/>
                </a:lnTo>
                <a:lnTo>
                  <a:pt x="2440" y="2767"/>
                </a:lnTo>
                <a:lnTo>
                  <a:pt x="2363" y="2838"/>
                </a:lnTo>
                <a:close/>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5" name="Freeform 5"/>
          <p:cNvSpPr>
            <a:spLocks/>
          </p:cNvSpPr>
          <p:nvPr/>
        </p:nvSpPr>
        <p:spPr bwMode="auto">
          <a:xfrm>
            <a:off x="4286250" y="5705475"/>
            <a:ext cx="627063" cy="508000"/>
          </a:xfrm>
          <a:custGeom>
            <a:avLst/>
            <a:gdLst>
              <a:gd name="T0" fmla="*/ 2147483647 w 790"/>
              <a:gd name="T1" fmla="*/ 2147483647 h 640"/>
              <a:gd name="T2" fmla="*/ 2147483647 w 790"/>
              <a:gd name="T3" fmla="*/ 2147483647 h 640"/>
              <a:gd name="T4" fmla="*/ 2147483647 w 790"/>
              <a:gd name="T5" fmla="*/ 2147483647 h 640"/>
              <a:gd name="T6" fmla="*/ 2147483647 w 790"/>
              <a:gd name="T7" fmla="*/ 2147483647 h 640"/>
              <a:gd name="T8" fmla="*/ 2147483647 w 790"/>
              <a:gd name="T9" fmla="*/ 2147483647 h 640"/>
              <a:gd name="T10" fmla="*/ 2147483647 w 790"/>
              <a:gd name="T11" fmla="*/ 2147483647 h 640"/>
              <a:gd name="T12" fmla="*/ 0 w 790"/>
              <a:gd name="T13" fmla="*/ 2147483647 h 640"/>
              <a:gd name="T14" fmla="*/ 2147483647 w 790"/>
              <a:gd name="T15" fmla="*/ 2147483647 h 640"/>
              <a:gd name="T16" fmla="*/ 2147483647 w 790"/>
              <a:gd name="T17" fmla="*/ 2147483647 h 640"/>
              <a:gd name="T18" fmla="*/ 2147483647 w 790"/>
              <a:gd name="T19" fmla="*/ 2147483647 h 640"/>
              <a:gd name="T20" fmla="*/ 2147483647 w 790"/>
              <a:gd name="T21" fmla="*/ 0 h 640"/>
              <a:gd name="T22" fmla="*/ 2147483647 w 790"/>
              <a:gd name="T23" fmla="*/ 2147483647 h 640"/>
              <a:gd name="T24" fmla="*/ 2147483647 w 790"/>
              <a:gd name="T25" fmla="*/ 2147483647 h 640"/>
              <a:gd name="T26" fmla="*/ 2147483647 w 790"/>
              <a:gd name="T27" fmla="*/ 2147483647 h 640"/>
              <a:gd name="T28" fmla="*/ 2147483647 w 790"/>
              <a:gd name="T29" fmla="*/ 2147483647 h 640"/>
              <a:gd name="T30" fmla="*/ 2147483647 w 790"/>
              <a:gd name="T31" fmla="*/ 2147483647 h 640"/>
              <a:gd name="T32" fmla="*/ 2147483647 w 790"/>
              <a:gd name="T33" fmla="*/ 2147483647 h 6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90" h="640">
                <a:moveTo>
                  <a:pt x="350" y="589"/>
                </a:moveTo>
                <a:lnTo>
                  <a:pt x="278" y="627"/>
                </a:lnTo>
                <a:lnTo>
                  <a:pt x="198" y="640"/>
                </a:lnTo>
                <a:lnTo>
                  <a:pt x="171" y="479"/>
                </a:lnTo>
                <a:lnTo>
                  <a:pt x="125" y="467"/>
                </a:lnTo>
                <a:lnTo>
                  <a:pt x="54" y="449"/>
                </a:lnTo>
                <a:lnTo>
                  <a:pt x="0" y="455"/>
                </a:lnTo>
                <a:lnTo>
                  <a:pt x="45" y="179"/>
                </a:lnTo>
                <a:lnTo>
                  <a:pt x="240" y="94"/>
                </a:lnTo>
                <a:lnTo>
                  <a:pt x="404" y="34"/>
                </a:lnTo>
                <a:lnTo>
                  <a:pt x="489" y="0"/>
                </a:lnTo>
                <a:lnTo>
                  <a:pt x="591" y="52"/>
                </a:lnTo>
                <a:lnTo>
                  <a:pt x="790" y="380"/>
                </a:lnTo>
                <a:lnTo>
                  <a:pt x="706" y="440"/>
                </a:lnTo>
                <a:lnTo>
                  <a:pt x="680" y="528"/>
                </a:lnTo>
                <a:lnTo>
                  <a:pt x="492" y="512"/>
                </a:lnTo>
                <a:lnTo>
                  <a:pt x="350" y="589"/>
                </a:lnTo>
                <a:close/>
              </a:path>
            </a:pathLst>
          </a:custGeom>
          <a:solidFill>
            <a:schemeClr val="tx1"/>
          </a:solidFill>
          <a:ln w="19050">
            <a:solidFill>
              <a:schemeClr val="bg1"/>
            </a:solidFill>
            <a:prstDash val="solid"/>
            <a:round/>
            <a:headEnd/>
            <a:tailEnd/>
          </a:ln>
        </p:spPr>
        <p:txBody>
          <a:bodyPr/>
          <a:lstStyle/>
          <a:p>
            <a:endParaRPr lang="en-US"/>
          </a:p>
        </p:txBody>
      </p:sp>
      <p:sp>
        <p:nvSpPr>
          <p:cNvPr id="66566" name="Freeform 6"/>
          <p:cNvSpPr>
            <a:spLocks/>
          </p:cNvSpPr>
          <p:nvPr/>
        </p:nvSpPr>
        <p:spPr bwMode="auto">
          <a:xfrm>
            <a:off x="3575050" y="3470275"/>
            <a:ext cx="1058863" cy="958850"/>
          </a:xfrm>
          <a:custGeom>
            <a:avLst/>
            <a:gdLst>
              <a:gd name="T0" fmla="*/ 2147483647 w 1333"/>
              <a:gd name="T1" fmla="*/ 2147483647 h 1208"/>
              <a:gd name="T2" fmla="*/ 2147483647 w 1333"/>
              <a:gd name="T3" fmla="*/ 2147483647 h 1208"/>
              <a:gd name="T4" fmla="*/ 2147483647 w 1333"/>
              <a:gd name="T5" fmla="*/ 2147483647 h 1208"/>
              <a:gd name="T6" fmla="*/ 2147483647 w 1333"/>
              <a:gd name="T7" fmla="*/ 2147483647 h 1208"/>
              <a:gd name="T8" fmla="*/ 2147483647 w 1333"/>
              <a:gd name="T9" fmla="*/ 2147483647 h 1208"/>
              <a:gd name="T10" fmla="*/ 2147483647 w 1333"/>
              <a:gd name="T11" fmla="*/ 2147483647 h 1208"/>
              <a:gd name="T12" fmla="*/ 2147483647 w 1333"/>
              <a:gd name="T13" fmla="*/ 2147483647 h 1208"/>
              <a:gd name="T14" fmla="*/ 2147483647 w 1333"/>
              <a:gd name="T15" fmla="*/ 2147483647 h 1208"/>
              <a:gd name="T16" fmla="*/ 2147483647 w 1333"/>
              <a:gd name="T17" fmla="*/ 2147483647 h 1208"/>
              <a:gd name="T18" fmla="*/ 0 w 1333"/>
              <a:gd name="T19" fmla="*/ 2147483647 h 1208"/>
              <a:gd name="T20" fmla="*/ 2147483647 w 1333"/>
              <a:gd name="T21" fmla="*/ 2147483647 h 1208"/>
              <a:gd name="T22" fmla="*/ 2147483647 w 1333"/>
              <a:gd name="T23" fmla="*/ 2147483647 h 1208"/>
              <a:gd name="T24" fmla="*/ 2147483647 w 1333"/>
              <a:gd name="T25" fmla="*/ 2147483647 h 1208"/>
              <a:gd name="T26" fmla="*/ 2147483647 w 1333"/>
              <a:gd name="T27" fmla="*/ 2147483647 h 1208"/>
              <a:gd name="T28" fmla="*/ 2147483647 w 1333"/>
              <a:gd name="T29" fmla="*/ 2147483647 h 1208"/>
              <a:gd name="T30" fmla="*/ 2147483647 w 1333"/>
              <a:gd name="T31" fmla="*/ 2147483647 h 1208"/>
              <a:gd name="T32" fmla="*/ 2147483647 w 1333"/>
              <a:gd name="T33" fmla="*/ 2147483647 h 1208"/>
              <a:gd name="T34" fmla="*/ 2147483647 w 1333"/>
              <a:gd name="T35" fmla="*/ 2147483647 h 1208"/>
              <a:gd name="T36" fmla="*/ 2147483647 w 1333"/>
              <a:gd name="T37" fmla="*/ 2147483647 h 1208"/>
              <a:gd name="T38" fmla="*/ 2147483647 w 1333"/>
              <a:gd name="T39" fmla="*/ 2147483647 h 1208"/>
              <a:gd name="T40" fmla="*/ 2147483647 w 1333"/>
              <a:gd name="T41" fmla="*/ 2147483647 h 1208"/>
              <a:gd name="T42" fmla="*/ 2147483647 w 1333"/>
              <a:gd name="T43" fmla="*/ 2147483647 h 1208"/>
              <a:gd name="T44" fmla="*/ 2147483647 w 1333"/>
              <a:gd name="T45" fmla="*/ 0 h 1208"/>
              <a:gd name="T46" fmla="*/ 2147483647 w 1333"/>
              <a:gd name="T47" fmla="*/ 2147483647 h 1208"/>
              <a:gd name="T48" fmla="*/ 2147483647 w 1333"/>
              <a:gd name="T49" fmla="*/ 2147483647 h 1208"/>
              <a:gd name="T50" fmla="*/ 2147483647 w 1333"/>
              <a:gd name="T51" fmla="*/ 2147483647 h 1208"/>
              <a:gd name="T52" fmla="*/ 2147483647 w 1333"/>
              <a:gd name="T53" fmla="*/ 2147483647 h 1208"/>
              <a:gd name="T54" fmla="*/ 2147483647 w 1333"/>
              <a:gd name="T55" fmla="*/ 2147483647 h 1208"/>
              <a:gd name="T56" fmla="*/ 2147483647 w 1333"/>
              <a:gd name="T57" fmla="*/ 2147483647 h 1208"/>
              <a:gd name="T58" fmla="*/ 2147483647 w 1333"/>
              <a:gd name="T59" fmla="*/ 2147483647 h 1208"/>
              <a:gd name="T60" fmla="*/ 2147483647 w 1333"/>
              <a:gd name="T61" fmla="*/ 2147483647 h 1208"/>
              <a:gd name="T62" fmla="*/ 2147483647 w 1333"/>
              <a:gd name="T63" fmla="*/ 2147483647 h 1208"/>
              <a:gd name="T64" fmla="*/ 2147483647 w 1333"/>
              <a:gd name="T65" fmla="*/ 2147483647 h 1208"/>
              <a:gd name="T66" fmla="*/ 2147483647 w 1333"/>
              <a:gd name="T67" fmla="*/ 2147483647 h 1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33" h="1208">
                <a:moveTo>
                  <a:pt x="1110" y="1208"/>
                </a:moveTo>
                <a:lnTo>
                  <a:pt x="850" y="1085"/>
                </a:lnTo>
                <a:lnTo>
                  <a:pt x="725" y="1086"/>
                </a:lnTo>
                <a:lnTo>
                  <a:pt x="677" y="1131"/>
                </a:lnTo>
                <a:lnTo>
                  <a:pt x="541" y="1014"/>
                </a:lnTo>
                <a:lnTo>
                  <a:pt x="440" y="716"/>
                </a:lnTo>
                <a:lnTo>
                  <a:pt x="432" y="527"/>
                </a:lnTo>
                <a:lnTo>
                  <a:pt x="321" y="559"/>
                </a:lnTo>
                <a:lnTo>
                  <a:pt x="264" y="446"/>
                </a:lnTo>
                <a:lnTo>
                  <a:pt x="0" y="512"/>
                </a:lnTo>
                <a:lnTo>
                  <a:pt x="5" y="422"/>
                </a:lnTo>
                <a:lnTo>
                  <a:pt x="3" y="342"/>
                </a:lnTo>
                <a:lnTo>
                  <a:pt x="420" y="315"/>
                </a:lnTo>
                <a:lnTo>
                  <a:pt x="448" y="244"/>
                </a:lnTo>
                <a:lnTo>
                  <a:pt x="394" y="246"/>
                </a:lnTo>
                <a:lnTo>
                  <a:pt x="364" y="207"/>
                </a:lnTo>
                <a:lnTo>
                  <a:pt x="313" y="209"/>
                </a:lnTo>
                <a:lnTo>
                  <a:pt x="349" y="147"/>
                </a:lnTo>
                <a:lnTo>
                  <a:pt x="394" y="117"/>
                </a:lnTo>
                <a:lnTo>
                  <a:pt x="411" y="56"/>
                </a:lnTo>
                <a:lnTo>
                  <a:pt x="723" y="204"/>
                </a:lnTo>
                <a:lnTo>
                  <a:pt x="784" y="160"/>
                </a:lnTo>
                <a:lnTo>
                  <a:pt x="749" y="0"/>
                </a:lnTo>
                <a:lnTo>
                  <a:pt x="1003" y="1"/>
                </a:lnTo>
                <a:lnTo>
                  <a:pt x="993" y="106"/>
                </a:lnTo>
                <a:lnTo>
                  <a:pt x="1158" y="149"/>
                </a:lnTo>
                <a:lnTo>
                  <a:pt x="1168" y="369"/>
                </a:lnTo>
                <a:lnTo>
                  <a:pt x="1272" y="389"/>
                </a:lnTo>
                <a:lnTo>
                  <a:pt x="1284" y="486"/>
                </a:lnTo>
                <a:lnTo>
                  <a:pt x="1333" y="507"/>
                </a:lnTo>
                <a:lnTo>
                  <a:pt x="1281" y="744"/>
                </a:lnTo>
                <a:lnTo>
                  <a:pt x="1189" y="699"/>
                </a:lnTo>
                <a:lnTo>
                  <a:pt x="1138" y="649"/>
                </a:lnTo>
                <a:lnTo>
                  <a:pt x="1110" y="120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7" name="Freeform 7"/>
          <p:cNvSpPr>
            <a:spLocks/>
          </p:cNvSpPr>
          <p:nvPr/>
        </p:nvSpPr>
        <p:spPr bwMode="auto">
          <a:xfrm>
            <a:off x="4400550" y="5376863"/>
            <a:ext cx="346075" cy="403225"/>
          </a:xfrm>
          <a:custGeom>
            <a:avLst/>
            <a:gdLst>
              <a:gd name="T0" fmla="*/ 2147483647 w 436"/>
              <a:gd name="T1" fmla="*/ 2147483647 h 508"/>
              <a:gd name="T2" fmla="*/ 2147483647 w 436"/>
              <a:gd name="T3" fmla="*/ 2147483647 h 508"/>
              <a:gd name="T4" fmla="*/ 2147483647 w 436"/>
              <a:gd name="T5" fmla="*/ 2147483647 h 508"/>
              <a:gd name="T6" fmla="*/ 2147483647 w 436"/>
              <a:gd name="T7" fmla="*/ 2147483647 h 508"/>
              <a:gd name="T8" fmla="*/ 0 w 436"/>
              <a:gd name="T9" fmla="*/ 2147483647 h 508"/>
              <a:gd name="T10" fmla="*/ 2147483647 w 436"/>
              <a:gd name="T11" fmla="*/ 2147483647 h 508"/>
              <a:gd name="T12" fmla="*/ 2147483647 w 436"/>
              <a:gd name="T13" fmla="*/ 2147483647 h 508"/>
              <a:gd name="T14" fmla="*/ 2147483647 w 436"/>
              <a:gd name="T15" fmla="*/ 2147483647 h 508"/>
              <a:gd name="T16" fmla="*/ 2147483647 w 436"/>
              <a:gd name="T17" fmla="*/ 2147483647 h 508"/>
              <a:gd name="T18" fmla="*/ 2147483647 w 436"/>
              <a:gd name="T19" fmla="*/ 0 h 508"/>
              <a:gd name="T20" fmla="*/ 2147483647 w 436"/>
              <a:gd name="T21" fmla="*/ 2147483647 h 508"/>
              <a:gd name="T22" fmla="*/ 2147483647 w 436"/>
              <a:gd name="T23" fmla="*/ 2147483647 h 508"/>
              <a:gd name="T24" fmla="*/ 2147483647 w 436"/>
              <a:gd name="T25" fmla="*/ 2147483647 h 508"/>
              <a:gd name="T26" fmla="*/ 2147483647 w 436"/>
              <a:gd name="T27" fmla="*/ 2147483647 h 5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 h="508">
                <a:moveTo>
                  <a:pt x="344" y="414"/>
                </a:moveTo>
                <a:lnTo>
                  <a:pt x="259" y="448"/>
                </a:lnTo>
                <a:lnTo>
                  <a:pt x="95" y="508"/>
                </a:lnTo>
                <a:lnTo>
                  <a:pt x="107" y="272"/>
                </a:lnTo>
                <a:lnTo>
                  <a:pt x="0" y="179"/>
                </a:lnTo>
                <a:lnTo>
                  <a:pt x="33" y="111"/>
                </a:lnTo>
                <a:lnTo>
                  <a:pt x="128" y="112"/>
                </a:lnTo>
                <a:lnTo>
                  <a:pt x="170" y="156"/>
                </a:lnTo>
                <a:lnTo>
                  <a:pt x="331" y="103"/>
                </a:lnTo>
                <a:lnTo>
                  <a:pt x="371" y="0"/>
                </a:lnTo>
                <a:lnTo>
                  <a:pt x="424" y="50"/>
                </a:lnTo>
                <a:lnTo>
                  <a:pt x="436" y="123"/>
                </a:lnTo>
                <a:lnTo>
                  <a:pt x="342" y="234"/>
                </a:lnTo>
                <a:lnTo>
                  <a:pt x="344" y="414"/>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68" name="Freeform 8"/>
          <p:cNvSpPr>
            <a:spLocks/>
          </p:cNvSpPr>
          <p:nvPr/>
        </p:nvSpPr>
        <p:spPr bwMode="auto">
          <a:xfrm>
            <a:off x="2570163" y="884238"/>
            <a:ext cx="3451225" cy="2981325"/>
          </a:xfrm>
          <a:custGeom>
            <a:avLst/>
            <a:gdLst>
              <a:gd name="T0" fmla="*/ 2147483647 w 4349"/>
              <a:gd name="T1" fmla="*/ 2147483647 h 3755"/>
              <a:gd name="T2" fmla="*/ 2147483647 w 4349"/>
              <a:gd name="T3" fmla="*/ 2147483647 h 3755"/>
              <a:gd name="T4" fmla="*/ 2147483647 w 4349"/>
              <a:gd name="T5" fmla="*/ 2147483647 h 3755"/>
              <a:gd name="T6" fmla="*/ 2147483647 w 4349"/>
              <a:gd name="T7" fmla="*/ 2147483647 h 3755"/>
              <a:gd name="T8" fmla="*/ 2147483647 w 4349"/>
              <a:gd name="T9" fmla="*/ 2147483647 h 3755"/>
              <a:gd name="T10" fmla="*/ 2147483647 w 4349"/>
              <a:gd name="T11" fmla="*/ 2147483647 h 3755"/>
              <a:gd name="T12" fmla="*/ 2147483647 w 4349"/>
              <a:gd name="T13" fmla="*/ 2147483647 h 3755"/>
              <a:gd name="T14" fmla="*/ 2147483647 w 4349"/>
              <a:gd name="T15" fmla="*/ 2147483647 h 3755"/>
              <a:gd name="T16" fmla="*/ 2147483647 w 4349"/>
              <a:gd name="T17" fmla="*/ 2147483647 h 3755"/>
              <a:gd name="T18" fmla="*/ 2147483647 w 4349"/>
              <a:gd name="T19" fmla="*/ 2147483647 h 3755"/>
              <a:gd name="T20" fmla="*/ 2147483647 w 4349"/>
              <a:gd name="T21" fmla="*/ 2147483647 h 3755"/>
              <a:gd name="T22" fmla="*/ 2147483647 w 4349"/>
              <a:gd name="T23" fmla="*/ 2147483647 h 3755"/>
              <a:gd name="T24" fmla="*/ 2147483647 w 4349"/>
              <a:gd name="T25" fmla="*/ 2147483647 h 3755"/>
              <a:gd name="T26" fmla="*/ 2147483647 w 4349"/>
              <a:gd name="T27" fmla="*/ 0 h 3755"/>
              <a:gd name="T28" fmla="*/ 2147483647 w 4349"/>
              <a:gd name="T29" fmla="*/ 2147483647 h 3755"/>
              <a:gd name="T30" fmla="*/ 2147483647 w 4349"/>
              <a:gd name="T31" fmla="*/ 2147483647 h 3755"/>
              <a:gd name="T32" fmla="*/ 2147483647 w 4349"/>
              <a:gd name="T33" fmla="*/ 2147483647 h 3755"/>
              <a:gd name="T34" fmla="*/ 2147483647 w 4349"/>
              <a:gd name="T35" fmla="*/ 2147483647 h 3755"/>
              <a:gd name="T36" fmla="*/ 2147483647 w 4349"/>
              <a:gd name="T37" fmla="*/ 2147483647 h 3755"/>
              <a:gd name="T38" fmla="*/ 2147483647 w 4349"/>
              <a:gd name="T39" fmla="*/ 2147483647 h 3755"/>
              <a:gd name="T40" fmla="*/ 2147483647 w 4349"/>
              <a:gd name="T41" fmla="*/ 2147483647 h 3755"/>
              <a:gd name="T42" fmla="*/ 2147483647 w 4349"/>
              <a:gd name="T43" fmla="*/ 2147483647 h 3755"/>
              <a:gd name="T44" fmla="*/ 2147483647 w 4349"/>
              <a:gd name="T45" fmla="*/ 2147483647 h 3755"/>
              <a:gd name="T46" fmla="*/ 2147483647 w 4349"/>
              <a:gd name="T47" fmla="*/ 2147483647 h 3755"/>
              <a:gd name="T48" fmla="*/ 2147483647 w 4349"/>
              <a:gd name="T49" fmla="*/ 2147483647 h 3755"/>
              <a:gd name="T50" fmla="*/ 2147483647 w 4349"/>
              <a:gd name="T51" fmla="*/ 2147483647 h 3755"/>
              <a:gd name="T52" fmla="*/ 2147483647 w 4349"/>
              <a:gd name="T53" fmla="*/ 2147483647 h 3755"/>
              <a:gd name="T54" fmla="*/ 2147483647 w 4349"/>
              <a:gd name="T55" fmla="*/ 2147483647 h 3755"/>
              <a:gd name="T56" fmla="*/ 2147483647 w 4349"/>
              <a:gd name="T57" fmla="*/ 2147483647 h 3755"/>
              <a:gd name="T58" fmla="*/ 2147483647 w 4349"/>
              <a:gd name="T59" fmla="*/ 2147483647 h 3755"/>
              <a:gd name="T60" fmla="*/ 2147483647 w 4349"/>
              <a:gd name="T61" fmla="*/ 2147483647 h 3755"/>
              <a:gd name="T62" fmla="*/ 2147483647 w 4349"/>
              <a:gd name="T63" fmla="*/ 2147483647 h 3755"/>
              <a:gd name="T64" fmla="*/ 2147483647 w 4349"/>
              <a:gd name="T65" fmla="*/ 2147483647 h 3755"/>
              <a:gd name="T66" fmla="*/ 2147483647 w 4349"/>
              <a:gd name="T67" fmla="*/ 2147483647 h 3755"/>
              <a:gd name="T68" fmla="*/ 2147483647 w 4349"/>
              <a:gd name="T69" fmla="*/ 2147483647 h 3755"/>
              <a:gd name="T70" fmla="*/ 2147483647 w 4349"/>
              <a:gd name="T71" fmla="*/ 2147483647 h 3755"/>
              <a:gd name="T72" fmla="*/ 2147483647 w 4349"/>
              <a:gd name="T73" fmla="*/ 2147483647 h 3755"/>
              <a:gd name="T74" fmla="*/ 2147483647 w 4349"/>
              <a:gd name="T75" fmla="*/ 2147483647 h 3755"/>
              <a:gd name="T76" fmla="*/ 2147483647 w 4349"/>
              <a:gd name="T77" fmla="*/ 2147483647 h 3755"/>
              <a:gd name="T78" fmla="*/ 2147483647 w 4349"/>
              <a:gd name="T79" fmla="*/ 2147483647 h 3755"/>
              <a:gd name="T80" fmla="*/ 2147483647 w 4349"/>
              <a:gd name="T81" fmla="*/ 2147483647 h 3755"/>
              <a:gd name="T82" fmla="*/ 2147483647 w 4349"/>
              <a:gd name="T83" fmla="*/ 2147483647 h 3755"/>
              <a:gd name="T84" fmla="*/ 2147483647 w 4349"/>
              <a:gd name="T85" fmla="*/ 2147483647 h 3755"/>
              <a:gd name="T86" fmla="*/ 2147483647 w 4349"/>
              <a:gd name="T87" fmla="*/ 2147483647 h 3755"/>
              <a:gd name="T88" fmla="*/ 2147483647 w 4349"/>
              <a:gd name="T89" fmla="*/ 2147483647 h 3755"/>
              <a:gd name="T90" fmla="*/ 2147483647 w 4349"/>
              <a:gd name="T91" fmla="*/ 2147483647 h 3755"/>
              <a:gd name="T92" fmla="*/ 2147483647 w 4349"/>
              <a:gd name="T93" fmla="*/ 2147483647 h 3755"/>
              <a:gd name="T94" fmla="*/ 2147483647 w 4349"/>
              <a:gd name="T95" fmla="*/ 2147483647 h 37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49" h="3755">
                <a:moveTo>
                  <a:pt x="4250" y="3033"/>
                </a:moveTo>
                <a:lnTo>
                  <a:pt x="4177" y="3057"/>
                </a:lnTo>
                <a:lnTo>
                  <a:pt x="4129" y="3319"/>
                </a:lnTo>
                <a:lnTo>
                  <a:pt x="4086" y="3314"/>
                </a:lnTo>
                <a:lnTo>
                  <a:pt x="3957" y="3275"/>
                </a:lnTo>
                <a:lnTo>
                  <a:pt x="3554" y="3667"/>
                </a:lnTo>
                <a:lnTo>
                  <a:pt x="3588" y="3755"/>
                </a:lnTo>
                <a:lnTo>
                  <a:pt x="2485" y="3210"/>
                </a:lnTo>
                <a:lnTo>
                  <a:pt x="2463" y="3150"/>
                </a:lnTo>
                <a:lnTo>
                  <a:pt x="2477" y="3059"/>
                </a:lnTo>
                <a:lnTo>
                  <a:pt x="2394" y="2988"/>
                </a:lnTo>
                <a:lnTo>
                  <a:pt x="2258" y="2705"/>
                </a:lnTo>
                <a:lnTo>
                  <a:pt x="2251" y="2624"/>
                </a:lnTo>
                <a:lnTo>
                  <a:pt x="2200" y="2576"/>
                </a:lnTo>
                <a:lnTo>
                  <a:pt x="2164" y="2608"/>
                </a:lnTo>
                <a:lnTo>
                  <a:pt x="2124" y="2624"/>
                </a:lnTo>
                <a:lnTo>
                  <a:pt x="2091" y="2581"/>
                </a:lnTo>
                <a:lnTo>
                  <a:pt x="2055" y="2553"/>
                </a:lnTo>
                <a:lnTo>
                  <a:pt x="2013" y="2605"/>
                </a:lnTo>
                <a:lnTo>
                  <a:pt x="1804" y="2438"/>
                </a:lnTo>
                <a:lnTo>
                  <a:pt x="1747" y="2471"/>
                </a:lnTo>
                <a:lnTo>
                  <a:pt x="1603" y="2575"/>
                </a:lnTo>
                <a:lnTo>
                  <a:pt x="1512" y="2597"/>
                </a:lnTo>
                <a:lnTo>
                  <a:pt x="1198" y="2377"/>
                </a:lnTo>
                <a:lnTo>
                  <a:pt x="1052" y="2408"/>
                </a:lnTo>
                <a:lnTo>
                  <a:pt x="541" y="2401"/>
                </a:lnTo>
                <a:lnTo>
                  <a:pt x="0" y="2218"/>
                </a:lnTo>
                <a:lnTo>
                  <a:pt x="695" y="0"/>
                </a:lnTo>
                <a:lnTo>
                  <a:pt x="980" y="133"/>
                </a:lnTo>
                <a:lnTo>
                  <a:pt x="974" y="228"/>
                </a:lnTo>
                <a:lnTo>
                  <a:pt x="1018" y="240"/>
                </a:lnTo>
                <a:lnTo>
                  <a:pt x="1052" y="286"/>
                </a:lnTo>
                <a:lnTo>
                  <a:pt x="1040" y="338"/>
                </a:lnTo>
                <a:lnTo>
                  <a:pt x="1110" y="326"/>
                </a:lnTo>
                <a:lnTo>
                  <a:pt x="1129" y="370"/>
                </a:lnTo>
                <a:lnTo>
                  <a:pt x="1132" y="459"/>
                </a:lnTo>
                <a:lnTo>
                  <a:pt x="1327" y="466"/>
                </a:lnTo>
                <a:lnTo>
                  <a:pt x="1396" y="395"/>
                </a:lnTo>
                <a:lnTo>
                  <a:pt x="1438" y="427"/>
                </a:lnTo>
                <a:lnTo>
                  <a:pt x="1586" y="634"/>
                </a:lnTo>
                <a:lnTo>
                  <a:pt x="1528" y="654"/>
                </a:lnTo>
                <a:lnTo>
                  <a:pt x="1587" y="730"/>
                </a:lnTo>
                <a:lnTo>
                  <a:pt x="1645" y="689"/>
                </a:lnTo>
                <a:lnTo>
                  <a:pt x="1694" y="692"/>
                </a:lnTo>
                <a:lnTo>
                  <a:pt x="1979" y="991"/>
                </a:lnTo>
                <a:lnTo>
                  <a:pt x="2230" y="906"/>
                </a:lnTo>
                <a:lnTo>
                  <a:pt x="2390" y="1174"/>
                </a:lnTo>
                <a:lnTo>
                  <a:pt x="2331" y="1203"/>
                </a:lnTo>
                <a:lnTo>
                  <a:pt x="2339" y="1278"/>
                </a:lnTo>
                <a:lnTo>
                  <a:pt x="2328" y="1374"/>
                </a:lnTo>
                <a:lnTo>
                  <a:pt x="2435" y="1470"/>
                </a:lnTo>
                <a:lnTo>
                  <a:pt x="2364" y="1579"/>
                </a:lnTo>
                <a:lnTo>
                  <a:pt x="2531" y="1620"/>
                </a:lnTo>
                <a:lnTo>
                  <a:pt x="2563" y="1759"/>
                </a:lnTo>
                <a:lnTo>
                  <a:pt x="2476" y="1812"/>
                </a:lnTo>
                <a:lnTo>
                  <a:pt x="2528" y="1835"/>
                </a:lnTo>
                <a:lnTo>
                  <a:pt x="2661" y="1843"/>
                </a:lnTo>
                <a:lnTo>
                  <a:pt x="2745" y="1673"/>
                </a:lnTo>
                <a:lnTo>
                  <a:pt x="2852" y="1740"/>
                </a:lnTo>
                <a:lnTo>
                  <a:pt x="2937" y="1716"/>
                </a:lnTo>
                <a:lnTo>
                  <a:pt x="2999" y="1892"/>
                </a:lnTo>
                <a:lnTo>
                  <a:pt x="2897" y="1942"/>
                </a:lnTo>
                <a:lnTo>
                  <a:pt x="2921" y="2016"/>
                </a:lnTo>
                <a:lnTo>
                  <a:pt x="3130" y="2042"/>
                </a:lnTo>
                <a:lnTo>
                  <a:pt x="3007" y="2103"/>
                </a:lnTo>
                <a:lnTo>
                  <a:pt x="2996" y="2183"/>
                </a:lnTo>
                <a:lnTo>
                  <a:pt x="3102" y="2169"/>
                </a:lnTo>
                <a:lnTo>
                  <a:pt x="3179" y="2132"/>
                </a:lnTo>
                <a:lnTo>
                  <a:pt x="3214" y="2328"/>
                </a:lnTo>
                <a:lnTo>
                  <a:pt x="3264" y="2340"/>
                </a:lnTo>
                <a:lnTo>
                  <a:pt x="3330" y="2262"/>
                </a:lnTo>
                <a:lnTo>
                  <a:pt x="3372" y="2295"/>
                </a:lnTo>
                <a:lnTo>
                  <a:pt x="3465" y="2376"/>
                </a:lnTo>
                <a:lnTo>
                  <a:pt x="3493" y="2238"/>
                </a:lnTo>
                <a:lnTo>
                  <a:pt x="3536" y="2238"/>
                </a:lnTo>
                <a:lnTo>
                  <a:pt x="3547" y="2311"/>
                </a:lnTo>
                <a:lnTo>
                  <a:pt x="3579" y="2343"/>
                </a:lnTo>
                <a:lnTo>
                  <a:pt x="3514" y="2560"/>
                </a:lnTo>
                <a:lnTo>
                  <a:pt x="3681" y="2537"/>
                </a:lnTo>
                <a:lnTo>
                  <a:pt x="3687" y="2605"/>
                </a:lnTo>
                <a:lnTo>
                  <a:pt x="3736" y="2631"/>
                </a:lnTo>
                <a:lnTo>
                  <a:pt x="3763" y="2590"/>
                </a:lnTo>
                <a:lnTo>
                  <a:pt x="3772" y="2531"/>
                </a:lnTo>
                <a:lnTo>
                  <a:pt x="3865" y="2553"/>
                </a:lnTo>
                <a:lnTo>
                  <a:pt x="3822" y="2714"/>
                </a:lnTo>
                <a:lnTo>
                  <a:pt x="3871" y="2791"/>
                </a:lnTo>
                <a:lnTo>
                  <a:pt x="3979" y="2762"/>
                </a:lnTo>
                <a:lnTo>
                  <a:pt x="4002" y="2703"/>
                </a:lnTo>
                <a:lnTo>
                  <a:pt x="4094" y="2738"/>
                </a:lnTo>
                <a:lnTo>
                  <a:pt x="4098" y="2648"/>
                </a:lnTo>
                <a:lnTo>
                  <a:pt x="4142" y="2730"/>
                </a:lnTo>
                <a:lnTo>
                  <a:pt x="4323" y="2738"/>
                </a:lnTo>
                <a:lnTo>
                  <a:pt x="4349" y="2780"/>
                </a:lnTo>
                <a:lnTo>
                  <a:pt x="4287" y="2904"/>
                </a:lnTo>
                <a:lnTo>
                  <a:pt x="4309" y="2954"/>
                </a:lnTo>
                <a:lnTo>
                  <a:pt x="4213" y="2964"/>
                </a:lnTo>
                <a:lnTo>
                  <a:pt x="4250" y="3033"/>
                </a:lnTo>
                <a:close/>
              </a:path>
            </a:pathLst>
          </a:custGeom>
          <a:solidFill>
            <a:schemeClr val="tx1"/>
          </a:solidFill>
          <a:ln w="19050">
            <a:solidFill>
              <a:schemeClr val="bg1"/>
            </a:solidFill>
            <a:prstDash val="solid"/>
            <a:round/>
            <a:headEnd/>
            <a:tailEnd/>
          </a:ln>
        </p:spPr>
        <p:txBody>
          <a:bodyPr/>
          <a:lstStyle/>
          <a:p>
            <a:endParaRPr lang="en-US"/>
          </a:p>
        </p:txBody>
      </p:sp>
      <p:sp>
        <p:nvSpPr>
          <p:cNvPr id="66569" name="Line 9"/>
          <p:cNvSpPr>
            <a:spLocks noChangeShapeType="1"/>
          </p:cNvSpPr>
          <p:nvPr/>
        </p:nvSpPr>
        <p:spPr bwMode="auto">
          <a:xfrm flipV="1">
            <a:off x="3525838" y="3741738"/>
            <a:ext cx="52387" cy="1587"/>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0" name="Line 10"/>
          <p:cNvSpPr>
            <a:spLocks noChangeShapeType="1"/>
          </p:cNvSpPr>
          <p:nvPr/>
        </p:nvSpPr>
        <p:spPr bwMode="auto">
          <a:xfrm>
            <a:off x="3578225" y="3741738"/>
            <a:ext cx="7938" cy="1587"/>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1" name="Line 11"/>
          <p:cNvSpPr>
            <a:spLocks noChangeShapeType="1"/>
          </p:cNvSpPr>
          <p:nvPr/>
        </p:nvSpPr>
        <p:spPr bwMode="auto">
          <a:xfrm flipV="1">
            <a:off x="3586163" y="3741738"/>
            <a:ext cx="7937" cy="1587"/>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2" name="Freeform 12"/>
          <p:cNvSpPr>
            <a:spLocks/>
          </p:cNvSpPr>
          <p:nvPr/>
        </p:nvSpPr>
        <p:spPr bwMode="auto">
          <a:xfrm>
            <a:off x="3594100" y="3724275"/>
            <a:ext cx="42863" cy="17463"/>
          </a:xfrm>
          <a:custGeom>
            <a:avLst/>
            <a:gdLst>
              <a:gd name="T0" fmla="*/ 0 w 54"/>
              <a:gd name="T1" fmla="*/ 2147483647 h 20"/>
              <a:gd name="T2" fmla="*/ 2147483647 w 54"/>
              <a:gd name="T3" fmla="*/ 2147483647 h 20"/>
              <a:gd name="T4" fmla="*/ 2147483647 w 54"/>
              <a:gd name="T5" fmla="*/ 0 h 20"/>
              <a:gd name="T6" fmla="*/ 0 60000 65536"/>
              <a:gd name="T7" fmla="*/ 0 60000 65536"/>
              <a:gd name="T8" fmla="*/ 0 60000 65536"/>
            </a:gdLst>
            <a:ahLst/>
            <a:cxnLst>
              <a:cxn ang="T6">
                <a:pos x="T0" y="T1"/>
              </a:cxn>
              <a:cxn ang="T7">
                <a:pos x="T2" y="T3"/>
              </a:cxn>
              <a:cxn ang="T8">
                <a:pos x="T4" y="T5"/>
              </a:cxn>
            </a:cxnLst>
            <a:rect l="0" t="0" r="r" b="b"/>
            <a:pathLst>
              <a:path w="54" h="20">
                <a:moveTo>
                  <a:pt x="0" y="20"/>
                </a:moveTo>
                <a:lnTo>
                  <a:pt x="7" y="19"/>
                </a:lnTo>
                <a:lnTo>
                  <a:pt x="54" y="0"/>
                </a:lnTo>
              </a:path>
            </a:pathLst>
          </a:custGeom>
          <a:noFill/>
          <a:ln w="15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3" name="Line 13"/>
          <p:cNvSpPr>
            <a:spLocks noChangeShapeType="1"/>
          </p:cNvSpPr>
          <p:nvPr/>
        </p:nvSpPr>
        <p:spPr bwMode="auto">
          <a:xfrm flipV="1">
            <a:off x="3636963" y="3722688"/>
            <a:ext cx="23812" cy="1587"/>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14"/>
          <p:cNvSpPr>
            <a:spLocks noChangeShapeType="1"/>
          </p:cNvSpPr>
          <p:nvPr/>
        </p:nvSpPr>
        <p:spPr bwMode="auto">
          <a:xfrm flipV="1">
            <a:off x="3660775" y="3719513"/>
            <a:ext cx="7938" cy="3175"/>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5" name="Line 15"/>
          <p:cNvSpPr>
            <a:spLocks noChangeShapeType="1"/>
          </p:cNvSpPr>
          <p:nvPr/>
        </p:nvSpPr>
        <p:spPr bwMode="auto">
          <a:xfrm>
            <a:off x="3668713" y="3719513"/>
            <a:ext cx="12700" cy="4762"/>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6" name="Freeform 16"/>
          <p:cNvSpPr>
            <a:spLocks/>
          </p:cNvSpPr>
          <p:nvPr/>
        </p:nvSpPr>
        <p:spPr bwMode="auto">
          <a:xfrm>
            <a:off x="3681413" y="3711575"/>
            <a:ext cx="158750" cy="33338"/>
          </a:xfrm>
          <a:custGeom>
            <a:avLst/>
            <a:gdLst>
              <a:gd name="T0" fmla="*/ 0 w 199"/>
              <a:gd name="T1" fmla="*/ 2147483647 h 41"/>
              <a:gd name="T2" fmla="*/ 2147483647 w 199"/>
              <a:gd name="T3" fmla="*/ 2147483647 h 41"/>
              <a:gd name="T4" fmla="*/ 2147483647 w 199"/>
              <a:gd name="T5" fmla="*/ 2147483647 h 41"/>
              <a:gd name="T6" fmla="*/ 2147483647 w 199"/>
              <a:gd name="T7" fmla="*/ 2147483647 h 41"/>
              <a:gd name="T8" fmla="*/ 2147483647 w 199"/>
              <a:gd name="T9" fmla="*/ 2147483647 h 41"/>
              <a:gd name="T10" fmla="*/ 2147483647 w 199"/>
              <a:gd name="T11" fmla="*/ 2147483647 h 41"/>
              <a:gd name="T12" fmla="*/ 2147483647 w 19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41">
                <a:moveTo>
                  <a:pt x="0" y="16"/>
                </a:moveTo>
                <a:lnTo>
                  <a:pt x="51" y="26"/>
                </a:lnTo>
                <a:lnTo>
                  <a:pt x="97" y="41"/>
                </a:lnTo>
                <a:lnTo>
                  <a:pt x="128" y="20"/>
                </a:lnTo>
                <a:lnTo>
                  <a:pt x="155" y="16"/>
                </a:lnTo>
                <a:lnTo>
                  <a:pt x="180" y="2"/>
                </a:lnTo>
                <a:lnTo>
                  <a:pt x="199" y="0"/>
                </a:lnTo>
              </a:path>
            </a:pathLst>
          </a:custGeom>
          <a:noFill/>
          <a:ln w="15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7" name="Freeform 17"/>
          <p:cNvSpPr>
            <a:spLocks/>
          </p:cNvSpPr>
          <p:nvPr/>
        </p:nvSpPr>
        <p:spPr bwMode="auto">
          <a:xfrm>
            <a:off x="3287713" y="3686175"/>
            <a:ext cx="628650" cy="58738"/>
          </a:xfrm>
          <a:custGeom>
            <a:avLst/>
            <a:gdLst>
              <a:gd name="T0" fmla="*/ 2147483647 w 792"/>
              <a:gd name="T1" fmla="*/ 2147483647 h 75"/>
              <a:gd name="T2" fmla="*/ 2147483647 w 792"/>
              <a:gd name="T3" fmla="*/ 2147483647 h 75"/>
              <a:gd name="T4" fmla="*/ 2147483647 w 792"/>
              <a:gd name="T5" fmla="*/ 2147483647 h 75"/>
              <a:gd name="T6" fmla="*/ 2147483647 w 792"/>
              <a:gd name="T7" fmla="*/ 2147483647 h 75"/>
              <a:gd name="T8" fmla="*/ 2147483647 w 792"/>
              <a:gd name="T9" fmla="*/ 2147483647 h 75"/>
              <a:gd name="T10" fmla="*/ 2147483647 w 792"/>
              <a:gd name="T11" fmla="*/ 2147483647 h 75"/>
              <a:gd name="T12" fmla="*/ 2147483647 w 792"/>
              <a:gd name="T13" fmla="*/ 2147483647 h 75"/>
              <a:gd name="T14" fmla="*/ 2147483647 w 792"/>
              <a:gd name="T15" fmla="*/ 2147483647 h 75"/>
              <a:gd name="T16" fmla="*/ 2147483647 w 792"/>
              <a:gd name="T17" fmla="*/ 2147483647 h 75"/>
              <a:gd name="T18" fmla="*/ 2147483647 w 792"/>
              <a:gd name="T19" fmla="*/ 2147483647 h 75"/>
              <a:gd name="T20" fmla="*/ 2147483647 w 792"/>
              <a:gd name="T21" fmla="*/ 2147483647 h 75"/>
              <a:gd name="T22" fmla="*/ 2147483647 w 792"/>
              <a:gd name="T23" fmla="*/ 2147483647 h 75"/>
              <a:gd name="T24" fmla="*/ 2147483647 w 792"/>
              <a:gd name="T25" fmla="*/ 2147483647 h 75"/>
              <a:gd name="T26" fmla="*/ 2147483647 w 792"/>
              <a:gd name="T27" fmla="*/ 2147483647 h 75"/>
              <a:gd name="T28" fmla="*/ 2147483647 w 792"/>
              <a:gd name="T29" fmla="*/ 2147483647 h 75"/>
              <a:gd name="T30" fmla="*/ 2147483647 w 792"/>
              <a:gd name="T31" fmla="*/ 2147483647 h 75"/>
              <a:gd name="T32" fmla="*/ 2147483647 w 792"/>
              <a:gd name="T33" fmla="*/ 2147483647 h 75"/>
              <a:gd name="T34" fmla="*/ 2147483647 w 792"/>
              <a:gd name="T35" fmla="*/ 2147483647 h 75"/>
              <a:gd name="T36" fmla="*/ 2147483647 w 792"/>
              <a:gd name="T37" fmla="*/ 2147483647 h 75"/>
              <a:gd name="T38" fmla="*/ 2147483647 w 792"/>
              <a:gd name="T39" fmla="*/ 2147483647 h 75"/>
              <a:gd name="T40" fmla="*/ 2147483647 w 792"/>
              <a:gd name="T41" fmla="*/ 2147483647 h 75"/>
              <a:gd name="T42" fmla="*/ 2147483647 w 792"/>
              <a:gd name="T43" fmla="*/ 2147483647 h 75"/>
              <a:gd name="T44" fmla="*/ 2147483647 w 792"/>
              <a:gd name="T45" fmla="*/ 2147483647 h 75"/>
              <a:gd name="T46" fmla="*/ 2147483647 w 792"/>
              <a:gd name="T47" fmla="*/ 2147483647 h 75"/>
              <a:gd name="T48" fmla="*/ 2147483647 w 792"/>
              <a:gd name="T49" fmla="*/ 2147483647 h 75"/>
              <a:gd name="T50" fmla="*/ 2147483647 w 792"/>
              <a:gd name="T51" fmla="*/ 2147483647 h 75"/>
              <a:gd name="T52" fmla="*/ 2147483647 w 792"/>
              <a:gd name="T53" fmla="*/ 2147483647 h 75"/>
              <a:gd name="T54" fmla="*/ 2147483647 w 792"/>
              <a:gd name="T55" fmla="*/ 2147483647 h 75"/>
              <a:gd name="T56" fmla="*/ 2147483647 w 792"/>
              <a:gd name="T57" fmla="*/ 2147483647 h 75"/>
              <a:gd name="T58" fmla="*/ 2147483647 w 792"/>
              <a:gd name="T59" fmla="*/ 2147483647 h 75"/>
              <a:gd name="T60" fmla="*/ 2147483647 w 792"/>
              <a:gd name="T61" fmla="*/ 2147483647 h 75"/>
              <a:gd name="T62" fmla="*/ 2147483647 w 792"/>
              <a:gd name="T63" fmla="*/ 2147483647 h 75"/>
              <a:gd name="T64" fmla="*/ 2147483647 w 792"/>
              <a:gd name="T65" fmla="*/ 2147483647 h 75"/>
              <a:gd name="T66" fmla="*/ 2147483647 w 792"/>
              <a:gd name="T67" fmla="*/ 2147483647 h 75"/>
              <a:gd name="T68" fmla="*/ 2147483647 w 792"/>
              <a:gd name="T69" fmla="*/ 2147483647 h 75"/>
              <a:gd name="T70" fmla="*/ 2147483647 w 792"/>
              <a:gd name="T71" fmla="*/ 2147483647 h 75"/>
              <a:gd name="T72" fmla="*/ 2147483647 w 792"/>
              <a:gd name="T73" fmla="*/ 2147483647 h 75"/>
              <a:gd name="T74" fmla="*/ 2147483647 w 792"/>
              <a:gd name="T75" fmla="*/ 2147483647 h 75"/>
              <a:gd name="T76" fmla="*/ 2147483647 w 792"/>
              <a:gd name="T77" fmla="*/ 2147483647 h 75"/>
              <a:gd name="T78" fmla="*/ 0 w 792"/>
              <a:gd name="T79" fmla="*/ 2147483647 h 75"/>
              <a:gd name="T80" fmla="*/ 2147483647 w 792"/>
              <a:gd name="T81" fmla="*/ 0 h 75"/>
              <a:gd name="T82" fmla="*/ 2147483647 w 792"/>
              <a:gd name="T83" fmla="*/ 2147483647 h 75"/>
              <a:gd name="T84" fmla="*/ 2147483647 w 792"/>
              <a:gd name="T85" fmla="*/ 2147483647 h 75"/>
              <a:gd name="T86" fmla="*/ 2147483647 w 792"/>
              <a:gd name="T87" fmla="*/ 2147483647 h 75"/>
              <a:gd name="T88" fmla="*/ 2147483647 w 792"/>
              <a:gd name="T89" fmla="*/ 2147483647 h 75"/>
              <a:gd name="T90" fmla="*/ 2147483647 w 792"/>
              <a:gd name="T91" fmla="*/ 2147483647 h 75"/>
              <a:gd name="T92" fmla="*/ 2147483647 w 792"/>
              <a:gd name="T93" fmla="*/ 2147483647 h 75"/>
              <a:gd name="T94" fmla="*/ 2147483647 w 792"/>
              <a:gd name="T95" fmla="*/ 2147483647 h 75"/>
              <a:gd name="T96" fmla="*/ 2147483647 w 792"/>
              <a:gd name="T97" fmla="*/ 2147483647 h 75"/>
              <a:gd name="T98" fmla="*/ 2147483647 w 792"/>
              <a:gd name="T99" fmla="*/ 2147483647 h 75"/>
              <a:gd name="T100" fmla="*/ 2147483647 w 792"/>
              <a:gd name="T101" fmla="*/ 2147483647 h 75"/>
              <a:gd name="T102" fmla="*/ 2147483647 w 792"/>
              <a:gd name="T103" fmla="*/ 2147483647 h 75"/>
              <a:gd name="T104" fmla="*/ 2147483647 w 792"/>
              <a:gd name="T105" fmla="*/ 2147483647 h 75"/>
              <a:gd name="T106" fmla="*/ 2147483647 w 792"/>
              <a:gd name="T107" fmla="*/ 2147483647 h 75"/>
              <a:gd name="T108" fmla="*/ 2147483647 w 792"/>
              <a:gd name="T109" fmla="*/ 2147483647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92" h="75">
                <a:moveTo>
                  <a:pt x="480" y="28"/>
                </a:moveTo>
                <a:lnTo>
                  <a:pt x="495" y="29"/>
                </a:lnTo>
                <a:lnTo>
                  <a:pt x="531" y="39"/>
                </a:lnTo>
                <a:lnTo>
                  <a:pt x="596" y="60"/>
                </a:lnTo>
                <a:lnTo>
                  <a:pt x="665" y="19"/>
                </a:lnTo>
                <a:lnTo>
                  <a:pt x="679" y="12"/>
                </a:lnTo>
                <a:lnTo>
                  <a:pt x="697" y="16"/>
                </a:lnTo>
                <a:lnTo>
                  <a:pt x="792" y="21"/>
                </a:lnTo>
                <a:lnTo>
                  <a:pt x="790" y="26"/>
                </a:lnTo>
                <a:lnTo>
                  <a:pt x="790" y="29"/>
                </a:lnTo>
                <a:lnTo>
                  <a:pt x="787" y="37"/>
                </a:lnTo>
                <a:lnTo>
                  <a:pt x="783" y="44"/>
                </a:lnTo>
                <a:lnTo>
                  <a:pt x="730" y="42"/>
                </a:lnTo>
                <a:lnTo>
                  <a:pt x="696" y="34"/>
                </a:lnTo>
                <a:lnTo>
                  <a:pt x="677" y="36"/>
                </a:lnTo>
                <a:lnTo>
                  <a:pt x="652" y="50"/>
                </a:lnTo>
                <a:lnTo>
                  <a:pt x="625" y="54"/>
                </a:lnTo>
                <a:lnTo>
                  <a:pt x="594" y="75"/>
                </a:lnTo>
                <a:lnTo>
                  <a:pt x="548" y="60"/>
                </a:lnTo>
                <a:lnTo>
                  <a:pt x="497" y="50"/>
                </a:lnTo>
                <a:lnTo>
                  <a:pt x="481" y="44"/>
                </a:lnTo>
                <a:lnTo>
                  <a:pt x="470" y="46"/>
                </a:lnTo>
                <a:lnTo>
                  <a:pt x="439" y="50"/>
                </a:lnTo>
                <a:lnTo>
                  <a:pt x="392" y="69"/>
                </a:lnTo>
                <a:lnTo>
                  <a:pt x="385" y="70"/>
                </a:lnTo>
                <a:lnTo>
                  <a:pt x="376" y="72"/>
                </a:lnTo>
                <a:lnTo>
                  <a:pt x="367" y="70"/>
                </a:lnTo>
                <a:lnTo>
                  <a:pt x="299" y="73"/>
                </a:lnTo>
                <a:lnTo>
                  <a:pt x="257" y="67"/>
                </a:lnTo>
                <a:lnTo>
                  <a:pt x="209" y="61"/>
                </a:lnTo>
                <a:lnTo>
                  <a:pt x="204" y="61"/>
                </a:lnTo>
                <a:lnTo>
                  <a:pt x="178" y="64"/>
                </a:lnTo>
                <a:lnTo>
                  <a:pt x="138" y="52"/>
                </a:lnTo>
                <a:lnTo>
                  <a:pt x="113" y="45"/>
                </a:lnTo>
                <a:lnTo>
                  <a:pt x="99" y="44"/>
                </a:lnTo>
                <a:lnTo>
                  <a:pt x="62" y="44"/>
                </a:lnTo>
                <a:lnTo>
                  <a:pt x="28" y="38"/>
                </a:lnTo>
                <a:lnTo>
                  <a:pt x="2" y="16"/>
                </a:lnTo>
                <a:lnTo>
                  <a:pt x="8" y="11"/>
                </a:lnTo>
                <a:lnTo>
                  <a:pt x="0" y="5"/>
                </a:lnTo>
                <a:lnTo>
                  <a:pt x="4" y="0"/>
                </a:lnTo>
                <a:lnTo>
                  <a:pt x="6" y="3"/>
                </a:lnTo>
                <a:lnTo>
                  <a:pt x="10" y="7"/>
                </a:lnTo>
                <a:lnTo>
                  <a:pt x="73" y="31"/>
                </a:lnTo>
                <a:lnTo>
                  <a:pt x="92" y="30"/>
                </a:lnTo>
                <a:lnTo>
                  <a:pt x="101" y="30"/>
                </a:lnTo>
                <a:lnTo>
                  <a:pt x="119" y="34"/>
                </a:lnTo>
                <a:lnTo>
                  <a:pt x="188" y="52"/>
                </a:lnTo>
                <a:lnTo>
                  <a:pt x="203" y="50"/>
                </a:lnTo>
                <a:lnTo>
                  <a:pt x="235" y="47"/>
                </a:lnTo>
                <a:lnTo>
                  <a:pt x="289" y="60"/>
                </a:lnTo>
                <a:lnTo>
                  <a:pt x="368" y="59"/>
                </a:lnTo>
                <a:lnTo>
                  <a:pt x="435" y="37"/>
                </a:lnTo>
                <a:lnTo>
                  <a:pt x="468" y="29"/>
                </a:lnTo>
                <a:lnTo>
                  <a:pt x="480" y="28"/>
                </a:lnTo>
                <a:close/>
              </a:path>
            </a:pathLst>
          </a:custGeom>
          <a:solidFill>
            <a:srgbClr val="0000FF"/>
          </a:solidFill>
          <a:ln w="1588">
            <a:solidFill>
              <a:srgbClr val="0000FF"/>
            </a:solidFill>
            <a:prstDash val="solid"/>
            <a:round/>
            <a:headEnd/>
            <a:tailEnd/>
          </a:ln>
        </p:spPr>
        <p:txBody>
          <a:bodyPr/>
          <a:lstStyle/>
          <a:p>
            <a:endParaRPr lang="en-US"/>
          </a:p>
        </p:txBody>
      </p:sp>
      <p:sp>
        <p:nvSpPr>
          <p:cNvPr id="66578" name="Freeform 18"/>
          <p:cNvSpPr>
            <a:spLocks/>
          </p:cNvSpPr>
          <p:nvPr/>
        </p:nvSpPr>
        <p:spPr bwMode="auto">
          <a:xfrm>
            <a:off x="3309938" y="3716338"/>
            <a:ext cx="57150" cy="3175"/>
          </a:xfrm>
          <a:custGeom>
            <a:avLst/>
            <a:gdLst>
              <a:gd name="T0" fmla="*/ 0 w 71"/>
              <a:gd name="T1" fmla="*/ 0 h 6"/>
              <a:gd name="T2" fmla="*/ 2147483647 w 71"/>
              <a:gd name="T3" fmla="*/ 2147483647 h 6"/>
              <a:gd name="T4" fmla="*/ 2147483647 w 71"/>
              <a:gd name="T5" fmla="*/ 2147483647 h 6"/>
              <a:gd name="T6" fmla="*/ 0 60000 65536"/>
              <a:gd name="T7" fmla="*/ 0 60000 65536"/>
              <a:gd name="T8" fmla="*/ 0 60000 65536"/>
            </a:gdLst>
            <a:ahLst/>
            <a:cxnLst>
              <a:cxn ang="T6">
                <a:pos x="T0" y="T1"/>
              </a:cxn>
              <a:cxn ang="T7">
                <a:pos x="T2" y="T3"/>
              </a:cxn>
              <a:cxn ang="T8">
                <a:pos x="T4" y="T5"/>
              </a:cxn>
            </a:cxnLst>
            <a:rect l="0" t="0" r="r" b="b"/>
            <a:pathLst>
              <a:path w="71" h="6">
                <a:moveTo>
                  <a:pt x="0" y="0"/>
                </a:moveTo>
                <a:lnTo>
                  <a:pt x="34" y="6"/>
                </a:lnTo>
                <a:lnTo>
                  <a:pt x="71" y="6"/>
                </a:lnTo>
              </a:path>
            </a:pathLst>
          </a:custGeom>
          <a:noFill/>
          <a:ln w="15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9" name="Line 19"/>
          <p:cNvSpPr>
            <a:spLocks noChangeShapeType="1"/>
          </p:cNvSpPr>
          <p:nvPr/>
        </p:nvSpPr>
        <p:spPr bwMode="auto">
          <a:xfrm>
            <a:off x="3376613" y="3721100"/>
            <a:ext cx="20637" cy="6350"/>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0" name="Line 20"/>
          <p:cNvSpPr>
            <a:spLocks noChangeShapeType="1"/>
          </p:cNvSpPr>
          <p:nvPr/>
        </p:nvSpPr>
        <p:spPr bwMode="auto">
          <a:xfrm>
            <a:off x="3397250" y="3727450"/>
            <a:ext cx="31750" cy="7938"/>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1" name="Line 21"/>
          <p:cNvSpPr>
            <a:spLocks noChangeShapeType="1"/>
          </p:cNvSpPr>
          <p:nvPr/>
        </p:nvSpPr>
        <p:spPr bwMode="auto">
          <a:xfrm flipV="1">
            <a:off x="3429000" y="3733800"/>
            <a:ext cx="20638" cy="1588"/>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2" name="Line 22"/>
          <p:cNvSpPr>
            <a:spLocks noChangeShapeType="1"/>
          </p:cNvSpPr>
          <p:nvPr/>
        </p:nvSpPr>
        <p:spPr bwMode="auto">
          <a:xfrm>
            <a:off x="3490913" y="3738563"/>
            <a:ext cx="34925" cy="4762"/>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3" name="Freeform 23"/>
          <p:cNvSpPr>
            <a:spLocks/>
          </p:cNvSpPr>
          <p:nvPr/>
        </p:nvSpPr>
        <p:spPr bwMode="auto">
          <a:xfrm>
            <a:off x="3449638" y="3733800"/>
            <a:ext cx="41275" cy="4763"/>
          </a:xfrm>
          <a:custGeom>
            <a:avLst/>
            <a:gdLst>
              <a:gd name="T0" fmla="*/ 0 w 53"/>
              <a:gd name="T1" fmla="*/ 0 h 6"/>
              <a:gd name="T2" fmla="*/ 2147483647 w 53"/>
              <a:gd name="T3" fmla="*/ 0 h 6"/>
              <a:gd name="T4" fmla="*/ 2147483647 w 53"/>
              <a:gd name="T5" fmla="*/ 2147483647 h 6"/>
              <a:gd name="T6" fmla="*/ 0 60000 65536"/>
              <a:gd name="T7" fmla="*/ 0 60000 65536"/>
              <a:gd name="T8" fmla="*/ 0 60000 65536"/>
            </a:gdLst>
            <a:ahLst/>
            <a:cxnLst>
              <a:cxn ang="T6">
                <a:pos x="T0" y="T1"/>
              </a:cxn>
              <a:cxn ang="T7">
                <a:pos x="T2" y="T3"/>
              </a:cxn>
              <a:cxn ang="T8">
                <a:pos x="T4" y="T5"/>
              </a:cxn>
            </a:cxnLst>
            <a:rect l="0" t="0" r="r" b="b"/>
            <a:pathLst>
              <a:path w="53" h="6">
                <a:moveTo>
                  <a:pt x="0" y="0"/>
                </a:moveTo>
                <a:lnTo>
                  <a:pt x="5" y="0"/>
                </a:lnTo>
                <a:lnTo>
                  <a:pt x="53" y="6"/>
                </a:lnTo>
              </a:path>
            </a:pathLst>
          </a:custGeom>
          <a:noFill/>
          <a:ln w="15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84" name="Freeform 24"/>
          <p:cNvSpPr>
            <a:spLocks/>
          </p:cNvSpPr>
          <p:nvPr/>
        </p:nvSpPr>
        <p:spPr bwMode="auto">
          <a:xfrm>
            <a:off x="3910013" y="3695700"/>
            <a:ext cx="349250" cy="246063"/>
          </a:xfrm>
          <a:custGeom>
            <a:avLst/>
            <a:gdLst>
              <a:gd name="T0" fmla="*/ 2147483647 w 442"/>
              <a:gd name="T1" fmla="*/ 2147483647 h 309"/>
              <a:gd name="T2" fmla="*/ 2147483647 w 442"/>
              <a:gd name="T3" fmla="*/ 2147483647 h 309"/>
              <a:gd name="T4" fmla="*/ 2147483647 w 442"/>
              <a:gd name="T5" fmla="*/ 2147483647 h 309"/>
              <a:gd name="T6" fmla="*/ 2147483647 w 442"/>
              <a:gd name="T7" fmla="*/ 2147483647 h 309"/>
              <a:gd name="T8" fmla="*/ 2147483647 w 442"/>
              <a:gd name="T9" fmla="*/ 2147483647 h 309"/>
              <a:gd name="T10" fmla="*/ 2147483647 w 442"/>
              <a:gd name="T11" fmla="*/ 2147483647 h 309"/>
              <a:gd name="T12" fmla="*/ 2147483647 w 442"/>
              <a:gd name="T13" fmla="*/ 2147483647 h 309"/>
              <a:gd name="T14" fmla="*/ 2147483647 w 442"/>
              <a:gd name="T15" fmla="*/ 2147483647 h 309"/>
              <a:gd name="T16" fmla="*/ 2147483647 w 442"/>
              <a:gd name="T17" fmla="*/ 2147483647 h 309"/>
              <a:gd name="T18" fmla="*/ 2147483647 w 442"/>
              <a:gd name="T19" fmla="*/ 2147483647 h 309"/>
              <a:gd name="T20" fmla="*/ 2147483647 w 442"/>
              <a:gd name="T21" fmla="*/ 2147483647 h 309"/>
              <a:gd name="T22" fmla="*/ 0 w 442"/>
              <a:gd name="T23" fmla="*/ 2147483647 h 309"/>
              <a:gd name="T24" fmla="*/ 2147483647 w 442"/>
              <a:gd name="T25" fmla="*/ 2147483647 h 309"/>
              <a:gd name="T26" fmla="*/ 2147483647 w 442"/>
              <a:gd name="T27" fmla="*/ 2147483647 h 309"/>
              <a:gd name="T28" fmla="*/ 2147483647 w 442"/>
              <a:gd name="T29" fmla="*/ 2147483647 h 309"/>
              <a:gd name="T30" fmla="*/ 2147483647 w 442"/>
              <a:gd name="T31" fmla="*/ 2147483647 h 309"/>
              <a:gd name="T32" fmla="*/ 2147483647 w 442"/>
              <a:gd name="T33" fmla="*/ 2147483647 h 309"/>
              <a:gd name="T34" fmla="*/ 2147483647 w 442"/>
              <a:gd name="T35" fmla="*/ 2147483647 h 309"/>
              <a:gd name="T36" fmla="*/ 2147483647 w 442"/>
              <a:gd name="T37" fmla="*/ 2147483647 h 309"/>
              <a:gd name="T38" fmla="*/ 2147483647 w 442"/>
              <a:gd name="T39" fmla="*/ 2147483647 h 309"/>
              <a:gd name="T40" fmla="*/ 2147483647 w 442"/>
              <a:gd name="T41" fmla="*/ 2147483647 h 309"/>
              <a:gd name="T42" fmla="*/ 2147483647 w 442"/>
              <a:gd name="T43" fmla="*/ 2147483647 h 309"/>
              <a:gd name="T44" fmla="*/ 2147483647 w 442"/>
              <a:gd name="T45" fmla="*/ 2147483647 h 309"/>
              <a:gd name="T46" fmla="*/ 2147483647 w 442"/>
              <a:gd name="T47" fmla="*/ 2147483647 h 309"/>
              <a:gd name="T48" fmla="*/ 2147483647 w 442"/>
              <a:gd name="T49" fmla="*/ 2147483647 h 309"/>
              <a:gd name="T50" fmla="*/ 2147483647 w 442"/>
              <a:gd name="T51" fmla="*/ 2147483647 h 309"/>
              <a:gd name="T52" fmla="*/ 2147483647 w 442"/>
              <a:gd name="T53" fmla="*/ 2147483647 h 309"/>
              <a:gd name="T54" fmla="*/ 2147483647 w 442"/>
              <a:gd name="T55" fmla="*/ 2147483647 h 309"/>
              <a:gd name="T56" fmla="*/ 2147483647 w 442"/>
              <a:gd name="T57" fmla="*/ 2147483647 h 309"/>
              <a:gd name="T58" fmla="*/ 2147483647 w 442"/>
              <a:gd name="T59" fmla="*/ 2147483647 h 309"/>
              <a:gd name="T60" fmla="*/ 2147483647 w 442"/>
              <a:gd name="T61" fmla="*/ 2147483647 h 309"/>
              <a:gd name="T62" fmla="*/ 2147483647 w 442"/>
              <a:gd name="T63" fmla="*/ 2147483647 h 309"/>
              <a:gd name="T64" fmla="*/ 2147483647 w 442"/>
              <a:gd name="T65" fmla="*/ 2147483647 h 309"/>
              <a:gd name="T66" fmla="*/ 2147483647 w 442"/>
              <a:gd name="T67" fmla="*/ 2147483647 h 309"/>
              <a:gd name="T68" fmla="*/ 2147483647 w 442"/>
              <a:gd name="T69" fmla="*/ 2147483647 h 309"/>
              <a:gd name="T70" fmla="*/ 2147483647 w 442"/>
              <a:gd name="T71" fmla="*/ 2147483647 h 309"/>
              <a:gd name="T72" fmla="*/ 2147483647 w 442"/>
              <a:gd name="T73" fmla="*/ 2147483647 h 309"/>
              <a:gd name="T74" fmla="*/ 2147483647 w 442"/>
              <a:gd name="T75" fmla="*/ 2147483647 h 309"/>
              <a:gd name="T76" fmla="*/ 2147483647 w 442"/>
              <a:gd name="T77" fmla="*/ 2147483647 h 309"/>
              <a:gd name="T78" fmla="*/ 2147483647 w 442"/>
              <a:gd name="T79" fmla="*/ 2147483647 h 309"/>
              <a:gd name="T80" fmla="*/ 2147483647 w 442"/>
              <a:gd name="T81" fmla="*/ 2147483647 h 3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309">
                <a:moveTo>
                  <a:pt x="380" y="305"/>
                </a:moveTo>
                <a:lnTo>
                  <a:pt x="373" y="304"/>
                </a:lnTo>
                <a:lnTo>
                  <a:pt x="352" y="287"/>
                </a:lnTo>
                <a:lnTo>
                  <a:pt x="308" y="281"/>
                </a:lnTo>
                <a:lnTo>
                  <a:pt x="288" y="259"/>
                </a:lnTo>
                <a:lnTo>
                  <a:pt x="275" y="254"/>
                </a:lnTo>
                <a:lnTo>
                  <a:pt x="259" y="256"/>
                </a:lnTo>
                <a:lnTo>
                  <a:pt x="248" y="256"/>
                </a:lnTo>
                <a:lnTo>
                  <a:pt x="221" y="228"/>
                </a:lnTo>
                <a:lnTo>
                  <a:pt x="213" y="215"/>
                </a:lnTo>
                <a:lnTo>
                  <a:pt x="202" y="208"/>
                </a:lnTo>
                <a:lnTo>
                  <a:pt x="199" y="200"/>
                </a:lnTo>
                <a:lnTo>
                  <a:pt x="200" y="195"/>
                </a:lnTo>
                <a:lnTo>
                  <a:pt x="195" y="190"/>
                </a:lnTo>
                <a:lnTo>
                  <a:pt x="189" y="190"/>
                </a:lnTo>
                <a:lnTo>
                  <a:pt x="174" y="169"/>
                </a:lnTo>
                <a:lnTo>
                  <a:pt x="128" y="122"/>
                </a:lnTo>
                <a:lnTo>
                  <a:pt x="115" y="111"/>
                </a:lnTo>
                <a:lnTo>
                  <a:pt x="80" y="97"/>
                </a:lnTo>
                <a:lnTo>
                  <a:pt x="55" y="90"/>
                </a:lnTo>
                <a:lnTo>
                  <a:pt x="34" y="76"/>
                </a:lnTo>
                <a:lnTo>
                  <a:pt x="23" y="47"/>
                </a:lnTo>
                <a:lnTo>
                  <a:pt x="12" y="34"/>
                </a:lnTo>
                <a:lnTo>
                  <a:pt x="0" y="31"/>
                </a:lnTo>
                <a:lnTo>
                  <a:pt x="4" y="24"/>
                </a:lnTo>
                <a:lnTo>
                  <a:pt x="7" y="16"/>
                </a:lnTo>
                <a:lnTo>
                  <a:pt x="21" y="25"/>
                </a:lnTo>
                <a:lnTo>
                  <a:pt x="31" y="39"/>
                </a:lnTo>
                <a:lnTo>
                  <a:pt x="43" y="56"/>
                </a:lnTo>
                <a:lnTo>
                  <a:pt x="57" y="65"/>
                </a:lnTo>
                <a:lnTo>
                  <a:pt x="60" y="65"/>
                </a:lnTo>
                <a:lnTo>
                  <a:pt x="64" y="68"/>
                </a:lnTo>
                <a:lnTo>
                  <a:pt x="65" y="57"/>
                </a:lnTo>
                <a:lnTo>
                  <a:pt x="73" y="48"/>
                </a:lnTo>
                <a:lnTo>
                  <a:pt x="73" y="31"/>
                </a:lnTo>
                <a:lnTo>
                  <a:pt x="58" y="16"/>
                </a:lnTo>
                <a:lnTo>
                  <a:pt x="24" y="6"/>
                </a:lnTo>
                <a:lnTo>
                  <a:pt x="15" y="11"/>
                </a:lnTo>
                <a:lnTo>
                  <a:pt x="7" y="13"/>
                </a:lnTo>
                <a:lnTo>
                  <a:pt x="9" y="8"/>
                </a:lnTo>
                <a:lnTo>
                  <a:pt x="27" y="0"/>
                </a:lnTo>
                <a:lnTo>
                  <a:pt x="36" y="3"/>
                </a:lnTo>
                <a:lnTo>
                  <a:pt x="58" y="11"/>
                </a:lnTo>
                <a:lnTo>
                  <a:pt x="68" y="18"/>
                </a:lnTo>
                <a:lnTo>
                  <a:pt x="78" y="33"/>
                </a:lnTo>
                <a:lnTo>
                  <a:pt x="82" y="45"/>
                </a:lnTo>
                <a:lnTo>
                  <a:pt x="75" y="57"/>
                </a:lnTo>
                <a:lnTo>
                  <a:pt x="75" y="63"/>
                </a:lnTo>
                <a:lnTo>
                  <a:pt x="83" y="77"/>
                </a:lnTo>
                <a:lnTo>
                  <a:pt x="98" y="85"/>
                </a:lnTo>
                <a:lnTo>
                  <a:pt x="137" y="105"/>
                </a:lnTo>
                <a:lnTo>
                  <a:pt x="173" y="136"/>
                </a:lnTo>
                <a:lnTo>
                  <a:pt x="205" y="178"/>
                </a:lnTo>
                <a:lnTo>
                  <a:pt x="222" y="183"/>
                </a:lnTo>
                <a:lnTo>
                  <a:pt x="231" y="187"/>
                </a:lnTo>
                <a:lnTo>
                  <a:pt x="238" y="198"/>
                </a:lnTo>
                <a:lnTo>
                  <a:pt x="244" y="201"/>
                </a:lnTo>
                <a:lnTo>
                  <a:pt x="283" y="226"/>
                </a:lnTo>
                <a:lnTo>
                  <a:pt x="291" y="237"/>
                </a:lnTo>
                <a:lnTo>
                  <a:pt x="297" y="239"/>
                </a:lnTo>
                <a:lnTo>
                  <a:pt x="340" y="254"/>
                </a:lnTo>
                <a:lnTo>
                  <a:pt x="342" y="254"/>
                </a:lnTo>
                <a:lnTo>
                  <a:pt x="343" y="256"/>
                </a:lnTo>
                <a:lnTo>
                  <a:pt x="348" y="259"/>
                </a:lnTo>
                <a:lnTo>
                  <a:pt x="344" y="261"/>
                </a:lnTo>
                <a:lnTo>
                  <a:pt x="342" y="256"/>
                </a:lnTo>
                <a:lnTo>
                  <a:pt x="325" y="251"/>
                </a:lnTo>
                <a:lnTo>
                  <a:pt x="329" y="261"/>
                </a:lnTo>
                <a:lnTo>
                  <a:pt x="336" y="263"/>
                </a:lnTo>
                <a:lnTo>
                  <a:pt x="342" y="268"/>
                </a:lnTo>
                <a:lnTo>
                  <a:pt x="346" y="268"/>
                </a:lnTo>
                <a:lnTo>
                  <a:pt x="349" y="268"/>
                </a:lnTo>
                <a:lnTo>
                  <a:pt x="357" y="269"/>
                </a:lnTo>
                <a:lnTo>
                  <a:pt x="384" y="271"/>
                </a:lnTo>
                <a:lnTo>
                  <a:pt x="407" y="270"/>
                </a:lnTo>
                <a:lnTo>
                  <a:pt x="409" y="268"/>
                </a:lnTo>
                <a:lnTo>
                  <a:pt x="420" y="267"/>
                </a:lnTo>
                <a:lnTo>
                  <a:pt x="430" y="286"/>
                </a:lnTo>
                <a:lnTo>
                  <a:pt x="433" y="290"/>
                </a:lnTo>
                <a:lnTo>
                  <a:pt x="442" y="307"/>
                </a:lnTo>
                <a:lnTo>
                  <a:pt x="440" y="309"/>
                </a:lnTo>
                <a:lnTo>
                  <a:pt x="380" y="305"/>
                </a:lnTo>
                <a:close/>
              </a:path>
            </a:pathLst>
          </a:custGeom>
          <a:solidFill>
            <a:srgbClr val="0000FF"/>
          </a:solidFill>
          <a:ln w="1588">
            <a:solidFill>
              <a:srgbClr val="0000FF"/>
            </a:solidFill>
            <a:prstDash val="solid"/>
            <a:round/>
            <a:headEnd/>
            <a:tailEnd/>
          </a:ln>
        </p:spPr>
        <p:txBody>
          <a:bodyPr/>
          <a:lstStyle/>
          <a:p>
            <a:endParaRPr lang="en-US"/>
          </a:p>
        </p:txBody>
      </p:sp>
      <p:sp>
        <p:nvSpPr>
          <p:cNvPr id="66585" name="Freeform 25"/>
          <p:cNvSpPr>
            <a:spLocks/>
          </p:cNvSpPr>
          <p:nvPr/>
        </p:nvSpPr>
        <p:spPr bwMode="auto">
          <a:xfrm>
            <a:off x="4243388" y="3879850"/>
            <a:ext cx="68262" cy="58738"/>
          </a:xfrm>
          <a:custGeom>
            <a:avLst/>
            <a:gdLst>
              <a:gd name="T0" fmla="*/ 2147483647 w 87"/>
              <a:gd name="T1" fmla="*/ 2147483647 h 76"/>
              <a:gd name="T2" fmla="*/ 2147483647 w 87"/>
              <a:gd name="T3" fmla="*/ 2147483647 h 76"/>
              <a:gd name="T4" fmla="*/ 2147483647 w 87"/>
              <a:gd name="T5" fmla="*/ 2147483647 h 76"/>
              <a:gd name="T6" fmla="*/ 2147483647 w 87"/>
              <a:gd name="T7" fmla="*/ 2147483647 h 76"/>
              <a:gd name="T8" fmla="*/ 2147483647 w 87"/>
              <a:gd name="T9" fmla="*/ 2147483647 h 76"/>
              <a:gd name="T10" fmla="*/ 2147483647 w 87"/>
              <a:gd name="T11" fmla="*/ 2147483647 h 76"/>
              <a:gd name="T12" fmla="*/ 2147483647 w 87"/>
              <a:gd name="T13" fmla="*/ 2147483647 h 76"/>
              <a:gd name="T14" fmla="*/ 2147483647 w 87"/>
              <a:gd name="T15" fmla="*/ 2147483647 h 76"/>
              <a:gd name="T16" fmla="*/ 2147483647 w 87"/>
              <a:gd name="T17" fmla="*/ 2147483647 h 76"/>
              <a:gd name="T18" fmla="*/ 2147483647 w 87"/>
              <a:gd name="T19" fmla="*/ 2147483647 h 76"/>
              <a:gd name="T20" fmla="*/ 2147483647 w 87"/>
              <a:gd name="T21" fmla="*/ 2147483647 h 76"/>
              <a:gd name="T22" fmla="*/ 2147483647 w 87"/>
              <a:gd name="T23" fmla="*/ 2147483647 h 76"/>
              <a:gd name="T24" fmla="*/ 2147483647 w 87"/>
              <a:gd name="T25" fmla="*/ 2147483647 h 76"/>
              <a:gd name="T26" fmla="*/ 2147483647 w 87"/>
              <a:gd name="T27" fmla="*/ 2147483647 h 76"/>
              <a:gd name="T28" fmla="*/ 2147483647 w 87"/>
              <a:gd name="T29" fmla="*/ 0 h 76"/>
              <a:gd name="T30" fmla="*/ 2147483647 w 87"/>
              <a:gd name="T31" fmla="*/ 2147483647 h 76"/>
              <a:gd name="T32" fmla="*/ 2147483647 w 87"/>
              <a:gd name="T33" fmla="*/ 2147483647 h 76"/>
              <a:gd name="T34" fmla="*/ 2147483647 w 87"/>
              <a:gd name="T35" fmla="*/ 2147483647 h 76"/>
              <a:gd name="T36" fmla="*/ 2147483647 w 87"/>
              <a:gd name="T37" fmla="*/ 2147483647 h 76"/>
              <a:gd name="T38" fmla="*/ 2147483647 w 87"/>
              <a:gd name="T39" fmla="*/ 2147483647 h 76"/>
              <a:gd name="T40" fmla="*/ 0 w 87"/>
              <a:gd name="T41" fmla="*/ 2147483647 h 76"/>
              <a:gd name="T42" fmla="*/ 2147483647 w 87"/>
              <a:gd name="T43" fmla="*/ 2147483647 h 76"/>
              <a:gd name="T44" fmla="*/ 2147483647 w 87"/>
              <a:gd name="T45" fmla="*/ 2147483647 h 76"/>
              <a:gd name="T46" fmla="*/ 2147483647 w 87"/>
              <a:gd name="T47" fmla="*/ 2147483647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7" h="76">
                <a:moveTo>
                  <a:pt x="22" y="76"/>
                </a:moveTo>
                <a:lnTo>
                  <a:pt x="33" y="71"/>
                </a:lnTo>
                <a:lnTo>
                  <a:pt x="47" y="70"/>
                </a:lnTo>
                <a:lnTo>
                  <a:pt x="64" y="61"/>
                </a:lnTo>
                <a:lnTo>
                  <a:pt x="70" y="58"/>
                </a:lnTo>
                <a:lnTo>
                  <a:pt x="72" y="51"/>
                </a:lnTo>
                <a:lnTo>
                  <a:pt x="67" y="53"/>
                </a:lnTo>
                <a:lnTo>
                  <a:pt x="59" y="54"/>
                </a:lnTo>
                <a:lnTo>
                  <a:pt x="60" y="48"/>
                </a:lnTo>
                <a:lnTo>
                  <a:pt x="46" y="55"/>
                </a:lnTo>
                <a:lnTo>
                  <a:pt x="39" y="53"/>
                </a:lnTo>
                <a:lnTo>
                  <a:pt x="40" y="46"/>
                </a:lnTo>
                <a:lnTo>
                  <a:pt x="81" y="20"/>
                </a:lnTo>
                <a:lnTo>
                  <a:pt x="83" y="16"/>
                </a:lnTo>
                <a:lnTo>
                  <a:pt x="87" y="0"/>
                </a:lnTo>
                <a:lnTo>
                  <a:pt x="64" y="2"/>
                </a:lnTo>
                <a:lnTo>
                  <a:pt x="51" y="9"/>
                </a:lnTo>
                <a:lnTo>
                  <a:pt x="36" y="16"/>
                </a:lnTo>
                <a:lnTo>
                  <a:pt x="18" y="36"/>
                </a:lnTo>
                <a:lnTo>
                  <a:pt x="12" y="38"/>
                </a:lnTo>
                <a:lnTo>
                  <a:pt x="0" y="36"/>
                </a:lnTo>
                <a:lnTo>
                  <a:pt x="10" y="55"/>
                </a:lnTo>
                <a:lnTo>
                  <a:pt x="13" y="59"/>
                </a:lnTo>
                <a:lnTo>
                  <a:pt x="22" y="76"/>
                </a:lnTo>
                <a:close/>
              </a:path>
            </a:pathLst>
          </a:custGeom>
          <a:solidFill>
            <a:srgbClr val="0000FF"/>
          </a:solidFill>
          <a:ln w="1588">
            <a:solidFill>
              <a:srgbClr val="0000FF"/>
            </a:solidFill>
            <a:prstDash val="solid"/>
            <a:round/>
            <a:headEnd/>
            <a:tailEnd/>
          </a:ln>
        </p:spPr>
        <p:txBody>
          <a:bodyPr/>
          <a:lstStyle/>
          <a:p>
            <a:endParaRPr lang="en-US"/>
          </a:p>
        </p:txBody>
      </p:sp>
      <p:sp>
        <p:nvSpPr>
          <p:cNvPr id="66586" name="Line 26"/>
          <p:cNvSpPr>
            <a:spLocks noChangeShapeType="1"/>
          </p:cNvSpPr>
          <p:nvPr/>
        </p:nvSpPr>
        <p:spPr bwMode="auto">
          <a:xfrm>
            <a:off x="3840163" y="3711575"/>
            <a:ext cx="26987" cy="6350"/>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7" name="Line 27"/>
          <p:cNvSpPr>
            <a:spLocks noChangeShapeType="1"/>
          </p:cNvSpPr>
          <p:nvPr/>
        </p:nvSpPr>
        <p:spPr bwMode="auto">
          <a:xfrm>
            <a:off x="3867150" y="3717925"/>
            <a:ext cx="42863" cy="1588"/>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8" name="Line 28"/>
          <p:cNvSpPr>
            <a:spLocks noChangeShapeType="1"/>
          </p:cNvSpPr>
          <p:nvPr/>
        </p:nvSpPr>
        <p:spPr bwMode="auto">
          <a:xfrm>
            <a:off x="3968750" y="3746500"/>
            <a:ext cx="19050" cy="15875"/>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9" name="Freeform 29"/>
          <p:cNvSpPr>
            <a:spLocks/>
          </p:cNvSpPr>
          <p:nvPr/>
        </p:nvSpPr>
        <p:spPr bwMode="auto">
          <a:xfrm>
            <a:off x="4992688" y="4748213"/>
            <a:ext cx="3175" cy="7937"/>
          </a:xfrm>
          <a:custGeom>
            <a:avLst/>
            <a:gdLst>
              <a:gd name="T0" fmla="*/ 2147483647 w 5"/>
              <a:gd name="T1" fmla="*/ 2147483647 h 9"/>
              <a:gd name="T2" fmla="*/ 2147483647 w 5"/>
              <a:gd name="T3" fmla="*/ 2147483647 h 9"/>
              <a:gd name="T4" fmla="*/ 0 w 5"/>
              <a:gd name="T5" fmla="*/ 2147483647 h 9"/>
              <a:gd name="T6" fmla="*/ 2147483647 w 5"/>
              <a:gd name="T7" fmla="*/ 0 h 9"/>
              <a:gd name="T8" fmla="*/ 2147483647 w 5"/>
              <a:gd name="T9" fmla="*/ 2147483647 h 9"/>
              <a:gd name="T10" fmla="*/ 2147483647 w 5"/>
              <a:gd name="T11" fmla="*/ 214748364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5" y="8"/>
                </a:moveTo>
                <a:lnTo>
                  <a:pt x="1" y="9"/>
                </a:lnTo>
                <a:lnTo>
                  <a:pt x="0" y="5"/>
                </a:lnTo>
                <a:lnTo>
                  <a:pt x="1" y="0"/>
                </a:lnTo>
                <a:lnTo>
                  <a:pt x="3" y="5"/>
                </a:lnTo>
                <a:lnTo>
                  <a:pt x="5" y="8"/>
                </a:lnTo>
                <a:close/>
              </a:path>
            </a:pathLst>
          </a:custGeom>
          <a:solidFill>
            <a:srgbClr val="0000FF"/>
          </a:solidFill>
          <a:ln w="1588">
            <a:solidFill>
              <a:srgbClr val="0000FF"/>
            </a:solidFill>
            <a:prstDash val="solid"/>
            <a:round/>
            <a:headEnd/>
            <a:tailEnd/>
          </a:ln>
        </p:spPr>
        <p:txBody>
          <a:bodyPr/>
          <a:lstStyle/>
          <a:p>
            <a:endParaRPr lang="en-US"/>
          </a:p>
        </p:txBody>
      </p:sp>
      <p:sp>
        <p:nvSpPr>
          <p:cNvPr id="66590" name="Freeform 30"/>
          <p:cNvSpPr>
            <a:spLocks/>
          </p:cNvSpPr>
          <p:nvPr/>
        </p:nvSpPr>
        <p:spPr bwMode="auto">
          <a:xfrm>
            <a:off x="4298950" y="3873500"/>
            <a:ext cx="93663" cy="50800"/>
          </a:xfrm>
          <a:custGeom>
            <a:avLst/>
            <a:gdLst>
              <a:gd name="T0" fmla="*/ 2147483647 w 119"/>
              <a:gd name="T1" fmla="*/ 2147483647 h 66"/>
              <a:gd name="T2" fmla="*/ 2147483647 w 119"/>
              <a:gd name="T3" fmla="*/ 2147483647 h 66"/>
              <a:gd name="T4" fmla="*/ 2147483647 w 119"/>
              <a:gd name="T5" fmla="*/ 2147483647 h 66"/>
              <a:gd name="T6" fmla="*/ 2147483647 w 119"/>
              <a:gd name="T7" fmla="*/ 2147483647 h 66"/>
              <a:gd name="T8" fmla="*/ 2147483647 w 119"/>
              <a:gd name="T9" fmla="*/ 2147483647 h 66"/>
              <a:gd name="T10" fmla="*/ 2147483647 w 119"/>
              <a:gd name="T11" fmla="*/ 2147483647 h 66"/>
              <a:gd name="T12" fmla="*/ 2147483647 w 119"/>
              <a:gd name="T13" fmla="*/ 2147483647 h 66"/>
              <a:gd name="T14" fmla="*/ 2147483647 w 119"/>
              <a:gd name="T15" fmla="*/ 2147483647 h 66"/>
              <a:gd name="T16" fmla="*/ 2147483647 w 119"/>
              <a:gd name="T17" fmla="*/ 2147483647 h 66"/>
              <a:gd name="T18" fmla="*/ 2147483647 w 119"/>
              <a:gd name="T19" fmla="*/ 2147483647 h 66"/>
              <a:gd name="T20" fmla="*/ 2147483647 w 119"/>
              <a:gd name="T21" fmla="*/ 2147483647 h 66"/>
              <a:gd name="T22" fmla="*/ 2147483647 w 119"/>
              <a:gd name="T23" fmla="*/ 2147483647 h 66"/>
              <a:gd name="T24" fmla="*/ 2147483647 w 119"/>
              <a:gd name="T25" fmla="*/ 2147483647 h 66"/>
              <a:gd name="T26" fmla="*/ 2147483647 w 119"/>
              <a:gd name="T27" fmla="*/ 2147483647 h 66"/>
              <a:gd name="T28" fmla="*/ 2147483647 w 119"/>
              <a:gd name="T29" fmla="*/ 2147483647 h 66"/>
              <a:gd name="T30" fmla="*/ 2147483647 w 119"/>
              <a:gd name="T31" fmla="*/ 2147483647 h 66"/>
              <a:gd name="T32" fmla="*/ 2147483647 w 119"/>
              <a:gd name="T33" fmla="*/ 2147483647 h 66"/>
              <a:gd name="T34" fmla="*/ 2147483647 w 119"/>
              <a:gd name="T35" fmla="*/ 2147483647 h 66"/>
              <a:gd name="T36" fmla="*/ 2147483647 w 119"/>
              <a:gd name="T37" fmla="*/ 2147483647 h 66"/>
              <a:gd name="T38" fmla="*/ 2147483647 w 119"/>
              <a:gd name="T39" fmla="*/ 2147483647 h 66"/>
              <a:gd name="T40" fmla="*/ 2147483647 w 119"/>
              <a:gd name="T41" fmla="*/ 2147483647 h 66"/>
              <a:gd name="T42" fmla="*/ 2147483647 w 119"/>
              <a:gd name="T43" fmla="*/ 2147483647 h 66"/>
              <a:gd name="T44" fmla="*/ 2147483647 w 119"/>
              <a:gd name="T45" fmla="*/ 2147483647 h 66"/>
              <a:gd name="T46" fmla="*/ 2147483647 w 119"/>
              <a:gd name="T47" fmla="*/ 2147483647 h 66"/>
              <a:gd name="T48" fmla="*/ 2147483647 w 119"/>
              <a:gd name="T49" fmla="*/ 2147483647 h 66"/>
              <a:gd name="T50" fmla="*/ 2147483647 w 119"/>
              <a:gd name="T51" fmla="*/ 2147483647 h 66"/>
              <a:gd name="T52" fmla="*/ 2147483647 w 119"/>
              <a:gd name="T53" fmla="*/ 2147483647 h 66"/>
              <a:gd name="T54" fmla="*/ 2147483647 w 119"/>
              <a:gd name="T55" fmla="*/ 2147483647 h 66"/>
              <a:gd name="T56" fmla="*/ 2147483647 w 119"/>
              <a:gd name="T57" fmla="*/ 2147483647 h 66"/>
              <a:gd name="T58" fmla="*/ 2147483647 w 119"/>
              <a:gd name="T59" fmla="*/ 2147483647 h 66"/>
              <a:gd name="T60" fmla="*/ 2147483647 w 119"/>
              <a:gd name="T61" fmla="*/ 0 h 66"/>
              <a:gd name="T62" fmla="*/ 2147483647 w 119"/>
              <a:gd name="T63" fmla="*/ 2147483647 h 66"/>
              <a:gd name="T64" fmla="*/ 2147483647 w 119"/>
              <a:gd name="T65" fmla="*/ 2147483647 h 66"/>
              <a:gd name="T66" fmla="*/ 2147483647 w 119"/>
              <a:gd name="T67" fmla="*/ 2147483647 h 66"/>
              <a:gd name="T68" fmla="*/ 2147483647 w 119"/>
              <a:gd name="T69" fmla="*/ 2147483647 h 66"/>
              <a:gd name="T70" fmla="*/ 2147483647 w 119"/>
              <a:gd name="T71" fmla="*/ 2147483647 h 66"/>
              <a:gd name="T72" fmla="*/ 2147483647 w 119"/>
              <a:gd name="T73" fmla="*/ 2147483647 h 66"/>
              <a:gd name="T74" fmla="*/ 2147483647 w 119"/>
              <a:gd name="T75" fmla="*/ 2147483647 h 66"/>
              <a:gd name="T76" fmla="*/ 2147483647 w 119"/>
              <a:gd name="T77" fmla="*/ 2147483647 h 66"/>
              <a:gd name="T78" fmla="*/ 2147483647 w 119"/>
              <a:gd name="T79" fmla="*/ 2147483647 h 66"/>
              <a:gd name="T80" fmla="*/ 2147483647 w 119"/>
              <a:gd name="T81" fmla="*/ 2147483647 h 66"/>
              <a:gd name="T82" fmla="*/ 2147483647 w 119"/>
              <a:gd name="T83" fmla="*/ 2147483647 h 66"/>
              <a:gd name="T84" fmla="*/ 0 w 119"/>
              <a:gd name="T85" fmla="*/ 2147483647 h 66"/>
              <a:gd name="T86" fmla="*/ 2147483647 w 119"/>
              <a:gd name="T87" fmla="*/ 2147483647 h 66"/>
              <a:gd name="T88" fmla="*/ 2147483647 w 119"/>
              <a:gd name="T89" fmla="*/ 2147483647 h 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9" h="66">
                <a:moveTo>
                  <a:pt x="8" y="63"/>
                </a:moveTo>
                <a:lnTo>
                  <a:pt x="29" y="54"/>
                </a:lnTo>
                <a:lnTo>
                  <a:pt x="29" y="45"/>
                </a:lnTo>
                <a:lnTo>
                  <a:pt x="37" y="46"/>
                </a:lnTo>
                <a:lnTo>
                  <a:pt x="39" y="45"/>
                </a:lnTo>
                <a:lnTo>
                  <a:pt x="45" y="43"/>
                </a:lnTo>
                <a:lnTo>
                  <a:pt x="54" y="39"/>
                </a:lnTo>
                <a:lnTo>
                  <a:pt x="62" y="41"/>
                </a:lnTo>
                <a:lnTo>
                  <a:pt x="67" y="51"/>
                </a:lnTo>
                <a:lnTo>
                  <a:pt x="86" y="61"/>
                </a:lnTo>
                <a:lnTo>
                  <a:pt x="97" y="64"/>
                </a:lnTo>
                <a:lnTo>
                  <a:pt x="113" y="64"/>
                </a:lnTo>
                <a:lnTo>
                  <a:pt x="115" y="48"/>
                </a:lnTo>
                <a:lnTo>
                  <a:pt x="108" y="48"/>
                </a:lnTo>
                <a:lnTo>
                  <a:pt x="101" y="41"/>
                </a:lnTo>
                <a:lnTo>
                  <a:pt x="99" y="39"/>
                </a:lnTo>
                <a:lnTo>
                  <a:pt x="104" y="39"/>
                </a:lnTo>
                <a:lnTo>
                  <a:pt x="105" y="38"/>
                </a:lnTo>
                <a:lnTo>
                  <a:pt x="109" y="32"/>
                </a:lnTo>
                <a:lnTo>
                  <a:pt x="119" y="23"/>
                </a:lnTo>
                <a:lnTo>
                  <a:pt x="116" y="22"/>
                </a:lnTo>
                <a:lnTo>
                  <a:pt x="100" y="13"/>
                </a:lnTo>
                <a:lnTo>
                  <a:pt x="100" y="15"/>
                </a:lnTo>
                <a:lnTo>
                  <a:pt x="93" y="17"/>
                </a:lnTo>
                <a:lnTo>
                  <a:pt x="74" y="13"/>
                </a:lnTo>
                <a:lnTo>
                  <a:pt x="59" y="9"/>
                </a:lnTo>
                <a:lnTo>
                  <a:pt x="55" y="7"/>
                </a:lnTo>
                <a:lnTo>
                  <a:pt x="50" y="5"/>
                </a:lnTo>
                <a:lnTo>
                  <a:pt x="62" y="5"/>
                </a:lnTo>
                <a:lnTo>
                  <a:pt x="66" y="2"/>
                </a:lnTo>
                <a:lnTo>
                  <a:pt x="59" y="0"/>
                </a:lnTo>
                <a:lnTo>
                  <a:pt x="43" y="5"/>
                </a:lnTo>
                <a:lnTo>
                  <a:pt x="35" y="6"/>
                </a:lnTo>
                <a:lnTo>
                  <a:pt x="20" y="8"/>
                </a:lnTo>
                <a:lnTo>
                  <a:pt x="17" y="8"/>
                </a:lnTo>
                <a:lnTo>
                  <a:pt x="13" y="24"/>
                </a:lnTo>
                <a:lnTo>
                  <a:pt x="11" y="28"/>
                </a:lnTo>
                <a:lnTo>
                  <a:pt x="14" y="28"/>
                </a:lnTo>
                <a:lnTo>
                  <a:pt x="27" y="28"/>
                </a:lnTo>
                <a:lnTo>
                  <a:pt x="17" y="49"/>
                </a:lnTo>
                <a:lnTo>
                  <a:pt x="6" y="56"/>
                </a:lnTo>
                <a:lnTo>
                  <a:pt x="2" y="59"/>
                </a:lnTo>
                <a:lnTo>
                  <a:pt x="0" y="66"/>
                </a:lnTo>
                <a:lnTo>
                  <a:pt x="4" y="64"/>
                </a:lnTo>
                <a:lnTo>
                  <a:pt x="8" y="63"/>
                </a:lnTo>
                <a:close/>
              </a:path>
            </a:pathLst>
          </a:custGeom>
          <a:solidFill>
            <a:srgbClr val="0000FF"/>
          </a:solidFill>
          <a:ln w="1588">
            <a:solidFill>
              <a:srgbClr val="0000FF"/>
            </a:solidFill>
            <a:prstDash val="solid"/>
            <a:round/>
            <a:headEnd/>
            <a:tailEnd/>
          </a:ln>
        </p:spPr>
        <p:txBody>
          <a:bodyPr/>
          <a:lstStyle/>
          <a:p>
            <a:endParaRPr lang="en-US"/>
          </a:p>
        </p:txBody>
      </p:sp>
      <p:sp>
        <p:nvSpPr>
          <p:cNvPr id="66591" name="Freeform 31"/>
          <p:cNvSpPr>
            <a:spLocks/>
          </p:cNvSpPr>
          <p:nvPr/>
        </p:nvSpPr>
        <p:spPr bwMode="auto">
          <a:xfrm>
            <a:off x="4403725" y="3898900"/>
            <a:ext cx="76200" cy="534988"/>
          </a:xfrm>
          <a:custGeom>
            <a:avLst/>
            <a:gdLst>
              <a:gd name="T0" fmla="*/ 2147483647 w 97"/>
              <a:gd name="T1" fmla="*/ 2147483647 h 674"/>
              <a:gd name="T2" fmla="*/ 2147483647 w 97"/>
              <a:gd name="T3" fmla="*/ 2147483647 h 674"/>
              <a:gd name="T4" fmla="*/ 2147483647 w 97"/>
              <a:gd name="T5" fmla="*/ 2147483647 h 674"/>
              <a:gd name="T6" fmla="*/ 2147483647 w 97"/>
              <a:gd name="T7" fmla="*/ 2147483647 h 674"/>
              <a:gd name="T8" fmla="*/ 2147483647 w 97"/>
              <a:gd name="T9" fmla="*/ 2147483647 h 674"/>
              <a:gd name="T10" fmla="*/ 2147483647 w 97"/>
              <a:gd name="T11" fmla="*/ 2147483647 h 674"/>
              <a:gd name="T12" fmla="*/ 2147483647 w 97"/>
              <a:gd name="T13" fmla="*/ 2147483647 h 674"/>
              <a:gd name="T14" fmla="*/ 2147483647 w 97"/>
              <a:gd name="T15" fmla="*/ 2147483647 h 674"/>
              <a:gd name="T16" fmla="*/ 2147483647 w 97"/>
              <a:gd name="T17" fmla="*/ 2147483647 h 674"/>
              <a:gd name="T18" fmla="*/ 2147483647 w 97"/>
              <a:gd name="T19" fmla="*/ 2147483647 h 674"/>
              <a:gd name="T20" fmla="*/ 2147483647 w 97"/>
              <a:gd name="T21" fmla="*/ 2147483647 h 674"/>
              <a:gd name="T22" fmla="*/ 2147483647 w 97"/>
              <a:gd name="T23" fmla="*/ 2147483647 h 674"/>
              <a:gd name="T24" fmla="*/ 2147483647 w 97"/>
              <a:gd name="T25" fmla="*/ 2147483647 h 674"/>
              <a:gd name="T26" fmla="*/ 2147483647 w 97"/>
              <a:gd name="T27" fmla="*/ 2147483647 h 674"/>
              <a:gd name="T28" fmla="*/ 2147483647 w 97"/>
              <a:gd name="T29" fmla="*/ 2147483647 h 674"/>
              <a:gd name="T30" fmla="*/ 2147483647 w 97"/>
              <a:gd name="T31" fmla="*/ 2147483647 h 674"/>
              <a:gd name="T32" fmla="*/ 2147483647 w 97"/>
              <a:gd name="T33" fmla="*/ 2147483647 h 674"/>
              <a:gd name="T34" fmla="*/ 2147483647 w 97"/>
              <a:gd name="T35" fmla="*/ 2147483647 h 674"/>
              <a:gd name="T36" fmla="*/ 2147483647 w 97"/>
              <a:gd name="T37" fmla="*/ 2147483647 h 674"/>
              <a:gd name="T38" fmla="*/ 2147483647 w 97"/>
              <a:gd name="T39" fmla="*/ 2147483647 h 674"/>
              <a:gd name="T40" fmla="*/ 2147483647 w 97"/>
              <a:gd name="T41" fmla="*/ 2147483647 h 674"/>
              <a:gd name="T42" fmla="*/ 2147483647 w 97"/>
              <a:gd name="T43" fmla="*/ 2147483647 h 674"/>
              <a:gd name="T44" fmla="*/ 2147483647 w 97"/>
              <a:gd name="T45" fmla="*/ 2147483647 h 674"/>
              <a:gd name="T46" fmla="*/ 2147483647 w 97"/>
              <a:gd name="T47" fmla="*/ 2147483647 h 674"/>
              <a:gd name="T48" fmla="*/ 2147483647 w 97"/>
              <a:gd name="T49" fmla="*/ 2147483647 h 674"/>
              <a:gd name="T50" fmla="*/ 2147483647 w 97"/>
              <a:gd name="T51" fmla="*/ 2147483647 h 674"/>
              <a:gd name="T52" fmla="*/ 2147483647 w 97"/>
              <a:gd name="T53" fmla="*/ 2147483647 h 674"/>
              <a:gd name="T54" fmla="*/ 2147483647 w 97"/>
              <a:gd name="T55" fmla="*/ 2147483647 h 674"/>
              <a:gd name="T56" fmla="*/ 2147483647 w 97"/>
              <a:gd name="T57" fmla="*/ 2147483647 h 674"/>
              <a:gd name="T58" fmla="*/ 2147483647 w 97"/>
              <a:gd name="T59" fmla="*/ 2147483647 h 674"/>
              <a:gd name="T60" fmla="*/ 2147483647 w 97"/>
              <a:gd name="T61" fmla="*/ 2147483647 h 674"/>
              <a:gd name="T62" fmla="*/ 2147483647 w 97"/>
              <a:gd name="T63" fmla="*/ 2147483647 h 674"/>
              <a:gd name="T64" fmla="*/ 2147483647 w 97"/>
              <a:gd name="T65" fmla="*/ 2147483647 h 674"/>
              <a:gd name="T66" fmla="*/ 2147483647 w 97"/>
              <a:gd name="T67" fmla="*/ 2147483647 h 674"/>
              <a:gd name="T68" fmla="*/ 2147483647 w 97"/>
              <a:gd name="T69" fmla="*/ 2147483647 h 674"/>
              <a:gd name="T70" fmla="*/ 2147483647 w 97"/>
              <a:gd name="T71" fmla="*/ 2147483647 h 674"/>
              <a:gd name="T72" fmla="*/ 2147483647 w 97"/>
              <a:gd name="T73" fmla="*/ 2147483647 h 674"/>
              <a:gd name="T74" fmla="*/ 2147483647 w 97"/>
              <a:gd name="T75" fmla="*/ 2147483647 h 674"/>
              <a:gd name="T76" fmla="*/ 2147483647 w 97"/>
              <a:gd name="T77" fmla="*/ 2147483647 h 674"/>
              <a:gd name="T78" fmla="*/ 2147483647 w 97"/>
              <a:gd name="T79" fmla="*/ 2147483647 h 674"/>
              <a:gd name="T80" fmla="*/ 2147483647 w 97"/>
              <a:gd name="T81" fmla="*/ 2147483647 h 674"/>
              <a:gd name="T82" fmla="*/ 2147483647 w 97"/>
              <a:gd name="T83" fmla="*/ 2147483647 h 674"/>
              <a:gd name="T84" fmla="*/ 2147483647 w 97"/>
              <a:gd name="T85" fmla="*/ 2147483647 h 674"/>
              <a:gd name="T86" fmla="*/ 2147483647 w 97"/>
              <a:gd name="T87" fmla="*/ 2147483647 h 674"/>
              <a:gd name="T88" fmla="*/ 2147483647 w 97"/>
              <a:gd name="T89" fmla="*/ 2147483647 h 674"/>
              <a:gd name="T90" fmla="*/ 2147483647 w 97"/>
              <a:gd name="T91" fmla="*/ 2147483647 h 674"/>
              <a:gd name="T92" fmla="*/ 2147483647 w 97"/>
              <a:gd name="T93" fmla="*/ 2147483647 h 674"/>
              <a:gd name="T94" fmla="*/ 2147483647 w 97"/>
              <a:gd name="T95" fmla="*/ 2147483647 h 674"/>
              <a:gd name="T96" fmla="*/ 2147483647 w 97"/>
              <a:gd name="T97" fmla="*/ 2147483647 h 674"/>
              <a:gd name="T98" fmla="*/ 2147483647 w 97"/>
              <a:gd name="T99" fmla="*/ 2147483647 h 674"/>
              <a:gd name="T100" fmla="*/ 2147483647 w 97"/>
              <a:gd name="T101" fmla="*/ 2147483647 h 674"/>
              <a:gd name="T102" fmla="*/ 0 w 97"/>
              <a:gd name="T103" fmla="*/ 2147483647 h 674"/>
              <a:gd name="T104" fmla="*/ 0 w 97"/>
              <a:gd name="T105" fmla="*/ 2147483647 h 674"/>
              <a:gd name="T106" fmla="*/ 2147483647 w 97"/>
              <a:gd name="T107" fmla="*/ 0 h 674"/>
              <a:gd name="T108" fmla="*/ 2147483647 w 97"/>
              <a:gd name="T109" fmla="*/ 2147483647 h 674"/>
              <a:gd name="T110" fmla="*/ 2147483647 w 97"/>
              <a:gd name="T111" fmla="*/ 2147483647 h 6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7" h="674">
                <a:moveTo>
                  <a:pt x="14" y="8"/>
                </a:moveTo>
                <a:lnTo>
                  <a:pt x="41" y="29"/>
                </a:lnTo>
                <a:lnTo>
                  <a:pt x="58" y="42"/>
                </a:lnTo>
                <a:lnTo>
                  <a:pt x="60" y="38"/>
                </a:lnTo>
                <a:lnTo>
                  <a:pt x="69" y="48"/>
                </a:lnTo>
                <a:lnTo>
                  <a:pt x="74" y="52"/>
                </a:lnTo>
                <a:lnTo>
                  <a:pt x="81" y="60"/>
                </a:lnTo>
                <a:lnTo>
                  <a:pt x="87" y="71"/>
                </a:lnTo>
                <a:lnTo>
                  <a:pt x="96" y="90"/>
                </a:lnTo>
                <a:lnTo>
                  <a:pt x="97" y="108"/>
                </a:lnTo>
                <a:lnTo>
                  <a:pt x="95" y="184"/>
                </a:lnTo>
                <a:lnTo>
                  <a:pt x="84" y="218"/>
                </a:lnTo>
                <a:lnTo>
                  <a:pt x="64" y="256"/>
                </a:lnTo>
                <a:lnTo>
                  <a:pt x="59" y="269"/>
                </a:lnTo>
                <a:lnTo>
                  <a:pt x="68" y="342"/>
                </a:lnTo>
                <a:lnTo>
                  <a:pt x="67" y="365"/>
                </a:lnTo>
                <a:lnTo>
                  <a:pt x="66" y="382"/>
                </a:lnTo>
                <a:lnTo>
                  <a:pt x="66" y="389"/>
                </a:lnTo>
                <a:lnTo>
                  <a:pt x="63" y="465"/>
                </a:lnTo>
                <a:lnTo>
                  <a:pt x="65" y="476"/>
                </a:lnTo>
                <a:lnTo>
                  <a:pt x="66" y="491"/>
                </a:lnTo>
                <a:lnTo>
                  <a:pt x="69" y="505"/>
                </a:lnTo>
                <a:lnTo>
                  <a:pt x="72" y="516"/>
                </a:lnTo>
                <a:lnTo>
                  <a:pt x="74" y="518"/>
                </a:lnTo>
                <a:lnTo>
                  <a:pt x="72" y="522"/>
                </a:lnTo>
                <a:lnTo>
                  <a:pt x="80" y="564"/>
                </a:lnTo>
                <a:lnTo>
                  <a:pt x="87" y="579"/>
                </a:lnTo>
                <a:lnTo>
                  <a:pt x="88" y="613"/>
                </a:lnTo>
                <a:lnTo>
                  <a:pt x="88" y="632"/>
                </a:lnTo>
                <a:lnTo>
                  <a:pt x="79" y="674"/>
                </a:lnTo>
                <a:lnTo>
                  <a:pt x="69" y="667"/>
                </a:lnTo>
                <a:lnTo>
                  <a:pt x="73" y="651"/>
                </a:lnTo>
                <a:lnTo>
                  <a:pt x="71" y="609"/>
                </a:lnTo>
                <a:lnTo>
                  <a:pt x="72" y="582"/>
                </a:lnTo>
                <a:lnTo>
                  <a:pt x="67" y="558"/>
                </a:lnTo>
                <a:lnTo>
                  <a:pt x="57" y="505"/>
                </a:lnTo>
                <a:lnTo>
                  <a:pt x="53" y="480"/>
                </a:lnTo>
                <a:lnTo>
                  <a:pt x="51" y="433"/>
                </a:lnTo>
                <a:lnTo>
                  <a:pt x="57" y="338"/>
                </a:lnTo>
                <a:lnTo>
                  <a:pt x="50" y="299"/>
                </a:lnTo>
                <a:lnTo>
                  <a:pt x="48" y="271"/>
                </a:lnTo>
                <a:lnTo>
                  <a:pt x="51" y="256"/>
                </a:lnTo>
                <a:lnTo>
                  <a:pt x="75" y="212"/>
                </a:lnTo>
                <a:lnTo>
                  <a:pt x="79" y="205"/>
                </a:lnTo>
                <a:lnTo>
                  <a:pt x="84" y="182"/>
                </a:lnTo>
                <a:lnTo>
                  <a:pt x="89" y="104"/>
                </a:lnTo>
                <a:lnTo>
                  <a:pt x="83" y="77"/>
                </a:lnTo>
                <a:lnTo>
                  <a:pt x="72" y="67"/>
                </a:lnTo>
                <a:lnTo>
                  <a:pt x="28" y="42"/>
                </a:lnTo>
                <a:lnTo>
                  <a:pt x="20" y="36"/>
                </a:lnTo>
                <a:lnTo>
                  <a:pt x="15" y="19"/>
                </a:lnTo>
                <a:lnTo>
                  <a:pt x="0" y="11"/>
                </a:lnTo>
                <a:lnTo>
                  <a:pt x="0" y="7"/>
                </a:lnTo>
                <a:lnTo>
                  <a:pt x="2" y="0"/>
                </a:lnTo>
                <a:lnTo>
                  <a:pt x="3" y="2"/>
                </a:lnTo>
                <a:lnTo>
                  <a:pt x="14" y="8"/>
                </a:lnTo>
                <a:close/>
              </a:path>
            </a:pathLst>
          </a:custGeom>
          <a:solidFill>
            <a:srgbClr val="0000FF"/>
          </a:solidFill>
          <a:ln w="1588">
            <a:solidFill>
              <a:srgbClr val="0000FF"/>
            </a:solidFill>
            <a:prstDash val="solid"/>
            <a:round/>
            <a:headEnd/>
            <a:tailEnd/>
          </a:ln>
        </p:spPr>
        <p:txBody>
          <a:bodyPr/>
          <a:lstStyle/>
          <a:p>
            <a:endParaRPr lang="en-US"/>
          </a:p>
        </p:txBody>
      </p:sp>
      <p:sp>
        <p:nvSpPr>
          <p:cNvPr id="66592" name="Freeform 32"/>
          <p:cNvSpPr>
            <a:spLocks/>
          </p:cNvSpPr>
          <p:nvPr/>
        </p:nvSpPr>
        <p:spPr bwMode="auto">
          <a:xfrm>
            <a:off x="4418013" y="4429125"/>
            <a:ext cx="217487" cy="293688"/>
          </a:xfrm>
          <a:custGeom>
            <a:avLst/>
            <a:gdLst>
              <a:gd name="T0" fmla="*/ 2147483647 w 274"/>
              <a:gd name="T1" fmla="*/ 2147483647 h 372"/>
              <a:gd name="T2" fmla="*/ 2147483647 w 274"/>
              <a:gd name="T3" fmla="*/ 2147483647 h 372"/>
              <a:gd name="T4" fmla="*/ 2147483647 w 274"/>
              <a:gd name="T5" fmla="*/ 2147483647 h 372"/>
              <a:gd name="T6" fmla="*/ 2147483647 w 274"/>
              <a:gd name="T7" fmla="*/ 2147483647 h 372"/>
              <a:gd name="T8" fmla="*/ 2147483647 w 274"/>
              <a:gd name="T9" fmla="*/ 2147483647 h 372"/>
              <a:gd name="T10" fmla="*/ 2147483647 w 274"/>
              <a:gd name="T11" fmla="*/ 2147483647 h 372"/>
              <a:gd name="T12" fmla="*/ 2147483647 w 274"/>
              <a:gd name="T13" fmla="*/ 2147483647 h 372"/>
              <a:gd name="T14" fmla="*/ 2147483647 w 274"/>
              <a:gd name="T15" fmla="*/ 2147483647 h 372"/>
              <a:gd name="T16" fmla="*/ 2147483647 w 274"/>
              <a:gd name="T17" fmla="*/ 2147483647 h 372"/>
              <a:gd name="T18" fmla="*/ 2147483647 w 274"/>
              <a:gd name="T19" fmla="*/ 2147483647 h 372"/>
              <a:gd name="T20" fmla="*/ 2147483647 w 274"/>
              <a:gd name="T21" fmla="*/ 2147483647 h 372"/>
              <a:gd name="T22" fmla="*/ 2147483647 w 274"/>
              <a:gd name="T23" fmla="*/ 2147483647 h 372"/>
              <a:gd name="T24" fmla="*/ 2147483647 w 274"/>
              <a:gd name="T25" fmla="*/ 2147483647 h 372"/>
              <a:gd name="T26" fmla="*/ 2147483647 w 274"/>
              <a:gd name="T27" fmla="*/ 2147483647 h 372"/>
              <a:gd name="T28" fmla="*/ 2147483647 w 274"/>
              <a:gd name="T29" fmla="*/ 2147483647 h 372"/>
              <a:gd name="T30" fmla="*/ 2147483647 w 274"/>
              <a:gd name="T31" fmla="*/ 2147483647 h 372"/>
              <a:gd name="T32" fmla="*/ 2147483647 w 274"/>
              <a:gd name="T33" fmla="*/ 2147483647 h 372"/>
              <a:gd name="T34" fmla="*/ 2147483647 w 274"/>
              <a:gd name="T35" fmla="*/ 2147483647 h 372"/>
              <a:gd name="T36" fmla="*/ 2147483647 w 274"/>
              <a:gd name="T37" fmla="*/ 2147483647 h 372"/>
              <a:gd name="T38" fmla="*/ 2147483647 w 274"/>
              <a:gd name="T39" fmla="*/ 2147483647 h 372"/>
              <a:gd name="T40" fmla="*/ 2147483647 w 274"/>
              <a:gd name="T41" fmla="*/ 2147483647 h 372"/>
              <a:gd name="T42" fmla="*/ 2147483647 w 274"/>
              <a:gd name="T43" fmla="*/ 2147483647 h 372"/>
              <a:gd name="T44" fmla="*/ 2147483647 w 274"/>
              <a:gd name="T45" fmla="*/ 2147483647 h 372"/>
              <a:gd name="T46" fmla="*/ 2147483647 w 274"/>
              <a:gd name="T47" fmla="*/ 2147483647 h 372"/>
              <a:gd name="T48" fmla="*/ 2147483647 w 274"/>
              <a:gd name="T49" fmla="*/ 2147483647 h 372"/>
              <a:gd name="T50" fmla="*/ 2147483647 w 274"/>
              <a:gd name="T51" fmla="*/ 0 h 372"/>
              <a:gd name="T52" fmla="*/ 2147483647 w 274"/>
              <a:gd name="T53" fmla="*/ 2147483647 h 372"/>
              <a:gd name="T54" fmla="*/ 2147483647 w 274"/>
              <a:gd name="T55" fmla="*/ 2147483647 h 372"/>
              <a:gd name="T56" fmla="*/ 0 w 274"/>
              <a:gd name="T57" fmla="*/ 2147483647 h 372"/>
              <a:gd name="T58" fmla="*/ 2147483647 w 274"/>
              <a:gd name="T59" fmla="*/ 2147483647 h 372"/>
              <a:gd name="T60" fmla="*/ 2147483647 w 274"/>
              <a:gd name="T61" fmla="*/ 2147483647 h 372"/>
              <a:gd name="T62" fmla="*/ 2147483647 w 274"/>
              <a:gd name="T63" fmla="*/ 2147483647 h 372"/>
              <a:gd name="T64" fmla="*/ 2147483647 w 274"/>
              <a:gd name="T65" fmla="*/ 2147483647 h 372"/>
              <a:gd name="T66" fmla="*/ 2147483647 w 274"/>
              <a:gd name="T67" fmla="*/ 2147483647 h 372"/>
              <a:gd name="T68" fmla="*/ 2147483647 w 274"/>
              <a:gd name="T69" fmla="*/ 2147483647 h 372"/>
              <a:gd name="T70" fmla="*/ 2147483647 w 274"/>
              <a:gd name="T71" fmla="*/ 2147483647 h 372"/>
              <a:gd name="T72" fmla="*/ 2147483647 w 274"/>
              <a:gd name="T73" fmla="*/ 2147483647 h 372"/>
              <a:gd name="T74" fmla="*/ 2147483647 w 274"/>
              <a:gd name="T75" fmla="*/ 2147483647 h 372"/>
              <a:gd name="T76" fmla="*/ 2147483647 w 274"/>
              <a:gd name="T77" fmla="*/ 2147483647 h 372"/>
              <a:gd name="T78" fmla="*/ 2147483647 w 274"/>
              <a:gd name="T79" fmla="*/ 2147483647 h 372"/>
              <a:gd name="T80" fmla="*/ 2147483647 w 274"/>
              <a:gd name="T81" fmla="*/ 2147483647 h 372"/>
              <a:gd name="T82" fmla="*/ 2147483647 w 274"/>
              <a:gd name="T83" fmla="*/ 2147483647 h 372"/>
              <a:gd name="T84" fmla="*/ 2147483647 w 274"/>
              <a:gd name="T85" fmla="*/ 2147483647 h 3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4" h="372">
                <a:moveTo>
                  <a:pt x="274" y="372"/>
                </a:moveTo>
                <a:lnTo>
                  <a:pt x="271" y="370"/>
                </a:lnTo>
                <a:lnTo>
                  <a:pt x="260" y="364"/>
                </a:lnTo>
                <a:lnTo>
                  <a:pt x="241" y="351"/>
                </a:lnTo>
                <a:lnTo>
                  <a:pt x="231" y="339"/>
                </a:lnTo>
                <a:lnTo>
                  <a:pt x="223" y="320"/>
                </a:lnTo>
                <a:lnTo>
                  <a:pt x="221" y="299"/>
                </a:lnTo>
                <a:lnTo>
                  <a:pt x="221" y="264"/>
                </a:lnTo>
                <a:lnTo>
                  <a:pt x="209" y="225"/>
                </a:lnTo>
                <a:lnTo>
                  <a:pt x="201" y="210"/>
                </a:lnTo>
                <a:lnTo>
                  <a:pt x="190" y="187"/>
                </a:lnTo>
                <a:lnTo>
                  <a:pt x="187" y="183"/>
                </a:lnTo>
                <a:lnTo>
                  <a:pt x="171" y="175"/>
                </a:lnTo>
                <a:lnTo>
                  <a:pt x="154" y="172"/>
                </a:lnTo>
                <a:lnTo>
                  <a:pt x="126" y="178"/>
                </a:lnTo>
                <a:lnTo>
                  <a:pt x="119" y="178"/>
                </a:lnTo>
                <a:lnTo>
                  <a:pt x="107" y="187"/>
                </a:lnTo>
                <a:lnTo>
                  <a:pt x="75" y="189"/>
                </a:lnTo>
                <a:lnTo>
                  <a:pt x="50" y="184"/>
                </a:lnTo>
                <a:lnTo>
                  <a:pt x="29" y="166"/>
                </a:lnTo>
                <a:lnTo>
                  <a:pt x="21" y="144"/>
                </a:lnTo>
                <a:lnTo>
                  <a:pt x="12" y="117"/>
                </a:lnTo>
                <a:lnTo>
                  <a:pt x="19" y="83"/>
                </a:lnTo>
                <a:lnTo>
                  <a:pt x="38" y="52"/>
                </a:lnTo>
                <a:lnTo>
                  <a:pt x="60" y="7"/>
                </a:lnTo>
                <a:lnTo>
                  <a:pt x="50" y="0"/>
                </a:lnTo>
                <a:lnTo>
                  <a:pt x="35" y="31"/>
                </a:lnTo>
                <a:lnTo>
                  <a:pt x="4" y="82"/>
                </a:lnTo>
                <a:lnTo>
                  <a:pt x="0" y="104"/>
                </a:lnTo>
                <a:lnTo>
                  <a:pt x="6" y="145"/>
                </a:lnTo>
                <a:lnTo>
                  <a:pt x="25" y="179"/>
                </a:lnTo>
                <a:lnTo>
                  <a:pt x="54" y="199"/>
                </a:lnTo>
                <a:lnTo>
                  <a:pt x="104" y="201"/>
                </a:lnTo>
                <a:lnTo>
                  <a:pt x="114" y="197"/>
                </a:lnTo>
                <a:lnTo>
                  <a:pt x="152" y="184"/>
                </a:lnTo>
                <a:lnTo>
                  <a:pt x="170" y="190"/>
                </a:lnTo>
                <a:lnTo>
                  <a:pt x="190" y="210"/>
                </a:lnTo>
                <a:lnTo>
                  <a:pt x="196" y="235"/>
                </a:lnTo>
                <a:lnTo>
                  <a:pt x="208" y="313"/>
                </a:lnTo>
                <a:lnTo>
                  <a:pt x="216" y="342"/>
                </a:lnTo>
                <a:lnTo>
                  <a:pt x="239" y="368"/>
                </a:lnTo>
                <a:lnTo>
                  <a:pt x="244" y="372"/>
                </a:lnTo>
                <a:lnTo>
                  <a:pt x="274" y="37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93" name="Freeform 33"/>
          <p:cNvSpPr>
            <a:spLocks/>
          </p:cNvSpPr>
          <p:nvPr/>
        </p:nvSpPr>
        <p:spPr bwMode="auto">
          <a:xfrm>
            <a:off x="4608513" y="4721225"/>
            <a:ext cx="261937" cy="150813"/>
          </a:xfrm>
          <a:custGeom>
            <a:avLst/>
            <a:gdLst>
              <a:gd name="T0" fmla="*/ 2147483647 w 330"/>
              <a:gd name="T1" fmla="*/ 2147483647 h 188"/>
              <a:gd name="T2" fmla="*/ 2147483647 w 330"/>
              <a:gd name="T3" fmla="*/ 2147483647 h 188"/>
              <a:gd name="T4" fmla="*/ 2147483647 w 330"/>
              <a:gd name="T5" fmla="*/ 2147483647 h 188"/>
              <a:gd name="T6" fmla="*/ 2147483647 w 330"/>
              <a:gd name="T7" fmla="*/ 2147483647 h 188"/>
              <a:gd name="T8" fmla="*/ 2147483647 w 330"/>
              <a:gd name="T9" fmla="*/ 2147483647 h 188"/>
              <a:gd name="T10" fmla="*/ 2147483647 w 330"/>
              <a:gd name="T11" fmla="*/ 2147483647 h 188"/>
              <a:gd name="T12" fmla="*/ 2147483647 w 330"/>
              <a:gd name="T13" fmla="*/ 2147483647 h 188"/>
              <a:gd name="T14" fmla="*/ 2147483647 w 330"/>
              <a:gd name="T15" fmla="*/ 2147483647 h 188"/>
              <a:gd name="T16" fmla="*/ 2147483647 w 330"/>
              <a:gd name="T17" fmla="*/ 2147483647 h 188"/>
              <a:gd name="T18" fmla="*/ 2147483647 w 330"/>
              <a:gd name="T19" fmla="*/ 2147483647 h 188"/>
              <a:gd name="T20" fmla="*/ 2147483647 w 330"/>
              <a:gd name="T21" fmla="*/ 2147483647 h 188"/>
              <a:gd name="T22" fmla="*/ 2147483647 w 330"/>
              <a:gd name="T23" fmla="*/ 2147483647 h 188"/>
              <a:gd name="T24" fmla="*/ 2147483647 w 330"/>
              <a:gd name="T25" fmla="*/ 2147483647 h 188"/>
              <a:gd name="T26" fmla="*/ 2147483647 w 330"/>
              <a:gd name="T27" fmla="*/ 2147483647 h 188"/>
              <a:gd name="T28" fmla="*/ 2147483647 w 330"/>
              <a:gd name="T29" fmla="*/ 2147483647 h 188"/>
              <a:gd name="T30" fmla="*/ 2147483647 w 330"/>
              <a:gd name="T31" fmla="*/ 2147483647 h 188"/>
              <a:gd name="T32" fmla="*/ 2147483647 w 330"/>
              <a:gd name="T33" fmla="*/ 2147483647 h 188"/>
              <a:gd name="T34" fmla="*/ 2147483647 w 330"/>
              <a:gd name="T35" fmla="*/ 2147483647 h 188"/>
              <a:gd name="T36" fmla="*/ 2147483647 w 330"/>
              <a:gd name="T37" fmla="*/ 2147483647 h 188"/>
              <a:gd name="T38" fmla="*/ 2147483647 w 330"/>
              <a:gd name="T39" fmla="*/ 2147483647 h 188"/>
              <a:gd name="T40" fmla="*/ 2147483647 w 330"/>
              <a:gd name="T41" fmla="*/ 2147483647 h 188"/>
              <a:gd name="T42" fmla="*/ 2147483647 w 330"/>
              <a:gd name="T43" fmla="*/ 2147483647 h 188"/>
              <a:gd name="T44" fmla="*/ 2147483647 w 330"/>
              <a:gd name="T45" fmla="*/ 2147483647 h 188"/>
              <a:gd name="T46" fmla="*/ 2147483647 w 330"/>
              <a:gd name="T47" fmla="*/ 2147483647 h 188"/>
              <a:gd name="T48" fmla="*/ 2147483647 w 330"/>
              <a:gd name="T49" fmla="*/ 2147483647 h 188"/>
              <a:gd name="T50" fmla="*/ 2147483647 w 330"/>
              <a:gd name="T51" fmla="*/ 2147483647 h 188"/>
              <a:gd name="T52" fmla="*/ 2147483647 w 330"/>
              <a:gd name="T53" fmla="*/ 2147483647 h 188"/>
              <a:gd name="T54" fmla="*/ 2147483647 w 330"/>
              <a:gd name="T55" fmla="*/ 2147483647 h 188"/>
              <a:gd name="T56" fmla="*/ 2147483647 w 330"/>
              <a:gd name="T57" fmla="*/ 2147483647 h 188"/>
              <a:gd name="T58" fmla="*/ 2147483647 w 330"/>
              <a:gd name="T59" fmla="*/ 2147483647 h 188"/>
              <a:gd name="T60" fmla="*/ 2147483647 w 330"/>
              <a:gd name="T61" fmla="*/ 2147483647 h 188"/>
              <a:gd name="T62" fmla="*/ 2147483647 w 330"/>
              <a:gd name="T63" fmla="*/ 2147483647 h 188"/>
              <a:gd name="T64" fmla="*/ 2147483647 w 330"/>
              <a:gd name="T65" fmla="*/ 2147483647 h 188"/>
              <a:gd name="T66" fmla="*/ 2147483647 w 330"/>
              <a:gd name="T67" fmla="*/ 2147483647 h 188"/>
              <a:gd name="T68" fmla="*/ 2147483647 w 330"/>
              <a:gd name="T69" fmla="*/ 2147483647 h 188"/>
              <a:gd name="T70" fmla="*/ 2147483647 w 330"/>
              <a:gd name="T71" fmla="*/ 2147483647 h 188"/>
              <a:gd name="T72" fmla="*/ 2147483647 w 330"/>
              <a:gd name="T73" fmla="*/ 2147483647 h 188"/>
              <a:gd name="T74" fmla="*/ 2147483647 w 330"/>
              <a:gd name="T75" fmla="*/ 2147483647 h 188"/>
              <a:gd name="T76" fmla="*/ 2147483647 w 330"/>
              <a:gd name="T77" fmla="*/ 2147483647 h 188"/>
              <a:gd name="T78" fmla="*/ 2147483647 w 330"/>
              <a:gd name="T79" fmla="*/ 2147483647 h 188"/>
              <a:gd name="T80" fmla="*/ 2147483647 w 330"/>
              <a:gd name="T81" fmla="*/ 2147483647 h 188"/>
              <a:gd name="T82" fmla="*/ 2147483647 w 330"/>
              <a:gd name="T83" fmla="*/ 0 h 188"/>
              <a:gd name="T84" fmla="*/ 2147483647 w 330"/>
              <a:gd name="T85" fmla="*/ 2147483647 h 188"/>
              <a:gd name="T86" fmla="*/ 2147483647 w 330"/>
              <a:gd name="T87" fmla="*/ 2147483647 h 188"/>
              <a:gd name="T88" fmla="*/ 2147483647 w 330"/>
              <a:gd name="T89" fmla="*/ 2147483647 h 188"/>
              <a:gd name="T90" fmla="*/ 2147483647 w 330"/>
              <a:gd name="T91" fmla="*/ 2147483647 h 188"/>
              <a:gd name="T92" fmla="*/ 2147483647 w 330"/>
              <a:gd name="T93" fmla="*/ 2147483647 h 188"/>
              <a:gd name="T94" fmla="*/ 2147483647 w 330"/>
              <a:gd name="T95" fmla="*/ 2147483647 h 188"/>
              <a:gd name="T96" fmla="*/ 2147483647 w 330"/>
              <a:gd name="T97" fmla="*/ 2147483647 h 188"/>
              <a:gd name="T98" fmla="*/ 2147483647 w 330"/>
              <a:gd name="T99" fmla="*/ 2147483647 h 188"/>
              <a:gd name="T100" fmla="*/ 2147483647 w 330"/>
              <a:gd name="T101" fmla="*/ 2147483647 h 188"/>
              <a:gd name="T102" fmla="*/ 2147483647 w 330"/>
              <a:gd name="T103" fmla="*/ 2147483647 h 188"/>
              <a:gd name="T104" fmla="*/ 2147483647 w 330"/>
              <a:gd name="T105" fmla="*/ 2147483647 h 188"/>
              <a:gd name="T106" fmla="*/ 2147483647 w 330"/>
              <a:gd name="T107" fmla="*/ 2147483647 h 188"/>
              <a:gd name="T108" fmla="*/ 2147483647 w 330"/>
              <a:gd name="T109" fmla="*/ 2147483647 h 1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0" h="188">
                <a:moveTo>
                  <a:pt x="260" y="167"/>
                </a:moveTo>
                <a:lnTo>
                  <a:pt x="277" y="167"/>
                </a:lnTo>
                <a:lnTo>
                  <a:pt x="278" y="167"/>
                </a:lnTo>
                <a:lnTo>
                  <a:pt x="330" y="170"/>
                </a:lnTo>
                <a:lnTo>
                  <a:pt x="330" y="158"/>
                </a:lnTo>
                <a:lnTo>
                  <a:pt x="277" y="162"/>
                </a:lnTo>
                <a:lnTo>
                  <a:pt x="246" y="163"/>
                </a:lnTo>
                <a:lnTo>
                  <a:pt x="238" y="166"/>
                </a:lnTo>
                <a:lnTo>
                  <a:pt x="214" y="177"/>
                </a:lnTo>
                <a:lnTo>
                  <a:pt x="204" y="173"/>
                </a:lnTo>
                <a:lnTo>
                  <a:pt x="204" y="166"/>
                </a:lnTo>
                <a:lnTo>
                  <a:pt x="213" y="143"/>
                </a:lnTo>
                <a:lnTo>
                  <a:pt x="213" y="121"/>
                </a:lnTo>
                <a:lnTo>
                  <a:pt x="189" y="82"/>
                </a:lnTo>
                <a:lnTo>
                  <a:pt x="184" y="82"/>
                </a:lnTo>
                <a:lnTo>
                  <a:pt x="150" y="66"/>
                </a:lnTo>
                <a:lnTo>
                  <a:pt x="121" y="62"/>
                </a:lnTo>
                <a:lnTo>
                  <a:pt x="106" y="74"/>
                </a:lnTo>
                <a:lnTo>
                  <a:pt x="88" y="116"/>
                </a:lnTo>
                <a:lnTo>
                  <a:pt x="88" y="119"/>
                </a:lnTo>
                <a:lnTo>
                  <a:pt x="86" y="121"/>
                </a:lnTo>
                <a:lnTo>
                  <a:pt x="86" y="123"/>
                </a:lnTo>
                <a:lnTo>
                  <a:pt x="85" y="124"/>
                </a:lnTo>
                <a:lnTo>
                  <a:pt x="84" y="125"/>
                </a:lnTo>
                <a:lnTo>
                  <a:pt x="83" y="126"/>
                </a:lnTo>
                <a:lnTo>
                  <a:pt x="81" y="127"/>
                </a:lnTo>
                <a:lnTo>
                  <a:pt x="80" y="127"/>
                </a:lnTo>
                <a:lnTo>
                  <a:pt x="76" y="127"/>
                </a:lnTo>
                <a:lnTo>
                  <a:pt x="74" y="127"/>
                </a:lnTo>
                <a:lnTo>
                  <a:pt x="70" y="127"/>
                </a:lnTo>
                <a:lnTo>
                  <a:pt x="67" y="127"/>
                </a:lnTo>
                <a:lnTo>
                  <a:pt x="57" y="125"/>
                </a:lnTo>
                <a:lnTo>
                  <a:pt x="53" y="124"/>
                </a:lnTo>
                <a:lnTo>
                  <a:pt x="43" y="101"/>
                </a:lnTo>
                <a:lnTo>
                  <a:pt x="50" y="103"/>
                </a:lnTo>
                <a:lnTo>
                  <a:pt x="57" y="108"/>
                </a:lnTo>
                <a:lnTo>
                  <a:pt x="65" y="103"/>
                </a:lnTo>
                <a:lnTo>
                  <a:pt x="66" y="101"/>
                </a:lnTo>
                <a:lnTo>
                  <a:pt x="66" y="97"/>
                </a:lnTo>
                <a:lnTo>
                  <a:pt x="70" y="93"/>
                </a:lnTo>
                <a:lnTo>
                  <a:pt x="69" y="87"/>
                </a:lnTo>
                <a:lnTo>
                  <a:pt x="68" y="87"/>
                </a:lnTo>
                <a:lnTo>
                  <a:pt x="67" y="86"/>
                </a:lnTo>
                <a:lnTo>
                  <a:pt x="67" y="84"/>
                </a:lnTo>
                <a:lnTo>
                  <a:pt x="71" y="82"/>
                </a:lnTo>
                <a:lnTo>
                  <a:pt x="74" y="81"/>
                </a:lnTo>
                <a:lnTo>
                  <a:pt x="74" y="78"/>
                </a:lnTo>
                <a:lnTo>
                  <a:pt x="74" y="77"/>
                </a:lnTo>
                <a:lnTo>
                  <a:pt x="80" y="69"/>
                </a:lnTo>
                <a:lnTo>
                  <a:pt x="78" y="61"/>
                </a:lnTo>
                <a:lnTo>
                  <a:pt x="76" y="65"/>
                </a:lnTo>
                <a:lnTo>
                  <a:pt x="74" y="69"/>
                </a:lnTo>
                <a:lnTo>
                  <a:pt x="74" y="64"/>
                </a:lnTo>
                <a:lnTo>
                  <a:pt x="77" y="58"/>
                </a:lnTo>
                <a:lnTo>
                  <a:pt x="78" y="55"/>
                </a:lnTo>
                <a:lnTo>
                  <a:pt x="77" y="51"/>
                </a:lnTo>
                <a:lnTo>
                  <a:pt x="76" y="51"/>
                </a:lnTo>
                <a:lnTo>
                  <a:pt x="70" y="54"/>
                </a:lnTo>
                <a:lnTo>
                  <a:pt x="68" y="54"/>
                </a:lnTo>
                <a:lnTo>
                  <a:pt x="66" y="55"/>
                </a:lnTo>
                <a:lnTo>
                  <a:pt x="65" y="57"/>
                </a:lnTo>
                <a:lnTo>
                  <a:pt x="65" y="63"/>
                </a:lnTo>
                <a:lnTo>
                  <a:pt x="62" y="64"/>
                </a:lnTo>
                <a:lnTo>
                  <a:pt x="60" y="62"/>
                </a:lnTo>
                <a:lnTo>
                  <a:pt x="59" y="63"/>
                </a:lnTo>
                <a:lnTo>
                  <a:pt x="59" y="66"/>
                </a:lnTo>
                <a:lnTo>
                  <a:pt x="60" y="71"/>
                </a:lnTo>
                <a:lnTo>
                  <a:pt x="58" y="75"/>
                </a:lnTo>
                <a:lnTo>
                  <a:pt x="54" y="77"/>
                </a:lnTo>
                <a:lnTo>
                  <a:pt x="52" y="85"/>
                </a:lnTo>
                <a:lnTo>
                  <a:pt x="46" y="85"/>
                </a:lnTo>
                <a:lnTo>
                  <a:pt x="48" y="71"/>
                </a:lnTo>
                <a:lnTo>
                  <a:pt x="53" y="59"/>
                </a:lnTo>
                <a:lnTo>
                  <a:pt x="54" y="55"/>
                </a:lnTo>
                <a:lnTo>
                  <a:pt x="55" y="51"/>
                </a:lnTo>
                <a:lnTo>
                  <a:pt x="57" y="46"/>
                </a:lnTo>
                <a:lnTo>
                  <a:pt x="57" y="41"/>
                </a:lnTo>
                <a:lnTo>
                  <a:pt x="57" y="39"/>
                </a:lnTo>
                <a:lnTo>
                  <a:pt x="57" y="35"/>
                </a:lnTo>
                <a:lnTo>
                  <a:pt x="55" y="32"/>
                </a:lnTo>
                <a:lnTo>
                  <a:pt x="54" y="28"/>
                </a:lnTo>
                <a:lnTo>
                  <a:pt x="53" y="26"/>
                </a:lnTo>
                <a:lnTo>
                  <a:pt x="43" y="12"/>
                </a:lnTo>
                <a:lnTo>
                  <a:pt x="31" y="0"/>
                </a:lnTo>
                <a:lnTo>
                  <a:pt x="0" y="0"/>
                </a:lnTo>
                <a:lnTo>
                  <a:pt x="13" y="8"/>
                </a:lnTo>
                <a:lnTo>
                  <a:pt x="19" y="12"/>
                </a:lnTo>
                <a:lnTo>
                  <a:pt x="39" y="27"/>
                </a:lnTo>
                <a:lnTo>
                  <a:pt x="43" y="47"/>
                </a:lnTo>
                <a:lnTo>
                  <a:pt x="34" y="64"/>
                </a:lnTo>
                <a:lnTo>
                  <a:pt x="31" y="73"/>
                </a:lnTo>
                <a:lnTo>
                  <a:pt x="28" y="82"/>
                </a:lnTo>
                <a:lnTo>
                  <a:pt x="25" y="95"/>
                </a:lnTo>
                <a:lnTo>
                  <a:pt x="25" y="109"/>
                </a:lnTo>
                <a:lnTo>
                  <a:pt x="40" y="131"/>
                </a:lnTo>
                <a:lnTo>
                  <a:pt x="57" y="138"/>
                </a:lnTo>
                <a:lnTo>
                  <a:pt x="62" y="140"/>
                </a:lnTo>
                <a:lnTo>
                  <a:pt x="93" y="148"/>
                </a:lnTo>
                <a:lnTo>
                  <a:pt x="93" y="125"/>
                </a:lnTo>
                <a:lnTo>
                  <a:pt x="94" y="117"/>
                </a:lnTo>
                <a:lnTo>
                  <a:pt x="107" y="80"/>
                </a:lnTo>
                <a:lnTo>
                  <a:pt x="119" y="70"/>
                </a:lnTo>
                <a:lnTo>
                  <a:pt x="180" y="88"/>
                </a:lnTo>
                <a:lnTo>
                  <a:pt x="203" y="115"/>
                </a:lnTo>
                <a:lnTo>
                  <a:pt x="205" y="141"/>
                </a:lnTo>
                <a:lnTo>
                  <a:pt x="192" y="178"/>
                </a:lnTo>
                <a:lnTo>
                  <a:pt x="201" y="188"/>
                </a:lnTo>
                <a:lnTo>
                  <a:pt x="215" y="188"/>
                </a:lnTo>
                <a:lnTo>
                  <a:pt x="257" y="167"/>
                </a:lnTo>
                <a:lnTo>
                  <a:pt x="260" y="16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94" name="Freeform 34"/>
          <p:cNvSpPr>
            <a:spLocks/>
          </p:cNvSpPr>
          <p:nvPr/>
        </p:nvSpPr>
        <p:spPr bwMode="auto">
          <a:xfrm>
            <a:off x="4995863" y="4676775"/>
            <a:ext cx="87312" cy="46038"/>
          </a:xfrm>
          <a:custGeom>
            <a:avLst/>
            <a:gdLst>
              <a:gd name="T0" fmla="*/ 2147483647 w 109"/>
              <a:gd name="T1" fmla="*/ 2147483647 h 59"/>
              <a:gd name="T2" fmla="*/ 2147483647 w 109"/>
              <a:gd name="T3" fmla="*/ 2147483647 h 59"/>
              <a:gd name="T4" fmla="*/ 2147483647 w 109"/>
              <a:gd name="T5" fmla="*/ 2147483647 h 59"/>
              <a:gd name="T6" fmla="*/ 2147483647 w 109"/>
              <a:gd name="T7" fmla="*/ 2147483647 h 59"/>
              <a:gd name="T8" fmla="*/ 2147483647 w 109"/>
              <a:gd name="T9" fmla="*/ 2147483647 h 59"/>
              <a:gd name="T10" fmla="*/ 2147483647 w 109"/>
              <a:gd name="T11" fmla="*/ 2147483647 h 59"/>
              <a:gd name="T12" fmla="*/ 2147483647 w 109"/>
              <a:gd name="T13" fmla="*/ 2147483647 h 59"/>
              <a:gd name="T14" fmla="*/ 2147483647 w 109"/>
              <a:gd name="T15" fmla="*/ 2147483647 h 59"/>
              <a:gd name="T16" fmla="*/ 2147483647 w 109"/>
              <a:gd name="T17" fmla="*/ 2147483647 h 59"/>
              <a:gd name="T18" fmla="*/ 2147483647 w 109"/>
              <a:gd name="T19" fmla="*/ 2147483647 h 59"/>
              <a:gd name="T20" fmla="*/ 2147483647 w 109"/>
              <a:gd name="T21" fmla="*/ 2147483647 h 59"/>
              <a:gd name="T22" fmla="*/ 2147483647 w 109"/>
              <a:gd name="T23" fmla="*/ 0 h 59"/>
              <a:gd name="T24" fmla="*/ 2147483647 w 109"/>
              <a:gd name="T25" fmla="*/ 2147483647 h 59"/>
              <a:gd name="T26" fmla="*/ 2147483647 w 109"/>
              <a:gd name="T27" fmla="*/ 2147483647 h 59"/>
              <a:gd name="T28" fmla="*/ 2147483647 w 109"/>
              <a:gd name="T29" fmla="*/ 2147483647 h 59"/>
              <a:gd name="T30" fmla="*/ 2147483647 w 109"/>
              <a:gd name="T31" fmla="*/ 2147483647 h 59"/>
              <a:gd name="T32" fmla="*/ 0 w 109"/>
              <a:gd name="T33" fmla="*/ 2147483647 h 59"/>
              <a:gd name="T34" fmla="*/ 2147483647 w 109"/>
              <a:gd name="T35" fmla="*/ 2147483647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9" h="59">
                <a:moveTo>
                  <a:pt x="12" y="59"/>
                </a:moveTo>
                <a:lnTo>
                  <a:pt x="14" y="39"/>
                </a:lnTo>
                <a:lnTo>
                  <a:pt x="33" y="13"/>
                </a:lnTo>
                <a:lnTo>
                  <a:pt x="58" y="7"/>
                </a:lnTo>
                <a:lnTo>
                  <a:pt x="85" y="15"/>
                </a:lnTo>
                <a:lnTo>
                  <a:pt x="102" y="59"/>
                </a:lnTo>
                <a:lnTo>
                  <a:pt x="109" y="59"/>
                </a:lnTo>
                <a:lnTo>
                  <a:pt x="98" y="19"/>
                </a:lnTo>
                <a:lnTo>
                  <a:pt x="77" y="3"/>
                </a:lnTo>
                <a:lnTo>
                  <a:pt x="63" y="3"/>
                </a:lnTo>
                <a:lnTo>
                  <a:pt x="57" y="1"/>
                </a:lnTo>
                <a:lnTo>
                  <a:pt x="48" y="0"/>
                </a:lnTo>
                <a:lnTo>
                  <a:pt x="38" y="6"/>
                </a:lnTo>
                <a:lnTo>
                  <a:pt x="19" y="15"/>
                </a:lnTo>
                <a:lnTo>
                  <a:pt x="9" y="21"/>
                </a:lnTo>
                <a:lnTo>
                  <a:pt x="1" y="42"/>
                </a:lnTo>
                <a:lnTo>
                  <a:pt x="0" y="59"/>
                </a:lnTo>
                <a:lnTo>
                  <a:pt x="12" y="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95" name="Freeform 35"/>
          <p:cNvSpPr>
            <a:spLocks/>
          </p:cNvSpPr>
          <p:nvPr/>
        </p:nvSpPr>
        <p:spPr bwMode="auto">
          <a:xfrm>
            <a:off x="4868863" y="4721225"/>
            <a:ext cx="217487" cy="149225"/>
          </a:xfrm>
          <a:custGeom>
            <a:avLst/>
            <a:gdLst>
              <a:gd name="T0" fmla="*/ 2147483647 w 274"/>
              <a:gd name="T1" fmla="*/ 2147483647 h 187"/>
              <a:gd name="T2" fmla="*/ 2147483647 w 274"/>
              <a:gd name="T3" fmla="*/ 2147483647 h 187"/>
              <a:gd name="T4" fmla="*/ 2147483647 w 274"/>
              <a:gd name="T5" fmla="*/ 2147483647 h 187"/>
              <a:gd name="T6" fmla="*/ 2147483647 w 274"/>
              <a:gd name="T7" fmla="*/ 0 h 187"/>
              <a:gd name="T8" fmla="*/ 2147483647 w 274"/>
              <a:gd name="T9" fmla="*/ 2147483647 h 187"/>
              <a:gd name="T10" fmla="*/ 2147483647 w 274"/>
              <a:gd name="T11" fmla="*/ 2147483647 h 187"/>
              <a:gd name="T12" fmla="*/ 2147483647 w 274"/>
              <a:gd name="T13" fmla="*/ 2147483647 h 187"/>
              <a:gd name="T14" fmla="*/ 2147483647 w 274"/>
              <a:gd name="T15" fmla="*/ 2147483647 h 187"/>
              <a:gd name="T16" fmla="*/ 2147483647 w 274"/>
              <a:gd name="T17" fmla="*/ 2147483647 h 187"/>
              <a:gd name="T18" fmla="*/ 2147483647 w 274"/>
              <a:gd name="T19" fmla="*/ 0 h 187"/>
              <a:gd name="T20" fmla="*/ 2147483647 w 274"/>
              <a:gd name="T21" fmla="*/ 2147483647 h 187"/>
              <a:gd name="T22" fmla="*/ 2147483647 w 274"/>
              <a:gd name="T23" fmla="*/ 2147483647 h 187"/>
              <a:gd name="T24" fmla="*/ 2147483647 w 274"/>
              <a:gd name="T25" fmla="*/ 2147483647 h 187"/>
              <a:gd name="T26" fmla="*/ 2147483647 w 274"/>
              <a:gd name="T27" fmla="*/ 2147483647 h 187"/>
              <a:gd name="T28" fmla="*/ 2147483647 w 274"/>
              <a:gd name="T29" fmla="*/ 2147483647 h 187"/>
              <a:gd name="T30" fmla="*/ 2147483647 w 274"/>
              <a:gd name="T31" fmla="*/ 2147483647 h 187"/>
              <a:gd name="T32" fmla="*/ 2147483647 w 274"/>
              <a:gd name="T33" fmla="*/ 2147483647 h 187"/>
              <a:gd name="T34" fmla="*/ 2147483647 w 274"/>
              <a:gd name="T35" fmla="*/ 2147483647 h 187"/>
              <a:gd name="T36" fmla="*/ 2147483647 w 274"/>
              <a:gd name="T37" fmla="*/ 2147483647 h 187"/>
              <a:gd name="T38" fmla="*/ 2147483647 w 274"/>
              <a:gd name="T39" fmla="*/ 2147483647 h 187"/>
              <a:gd name="T40" fmla="*/ 2147483647 w 274"/>
              <a:gd name="T41" fmla="*/ 2147483647 h 187"/>
              <a:gd name="T42" fmla="*/ 2147483647 w 274"/>
              <a:gd name="T43" fmla="*/ 2147483647 h 187"/>
              <a:gd name="T44" fmla="*/ 2147483647 w 274"/>
              <a:gd name="T45" fmla="*/ 2147483647 h 187"/>
              <a:gd name="T46" fmla="*/ 2147483647 w 274"/>
              <a:gd name="T47" fmla="*/ 2147483647 h 187"/>
              <a:gd name="T48" fmla="*/ 2147483647 w 274"/>
              <a:gd name="T49" fmla="*/ 2147483647 h 187"/>
              <a:gd name="T50" fmla="*/ 2147483647 w 274"/>
              <a:gd name="T51" fmla="*/ 2147483647 h 187"/>
              <a:gd name="T52" fmla="*/ 2147483647 w 274"/>
              <a:gd name="T53" fmla="*/ 2147483647 h 187"/>
              <a:gd name="T54" fmla="*/ 2147483647 w 274"/>
              <a:gd name="T55" fmla="*/ 2147483647 h 187"/>
              <a:gd name="T56" fmla="*/ 2147483647 w 274"/>
              <a:gd name="T57" fmla="*/ 2147483647 h 187"/>
              <a:gd name="T58" fmla="*/ 2147483647 w 274"/>
              <a:gd name="T59" fmla="*/ 2147483647 h 187"/>
              <a:gd name="T60" fmla="*/ 2147483647 w 274"/>
              <a:gd name="T61" fmla="*/ 2147483647 h 187"/>
              <a:gd name="T62" fmla="*/ 2147483647 w 274"/>
              <a:gd name="T63" fmla="*/ 2147483647 h 187"/>
              <a:gd name="T64" fmla="*/ 2147483647 w 274"/>
              <a:gd name="T65" fmla="*/ 2147483647 h 187"/>
              <a:gd name="T66" fmla="*/ 2147483647 w 274"/>
              <a:gd name="T67" fmla="*/ 2147483647 h 187"/>
              <a:gd name="T68" fmla="*/ 2147483647 w 274"/>
              <a:gd name="T69" fmla="*/ 2147483647 h 187"/>
              <a:gd name="T70" fmla="*/ 2147483647 w 274"/>
              <a:gd name="T71" fmla="*/ 2147483647 h 187"/>
              <a:gd name="T72" fmla="*/ 2147483647 w 274"/>
              <a:gd name="T73" fmla="*/ 2147483647 h 187"/>
              <a:gd name="T74" fmla="*/ 2147483647 w 274"/>
              <a:gd name="T75" fmla="*/ 2147483647 h 187"/>
              <a:gd name="T76" fmla="*/ 2147483647 w 274"/>
              <a:gd name="T77" fmla="*/ 2147483647 h 187"/>
              <a:gd name="T78" fmla="*/ 2147483647 w 274"/>
              <a:gd name="T79" fmla="*/ 2147483647 h 187"/>
              <a:gd name="T80" fmla="*/ 2147483647 w 274"/>
              <a:gd name="T81" fmla="*/ 2147483647 h 187"/>
              <a:gd name="T82" fmla="*/ 2147483647 w 274"/>
              <a:gd name="T83" fmla="*/ 2147483647 h 187"/>
              <a:gd name="T84" fmla="*/ 2147483647 w 274"/>
              <a:gd name="T85" fmla="*/ 2147483647 h 187"/>
              <a:gd name="T86" fmla="*/ 2147483647 w 274"/>
              <a:gd name="T87" fmla="*/ 2147483647 h 187"/>
              <a:gd name="T88" fmla="*/ 2147483647 w 274"/>
              <a:gd name="T89" fmla="*/ 2147483647 h 187"/>
              <a:gd name="T90" fmla="*/ 2147483647 w 274"/>
              <a:gd name="T91" fmla="*/ 2147483647 h 187"/>
              <a:gd name="T92" fmla="*/ 2147483647 w 274"/>
              <a:gd name="T93" fmla="*/ 2147483647 h 187"/>
              <a:gd name="T94" fmla="*/ 2147483647 w 274"/>
              <a:gd name="T95" fmla="*/ 2147483647 h 187"/>
              <a:gd name="T96" fmla="*/ 0 w 274"/>
              <a:gd name="T97" fmla="*/ 2147483647 h 1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 h="187">
                <a:moveTo>
                  <a:pt x="0" y="170"/>
                </a:moveTo>
                <a:lnTo>
                  <a:pt x="38" y="171"/>
                </a:lnTo>
                <a:lnTo>
                  <a:pt x="80" y="172"/>
                </a:lnTo>
                <a:lnTo>
                  <a:pt x="107" y="158"/>
                </a:lnTo>
                <a:lnTo>
                  <a:pt x="137" y="132"/>
                </a:lnTo>
                <a:lnTo>
                  <a:pt x="149" y="115"/>
                </a:lnTo>
                <a:lnTo>
                  <a:pt x="168" y="59"/>
                </a:lnTo>
                <a:lnTo>
                  <a:pt x="172" y="0"/>
                </a:lnTo>
                <a:lnTo>
                  <a:pt x="261" y="0"/>
                </a:lnTo>
                <a:lnTo>
                  <a:pt x="263" y="5"/>
                </a:lnTo>
                <a:lnTo>
                  <a:pt x="262" y="62"/>
                </a:lnTo>
                <a:lnTo>
                  <a:pt x="213" y="187"/>
                </a:lnTo>
                <a:lnTo>
                  <a:pt x="223" y="187"/>
                </a:lnTo>
                <a:lnTo>
                  <a:pt x="252" y="119"/>
                </a:lnTo>
                <a:lnTo>
                  <a:pt x="258" y="108"/>
                </a:lnTo>
                <a:lnTo>
                  <a:pt x="262" y="102"/>
                </a:lnTo>
                <a:lnTo>
                  <a:pt x="267" y="88"/>
                </a:lnTo>
                <a:lnTo>
                  <a:pt x="274" y="18"/>
                </a:lnTo>
                <a:lnTo>
                  <a:pt x="270" y="4"/>
                </a:lnTo>
                <a:lnTo>
                  <a:pt x="269" y="0"/>
                </a:lnTo>
                <a:lnTo>
                  <a:pt x="161" y="0"/>
                </a:lnTo>
                <a:lnTo>
                  <a:pt x="160" y="17"/>
                </a:lnTo>
                <a:lnTo>
                  <a:pt x="154" y="19"/>
                </a:lnTo>
                <a:lnTo>
                  <a:pt x="143" y="5"/>
                </a:lnTo>
                <a:lnTo>
                  <a:pt x="141" y="10"/>
                </a:lnTo>
                <a:lnTo>
                  <a:pt x="133" y="19"/>
                </a:lnTo>
                <a:lnTo>
                  <a:pt x="139" y="18"/>
                </a:lnTo>
                <a:lnTo>
                  <a:pt x="139" y="13"/>
                </a:lnTo>
                <a:lnTo>
                  <a:pt x="144" y="12"/>
                </a:lnTo>
                <a:lnTo>
                  <a:pt x="156" y="23"/>
                </a:lnTo>
                <a:lnTo>
                  <a:pt x="157" y="27"/>
                </a:lnTo>
                <a:lnTo>
                  <a:pt x="161" y="28"/>
                </a:lnTo>
                <a:lnTo>
                  <a:pt x="161" y="41"/>
                </a:lnTo>
                <a:lnTo>
                  <a:pt x="160" y="51"/>
                </a:lnTo>
                <a:lnTo>
                  <a:pt x="153" y="51"/>
                </a:lnTo>
                <a:lnTo>
                  <a:pt x="149" y="24"/>
                </a:lnTo>
                <a:lnTo>
                  <a:pt x="140" y="19"/>
                </a:lnTo>
                <a:lnTo>
                  <a:pt x="133" y="20"/>
                </a:lnTo>
                <a:lnTo>
                  <a:pt x="121" y="32"/>
                </a:lnTo>
                <a:lnTo>
                  <a:pt x="94" y="59"/>
                </a:lnTo>
                <a:lnTo>
                  <a:pt x="88" y="62"/>
                </a:lnTo>
                <a:lnTo>
                  <a:pt x="82" y="62"/>
                </a:lnTo>
                <a:lnTo>
                  <a:pt x="80" y="67"/>
                </a:lnTo>
                <a:lnTo>
                  <a:pt x="83" y="67"/>
                </a:lnTo>
                <a:lnTo>
                  <a:pt x="80" y="72"/>
                </a:lnTo>
                <a:lnTo>
                  <a:pt x="78" y="70"/>
                </a:lnTo>
                <a:lnTo>
                  <a:pt x="78" y="72"/>
                </a:lnTo>
                <a:lnTo>
                  <a:pt x="77" y="77"/>
                </a:lnTo>
                <a:lnTo>
                  <a:pt x="82" y="78"/>
                </a:lnTo>
                <a:lnTo>
                  <a:pt x="90" y="81"/>
                </a:lnTo>
                <a:lnTo>
                  <a:pt x="92" y="79"/>
                </a:lnTo>
                <a:lnTo>
                  <a:pt x="92" y="62"/>
                </a:lnTo>
                <a:lnTo>
                  <a:pt x="94" y="63"/>
                </a:lnTo>
                <a:lnTo>
                  <a:pt x="94" y="81"/>
                </a:lnTo>
                <a:lnTo>
                  <a:pt x="101" y="87"/>
                </a:lnTo>
                <a:lnTo>
                  <a:pt x="132" y="88"/>
                </a:lnTo>
                <a:lnTo>
                  <a:pt x="132" y="87"/>
                </a:lnTo>
                <a:lnTo>
                  <a:pt x="139" y="78"/>
                </a:lnTo>
                <a:lnTo>
                  <a:pt x="144" y="78"/>
                </a:lnTo>
                <a:lnTo>
                  <a:pt x="146" y="72"/>
                </a:lnTo>
                <a:lnTo>
                  <a:pt x="145" y="70"/>
                </a:lnTo>
                <a:lnTo>
                  <a:pt x="149" y="64"/>
                </a:lnTo>
                <a:lnTo>
                  <a:pt x="153" y="52"/>
                </a:lnTo>
                <a:lnTo>
                  <a:pt x="155" y="55"/>
                </a:lnTo>
                <a:lnTo>
                  <a:pt x="159" y="55"/>
                </a:lnTo>
                <a:lnTo>
                  <a:pt x="152" y="80"/>
                </a:lnTo>
                <a:lnTo>
                  <a:pt x="140" y="119"/>
                </a:lnTo>
                <a:lnTo>
                  <a:pt x="138" y="124"/>
                </a:lnTo>
                <a:lnTo>
                  <a:pt x="137" y="123"/>
                </a:lnTo>
                <a:lnTo>
                  <a:pt x="106" y="144"/>
                </a:lnTo>
                <a:lnTo>
                  <a:pt x="93" y="153"/>
                </a:lnTo>
                <a:lnTo>
                  <a:pt x="80" y="162"/>
                </a:lnTo>
                <a:lnTo>
                  <a:pt x="63" y="162"/>
                </a:lnTo>
                <a:lnTo>
                  <a:pt x="62" y="151"/>
                </a:lnTo>
                <a:lnTo>
                  <a:pt x="67" y="149"/>
                </a:lnTo>
                <a:lnTo>
                  <a:pt x="91" y="130"/>
                </a:lnTo>
                <a:lnTo>
                  <a:pt x="93" y="125"/>
                </a:lnTo>
                <a:lnTo>
                  <a:pt x="93" y="121"/>
                </a:lnTo>
                <a:lnTo>
                  <a:pt x="98" y="116"/>
                </a:lnTo>
                <a:lnTo>
                  <a:pt x="95" y="121"/>
                </a:lnTo>
                <a:lnTo>
                  <a:pt x="101" y="116"/>
                </a:lnTo>
                <a:lnTo>
                  <a:pt x="99" y="101"/>
                </a:lnTo>
                <a:lnTo>
                  <a:pt x="95" y="100"/>
                </a:lnTo>
                <a:lnTo>
                  <a:pt x="90" y="101"/>
                </a:lnTo>
                <a:lnTo>
                  <a:pt x="83" y="98"/>
                </a:lnTo>
                <a:lnTo>
                  <a:pt x="78" y="98"/>
                </a:lnTo>
                <a:lnTo>
                  <a:pt x="72" y="105"/>
                </a:lnTo>
                <a:lnTo>
                  <a:pt x="65" y="105"/>
                </a:lnTo>
                <a:lnTo>
                  <a:pt x="69" y="108"/>
                </a:lnTo>
                <a:lnTo>
                  <a:pt x="62" y="109"/>
                </a:lnTo>
                <a:lnTo>
                  <a:pt x="55" y="109"/>
                </a:lnTo>
                <a:lnTo>
                  <a:pt x="61" y="107"/>
                </a:lnTo>
                <a:lnTo>
                  <a:pt x="42" y="108"/>
                </a:lnTo>
                <a:lnTo>
                  <a:pt x="39" y="123"/>
                </a:lnTo>
                <a:lnTo>
                  <a:pt x="57" y="158"/>
                </a:lnTo>
                <a:lnTo>
                  <a:pt x="54" y="161"/>
                </a:lnTo>
                <a:lnTo>
                  <a:pt x="10" y="157"/>
                </a:lnTo>
                <a:lnTo>
                  <a:pt x="0" y="158"/>
                </a:lnTo>
                <a:lnTo>
                  <a:pt x="0" y="17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96" name="Freeform 36"/>
          <p:cNvSpPr>
            <a:spLocks/>
          </p:cNvSpPr>
          <p:nvPr/>
        </p:nvSpPr>
        <p:spPr bwMode="auto">
          <a:xfrm>
            <a:off x="5019675" y="4868863"/>
            <a:ext cx="77788" cy="136525"/>
          </a:xfrm>
          <a:custGeom>
            <a:avLst/>
            <a:gdLst>
              <a:gd name="T0" fmla="*/ 2147483647 w 97"/>
              <a:gd name="T1" fmla="*/ 0 h 171"/>
              <a:gd name="T2" fmla="*/ 2147483647 w 97"/>
              <a:gd name="T3" fmla="*/ 2147483647 h 171"/>
              <a:gd name="T4" fmla="*/ 0 w 97"/>
              <a:gd name="T5" fmla="*/ 2147483647 h 171"/>
              <a:gd name="T6" fmla="*/ 2147483647 w 97"/>
              <a:gd name="T7" fmla="*/ 2147483647 h 171"/>
              <a:gd name="T8" fmla="*/ 2147483647 w 97"/>
              <a:gd name="T9" fmla="*/ 2147483647 h 171"/>
              <a:gd name="T10" fmla="*/ 2147483647 w 97"/>
              <a:gd name="T11" fmla="*/ 2147483647 h 171"/>
              <a:gd name="T12" fmla="*/ 2147483647 w 97"/>
              <a:gd name="T13" fmla="*/ 2147483647 h 171"/>
              <a:gd name="T14" fmla="*/ 2147483647 w 97"/>
              <a:gd name="T15" fmla="*/ 2147483647 h 171"/>
              <a:gd name="T16" fmla="*/ 2147483647 w 97"/>
              <a:gd name="T17" fmla="*/ 2147483647 h 171"/>
              <a:gd name="T18" fmla="*/ 2147483647 w 97"/>
              <a:gd name="T19" fmla="*/ 2147483647 h 171"/>
              <a:gd name="T20" fmla="*/ 2147483647 w 97"/>
              <a:gd name="T21" fmla="*/ 2147483647 h 171"/>
              <a:gd name="T22" fmla="*/ 2147483647 w 97"/>
              <a:gd name="T23" fmla="*/ 2147483647 h 171"/>
              <a:gd name="T24" fmla="*/ 2147483647 w 97"/>
              <a:gd name="T25" fmla="*/ 2147483647 h 171"/>
              <a:gd name="T26" fmla="*/ 2147483647 w 97"/>
              <a:gd name="T27" fmla="*/ 2147483647 h 171"/>
              <a:gd name="T28" fmla="*/ 2147483647 w 97"/>
              <a:gd name="T29" fmla="*/ 2147483647 h 171"/>
              <a:gd name="T30" fmla="*/ 2147483647 w 97"/>
              <a:gd name="T31" fmla="*/ 2147483647 h 171"/>
              <a:gd name="T32" fmla="*/ 2147483647 w 97"/>
              <a:gd name="T33" fmla="*/ 2147483647 h 171"/>
              <a:gd name="T34" fmla="*/ 2147483647 w 97"/>
              <a:gd name="T35" fmla="*/ 2147483647 h 171"/>
              <a:gd name="T36" fmla="*/ 2147483647 w 97"/>
              <a:gd name="T37" fmla="*/ 2147483647 h 171"/>
              <a:gd name="T38" fmla="*/ 2147483647 w 97"/>
              <a:gd name="T39" fmla="*/ 2147483647 h 171"/>
              <a:gd name="T40" fmla="*/ 2147483647 w 97"/>
              <a:gd name="T41" fmla="*/ 2147483647 h 171"/>
              <a:gd name="T42" fmla="*/ 2147483647 w 97"/>
              <a:gd name="T43" fmla="*/ 2147483647 h 171"/>
              <a:gd name="T44" fmla="*/ 2147483647 w 97"/>
              <a:gd name="T45" fmla="*/ 2147483647 h 171"/>
              <a:gd name="T46" fmla="*/ 2147483647 w 97"/>
              <a:gd name="T47" fmla="*/ 2147483647 h 171"/>
              <a:gd name="T48" fmla="*/ 2147483647 w 97"/>
              <a:gd name="T49" fmla="*/ 0 h 171"/>
              <a:gd name="T50" fmla="*/ 2147483647 w 97"/>
              <a:gd name="T51" fmla="*/ 0 h 1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7" h="171">
                <a:moveTo>
                  <a:pt x="24" y="0"/>
                </a:moveTo>
                <a:lnTo>
                  <a:pt x="17" y="16"/>
                </a:lnTo>
                <a:lnTo>
                  <a:pt x="0" y="61"/>
                </a:lnTo>
                <a:lnTo>
                  <a:pt x="24" y="124"/>
                </a:lnTo>
                <a:lnTo>
                  <a:pt x="40" y="143"/>
                </a:lnTo>
                <a:lnTo>
                  <a:pt x="97" y="171"/>
                </a:lnTo>
                <a:lnTo>
                  <a:pt x="97" y="155"/>
                </a:lnTo>
                <a:lnTo>
                  <a:pt x="53" y="143"/>
                </a:lnTo>
                <a:lnTo>
                  <a:pt x="17" y="66"/>
                </a:lnTo>
                <a:lnTo>
                  <a:pt x="33" y="64"/>
                </a:lnTo>
                <a:lnTo>
                  <a:pt x="48" y="111"/>
                </a:lnTo>
                <a:lnTo>
                  <a:pt x="81" y="115"/>
                </a:lnTo>
                <a:lnTo>
                  <a:pt x="97" y="81"/>
                </a:lnTo>
                <a:lnTo>
                  <a:pt x="97" y="61"/>
                </a:lnTo>
                <a:lnTo>
                  <a:pt x="81" y="57"/>
                </a:lnTo>
                <a:lnTo>
                  <a:pt x="77" y="40"/>
                </a:lnTo>
                <a:lnTo>
                  <a:pt x="40" y="47"/>
                </a:lnTo>
                <a:lnTo>
                  <a:pt x="30" y="24"/>
                </a:lnTo>
                <a:lnTo>
                  <a:pt x="24" y="53"/>
                </a:lnTo>
                <a:lnTo>
                  <a:pt x="18" y="24"/>
                </a:lnTo>
                <a:lnTo>
                  <a:pt x="25" y="16"/>
                </a:lnTo>
                <a:lnTo>
                  <a:pt x="27" y="14"/>
                </a:lnTo>
                <a:lnTo>
                  <a:pt x="24" y="11"/>
                </a:lnTo>
                <a:lnTo>
                  <a:pt x="30" y="9"/>
                </a:lnTo>
                <a:lnTo>
                  <a:pt x="33" y="0"/>
                </a:lnTo>
                <a:lnTo>
                  <a:pt x="2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97" name="Freeform 37"/>
          <p:cNvSpPr>
            <a:spLocks/>
          </p:cNvSpPr>
          <p:nvPr/>
        </p:nvSpPr>
        <p:spPr bwMode="auto">
          <a:xfrm>
            <a:off x="5189538" y="4768850"/>
            <a:ext cx="133350" cy="101600"/>
          </a:xfrm>
          <a:custGeom>
            <a:avLst/>
            <a:gdLst>
              <a:gd name="T0" fmla="*/ 2147483647 w 166"/>
              <a:gd name="T1" fmla="*/ 2147483647 h 128"/>
              <a:gd name="T2" fmla="*/ 2147483647 w 166"/>
              <a:gd name="T3" fmla="*/ 2147483647 h 128"/>
              <a:gd name="T4" fmla="*/ 2147483647 w 166"/>
              <a:gd name="T5" fmla="*/ 2147483647 h 128"/>
              <a:gd name="T6" fmla="*/ 2147483647 w 166"/>
              <a:gd name="T7" fmla="*/ 2147483647 h 128"/>
              <a:gd name="T8" fmla="*/ 2147483647 w 166"/>
              <a:gd name="T9" fmla="*/ 2147483647 h 128"/>
              <a:gd name="T10" fmla="*/ 2147483647 w 166"/>
              <a:gd name="T11" fmla="*/ 2147483647 h 128"/>
              <a:gd name="T12" fmla="*/ 2147483647 w 166"/>
              <a:gd name="T13" fmla="*/ 2147483647 h 128"/>
              <a:gd name="T14" fmla="*/ 2147483647 w 166"/>
              <a:gd name="T15" fmla="*/ 2147483647 h 128"/>
              <a:gd name="T16" fmla="*/ 2147483647 w 166"/>
              <a:gd name="T17" fmla="*/ 2147483647 h 128"/>
              <a:gd name="T18" fmla="*/ 2147483647 w 166"/>
              <a:gd name="T19" fmla="*/ 2147483647 h 128"/>
              <a:gd name="T20" fmla="*/ 2147483647 w 166"/>
              <a:gd name="T21" fmla="*/ 2147483647 h 128"/>
              <a:gd name="T22" fmla="*/ 2147483647 w 166"/>
              <a:gd name="T23" fmla="*/ 2147483647 h 128"/>
              <a:gd name="T24" fmla="*/ 2147483647 w 166"/>
              <a:gd name="T25" fmla="*/ 2147483647 h 128"/>
              <a:gd name="T26" fmla="*/ 2147483647 w 166"/>
              <a:gd name="T27" fmla="*/ 2147483647 h 128"/>
              <a:gd name="T28" fmla="*/ 2147483647 w 166"/>
              <a:gd name="T29" fmla="*/ 2147483647 h 128"/>
              <a:gd name="T30" fmla="*/ 2147483647 w 166"/>
              <a:gd name="T31" fmla="*/ 2147483647 h 128"/>
              <a:gd name="T32" fmla="*/ 2147483647 w 166"/>
              <a:gd name="T33" fmla="*/ 2147483647 h 128"/>
              <a:gd name="T34" fmla="*/ 2147483647 w 166"/>
              <a:gd name="T35" fmla="*/ 2147483647 h 128"/>
              <a:gd name="T36" fmla="*/ 2147483647 w 166"/>
              <a:gd name="T37" fmla="*/ 2147483647 h 128"/>
              <a:gd name="T38" fmla="*/ 2147483647 w 166"/>
              <a:gd name="T39" fmla="*/ 2147483647 h 128"/>
              <a:gd name="T40" fmla="*/ 2147483647 w 166"/>
              <a:gd name="T41" fmla="*/ 2147483647 h 128"/>
              <a:gd name="T42" fmla="*/ 2147483647 w 166"/>
              <a:gd name="T43" fmla="*/ 2147483647 h 128"/>
              <a:gd name="T44" fmla="*/ 2147483647 w 166"/>
              <a:gd name="T45" fmla="*/ 2147483647 h 128"/>
              <a:gd name="T46" fmla="*/ 2147483647 w 166"/>
              <a:gd name="T47" fmla="*/ 2147483647 h 128"/>
              <a:gd name="T48" fmla="*/ 2147483647 w 166"/>
              <a:gd name="T49" fmla="*/ 0 h 128"/>
              <a:gd name="T50" fmla="*/ 2147483647 w 166"/>
              <a:gd name="T51" fmla="*/ 2147483647 h 128"/>
              <a:gd name="T52" fmla="*/ 2147483647 w 166"/>
              <a:gd name="T53" fmla="*/ 2147483647 h 128"/>
              <a:gd name="T54" fmla="*/ 2147483647 w 166"/>
              <a:gd name="T55" fmla="*/ 2147483647 h 128"/>
              <a:gd name="T56" fmla="*/ 2147483647 w 166"/>
              <a:gd name="T57" fmla="*/ 2147483647 h 128"/>
              <a:gd name="T58" fmla="*/ 2147483647 w 166"/>
              <a:gd name="T59" fmla="*/ 2147483647 h 128"/>
              <a:gd name="T60" fmla="*/ 2147483647 w 166"/>
              <a:gd name="T61" fmla="*/ 2147483647 h 128"/>
              <a:gd name="T62" fmla="*/ 2147483647 w 166"/>
              <a:gd name="T63" fmla="*/ 2147483647 h 128"/>
              <a:gd name="T64" fmla="*/ 2147483647 w 166"/>
              <a:gd name="T65" fmla="*/ 2147483647 h 128"/>
              <a:gd name="T66" fmla="*/ 2147483647 w 166"/>
              <a:gd name="T67" fmla="*/ 2147483647 h 128"/>
              <a:gd name="T68" fmla="*/ 2147483647 w 166"/>
              <a:gd name="T69" fmla="*/ 2147483647 h 128"/>
              <a:gd name="T70" fmla="*/ 2147483647 w 166"/>
              <a:gd name="T71" fmla="*/ 2147483647 h 128"/>
              <a:gd name="T72" fmla="*/ 2147483647 w 166"/>
              <a:gd name="T73" fmla="*/ 2147483647 h 128"/>
              <a:gd name="T74" fmla="*/ 2147483647 w 166"/>
              <a:gd name="T75" fmla="*/ 2147483647 h 128"/>
              <a:gd name="T76" fmla="*/ 2147483647 w 166"/>
              <a:gd name="T77" fmla="*/ 2147483647 h 128"/>
              <a:gd name="T78" fmla="*/ 2147483647 w 166"/>
              <a:gd name="T79" fmla="*/ 2147483647 h 128"/>
              <a:gd name="T80" fmla="*/ 2147483647 w 166"/>
              <a:gd name="T81" fmla="*/ 2147483647 h 128"/>
              <a:gd name="T82" fmla="*/ 2147483647 w 166"/>
              <a:gd name="T83" fmla="*/ 2147483647 h 128"/>
              <a:gd name="T84" fmla="*/ 2147483647 w 166"/>
              <a:gd name="T85" fmla="*/ 2147483647 h 128"/>
              <a:gd name="T86" fmla="*/ 2147483647 w 166"/>
              <a:gd name="T87" fmla="*/ 2147483647 h 128"/>
              <a:gd name="T88" fmla="*/ 2147483647 w 166"/>
              <a:gd name="T89" fmla="*/ 2147483647 h 128"/>
              <a:gd name="T90" fmla="*/ 2147483647 w 166"/>
              <a:gd name="T91" fmla="*/ 2147483647 h 128"/>
              <a:gd name="T92" fmla="*/ 2147483647 w 166"/>
              <a:gd name="T93" fmla="*/ 2147483647 h 128"/>
              <a:gd name="T94" fmla="*/ 2147483647 w 166"/>
              <a:gd name="T95" fmla="*/ 2147483647 h 128"/>
              <a:gd name="T96" fmla="*/ 2147483647 w 166"/>
              <a:gd name="T97" fmla="*/ 2147483647 h 128"/>
              <a:gd name="T98" fmla="*/ 2147483647 w 166"/>
              <a:gd name="T99" fmla="*/ 2147483647 h 128"/>
              <a:gd name="T100" fmla="*/ 2147483647 w 166"/>
              <a:gd name="T101" fmla="*/ 2147483647 h 128"/>
              <a:gd name="T102" fmla="*/ 2147483647 w 166"/>
              <a:gd name="T103" fmla="*/ 2147483647 h 128"/>
              <a:gd name="T104" fmla="*/ 2147483647 w 166"/>
              <a:gd name="T105" fmla="*/ 2147483647 h 128"/>
              <a:gd name="T106" fmla="*/ 2147483647 w 166"/>
              <a:gd name="T107" fmla="*/ 2147483647 h 128"/>
              <a:gd name="T108" fmla="*/ 2147483647 w 166"/>
              <a:gd name="T109" fmla="*/ 2147483647 h 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6" h="128">
                <a:moveTo>
                  <a:pt x="33" y="128"/>
                </a:moveTo>
                <a:lnTo>
                  <a:pt x="33" y="122"/>
                </a:lnTo>
                <a:lnTo>
                  <a:pt x="49" y="104"/>
                </a:lnTo>
                <a:lnTo>
                  <a:pt x="50" y="99"/>
                </a:lnTo>
                <a:lnTo>
                  <a:pt x="54" y="97"/>
                </a:lnTo>
                <a:lnTo>
                  <a:pt x="60" y="94"/>
                </a:lnTo>
                <a:lnTo>
                  <a:pt x="65" y="91"/>
                </a:lnTo>
                <a:lnTo>
                  <a:pt x="71" y="89"/>
                </a:lnTo>
                <a:lnTo>
                  <a:pt x="86" y="89"/>
                </a:lnTo>
                <a:lnTo>
                  <a:pt x="108" y="90"/>
                </a:lnTo>
                <a:lnTo>
                  <a:pt x="109" y="89"/>
                </a:lnTo>
                <a:lnTo>
                  <a:pt x="117" y="90"/>
                </a:lnTo>
                <a:lnTo>
                  <a:pt x="134" y="92"/>
                </a:lnTo>
                <a:lnTo>
                  <a:pt x="142" y="94"/>
                </a:lnTo>
                <a:lnTo>
                  <a:pt x="147" y="95"/>
                </a:lnTo>
                <a:lnTo>
                  <a:pt x="150" y="96"/>
                </a:lnTo>
                <a:lnTo>
                  <a:pt x="152" y="94"/>
                </a:lnTo>
                <a:lnTo>
                  <a:pt x="154" y="91"/>
                </a:lnTo>
                <a:lnTo>
                  <a:pt x="155" y="89"/>
                </a:lnTo>
                <a:lnTo>
                  <a:pt x="163" y="85"/>
                </a:lnTo>
                <a:lnTo>
                  <a:pt x="165" y="83"/>
                </a:lnTo>
                <a:lnTo>
                  <a:pt x="165" y="82"/>
                </a:lnTo>
                <a:lnTo>
                  <a:pt x="166" y="81"/>
                </a:lnTo>
                <a:lnTo>
                  <a:pt x="166" y="79"/>
                </a:lnTo>
                <a:lnTo>
                  <a:pt x="166" y="77"/>
                </a:lnTo>
                <a:lnTo>
                  <a:pt x="165" y="76"/>
                </a:lnTo>
                <a:lnTo>
                  <a:pt x="165" y="74"/>
                </a:lnTo>
                <a:lnTo>
                  <a:pt x="165" y="73"/>
                </a:lnTo>
                <a:lnTo>
                  <a:pt x="164" y="71"/>
                </a:lnTo>
                <a:lnTo>
                  <a:pt x="162" y="68"/>
                </a:lnTo>
                <a:lnTo>
                  <a:pt x="161" y="66"/>
                </a:lnTo>
                <a:lnTo>
                  <a:pt x="160" y="65"/>
                </a:lnTo>
                <a:lnTo>
                  <a:pt x="158" y="62"/>
                </a:lnTo>
                <a:lnTo>
                  <a:pt x="157" y="61"/>
                </a:lnTo>
                <a:lnTo>
                  <a:pt x="157" y="60"/>
                </a:lnTo>
                <a:lnTo>
                  <a:pt x="156" y="59"/>
                </a:lnTo>
                <a:lnTo>
                  <a:pt x="155" y="59"/>
                </a:lnTo>
                <a:lnTo>
                  <a:pt x="154" y="57"/>
                </a:lnTo>
                <a:lnTo>
                  <a:pt x="154" y="56"/>
                </a:lnTo>
                <a:lnTo>
                  <a:pt x="153" y="54"/>
                </a:lnTo>
                <a:lnTo>
                  <a:pt x="153" y="53"/>
                </a:lnTo>
                <a:lnTo>
                  <a:pt x="152" y="52"/>
                </a:lnTo>
                <a:lnTo>
                  <a:pt x="149" y="50"/>
                </a:lnTo>
                <a:lnTo>
                  <a:pt x="147" y="50"/>
                </a:lnTo>
                <a:lnTo>
                  <a:pt x="145" y="50"/>
                </a:lnTo>
                <a:lnTo>
                  <a:pt x="141" y="49"/>
                </a:lnTo>
                <a:lnTo>
                  <a:pt x="140" y="50"/>
                </a:lnTo>
                <a:lnTo>
                  <a:pt x="138" y="51"/>
                </a:lnTo>
                <a:lnTo>
                  <a:pt x="135" y="51"/>
                </a:lnTo>
                <a:lnTo>
                  <a:pt x="134" y="51"/>
                </a:lnTo>
                <a:lnTo>
                  <a:pt x="132" y="51"/>
                </a:lnTo>
                <a:lnTo>
                  <a:pt x="131" y="50"/>
                </a:lnTo>
                <a:lnTo>
                  <a:pt x="129" y="49"/>
                </a:lnTo>
                <a:lnTo>
                  <a:pt x="127" y="48"/>
                </a:lnTo>
                <a:lnTo>
                  <a:pt x="126" y="46"/>
                </a:lnTo>
                <a:lnTo>
                  <a:pt x="126" y="45"/>
                </a:lnTo>
                <a:lnTo>
                  <a:pt x="127" y="43"/>
                </a:lnTo>
                <a:lnTo>
                  <a:pt x="129" y="42"/>
                </a:lnTo>
                <a:lnTo>
                  <a:pt x="130" y="42"/>
                </a:lnTo>
                <a:lnTo>
                  <a:pt x="132" y="42"/>
                </a:lnTo>
                <a:lnTo>
                  <a:pt x="133" y="41"/>
                </a:lnTo>
                <a:lnTo>
                  <a:pt x="135" y="41"/>
                </a:lnTo>
                <a:lnTo>
                  <a:pt x="138" y="39"/>
                </a:lnTo>
                <a:lnTo>
                  <a:pt x="140" y="39"/>
                </a:lnTo>
                <a:lnTo>
                  <a:pt x="141" y="38"/>
                </a:lnTo>
                <a:lnTo>
                  <a:pt x="143" y="38"/>
                </a:lnTo>
                <a:lnTo>
                  <a:pt x="143" y="37"/>
                </a:lnTo>
                <a:lnTo>
                  <a:pt x="145" y="37"/>
                </a:lnTo>
                <a:lnTo>
                  <a:pt x="146" y="36"/>
                </a:lnTo>
                <a:lnTo>
                  <a:pt x="147" y="35"/>
                </a:lnTo>
                <a:lnTo>
                  <a:pt x="148" y="34"/>
                </a:lnTo>
                <a:lnTo>
                  <a:pt x="149" y="31"/>
                </a:lnTo>
                <a:lnTo>
                  <a:pt x="149" y="30"/>
                </a:lnTo>
                <a:lnTo>
                  <a:pt x="149" y="29"/>
                </a:lnTo>
                <a:lnTo>
                  <a:pt x="148" y="28"/>
                </a:lnTo>
                <a:lnTo>
                  <a:pt x="147" y="27"/>
                </a:lnTo>
                <a:lnTo>
                  <a:pt x="146" y="27"/>
                </a:lnTo>
                <a:lnTo>
                  <a:pt x="146" y="26"/>
                </a:lnTo>
                <a:lnTo>
                  <a:pt x="145" y="23"/>
                </a:lnTo>
                <a:lnTo>
                  <a:pt x="146" y="22"/>
                </a:lnTo>
                <a:lnTo>
                  <a:pt x="147" y="20"/>
                </a:lnTo>
                <a:lnTo>
                  <a:pt x="148" y="19"/>
                </a:lnTo>
                <a:lnTo>
                  <a:pt x="148" y="18"/>
                </a:lnTo>
                <a:lnTo>
                  <a:pt x="149" y="16"/>
                </a:lnTo>
                <a:lnTo>
                  <a:pt x="149" y="15"/>
                </a:lnTo>
                <a:lnTo>
                  <a:pt x="150" y="14"/>
                </a:lnTo>
                <a:lnTo>
                  <a:pt x="150" y="13"/>
                </a:lnTo>
                <a:lnTo>
                  <a:pt x="150" y="12"/>
                </a:lnTo>
                <a:lnTo>
                  <a:pt x="149" y="12"/>
                </a:lnTo>
                <a:lnTo>
                  <a:pt x="150" y="11"/>
                </a:lnTo>
                <a:lnTo>
                  <a:pt x="150" y="10"/>
                </a:lnTo>
                <a:lnTo>
                  <a:pt x="150" y="8"/>
                </a:lnTo>
                <a:lnTo>
                  <a:pt x="150" y="7"/>
                </a:lnTo>
                <a:lnTo>
                  <a:pt x="152" y="7"/>
                </a:lnTo>
                <a:lnTo>
                  <a:pt x="153" y="7"/>
                </a:lnTo>
                <a:lnTo>
                  <a:pt x="154" y="7"/>
                </a:lnTo>
                <a:lnTo>
                  <a:pt x="156" y="6"/>
                </a:lnTo>
                <a:lnTo>
                  <a:pt x="155" y="6"/>
                </a:lnTo>
                <a:lnTo>
                  <a:pt x="154" y="6"/>
                </a:lnTo>
                <a:lnTo>
                  <a:pt x="153" y="6"/>
                </a:lnTo>
                <a:lnTo>
                  <a:pt x="150" y="6"/>
                </a:lnTo>
                <a:lnTo>
                  <a:pt x="150" y="8"/>
                </a:lnTo>
                <a:lnTo>
                  <a:pt x="149" y="10"/>
                </a:lnTo>
                <a:lnTo>
                  <a:pt x="149" y="12"/>
                </a:lnTo>
                <a:lnTo>
                  <a:pt x="148" y="14"/>
                </a:lnTo>
                <a:lnTo>
                  <a:pt x="147" y="16"/>
                </a:lnTo>
                <a:lnTo>
                  <a:pt x="146" y="18"/>
                </a:lnTo>
                <a:lnTo>
                  <a:pt x="146" y="20"/>
                </a:lnTo>
                <a:lnTo>
                  <a:pt x="145" y="21"/>
                </a:lnTo>
                <a:lnTo>
                  <a:pt x="145" y="22"/>
                </a:lnTo>
                <a:lnTo>
                  <a:pt x="143" y="21"/>
                </a:lnTo>
                <a:lnTo>
                  <a:pt x="142" y="20"/>
                </a:lnTo>
                <a:lnTo>
                  <a:pt x="142" y="19"/>
                </a:lnTo>
                <a:lnTo>
                  <a:pt x="142" y="16"/>
                </a:lnTo>
                <a:lnTo>
                  <a:pt x="142" y="15"/>
                </a:lnTo>
                <a:lnTo>
                  <a:pt x="142" y="12"/>
                </a:lnTo>
                <a:lnTo>
                  <a:pt x="142" y="10"/>
                </a:lnTo>
                <a:lnTo>
                  <a:pt x="141" y="10"/>
                </a:lnTo>
                <a:lnTo>
                  <a:pt x="140" y="11"/>
                </a:lnTo>
                <a:lnTo>
                  <a:pt x="139" y="8"/>
                </a:lnTo>
                <a:lnTo>
                  <a:pt x="139" y="6"/>
                </a:lnTo>
                <a:lnTo>
                  <a:pt x="138" y="4"/>
                </a:lnTo>
                <a:lnTo>
                  <a:pt x="137" y="3"/>
                </a:lnTo>
                <a:lnTo>
                  <a:pt x="137" y="0"/>
                </a:lnTo>
                <a:lnTo>
                  <a:pt x="135" y="0"/>
                </a:lnTo>
                <a:lnTo>
                  <a:pt x="135" y="2"/>
                </a:lnTo>
                <a:lnTo>
                  <a:pt x="135" y="3"/>
                </a:lnTo>
                <a:lnTo>
                  <a:pt x="137" y="4"/>
                </a:lnTo>
                <a:lnTo>
                  <a:pt x="138" y="7"/>
                </a:lnTo>
                <a:lnTo>
                  <a:pt x="138" y="11"/>
                </a:lnTo>
                <a:lnTo>
                  <a:pt x="139" y="13"/>
                </a:lnTo>
                <a:lnTo>
                  <a:pt x="139" y="14"/>
                </a:lnTo>
                <a:lnTo>
                  <a:pt x="140" y="16"/>
                </a:lnTo>
                <a:lnTo>
                  <a:pt x="140" y="19"/>
                </a:lnTo>
                <a:lnTo>
                  <a:pt x="140" y="20"/>
                </a:lnTo>
                <a:lnTo>
                  <a:pt x="139" y="22"/>
                </a:lnTo>
                <a:lnTo>
                  <a:pt x="140" y="23"/>
                </a:lnTo>
                <a:lnTo>
                  <a:pt x="143" y="23"/>
                </a:lnTo>
                <a:lnTo>
                  <a:pt x="145" y="25"/>
                </a:lnTo>
                <a:lnTo>
                  <a:pt x="146" y="27"/>
                </a:lnTo>
                <a:lnTo>
                  <a:pt x="147" y="28"/>
                </a:lnTo>
                <a:lnTo>
                  <a:pt x="148" y="29"/>
                </a:lnTo>
                <a:lnTo>
                  <a:pt x="148" y="31"/>
                </a:lnTo>
                <a:lnTo>
                  <a:pt x="147" y="34"/>
                </a:lnTo>
                <a:lnTo>
                  <a:pt x="146" y="35"/>
                </a:lnTo>
                <a:lnTo>
                  <a:pt x="143" y="36"/>
                </a:lnTo>
                <a:lnTo>
                  <a:pt x="141" y="38"/>
                </a:lnTo>
                <a:lnTo>
                  <a:pt x="139" y="38"/>
                </a:lnTo>
                <a:lnTo>
                  <a:pt x="137" y="38"/>
                </a:lnTo>
                <a:lnTo>
                  <a:pt x="134" y="37"/>
                </a:lnTo>
                <a:lnTo>
                  <a:pt x="133" y="37"/>
                </a:lnTo>
                <a:lnTo>
                  <a:pt x="132" y="35"/>
                </a:lnTo>
                <a:lnTo>
                  <a:pt x="131" y="35"/>
                </a:lnTo>
                <a:lnTo>
                  <a:pt x="130" y="34"/>
                </a:lnTo>
                <a:lnTo>
                  <a:pt x="129" y="33"/>
                </a:lnTo>
                <a:lnTo>
                  <a:pt x="129" y="30"/>
                </a:lnTo>
                <a:lnTo>
                  <a:pt x="126" y="30"/>
                </a:lnTo>
                <a:lnTo>
                  <a:pt x="125" y="29"/>
                </a:lnTo>
                <a:lnTo>
                  <a:pt x="124" y="30"/>
                </a:lnTo>
                <a:lnTo>
                  <a:pt x="124" y="31"/>
                </a:lnTo>
                <a:lnTo>
                  <a:pt x="126" y="31"/>
                </a:lnTo>
                <a:lnTo>
                  <a:pt x="126" y="33"/>
                </a:lnTo>
                <a:lnTo>
                  <a:pt x="127" y="33"/>
                </a:lnTo>
                <a:lnTo>
                  <a:pt x="127" y="34"/>
                </a:lnTo>
                <a:lnTo>
                  <a:pt x="127" y="35"/>
                </a:lnTo>
                <a:lnTo>
                  <a:pt x="127" y="36"/>
                </a:lnTo>
                <a:lnTo>
                  <a:pt x="130" y="37"/>
                </a:lnTo>
                <a:lnTo>
                  <a:pt x="131" y="37"/>
                </a:lnTo>
                <a:lnTo>
                  <a:pt x="131" y="38"/>
                </a:lnTo>
                <a:lnTo>
                  <a:pt x="130" y="39"/>
                </a:lnTo>
                <a:lnTo>
                  <a:pt x="129" y="39"/>
                </a:lnTo>
                <a:lnTo>
                  <a:pt x="127" y="41"/>
                </a:lnTo>
                <a:lnTo>
                  <a:pt x="126" y="42"/>
                </a:lnTo>
                <a:lnTo>
                  <a:pt x="125" y="42"/>
                </a:lnTo>
                <a:lnTo>
                  <a:pt x="124" y="43"/>
                </a:lnTo>
                <a:lnTo>
                  <a:pt x="125" y="44"/>
                </a:lnTo>
                <a:lnTo>
                  <a:pt x="125" y="45"/>
                </a:lnTo>
                <a:lnTo>
                  <a:pt x="125" y="46"/>
                </a:lnTo>
                <a:lnTo>
                  <a:pt x="125" y="48"/>
                </a:lnTo>
                <a:lnTo>
                  <a:pt x="125" y="49"/>
                </a:lnTo>
                <a:lnTo>
                  <a:pt x="126" y="49"/>
                </a:lnTo>
                <a:lnTo>
                  <a:pt x="127" y="50"/>
                </a:lnTo>
                <a:lnTo>
                  <a:pt x="129" y="50"/>
                </a:lnTo>
                <a:lnTo>
                  <a:pt x="130" y="51"/>
                </a:lnTo>
                <a:lnTo>
                  <a:pt x="130" y="52"/>
                </a:lnTo>
                <a:lnTo>
                  <a:pt x="130" y="53"/>
                </a:lnTo>
                <a:lnTo>
                  <a:pt x="131" y="54"/>
                </a:lnTo>
                <a:lnTo>
                  <a:pt x="132" y="54"/>
                </a:lnTo>
                <a:lnTo>
                  <a:pt x="133" y="54"/>
                </a:lnTo>
                <a:lnTo>
                  <a:pt x="134" y="53"/>
                </a:lnTo>
                <a:lnTo>
                  <a:pt x="138" y="52"/>
                </a:lnTo>
                <a:lnTo>
                  <a:pt x="140" y="50"/>
                </a:lnTo>
                <a:lnTo>
                  <a:pt x="142" y="50"/>
                </a:lnTo>
                <a:lnTo>
                  <a:pt x="145" y="51"/>
                </a:lnTo>
                <a:lnTo>
                  <a:pt x="147" y="51"/>
                </a:lnTo>
                <a:lnTo>
                  <a:pt x="148" y="52"/>
                </a:lnTo>
                <a:lnTo>
                  <a:pt x="150" y="54"/>
                </a:lnTo>
                <a:lnTo>
                  <a:pt x="152" y="58"/>
                </a:lnTo>
                <a:lnTo>
                  <a:pt x="152" y="59"/>
                </a:lnTo>
                <a:lnTo>
                  <a:pt x="153" y="61"/>
                </a:lnTo>
                <a:lnTo>
                  <a:pt x="153" y="62"/>
                </a:lnTo>
                <a:lnTo>
                  <a:pt x="154" y="64"/>
                </a:lnTo>
                <a:lnTo>
                  <a:pt x="155" y="64"/>
                </a:lnTo>
                <a:lnTo>
                  <a:pt x="157" y="66"/>
                </a:lnTo>
                <a:lnTo>
                  <a:pt x="158" y="67"/>
                </a:lnTo>
                <a:lnTo>
                  <a:pt x="161" y="69"/>
                </a:lnTo>
                <a:lnTo>
                  <a:pt x="162" y="71"/>
                </a:lnTo>
                <a:lnTo>
                  <a:pt x="162" y="73"/>
                </a:lnTo>
                <a:lnTo>
                  <a:pt x="163" y="74"/>
                </a:lnTo>
                <a:lnTo>
                  <a:pt x="163" y="76"/>
                </a:lnTo>
                <a:lnTo>
                  <a:pt x="164" y="77"/>
                </a:lnTo>
                <a:lnTo>
                  <a:pt x="164" y="79"/>
                </a:lnTo>
                <a:lnTo>
                  <a:pt x="164" y="80"/>
                </a:lnTo>
                <a:lnTo>
                  <a:pt x="163" y="81"/>
                </a:lnTo>
                <a:lnTo>
                  <a:pt x="163" y="82"/>
                </a:lnTo>
                <a:lnTo>
                  <a:pt x="162" y="82"/>
                </a:lnTo>
                <a:lnTo>
                  <a:pt x="160" y="83"/>
                </a:lnTo>
                <a:lnTo>
                  <a:pt x="157" y="84"/>
                </a:lnTo>
                <a:lnTo>
                  <a:pt x="156" y="83"/>
                </a:lnTo>
                <a:lnTo>
                  <a:pt x="156" y="82"/>
                </a:lnTo>
                <a:lnTo>
                  <a:pt x="156" y="81"/>
                </a:lnTo>
                <a:lnTo>
                  <a:pt x="155" y="80"/>
                </a:lnTo>
                <a:lnTo>
                  <a:pt x="154" y="79"/>
                </a:lnTo>
                <a:lnTo>
                  <a:pt x="154" y="77"/>
                </a:lnTo>
                <a:lnTo>
                  <a:pt x="153" y="76"/>
                </a:lnTo>
                <a:lnTo>
                  <a:pt x="152" y="76"/>
                </a:lnTo>
                <a:lnTo>
                  <a:pt x="150" y="74"/>
                </a:lnTo>
                <a:lnTo>
                  <a:pt x="149" y="74"/>
                </a:lnTo>
                <a:lnTo>
                  <a:pt x="148" y="75"/>
                </a:lnTo>
                <a:lnTo>
                  <a:pt x="147" y="76"/>
                </a:lnTo>
                <a:lnTo>
                  <a:pt x="146" y="77"/>
                </a:lnTo>
                <a:lnTo>
                  <a:pt x="146" y="79"/>
                </a:lnTo>
                <a:lnTo>
                  <a:pt x="147" y="79"/>
                </a:lnTo>
                <a:lnTo>
                  <a:pt x="147" y="80"/>
                </a:lnTo>
                <a:lnTo>
                  <a:pt x="146" y="81"/>
                </a:lnTo>
                <a:lnTo>
                  <a:pt x="145" y="81"/>
                </a:lnTo>
                <a:lnTo>
                  <a:pt x="143" y="82"/>
                </a:lnTo>
                <a:lnTo>
                  <a:pt x="142" y="83"/>
                </a:lnTo>
                <a:lnTo>
                  <a:pt x="141" y="84"/>
                </a:lnTo>
                <a:lnTo>
                  <a:pt x="139" y="84"/>
                </a:lnTo>
                <a:lnTo>
                  <a:pt x="138" y="84"/>
                </a:lnTo>
                <a:lnTo>
                  <a:pt x="138" y="83"/>
                </a:lnTo>
                <a:lnTo>
                  <a:pt x="135" y="82"/>
                </a:lnTo>
                <a:lnTo>
                  <a:pt x="133" y="81"/>
                </a:lnTo>
                <a:lnTo>
                  <a:pt x="130" y="80"/>
                </a:lnTo>
                <a:lnTo>
                  <a:pt x="124" y="79"/>
                </a:lnTo>
                <a:lnTo>
                  <a:pt x="119" y="76"/>
                </a:lnTo>
                <a:lnTo>
                  <a:pt x="112" y="73"/>
                </a:lnTo>
                <a:lnTo>
                  <a:pt x="107" y="72"/>
                </a:lnTo>
                <a:lnTo>
                  <a:pt x="102" y="71"/>
                </a:lnTo>
                <a:lnTo>
                  <a:pt x="101" y="69"/>
                </a:lnTo>
                <a:lnTo>
                  <a:pt x="99" y="69"/>
                </a:lnTo>
                <a:lnTo>
                  <a:pt x="97" y="68"/>
                </a:lnTo>
                <a:lnTo>
                  <a:pt x="95" y="69"/>
                </a:lnTo>
                <a:lnTo>
                  <a:pt x="93" y="68"/>
                </a:lnTo>
                <a:lnTo>
                  <a:pt x="89" y="67"/>
                </a:lnTo>
                <a:lnTo>
                  <a:pt x="86" y="67"/>
                </a:lnTo>
                <a:lnTo>
                  <a:pt x="83" y="66"/>
                </a:lnTo>
                <a:lnTo>
                  <a:pt x="79" y="66"/>
                </a:lnTo>
                <a:lnTo>
                  <a:pt x="76" y="66"/>
                </a:lnTo>
                <a:lnTo>
                  <a:pt x="70" y="66"/>
                </a:lnTo>
                <a:lnTo>
                  <a:pt x="65" y="66"/>
                </a:lnTo>
                <a:lnTo>
                  <a:pt x="62" y="66"/>
                </a:lnTo>
                <a:lnTo>
                  <a:pt x="58" y="66"/>
                </a:lnTo>
                <a:lnTo>
                  <a:pt x="56" y="68"/>
                </a:lnTo>
                <a:lnTo>
                  <a:pt x="56" y="69"/>
                </a:lnTo>
                <a:lnTo>
                  <a:pt x="55" y="69"/>
                </a:lnTo>
                <a:lnTo>
                  <a:pt x="54" y="68"/>
                </a:lnTo>
                <a:lnTo>
                  <a:pt x="53" y="68"/>
                </a:lnTo>
                <a:lnTo>
                  <a:pt x="49" y="72"/>
                </a:lnTo>
                <a:lnTo>
                  <a:pt x="23" y="88"/>
                </a:lnTo>
                <a:lnTo>
                  <a:pt x="18" y="100"/>
                </a:lnTo>
                <a:lnTo>
                  <a:pt x="9" y="128"/>
                </a:lnTo>
                <a:lnTo>
                  <a:pt x="4" y="128"/>
                </a:lnTo>
                <a:lnTo>
                  <a:pt x="8" y="111"/>
                </a:lnTo>
                <a:lnTo>
                  <a:pt x="0" y="128"/>
                </a:lnTo>
                <a:lnTo>
                  <a:pt x="33" y="1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98" name="Freeform 38"/>
          <p:cNvSpPr>
            <a:spLocks/>
          </p:cNvSpPr>
          <p:nvPr/>
        </p:nvSpPr>
        <p:spPr bwMode="auto">
          <a:xfrm>
            <a:off x="5095875" y="4868863"/>
            <a:ext cx="127000" cy="147637"/>
          </a:xfrm>
          <a:custGeom>
            <a:avLst/>
            <a:gdLst>
              <a:gd name="T0" fmla="*/ 0 w 161"/>
              <a:gd name="T1" fmla="*/ 2147483647 h 186"/>
              <a:gd name="T2" fmla="*/ 2147483647 w 161"/>
              <a:gd name="T3" fmla="*/ 2147483647 h 186"/>
              <a:gd name="T4" fmla="*/ 2147483647 w 161"/>
              <a:gd name="T5" fmla="*/ 2147483647 h 186"/>
              <a:gd name="T6" fmla="*/ 2147483647 w 161"/>
              <a:gd name="T7" fmla="*/ 2147483647 h 186"/>
              <a:gd name="T8" fmla="*/ 2147483647 w 161"/>
              <a:gd name="T9" fmla="*/ 2147483647 h 186"/>
              <a:gd name="T10" fmla="*/ 2147483647 w 161"/>
              <a:gd name="T11" fmla="*/ 2147483647 h 186"/>
              <a:gd name="T12" fmla="*/ 2147483647 w 161"/>
              <a:gd name="T13" fmla="*/ 2147483647 h 186"/>
              <a:gd name="T14" fmla="*/ 2147483647 w 161"/>
              <a:gd name="T15" fmla="*/ 0 h 186"/>
              <a:gd name="T16" fmla="*/ 2147483647 w 161"/>
              <a:gd name="T17" fmla="*/ 0 h 186"/>
              <a:gd name="T18" fmla="*/ 2147483647 w 161"/>
              <a:gd name="T19" fmla="*/ 2147483647 h 186"/>
              <a:gd name="T20" fmla="*/ 2147483647 w 161"/>
              <a:gd name="T21" fmla="*/ 2147483647 h 186"/>
              <a:gd name="T22" fmla="*/ 2147483647 w 161"/>
              <a:gd name="T23" fmla="*/ 0 h 186"/>
              <a:gd name="T24" fmla="*/ 2147483647 w 161"/>
              <a:gd name="T25" fmla="*/ 0 h 186"/>
              <a:gd name="T26" fmla="*/ 2147483647 w 161"/>
              <a:gd name="T27" fmla="*/ 2147483647 h 186"/>
              <a:gd name="T28" fmla="*/ 2147483647 w 161"/>
              <a:gd name="T29" fmla="*/ 2147483647 h 186"/>
              <a:gd name="T30" fmla="*/ 2147483647 w 161"/>
              <a:gd name="T31" fmla="*/ 2147483647 h 186"/>
              <a:gd name="T32" fmla="*/ 2147483647 w 161"/>
              <a:gd name="T33" fmla="*/ 2147483647 h 186"/>
              <a:gd name="T34" fmla="*/ 2147483647 w 161"/>
              <a:gd name="T35" fmla="*/ 2147483647 h 186"/>
              <a:gd name="T36" fmla="*/ 2147483647 w 161"/>
              <a:gd name="T37" fmla="*/ 2147483647 h 186"/>
              <a:gd name="T38" fmla="*/ 2147483647 w 161"/>
              <a:gd name="T39" fmla="*/ 2147483647 h 186"/>
              <a:gd name="T40" fmla="*/ 0 w 161"/>
              <a:gd name="T41" fmla="*/ 2147483647 h 186"/>
              <a:gd name="T42" fmla="*/ 0 w 161"/>
              <a:gd name="T43" fmla="*/ 2147483647 h 186"/>
              <a:gd name="T44" fmla="*/ 2147483647 w 161"/>
              <a:gd name="T45" fmla="*/ 2147483647 h 186"/>
              <a:gd name="T46" fmla="*/ 2147483647 w 161"/>
              <a:gd name="T47" fmla="*/ 2147483647 h 186"/>
              <a:gd name="T48" fmla="*/ 0 w 161"/>
              <a:gd name="T49" fmla="*/ 2147483647 h 186"/>
              <a:gd name="T50" fmla="*/ 0 w 161"/>
              <a:gd name="T51" fmla="*/ 2147483647 h 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1" h="186">
                <a:moveTo>
                  <a:pt x="0" y="170"/>
                </a:moveTo>
                <a:lnTo>
                  <a:pt x="5" y="172"/>
                </a:lnTo>
                <a:lnTo>
                  <a:pt x="91" y="186"/>
                </a:lnTo>
                <a:lnTo>
                  <a:pt x="129" y="176"/>
                </a:lnTo>
                <a:lnTo>
                  <a:pt x="161" y="124"/>
                </a:lnTo>
                <a:lnTo>
                  <a:pt x="153" y="51"/>
                </a:lnTo>
                <a:lnTo>
                  <a:pt x="153" y="16"/>
                </a:lnTo>
                <a:lnTo>
                  <a:pt x="153" y="0"/>
                </a:lnTo>
                <a:lnTo>
                  <a:pt x="130" y="0"/>
                </a:lnTo>
                <a:lnTo>
                  <a:pt x="129" y="3"/>
                </a:lnTo>
                <a:lnTo>
                  <a:pt x="124" y="2"/>
                </a:lnTo>
                <a:lnTo>
                  <a:pt x="124" y="0"/>
                </a:lnTo>
                <a:lnTo>
                  <a:pt x="121" y="0"/>
                </a:lnTo>
                <a:lnTo>
                  <a:pt x="117" y="8"/>
                </a:lnTo>
                <a:lnTo>
                  <a:pt x="116" y="9"/>
                </a:lnTo>
                <a:lnTo>
                  <a:pt x="117" y="17"/>
                </a:lnTo>
                <a:lnTo>
                  <a:pt x="122" y="22"/>
                </a:lnTo>
                <a:lnTo>
                  <a:pt x="151" y="94"/>
                </a:lnTo>
                <a:lnTo>
                  <a:pt x="150" y="140"/>
                </a:lnTo>
                <a:lnTo>
                  <a:pt x="92" y="178"/>
                </a:lnTo>
                <a:lnTo>
                  <a:pt x="0" y="154"/>
                </a:lnTo>
                <a:lnTo>
                  <a:pt x="0" y="86"/>
                </a:lnTo>
                <a:lnTo>
                  <a:pt x="4" y="79"/>
                </a:lnTo>
                <a:lnTo>
                  <a:pt x="2" y="61"/>
                </a:lnTo>
                <a:lnTo>
                  <a:pt x="0" y="61"/>
                </a:lnTo>
                <a:lnTo>
                  <a:pt x="0" y="17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99" name="Freeform 39"/>
          <p:cNvSpPr>
            <a:spLocks/>
          </p:cNvSpPr>
          <p:nvPr/>
        </p:nvSpPr>
        <p:spPr bwMode="auto">
          <a:xfrm>
            <a:off x="4418013" y="4429125"/>
            <a:ext cx="904875" cy="587375"/>
          </a:xfrm>
          <a:custGeom>
            <a:avLst/>
            <a:gdLst>
              <a:gd name="T0" fmla="*/ 2147483647 w 1139"/>
              <a:gd name="T1" fmla="*/ 2147483647 h 741"/>
              <a:gd name="T2" fmla="*/ 2147483647 w 1139"/>
              <a:gd name="T3" fmla="*/ 2147483647 h 741"/>
              <a:gd name="T4" fmla="*/ 2147483647 w 1139"/>
              <a:gd name="T5" fmla="*/ 2147483647 h 741"/>
              <a:gd name="T6" fmla="*/ 2147483647 w 1139"/>
              <a:gd name="T7" fmla="*/ 2147483647 h 741"/>
              <a:gd name="T8" fmla="*/ 2147483647 w 1139"/>
              <a:gd name="T9" fmla="*/ 2147483647 h 741"/>
              <a:gd name="T10" fmla="*/ 2147483647 w 1139"/>
              <a:gd name="T11" fmla="*/ 2147483647 h 741"/>
              <a:gd name="T12" fmla="*/ 2147483647 w 1139"/>
              <a:gd name="T13" fmla="*/ 2147483647 h 741"/>
              <a:gd name="T14" fmla="*/ 2147483647 w 1139"/>
              <a:gd name="T15" fmla="*/ 2147483647 h 741"/>
              <a:gd name="T16" fmla="*/ 2147483647 w 1139"/>
              <a:gd name="T17" fmla="*/ 2147483647 h 741"/>
              <a:gd name="T18" fmla="*/ 2147483647 w 1139"/>
              <a:gd name="T19" fmla="*/ 2147483647 h 741"/>
              <a:gd name="T20" fmla="*/ 2147483647 w 1139"/>
              <a:gd name="T21" fmla="*/ 2147483647 h 741"/>
              <a:gd name="T22" fmla="*/ 2147483647 w 1139"/>
              <a:gd name="T23" fmla="*/ 2147483647 h 741"/>
              <a:gd name="T24" fmla="*/ 2147483647 w 1139"/>
              <a:gd name="T25" fmla="*/ 2147483647 h 741"/>
              <a:gd name="T26" fmla="*/ 2147483647 w 1139"/>
              <a:gd name="T27" fmla="*/ 2147483647 h 741"/>
              <a:gd name="T28" fmla="*/ 2147483647 w 1139"/>
              <a:gd name="T29" fmla="*/ 2147483647 h 741"/>
              <a:gd name="T30" fmla="*/ 2147483647 w 1139"/>
              <a:gd name="T31" fmla="*/ 2147483647 h 741"/>
              <a:gd name="T32" fmla="*/ 2147483647 w 1139"/>
              <a:gd name="T33" fmla="*/ 2147483647 h 741"/>
              <a:gd name="T34" fmla="*/ 2147483647 w 1139"/>
              <a:gd name="T35" fmla="*/ 2147483647 h 741"/>
              <a:gd name="T36" fmla="*/ 2147483647 w 1139"/>
              <a:gd name="T37" fmla="*/ 2147483647 h 741"/>
              <a:gd name="T38" fmla="*/ 2147483647 w 1139"/>
              <a:gd name="T39" fmla="*/ 2147483647 h 741"/>
              <a:gd name="T40" fmla="*/ 2147483647 w 1139"/>
              <a:gd name="T41" fmla="*/ 2147483647 h 741"/>
              <a:gd name="T42" fmla="*/ 2147483647 w 1139"/>
              <a:gd name="T43" fmla="*/ 2147483647 h 741"/>
              <a:gd name="T44" fmla="*/ 2147483647 w 1139"/>
              <a:gd name="T45" fmla="*/ 2147483647 h 741"/>
              <a:gd name="T46" fmla="*/ 2147483647 w 1139"/>
              <a:gd name="T47" fmla="*/ 2147483647 h 741"/>
              <a:gd name="T48" fmla="*/ 2147483647 w 1139"/>
              <a:gd name="T49" fmla="*/ 2147483647 h 741"/>
              <a:gd name="T50" fmla="*/ 2147483647 w 1139"/>
              <a:gd name="T51" fmla="*/ 2147483647 h 741"/>
              <a:gd name="T52" fmla="*/ 2147483647 w 1139"/>
              <a:gd name="T53" fmla="*/ 2147483647 h 741"/>
              <a:gd name="T54" fmla="*/ 2147483647 w 1139"/>
              <a:gd name="T55" fmla="*/ 2147483647 h 741"/>
              <a:gd name="T56" fmla="*/ 2147483647 w 1139"/>
              <a:gd name="T57" fmla="*/ 2147483647 h 741"/>
              <a:gd name="T58" fmla="*/ 2147483647 w 1139"/>
              <a:gd name="T59" fmla="*/ 2147483647 h 741"/>
              <a:gd name="T60" fmla="*/ 2147483647 w 1139"/>
              <a:gd name="T61" fmla="*/ 2147483647 h 741"/>
              <a:gd name="T62" fmla="*/ 2147483647 w 1139"/>
              <a:gd name="T63" fmla="*/ 2147483647 h 741"/>
              <a:gd name="T64" fmla="*/ 2147483647 w 1139"/>
              <a:gd name="T65" fmla="*/ 2147483647 h 741"/>
              <a:gd name="T66" fmla="*/ 2147483647 w 1139"/>
              <a:gd name="T67" fmla="*/ 2147483647 h 741"/>
              <a:gd name="T68" fmla="*/ 2147483647 w 1139"/>
              <a:gd name="T69" fmla="*/ 2147483647 h 741"/>
              <a:gd name="T70" fmla="*/ 2147483647 w 1139"/>
              <a:gd name="T71" fmla="*/ 2147483647 h 741"/>
              <a:gd name="T72" fmla="*/ 2147483647 w 1139"/>
              <a:gd name="T73" fmla="*/ 2147483647 h 741"/>
              <a:gd name="T74" fmla="*/ 2147483647 w 1139"/>
              <a:gd name="T75" fmla="*/ 2147483647 h 741"/>
              <a:gd name="T76" fmla="*/ 2147483647 w 1139"/>
              <a:gd name="T77" fmla="*/ 2147483647 h 741"/>
              <a:gd name="T78" fmla="*/ 2147483647 w 1139"/>
              <a:gd name="T79" fmla="*/ 2147483647 h 741"/>
              <a:gd name="T80" fmla="*/ 2147483647 w 1139"/>
              <a:gd name="T81" fmla="*/ 2147483647 h 741"/>
              <a:gd name="T82" fmla="*/ 2147483647 w 1139"/>
              <a:gd name="T83" fmla="*/ 2147483647 h 741"/>
              <a:gd name="T84" fmla="*/ 2147483647 w 1139"/>
              <a:gd name="T85" fmla="*/ 2147483647 h 741"/>
              <a:gd name="T86" fmla="*/ 2147483647 w 1139"/>
              <a:gd name="T87" fmla="*/ 2147483647 h 741"/>
              <a:gd name="T88" fmla="*/ 2147483647 w 1139"/>
              <a:gd name="T89" fmla="*/ 2147483647 h 741"/>
              <a:gd name="T90" fmla="*/ 2147483647 w 1139"/>
              <a:gd name="T91" fmla="*/ 2147483647 h 741"/>
              <a:gd name="T92" fmla="*/ 2147483647 w 1139"/>
              <a:gd name="T93" fmla="*/ 2147483647 h 741"/>
              <a:gd name="T94" fmla="*/ 2147483647 w 1139"/>
              <a:gd name="T95" fmla="*/ 2147483647 h 741"/>
              <a:gd name="T96" fmla="*/ 2147483647 w 1139"/>
              <a:gd name="T97" fmla="*/ 2147483647 h 741"/>
              <a:gd name="T98" fmla="*/ 2147483647 w 1139"/>
              <a:gd name="T99" fmla="*/ 2147483647 h 741"/>
              <a:gd name="T100" fmla="*/ 2147483647 w 1139"/>
              <a:gd name="T101" fmla="*/ 2147483647 h 741"/>
              <a:gd name="T102" fmla="*/ 2147483647 w 1139"/>
              <a:gd name="T103" fmla="*/ 2147483647 h 741"/>
              <a:gd name="T104" fmla="*/ 2147483647 w 1139"/>
              <a:gd name="T105" fmla="*/ 2147483647 h 741"/>
              <a:gd name="T106" fmla="*/ 2147483647 w 1139"/>
              <a:gd name="T107" fmla="*/ 2147483647 h 741"/>
              <a:gd name="T108" fmla="*/ 2147483647 w 1139"/>
              <a:gd name="T109" fmla="*/ 2147483647 h 741"/>
              <a:gd name="T110" fmla="*/ 2147483647 w 1139"/>
              <a:gd name="T111" fmla="*/ 2147483647 h 741"/>
              <a:gd name="T112" fmla="*/ 2147483647 w 1139"/>
              <a:gd name="T113" fmla="*/ 2147483647 h 741"/>
              <a:gd name="T114" fmla="*/ 2147483647 w 1139"/>
              <a:gd name="T115" fmla="*/ 2147483647 h 741"/>
              <a:gd name="T116" fmla="*/ 2147483647 w 1139"/>
              <a:gd name="T117" fmla="*/ 2147483647 h 741"/>
              <a:gd name="T118" fmla="*/ 2147483647 w 1139"/>
              <a:gd name="T119" fmla="*/ 2147483647 h 741"/>
              <a:gd name="T120" fmla="*/ 2147483647 w 1139"/>
              <a:gd name="T121" fmla="*/ 2147483647 h 7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39" h="741">
                <a:moveTo>
                  <a:pt x="500" y="537"/>
                </a:moveTo>
                <a:lnTo>
                  <a:pt x="517" y="537"/>
                </a:lnTo>
                <a:lnTo>
                  <a:pt x="518" y="537"/>
                </a:lnTo>
                <a:lnTo>
                  <a:pt x="606" y="541"/>
                </a:lnTo>
                <a:lnTo>
                  <a:pt x="648" y="542"/>
                </a:lnTo>
                <a:lnTo>
                  <a:pt x="675" y="528"/>
                </a:lnTo>
                <a:lnTo>
                  <a:pt x="705" y="502"/>
                </a:lnTo>
                <a:lnTo>
                  <a:pt x="717" y="485"/>
                </a:lnTo>
                <a:lnTo>
                  <a:pt x="736" y="429"/>
                </a:lnTo>
                <a:lnTo>
                  <a:pt x="742" y="352"/>
                </a:lnTo>
                <a:lnTo>
                  <a:pt x="761" y="326"/>
                </a:lnTo>
                <a:lnTo>
                  <a:pt x="786" y="320"/>
                </a:lnTo>
                <a:lnTo>
                  <a:pt x="813" y="328"/>
                </a:lnTo>
                <a:lnTo>
                  <a:pt x="831" y="375"/>
                </a:lnTo>
                <a:lnTo>
                  <a:pt x="830" y="432"/>
                </a:lnTo>
                <a:lnTo>
                  <a:pt x="775" y="571"/>
                </a:lnTo>
                <a:lnTo>
                  <a:pt x="758" y="616"/>
                </a:lnTo>
                <a:lnTo>
                  <a:pt x="782" y="679"/>
                </a:lnTo>
                <a:lnTo>
                  <a:pt x="798" y="698"/>
                </a:lnTo>
                <a:lnTo>
                  <a:pt x="858" y="727"/>
                </a:lnTo>
                <a:lnTo>
                  <a:pt x="944" y="741"/>
                </a:lnTo>
                <a:lnTo>
                  <a:pt x="982" y="731"/>
                </a:lnTo>
                <a:lnTo>
                  <a:pt x="1014" y="679"/>
                </a:lnTo>
                <a:lnTo>
                  <a:pt x="1006" y="606"/>
                </a:lnTo>
                <a:lnTo>
                  <a:pt x="1006" y="571"/>
                </a:lnTo>
                <a:lnTo>
                  <a:pt x="1006" y="551"/>
                </a:lnTo>
                <a:lnTo>
                  <a:pt x="1022" y="533"/>
                </a:lnTo>
                <a:lnTo>
                  <a:pt x="1023" y="528"/>
                </a:lnTo>
                <a:lnTo>
                  <a:pt x="1027" y="526"/>
                </a:lnTo>
                <a:lnTo>
                  <a:pt x="1033" y="523"/>
                </a:lnTo>
                <a:lnTo>
                  <a:pt x="1038" y="520"/>
                </a:lnTo>
                <a:lnTo>
                  <a:pt x="1044" y="518"/>
                </a:lnTo>
                <a:lnTo>
                  <a:pt x="1059" y="518"/>
                </a:lnTo>
                <a:lnTo>
                  <a:pt x="1081" y="519"/>
                </a:lnTo>
                <a:lnTo>
                  <a:pt x="1082" y="518"/>
                </a:lnTo>
                <a:lnTo>
                  <a:pt x="1090" y="519"/>
                </a:lnTo>
                <a:lnTo>
                  <a:pt x="1107" y="521"/>
                </a:lnTo>
                <a:lnTo>
                  <a:pt x="1115" y="523"/>
                </a:lnTo>
                <a:lnTo>
                  <a:pt x="1120" y="524"/>
                </a:lnTo>
                <a:lnTo>
                  <a:pt x="1123" y="525"/>
                </a:lnTo>
                <a:lnTo>
                  <a:pt x="1125" y="523"/>
                </a:lnTo>
                <a:lnTo>
                  <a:pt x="1127" y="520"/>
                </a:lnTo>
                <a:lnTo>
                  <a:pt x="1128" y="518"/>
                </a:lnTo>
                <a:lnTo>
                  <a:pt x="1136" y="514"/>
                </a:lnTo>
                <a:lnTo>
                  <a:pt x="1138" y="512"/>
                </a:lnTo>
                <a:lnTo>
                  <a:pt x="1138" y="511"/>
                </a:lnTo>
                <a:lnTo>
                  <a:pt x="1139" y="510"/>
                </a:lnTo>
                <a:lnTo>
                  <a:pt x="1139" y="508"/>
                </a:lnTo>
                <a:lnTo>
                  <a:pt x="1139" y="506"/>
                </a:lnTo>
                <a:lnTo>
                  <a:pt x="1138" y="505"/>
                </a:lnTo>
                <a:lnTo>
                  <a:pt x="1138" y="503"/>
                </a:lnTo>
                <a:lnTo>
                  <a:pt x="1138" y="502"/>
                </a:lnTo>
                <a:lnTo>
                  <a:pt x="1137" y="500"/>
                </a:lnTo>
                <a:lnTo>
                  <a:pt x="1135" y="497"/>
                </a:lnTo>
                <a:lnTo>
                  <a:pt x="1134" y="495"/>
                </a:lnTo>
                <a:lnTo>
                  <a:pt x="1133" y="494"/>
                </a:lnTo>
                <a:lnTo>
                  <a:pt x="1131" y="491"/>
                </a:lnTo>
                <a:lnTo>
                  <a:pt x="1130" y="490"/>
                </a:lnTo>
                <a:lnTo>
                  <a:pt x="1130" y="489"/>
                </a:lnTo>
                <a:lnTo>
                  <a:pt x="1129" y="488"/>
                </a:lnTo>
                <a:lnTo>
                  <a:pt x="1128" y="488"/>
                </a:lnTo>
                <a:lnTo>
                  <a:pt x="1127" y="486"/>
                </a:lnTo>
                <a:lnTo>
                  <a:pt x="1127" y="485"/>
                </a:lnTo>
                <a:lnTo>
                  <a:pt x="1126" y="483"/>
                </a:lnTo>
                <a:lnTo>
                  <a:pt x="1126" y="482"/>
                </a:lnTo>
                <a:lnTo>
                  <a:pt x="1125" y="481"/>
                </a:lnTo>
                <a:lnTo>
                  <a:pt x="1122" y="479"/>
                </a:lnTo>
                <a:lnTo>
                  <a:pt x="1120" y="479"/>
                </a:lnTo>
                <a:lnTo>
                  <a:pt x="1118" y="479"/>
                </a:lnTo>
                <a:lnTo>
                  <a:pt x="1114" y="478"/>
                </a:lnTo>
                <a:lnTo>
                  <a:pt x="1113" y="479"/>
                </a:lnTo>
                <a:lnTo>
                  <a:pt x="1111" y="480"/>
                </a:lnTo>
                <a:lnTo>
                  <a:pt x="1108" y="480"/>
                </a:lnTo>
                <a:lnTo>
                  <a:pt x="1107" y="480"/>
                </a:lnTo>
                <a:lnTo>
                  <a:pt x="1105" y="480"/>
                </a:lnTo>
                <a:lnTo>
                  <a:pt x="1104" y="479"/>
                </a:lnTo>
                <a:lnTo>
                  <a:pt x="1102" y="478"/>
                </a:lnTo>
                <a:lnTo>
                  <a:pt x="1100" y="477"/>
                </a:lnTo>
                <a:lnTo>
                  <a:pt x="1099" y="475"/>
                </a:lnTo>
                <a:lnTo>
                  <a:pt x="1099" y="474"/>
                </a:lnTo>
                <a:lnTo>
                  <a:pt x="1100" y="472"/>
                </a:lnTo>
                <a:lnTo>
                  <a:pt x="1102" y="471"/>
                </a:lnTo>
                <a:lnTo>
                  <a:pt x="1103" y="471"/>
                </a:lnTo>
                <a:lnTo>
                  <a:pt x="1105" y="471"/>
                </a:lnTo>
                <a:lnTo>
                  <a:pt x="1106" y="470"/>
                </a:lnTo>
                <a:lnTo>
                  <a:pt x="1108" y="470"/>
                </a:lnTo>
                <a:lnTo>
                  <a:pt x="1111" y="468"/>
                </a:lnTo>
                <a:lnTo>
                  <a:pt x="1113" y="468"/>
                </a:lnTo>
                <a:lnTo>
                  <a:pt x="1114" y="467"/>
                </a:lnTo>
                <a:lnTo>
                  <a:pt x="1116" y="467"/>
                </a:lnTo>
                <a:lnTo>
                  <a:pt x="1116" y="466"/>
                </a:lnTo>
                <a:lnTo>
                  <a:pt x="1118" y="466"/>
                </a:lnTo>
                <a:lnTo>
                  <a:pt x="1119" y="465"/>
                </a:lnTo>
                <a:lnTo>
                  <a:pt x="1120" y="464"/>
                </a:lnTo>
                <a:lnTo>
                  <a:pt x="1121" y="463"/>
                </a:lnTo>
                <a:lnTo>
                  <a:pt x="1122" y="460"/>
                </a:lnTo>
                <a:lnTo>
                  <a:pt x="1122" y="459"/>
                </a:lnTo>
                <a:lnTo>
                  <a:pt x="1122" y="458"/>
                </a:lnTo>
                <a:lnTo>
                  <a:pt x="1121" y="457"/>
                </a:lnTo>
                <a:lnTo>
                  <a:pt x="1120" y="456"/>
                </a:lnTo>
                <a:lnTo>
                  <a:pt x="1119" y="456"/>
                </a:lnTo>
                <a:lnTo>
                  <a:pt x="1119" y="455"/>
                </a:lnTo>
                <a:lnTo>
                  <a:pt x="1118" y="452"/>
                </a:lnTo>
                <a:lnTo>
                  <a:pt x="1119" y="451"/>
                </a:lnTo>
                <a:lnTo>
                  <a:pt x="1120" y="449"/>
                </a:lnTo>
                <a:lnTo>
                  <a:pt x="1121" y="448"/>
                </a:lnTo>
                <a:lnTo>
                  <a:pt x="1121" y="447"/>
                </a:lnTo>
                <a:lnTo>
                  <a:pt x="1122" y="445"/>
                </a:lnTo>
                <a:lnTo>
                  <a:pt x="1122" y="444"/>
                </a:lnTo>
                <a:lnTo>
                  <a:pt x="1123" y="443"/>
                </a:lnTo>
                <a:lnTo>
                  <a:pt x="1123" y="442"/>
                </a:lnTo>
                <a:lnTo>
                  <a:pt x="1123" y="441"/>
                </a:lnTo>
                <a:lnTo>
                  <a:pt x="1122" y="441"/>
                </a:lnTo>
                <a:lnTo>
                  <a:pt x="1123" y="440"/>
                </a:lnTo>
                <a:lnTo>
                  <a:pt x="1123" y="439"/>
                </a:lnTo>
                <a:lnTo>
                  <a:pt x="1123" y="437"/>
                </a:lnTo>
                <a:lnTo>
                  <a:pt x="1123" y="436"/>
                </a:lnTo>
                <a:lnTo>
                  <a:pt x="1125" y="436"/>
                </a:lnTo>
                <a:lnTo>
                  <a:pt x="1126" y="436"/>
                </a:lnTo>
                <a:lnTo>
                  <a:pt x="1127" y="436"/>
                </a:lnTo>
                <a:lnTo>
                  <a:pt x="1129" y="435"/>
                </a:lnTo>
                <a:lnTo>
                  <a:pt x="1128" y="435"/>
                </a:lnTo>
                <a:lnTo>
                  <a:pt x="1127" y="435"/>
                </a:lnTo>
                <a:lnTo>
                  <a:pt x="1126" y="435"/>
                </a:lnTo>
                <a:lnTo>
                  <a:pt x="1123" y="435"/>
                </a:lnTo>
                <a:lnTo>
                  <a:pt x="1123" y="437"/>
                </a:lnTo>
                <a:lnTo>
                  <a:pt x="1122" y="439"/>
                </a:lnTo>
                <a:lnTo>
                  <a:pt x="1122" y="441"/>
                </a:lnTo>
                <a:lnTo>
                  <a:pt x="1121" y="443"/>
                </a:lnTo>
                <a:lnTo>
                  <a:pt x="1120" y="445"/>
                </a:lnTo>
                <a:lnTo>
                  <a:pt x="1119" y="447"/>
                </a:lnTo>
                <a:lnTo>
                  <a:pt x="1119" y="449"/>
                </a:lnTo>
                <a:lnTo>
                  <a:pt x="1118" y="450"/>
                </a:lnTo>
                <a:lnTo>
                  <a:pt x="1118" y="451"/>
                </a:lnTo>
                <a:lnTo>
                  <a:pt x="1116" y="450"/>
                </a:lnTo>
                <a:lnTo>
                  <a:pt x="1115" y="449"/>
                </a:lnTo>
                <a:lnTo>
                  <a:pt x="1115" y="448"/>
                </a:lnTo>
                <a:lnTo>
                  <a:pt x="1115" y="445"/>
                </a:lnTo>
                <a:lnTo>
                  <a:pt x="1115" y="444"/>
                </a:lnTo>
                <a:lnTo>
                  <a:pt x="1115" y="441"/>
                </a:lnTo>
                <a:lnTo>
                  <a:pt x="1115" y="439"/>
                </a:lnTo>
                <a:lnTo>
                  <a:pt x="1114" y="439"/>
                </a:lnTo>
                <a:lnTo>
                  <a:pt x="1113" y="440"/>
                </a:lnTo>
                <a:lnTo>
                  <a:pt x="1112" y="437"/>
                </a:lnTo>
                <a:lnTo>
                  <a:pt x="1112" y="435"/>
                </a:lnTo>
                <a:lnTo>
                  <a:pt x="1111" y="433"/>
                </a:lnTo>
                <a:lnTo>
                  <a:pt x="1110" y="432"/>
                </a:lnTo>
                <a:lnTo>
                  <a:pt x="1110" y="429"/>
                </a:lnTo>
                <a:lnTo>
                  <a:pt x="1108" y="429"/>
                </a:lnTo>
                <a:lnTo>
                  <a:pt x="1108" y="431"/>
                </a:lnTo>
                <a:lnTo>
                  <a:pt x="1108" y="432"/>
                </a:lnTo>
                <a:lnTo>
                  <a:pt x="1110" y="433"/>
                </a:lnTo>
                <a:lnTo>
                  <a:pt x="1111" y="436"/>
                </a:lnTo>
                <a:lnTo>
                  <a:pt x="1111" y="440"/>
                </a:lnTo>
                <a:lnTo>
                  <a:pt x="1112" y="442"/>
                </a:lnTo>
                <a:lnTo>
                  <a:pt x="1112" y="443"/>
                </a:lnTo>
                <a:lnTo>
                  <a:pt x="1113" y="445"/>
                </a:lnTo>
                <a:lnTo>
                  <a:pt x="1113" y="448"/>
                </a:lnTo>
                <a:lnTo>
                  <a:pt x="1113" y="449"/>
                </a:lnTo>
                <a:lnTo>
                  <a:pt x="1112" y="451"/>
                </a:lnTo>
                <a:lnTo>
                  <a:pt x="1113" y="452"/>
                </a:lnTo>
                <a:lnTo>
                  <a:pt x="1116" y="452"/>
                </a:lnTo>
                <a:lnTo>
                  <a:pt x="1118" y="454"/>
                </a:lnTo>
                <a:lnTo>
                  <a:pt x="1119" y="456"/>
                </a:lnTo>
                <a:lnTo>
                  <a:pt x="1120" y="457"/>
                </a:lnTo>
                <a:lnTo>
                  <a:pt x="1121" y="458"/>
                </a:lnTo>
                <a:lnTo>
                  <a:pt x="1121" y="460"/>
                </a:lnTo>
                <a:lnTo>
                  <a:pt x="1120" y="463"/>
                </a:lnTo>
                <a:lnTo>
                  <a:pt x="1119" y="464"/>
                </a:lnTo>
                <a:lnTo>
                  <a:pt x="1116" y="465"/>
                </a:lnTo>
                <a:lnTo>
                  <a:pt x="1114" y="467"/>
                </a:lnTo>
                <a:lnTo>
                  <a:pt x="1112" y="467"/>
                </a:lnTo>
                <a:lnTo>
                  <a:pt x="1110" y="467"/>
                </a:lnTo>
                <a:lnTo>
                  <a:pt x="1107" y="466"/>
                </a:lnTo>
                <a:lnTo>
                  <a:pt x="1106" y="466"/>
                </a:lnTo>
                <a:lnTo>
                  <a:pt x="1105" y="464"/>
                </a:lnTo>
                <a:lnTo>
                  <a:pt x="1104" y="464"/>
                </a:lnTo>
                <a:lnTo>
                  <a:pt x="1103" y="463"/>
                </a:lnTo>
                <a:lnTo>
                  <a:pt x="1102" y="462"/>
                </a:lnTo>
                <a:lnTo>
                  <a:pt x="1102" y="459"/>
                </a:lnTo>
                <a:lnTo>
                  <a:pt x="1099" y="459"/>
                </a:lnTo>
                <a:lnTo>
                  <a:pt x="1098" y="458"/>
                </a:lnTo>
                <a:lnTo>
                  <a:pt x="1097" y="459"/>
                </a:lnTo>
                <a:lnTo>
                  <a:pt x="1097" y="460"/>
                </a:lnTo>
                <a:lnTo>
                  <a:pt x="1099" y="460"/>
                </a:lnTo>
                <a:lnTo>
                  <a:pt x="1099" y="462"/>
                </a:lnTo>
                <a:lnTo>
                  <a:pt x="1100" y="462"/>
                </a:lnTo>
                <a:lnTo>
                  <a:pt x="1100" y="463"/>
                </a:lnTo>
                <a:lnTo>
                  <a:pt x="1100" y="464"/>
                </a:lnTo>
                <a:lnTo>
                  <a:pt x="1100" y="465"/>
                </a:lnTo>
                <a:lnTo>
                  <a:pt x="1103" y="466"/>
                </a:lnTo>
                <a:lnTo>
                  <a:pt x="1104" y="466"/>
                </a:lnTo>
                <a:lnTo>
                  <a:pt x="1104" y="467"/>
                </a:lnTo>
                <a:lnTo>
                  <a:pt x="1103" y="468"/>
                </a:lnTo>
                <a:lnTo>
                  <a:pt x="1102" y="468"/>
                </a:lnTo>
                <a:lnTo>
                  <a:pt x="1100" y="470"/>
                </a:lnTo>
                <a:lnTo>
                  <a:pt x="1099" y="471"/>
                </a:lnTo>
                <a:lnTo>
                  <a:pt x="1098" y="471"/>
                </a:lnTo>
                <a:lnTo>
                  <a:pt x="1097" y="472"/>
                </a:lnTo>
                <a:lnTo>
                  <a:pt x="1098" y="473"/>
                </a:lnTo>
                <a:lnTo>
                  <a:pt x="1098" y="474"/>
                </a:lnTo>
                <a:lnTo>
                  <a:pt x="1098" y="475"/>
                </a:lnTo>
                <a:lnTo>
                  <a:pt x="1098" y="477"/>
                </a:lnTo>
                <a:lnTo>
                  <a:pt x="1098" y="478"/>
                </a:lnTo>
                <a:lnTo>
                  <a:pt x="1099" y="478"/>
                </a:lnTo>
                <a:lnTo>
                  <a:pt x="1100" y="479"/>
                </a:lnTo>
                <a:lnTo>
                  <a:pt x="1102" y="479"/>
                </a:lnTo>
                <a:lnTo>
                  <a:pt x="1103" y="480"/>
                </a:lnTo>
                <a:lnTo>
                  <a:pt x="1103" y="481"/>
                </a:lnTo>
                <a:lnTo>
                  <a:pt x="1103" y="482"/>
                </a:lnTo>
                <a:lnTo>
                  <a:pt x="1104" y="483"/>
                </a:lnTo>
                <a:lnTo>
                  <a:pt x="1105" y="483"/>
                </a:lnTo>
                <a:lnTo>
                  <a:pt x="1106" y="483"/>
                </a:lnTo>
                <a:lnTo>
                  <a:pt x="1107" y="482"/>
                </a:lnTo>
                <a:lnTo>
                  <a:pt x="1111" y="481"/>
                </a:lnTo>
                <a:lnTo>
                  <a:pt x="1113" y="479"/>
                </a:lnTo>
                <a:lnTo>
                  <a:pt x="1115" y="479"/>
                </a:lnTo>
                <a:lnTo>
                  <a:pt x="1118" y="480"/>
                </a:lnTo>
                <a:lnTo>
                  <a:pt x="1120" y="480"/>
                </a:lnTo>
                <a:lnTo>
                  <a:pt x="1121" y="481"/>
                </a:lnTo>
                <a:lnTo>
                  <a:pt x="1123" y="483"/>
                </a:lnTo>
                <a:lnTo>
                  <a:pt x="1125" y="487"/>
                </a:lnTo>
                <a:lnTo>
                  <a:pt x="1125" y="488"/>
                </a:lnTo>
                <a:lnTo>
                  <a:pt x="1126" y="490"/>
                </a:lnTo>
                <a:lnTo>
                  <a:pt x="1126" y="491"/>
                </a:lnTo>
                <a:lnTo>
                  <a:pt x="1127" y="493"/>
                </a:lnTo>
                <a:lnTo>
                  <a:pt x="1128" y="493"/>
                </a:lnTo>
                <a:lnTo>
                  <a:pt x="1130" y="495"/>
                </a:lnTo>
                <a:lnTo>
                  <a:pt x="1131" y="496"/>
                </a:lnTo>
                <a:lnTo>
                  <a:pt x="1134" y="498"/>
                </a:lnTo>
                <a:lnTo>
                  <a:pt x="1135" y="500"/>
                </a:lnTo>
                <a:lnTo>
                  <a:pt x="1135" y="502"/>
                </a:lnTo>
                <a:lnTo>
                  <a:pt x="1136" y="503"/>
                </a:lnTo>
                <a:lnTo>
                  <a:pt x="1136" y="505"/>
                </a:lnTo>
                <a:lnTo>
                  <a:pt x="1137" y="506"/>
                </a:lnTo>
                <a:lnTo>
                  <a:pt x="1137" y="508"/>
                </a:lnTo>
                <a:lnTo>
                  <a:pt x="1137" y="509"/>
                </a:lnTo>
                <a:lnTo>
                  <a:pt x="1136" y="510"/>
                </a:lnTo>
                <a:lnTo>
                  <a:pt x="1136" y="511"/>
                </a:lnTo>
                <a:lnTo>
                  <a:pt x="1135" y="511"/>
                </a:lnTo>
                <a:lnTo>
                  <a:pt x="1133" y="512"/>
                </a:lnTo>
                <a:lnTo>
                  <a:pt x="1130" y="513"/>
                </a:lnTo>
                <a:lnTo>
                  <a:pt x="1129" y="512"/>
                </a:lnTo>
                <a:lnTo>
                  <a:pt x="1129" y="511"/>
                </a:lnTo>
                <a:lnTo>
                  <a:pt x="1129" y="510"/>
                </a:lnTo>
                <a:lnTo>
                  <a:pt x="1128" y="509"/>
                </a:lnTo>
                <a:lnTo>
                  <a:pt x="1127" y="508"/>
                </a:lnTo>
                <a:lnTo>
                  <a:pt x="1127" y="506"/>
                </a:lnTo>
                <a:lnTo>
                  <a:pt x="1126" y="505"/>
                </a:lnTo>
                <a:lnTo>
                  <a:pt x="1125" y="505"/>
                </a:lnTo>
                <a:lnTo>
                  <a:pt x="1123" y="503"/>
                </a:lnTo>
                <a:lnTo>
                  <a:pt x="1122" y="503"/>
                </a:lnTo>
                <a:lnTo>
                  <a:pt x="1121" y="504"/>
                </a:lnTo>
                <a:lnTo>
                  <a:pt x="1120" y="505"/>
                </a:lnTo>
                <a:lnTo>
                  <a:pt x="1119" y="506"/>
                </a:lnTo>
                <a:lnTo>
                  <a:pt x="1119" y="508"/>
                </a:lnTo>
                <a:lnTo>
                  <a:pt x="1120" y="508"/>
                </a:lnTo>
                <a:lnTo>
                  <a:pt x="1120" y="509"/>
                </a:lnTo>
                <a:lnTo>
                  <a:pt x="1119" y="510"/>
                </a:lnTo>
                <a:lnTo>
                  <a:pt x="1118" y="510"/>
                </a:lnTo>
                <a:lnTo>
                  <a:pt x="1116" y="511"/>
                </a:lnTo>
                <a:lnTo>
                  <a:pt x="1115" y="512"/>
                </a:lnTo>
                <a:lnTo>
                  <a:pt x="1114" y="513"/>
                </a:lnTo>
                <a:lnTo>
                  <a:pt x="1112" y="513"/>
                </a:lnTo>
                <a:lnTo>
                  <a:pt x="1111" y="513"/>
                </a:lnTo>
                <a:lnTo>
                  <a:pt x="1111" y="512"/>
                </a:lnTo>
                <a:lnTo>
                  <a:pt x="1108" y="511"/>
                </a:lnTo>
                <a:lnTo>
                  <a:pt x="1106" y="510"/>
                </a:lnTo>
                <a:lnTo>
                  <a:pt x="1103" y="509"/>
                </a:lnTo>
                <a:lnTo>
                  <a:pt x="1097" y="508"/>
                </a:lnTo>
                <a:lnTo>
                  <a:pt x="1092" y="505"/>
                </a:lnTo>
                <a:lnTo>
                  <a:pt x="1085" y="502"/>
                </a:lnTo>
                <a:lnTo>
                  <a:pt x="1080" y="501"/>
                </a:lnTo>
                <a:lnTo>
                  <a:pt x="1075" y="500"/>
                </a:lnTo>
                <a:lnTo>
                  <a:pt x="1074" y="498"/>
                </a:lnTo>
                <a:lnTo>
                  <a:pt x="1072" y="498"/>
                </a:lnTo>
                <a:lnTo>
                  <a:pt x="1070" y="497"/>
                </a:lnTo>
                <a:lnTo>
                  <a:pt x="1068" y="498"/>
                </a:lnTo>
                <a:lnTo>
                  <a:pt x="1066" y="497"/>
                </a:lnTo>
                <a:lnTo>
                  <a:pt x="1062" y="496"/>
                </a:lnTo>
                <a:lnTo>
                  <a:pt x="1059" y="496"/>
                </a:lnTo>
                <a:lnTo>
                  <a:pt x="1056" y="495"/>
                </a:lnTo>
                <a:lnTo>
                  <a:pt x="1052" y="495"/>
                </a:lnTo>
                <a:lnTo>
                  <a:pt x="1049" y="495"/>
                </a:lnTo>
                <a:lnTo>
                  <a:pt x="1043" y="495"/>
                </a:lnTo>
                <a:lnTo>
                  <a:pt x="1038" y="495"/>
                </a:lnTo>
                <a:lnTo>
                  <a:pt x="1035" y="495"/>
                </a:lnTo>
                <a:lnTo>
                  <a:pt x="1031" y="495"/>
                </a:lnTo>
                <a:lnTo>
                  <a:pt x="1029" y="497"/>
                </a:lnTo>
                <a:lnTo>
                  <a:pt x="1029" y="498"/>
                </a:lnTo>
                <a:lnTo>
                  <a:pt x="1028" y="498"/>
                </a:lnTo>
                <a:lnTo>
                  <a:pt x="1027" y="497"/>
                </a:lnTo>
                <a:lnTo>
                  <a:pt x="1026" y="497"/>
                </a:lnTo>
                <a:lnTo>
                  <a:pt x="1022" y="501"/>
                </a:lnTo>
                <a:lnTo>
                  <a:pt x="996" y="517"/>
                </a:lnTo>
                <a:lnTo>
                  <a:pt x="991" y="529"/>
                </a:lnTo>
                <a:lnTo>
                  <a:pt x="982" y="558"/>
                </a:lnTo>
                <a:lnTo>
                  <a:pt x="977" y="557"/>
                </a:lnTo>
                <a:lnTo>
                  <a:pt x="981" y="540"/>
                </a:lnTo>
                <a:lnTo>
                  <a:pt x="970" y="563"/>
                </a:lnTo>
                <a:lnTo>
                  <a:pt x="969" y="564"/>
                </a:lnTo>
                <a:lnTo>
                  <a:pt x="970" y="572"/>
                </a:lnTo>
                <a:lnTo>
                  <a:pt x="975" y="577"/>
                </a:lnTo>
                <a:lnTo>
                  <a:pt x="1004" y="649"/>
                </a:lnTo>
                <a:lnTo>
                  <a:pt x="1003" y="695"/>
                </a:lnTo>
                <a:lnTo>
                  <a:pt x="945" y="733"/>
                </a:lnTo>
                <a:lnTo>
                  <a:pt x="811" y="698"/>
                </a:lnTo>
                <a:lnTo>
                  <a:pt x="775" y="621"/>
                </a:lnTo>
                <a:lnTo>
                  <a:pt x="791" y="619"/>
                </a:lnTo>
                <a:lnTo>
                  <a:pt x="806" y="666"/>
                </a:lnTo>
                <a:lnTo>
                  <a:pt x="839" y="670"/>
                </a:lnTo>
                <a:lnTo>
                  <a:pt x="857" y="634"/>
                </a:lnTo>
                <a:lnTo>
                  <a:pt x="855" y="616"/>
                </a:lnTo>
                <a:lnTo>
                  <a:pt x="839" y="612"/>
                </a:lnTo>
                <a:lnTo>
                  <a:pt x="835" y="595"/>
                </a:lnTo>
                <a:lnTo>
                  <a:pt x="798" y="602"/>
                </a:lnTo>
                <a:lnTo>
                  <a:pt x="788" y="579"/>
                </a:lnTo>
                <a:lnTo>
                  <a:pt x="782" y="608"/>
                </a:lnTo>
                <a:lnTo>
                  <a:pt x="776" y="579"/>
                </a:lnTo>
                <a:lnTo>
                  <a:pt x="783" y="571"/>
                </a:lnTo>
                <a:lnTo>
                  <a:pt x="785" y="569"/>
                </a:lnTo>
                <a:lnTo>
                  <a:pt x="782" y="566"/>
                </a:lnTo>
                <a:lnTo>
                  <a:pt x="788" y="564"/>
                </a:lnTo>
                <a:lnTo>
                  <a:pt x="820" y="489"/>
                </a:lnTo>
                <a:lnTo>
                  <a:pt x="826" y="478"/>
                </a:lnTo>
                <a:lnTo>
                  <a:pt x="830" y="472"/>
                </a:lnTo>
                <a:lnTo>
                  <a:pt x="835" y="458"/>
                </a:lnTo>
                <a:lnTo>
                  <a:pt x="842" y="388"/>
                </a:lnTo>
                <a:lnTo>
                  <a:pt x="838" y="374"/>
                </a:lnTo>
                <a:lnTo>
                  <a:pt x="826" y="332"/>
                </a:lnTo>
                <a:lnTo>
                  <a:pt x="805" y="316"/>
                </a:lnTo>
                <a:lnTo>
                  <a:pt x="791" y="316"/>
                </a:lnTo>
                <a:lnTo>
                  <a:pt x="785" y="314"/>
                </a:lnTo>
                <a:lnTo>
                  <a:pt x="776" y="313"/>
                </a:lnTo>
                <a:lnTo>
                  <a:pt x="766" y="319"/>
                </a:lnTo>
                <a:lnTo>
                  <a:pt x="747" y="328"/>
                </a:lnTo>
                <a:lnTo>
                  <a:pt x="737" y="334"/>
                </a:lnTo>
                <a:lnTo>
                  <a:pt x="729" y="355"/>
                </a:lnTo>
                <a:lnTo>
                  <a:pt x="728" y="387"/>
                </a:lnTo>
                <a:lnTo>
                  <a:pt x="722" y="389"/>
                </a:lnTo>
                <a:lnTo>
                  <a:pt x="711" y="375"/>
                </a:lnTo>
                <a:lnTo>
                  <a:pt x="709" y="380"/>
                </a:lnTo>
                <a:lnTo>
                  <a:pt x="701" y="389"/>
                </a:lnTo>
                <a:lnTo>
                  <a:pt x="707" y="388"/>
                </a:lnTo>
                <a:lnTo>
                  <a:pt x="707" y="383"/>
                </a:lnTo>
                <a:lnTo>
                  <a:pt x="712" y="382"/>
                </a:lnTo>
                <a:lnTo>
                  <a:pt x="724" y="393"/>
                </a:lnTo>
                <a:lnTo>
                  <a:pt x="725" y="397"/>
                </a:lnTo>
                <a:lnTo>
                  <a:pt x="729" y="398"/>
                </a:lnTo>
                <a:lnTo>
                  <a:pt x="729" y="411"/>
                </a:lnTo>
                <a:lnTo>
                  <a:pt x="728" y="421"/>
                </a:lnTo>
                <a:lnTo>
                  <a:pt x="721" y="421"/>
                </a:lnTo>
                <a:lnTo>
                  <a:pt x="717" y="394"/>
                </a:lnTo>
                <a:lnTo>
                  <a:pt x="708" y="389"/>
                </a:lnTo>
                <a:lnTo>
                  <a:pt x="701" y="390"/>
                </a:lnTo>
                <a:lnTo>
                  <a:pt x="689" y="402"/>
                </a:lnTo>
                <a:lnTo>
                  <a:pt x="662" y="429"/>
                </a:lnTo>
                <a:lnTo>
                  <a:pt x="656" y="432"/>
                </a:lnTo>
                <a:lnTo>
                  <a:pt x="650" y="432"/>
                </a:lnTo>
                <a:lnTo>
                  <a:pt x="648" y="437"/>
                </a:lnTo>
                <a:lnTo>
                  <a:pt x="651" y="437"/>
                </a:lnTo>
                <a:lnTo>
                  <a:pt x="648" y="442"/>
                </a:lnTo>
                <a:lnTo>
                  <a:pt x="646" y="440"/>
                </a:lnTo>
                <a:lnTo>
                  <a:pt x="646" y="442"/>
                </a:lnTo>
                <a:lnTo>
                  <a:pt x="645" y="447"/>
                </a:lnTo>
                <a:lnTo>
                  <a:pt x="650" y="448"/>
                </a:lnTo>
                <a:lnTo>
                  <a:pt x="658" y="451"/>
                </a:lnTo>
                <a:lnTo>
                  <a:pt x="660" y="449"/>
                </a:lnTo>
                <a:lnTo>
                  <a:pt x="660" y="432"/>
                </a:lnTo>
                <a:lnTo>
                  <a:pt x="662" y="433"/>
                </a:lnTo>
                <a:lnTo>
                  <a:pt x="662" y="451"/>
                </a:lnTo>
                <a:lnTo>
                  <a:pt x="669" y="457"/>
                </a:lnTo>
                <a:lnTo>
                  <a:pt x="700" y="458"/>
                </a:lnTo>
                <a:lnTo>
                  <a:pt x="700" y="457"/>
                </a:lnTo>
                <a:lnTo>
                  <a:pt x="707" y="448"/>
                </a:lnTo>
                <a:lnTo>
                  <a:pt x="712" y="448"/>
                </a:lnTo>
                <a:lnTo>
                  <a:pt x="714" y="442"/>
                </a:lnTo>
                <a:lnTo>
                  <a:pt x="713" y="440"/>
                </a:lnTo>
                <a:lnTo>
                  <a:pt x="717" y="434"/>
                </a:lnTo>
                <a:lnTo>
                  <a:pt x="721" y="422"/>
                </a:lnTo>
                <a:lnTo>
                  <a:pt x="723" y="425"/>
                </a:lnTo>
                <a:lnTo>
                  <a:pt x="727" y="425"/>
                </a:lnTo>
                <a:lnTo>
                  <a:pt x="720" y="450"/>
                </a:lnTo>
                <a:lnTo>
                  <a:pt x="708" y="489"/>
                </a:lnTo>
                <a:lnTo>
                  <a:pt x="706" y="494"/>
                </a:lnTo>
                <a:lnTo>
                  <a:pt x="705" y="493"/>
                </a:lnTo>
                <a:lnTo>
                  <a:pt x="674" y="514"/>
                </a:lnTo>
                <a:lnTo>
                  <a:pt x="661" y="523"/>
                </a:lnTo>
                <a:lnTo>
                  <a:pt x="648" y="532"/>
                </a:lnTo>
                <a:lnTo>
                  <a:pt x="631" y="532"/>
                </a:lnTo>
                <a:lnTo>
                  <a:pt x="630" y="521"/>
                </a:lnTo>
                <a:lnTo>
                  <a:pt x="635" y="519"/>
                </a:lnTo>
                <a:lnTo>
                  <a:pt x="659" y="500"/>
                </a:lnTo>
                <a:lnTo>
                  <a:pt x="661" y="495"/>
                </a:lnTo>
                <a:lnTo>
                  <a:pt x="661" y="491"/>
                </a:lnTo>
                <a:lnTo>
                  <a:pt x="666" y="486"/>
                </a:lnTo>
                <a:lnTo>
                  <a:pt x="663" y="491"/>
                </a:lnTo>
                <a:lnTo>
                  <a:pt x="669" y="486"/>
                </a:lnTo>
                <a:lnTo>
                  <a:pt x="667" y="471"/>
                </a:lnTo>
                <a:lnTo>
                  <a:pt x="663" y="470"/>
                </a:lnTo>
                <a:lnTo>
                  <a:pt x="658" y="471"/>
                </a:lnTo>
                <a:lnTo>
                  <a:pt x="651" y="468"/>
                </a:lnTo>
                <a:lnTo>
                  <a:pt x="646" y="468"/>
                </a:lnTo>
                <a:lnTo>
                  <a:pt x="640" y="475"/>
                </a:lnTo>
                <a:lnTo>
                  <a:pt x="633" y="475"/>
                </a:lnTo>
                <a:lnTo>
                  <a:pt x="637" y="478"/>
                </a:lnTo>
                <a:lnTo>
                  <a:pt x="630" y="479"/>
                </a:lnTo>
                <a:lnTo>
                  <a:pt x="623" y="479"/>
                </a:lnTo>
                <a:lnTo>
                  <a:pt x="629" y="477"/>
                </a:lnTo>
                <a:lnTo>
                  <a:pt x="610" y="478"/>
                </a:lnTo>
                <a:lnTo>
                  <a:pt x="607" y="493"/>
                </a:lnTo>
                <a:lnTo>
                  <a:pt x="625" y="528"/>
                </a:lnTo>
                <a:lnTo>
                  <a:pt x="622" y="531"/>
                </a:lnTo>
                <a:lnTo>
                  <a:pt x="578" y="527"/>
                </a:lnTo>
                <a:lnTo>
                  <a:pt x="517" y="532"/>
                </a:lnTo>
                <a:lnTo>
                  <a:pt x="486" y="533"/>
                </a:lnTo>
                <a:lnTo>
                  <a:pt x="478" y="536"/>
                </a:lnTo>
                <a:lnTo>
                  <a:pt x="454" y="547"/>
                </a:lnTo>
                <a:lnTo>
                  <a:pt x="444" y="543"/>
                </a:lnTo>
                <a:lnTo>
                  <a:pt x="444" y="536"/>
                </a:lnTo>
                <a:lnTo>
                  <a:pt x="453" y="513"/>
                </a:lnTo>
                <a:lnTo>
                  <a:pt x="453" y="491"/>
                </a:lnTo>
                <a:lnTo>
                  <a:pt x="429" y="452"/>
                </a:lnTo>
                <a:lnTo>
                  <a:pt x="424" y="452"/>
                </a:lnTo>
                <a:lnTo>
                  <a:pt x="390" y="436"/>
                </a:lnTo>
                <a:lnTo>
                  <a:pt x="361" y="432"/>
                </a:lnTo>
                <a:lnTo>
                  <a:pt x="346" y="444"/>
                </a:lnTo>
                <a:lnTo>
                  <a:pt x="328" y="486"/>
                </a:lnTo>
                <a:lnTo>
                  <a:pt x="328" y="489"/>
                </a:lnTo>
                <a:lnTo>
                  <a:pt x="326" y="491"/>
                </a:lnTo>
                <a:lnTo>
                  <a:pt x="326" y="493"/>
                </a:lnTo>
                <a:lnTo>
                  <a:pt x="325" y="494"/>
                </a:lnTo>
                <a:lnTo>
                  <a:pt x="324" y="495"/>
                </a:lnTo>
                <a:lnTo>
                  <a:pt x="323" y="496"/>
                </a:lnTo>
                <a:lnTo>
                  <a:pt x="321" y="497"/>
                </a:lnTo>
                <a:lnTo>
                  <a:pt x="320" y="497"/>
                </a:lnTo>
                <a:lnTo>
                  <a:pt x="316" y="497"/>
                </a:lnTo>
                <a:lnTo>
                  <a:pt x="314" y="497"/>
                </a:lnTo>
                <a:lnTo>
                  <a:pt x="310" y="497"/>
                </a:lnTo>
                <a:lnTo>
                  <a:pt x="307" y="497"/>
                </a:lnTo>
                <a:lnTo>
                  <a:pt x="297" y="495"/>
                </a:lnTo>
                <a:lnTo>
                  <a:pt x="293" y="494"/>
                </a:lnTo>
                <a:lnTo>
                  <a:pt x="283" y="471"/>
                </a:lnTo>
                <a:lnTo>
                  <a:pt x="290" y="473"/>
                </a:lnTo>
                <a:lnTo>
                  <a:pt x="297" y="478"/>
                </a:lnTo>
                <a:lnTo>
                  <a:pt x="305" y="473"/>
                </a:lnTo>
                <a:lnTo>
                  <a:pt x="306" y="471"/>
                </a:lnTo>
                <a:lnTo>
                  <a:pt x="306" y="467"/>
                </a:lnTo>
                <a:lnTo>
                  <a:pt x="310" y="463"/>
                </a:lnTo>
                <a:lnTo>
                  <a:pt x="309" y="457"/>
                </a:lnTo>
                <a:lnTo>
                  <a:pt x="308" y="457"/>
                </a:lnTo>
                <a:lnTo>
                  <a:pt x="307" y="456"/>
                </a:lnTo>
                <a:lnTo>
                  <a:pt x="307" y="454"/>
                </a:lnTo>
                <a:lnTo>
                  <a:pt x="311" y="452"/>
                </a:lnTo>
                <a:lnTo>
                  <a:pt x="314" y="451"/>
                </a:lnTo>
                <a:lnTo>
                  <a:pt x="314" y="448"/>
                </a:lnTo>
                <a:lnTo>
                  <a:pt x="314" y="447"/>
                </a:lnTo>
                <a:lnTo>
                  <a:pt x="320" y="439"/>
                </a:lnTo>
                <a:lnTo>
                  <a:pt x="318" y="431"/>
                </a:lnTo>
                <a:lnTo>
                  <a:pt x="316" y="435"/>
                </a:lnTo>
                <a:lnTo>
                  <a:pt x="314" y="439"/>
                </a:lnTo>
                <a:lnTo>
                  <a:pt x="314" y="434"/>
                </a:lnTo>
                <a:lnTo>
                  <a:pt x="317" y="428"/>
                </a:lnTo>
                <a:lnTo>
                  <a:pt x="318" y="425"/>
                </a:lnTo>
                <a:lnTo>
                  <a:pt x="317" y="421"/>
                </a:lnTo>
                <a:lnTo>
                  <a:pt x="316" y="421"/>
                </a:lnTo>
                <a:lnTo>
                  <a:pt x="310" y="424"/>
                </a:lnTo>
                <a:lnTo>
                  <a:pt x="308" y="424"/>
                </a:lnTo>
                <a:lnTo>
                  <a:pt x="306" y="425"/>
                </a:lnTo>
                <a:lnTo>
                  <a:pt x="305" y="427"/>
                </a:lnTo>
                <a:lnTo>
                  <a:pt x="305" y="433"/>
                </a:lnTo>
                <a:lnTo>
                  <a:pt x="302" y="434"/>
                </a:lnTo>
                <a:lnTo>
                  <a:pt x="300" y="432"/>
                </a:lnTo>
                <a:lnTo>
                  <a:pt x="299" y="433"/>
                </a:lnTo>
                <a:lnTo>
                  <a:pt x="299" y="436"/>
                </a:lnTo>
                <a:lnTo>
                  <a:pt x="300" y="441"/>
                </a:lnTo>
                <a:lnTo>
                  <a:pt x="298" y="445"/>
                </a:lnTo>
                <a:lnTo>
                  <a:pt x="294" y="447"/>
                </a:lnTo>
                <a:lnTo>
                  <a:pt x="292" y="455"/>
                </a:lnTo>
                <a:lnTo>
                  <a:pt x="286" y="455"/>
                </a:lnTo>
                <a:lnTo>
                  <a:pt x="288" y="441"/>
                </a:lnTo>
                <a:lnTo>
                  <a:pt x="293" y="429"/>
                </a:lnTo>
                <a:lnTo>
                  <a:pt x="294" y="425"/>
                </a:lnTo>
                <a:lnTo>
                  <a:pt x="295" y="421"/>
                </a:lnTo>
                <a:lnTo>
                  <a:pt x="297" y="416"/>
                </a:lnTo>
                <a:lnTo>
                  <a:pt x="297" y="411"/>
                </a:lnTo>
                <a:lnTo>
                  <a:pt x="297" y="409"/>
                </a:lnTo>
                <a:lnTo>
                  <a:pt x="297" y="405"/>
                </a:lnTo>
                <a:lnTo>
                  <a:pt x="295" y="402"/>
                </a:lnTo>
                <a:lnTo>
                  <a:pt x="294" y="398"/>
                </a:lnTo>
                <a:lnTo>
                  <a:pt x="293" y="396"/>
                </a:lnTo>
                <a:lnTo>
                  <a:pt x="283" y="382"/>
                </a:lnTo>
                <a:lnTo>
                  <a:pt x="271" y="370"/>
                </a:lnTo>
                <a:lnTo>
                  <a:pt x="260" y="364"/>
                </a:lnTo>
                <a:lnTo>
                  <a:pt x="241" y="351"/>
                </a:lnTo>
                <a:lnTo>
                  <a:pt x="231" y="339"/>
                </a:lnTo>
                <a:lnTo>
                  <a:pt x="223" y="320"/>
                </a:lnTo>
                <a:lnTo>
                  <a:pt x="221" y="299"/>
                </a:lnTo>
                <a:lnTo>
                  <a:pt x="221" y="264"/>
                </a:lnTo>
                <a:lnTo>
                  <a:pt x="209" y="225"/>
                </a:lnTo>
                <a:lnTo>
                  <a:pt x="201" y="210"/>
                </a:lnTo>
                <a:lnTo>
                  <a:pt x="190" y="187"/>
                </a:lnTo>
                <a:lnTo>
                  <a:pt x="187" y="183"/>
                </a:lnTo>
                <a:lnTo>
                  <a:pt x="171" y="175"/>
                </a:lnTo>
                <a:lnTo>
                  <a:pt x="154" y="172"/>
                </a:lnTo>
                <a:lnTo>
                  <a:pt x="126" y="178"/>
                </a:lnTo>
                <a:lnTo>
                  <a:pt x="119" y="178"/>
                </a:lnTo>
                <a:lnTo>
                  <a:pt x="107" y="187"/>
                </a:lnTo>
                <a:lnTo>
                  <a:pt x="75" y="189"/>
                </a:lnTo>
                <a:lnTo>
                  <a:pt x="50" y="184"/>
                </a:lnTo>
                <a:lnTo>
                  <a:pt x="29" y="166"/>
                </a:lnTo>
                <a:lnTo>
                  <a:pt x="21" y="144"/>
                </a:lnTo>
                <a:lnTo>
                  <a:pt x="12" y="117"/>
                </a:lnTo>
                <a:lnTo>
                  <a:pt x="19" y="83"/>
                </a:lnTo>
                <a:lnTo>
                  <a:pt x="38" y="52"/>
                </a:lnTo>
                <a:lnTo>
                  <a:pt x="60" y="7"/>
                </a:lnTo>
                <a:lnTo>
                  <a:pt x="50" y="0"/>
                </a:lnTo>
                <a:lnTo>
                  <a:pt x="35" y="31"/>
                </a:lnTo>
                <a:lnTo>
                  <a:pt x="4" y="82"/>
                </a:lnTo>
                <a:lnTo>
                  <a:pt x="0" y="104"/>
                </a:lnTo>
                <a:lnTo>
                  <a:pt x="6" y="145"/>
                </a:lnTo>
                <a:lnTo>
                  <a:pt x="25" y="179"/>
                </a:lnTo>
                <a:lnTo>
                  <a:pt x="54" y="199"/>
                </a:lnTo>
                <a:lnTo>
                  <a:pt x="104" y="201"/>
                </a:lnTo>
                <a:lnTo>
                  <a:pt x="114" y="197"/>
                </a:lnTo>
                <a:lnTo>
                  <a:pt x="152" y="184"/>
                </a:lnTo>
                <a:lnTo>
                  <a:pt x="170" y="190"/>
                </a:lnTo>
                <a:lnTo>
                  <a:pt x="190" y="210"/>
                </a:lnTo>
                <a:lnTo>
                  <a:pt x="196" y="235"/>
                </a:lnTo>
                <a:lnTo>
                  <a:pt x="208" y="313"/>
                </a:lnTo>
                <a:lnTo>
                  <a:pt x="216" y="342"/>
                </a:lnTo>
                <a:lnTo>
                  <a:pt x="239" y="368"/>
                </a:lnTo>
                <a:lnTo>
                  <a:pt x="253" y="378"/>
                </a:lnTo>
                <a:lnTo>
                  <a:pt x="259" y="382"/>
                </a:lnTo>
                <a:lnTo>
                  <a:pt x="279" y="397"/>
                </a:lnTo>
                <a:lnTo>
                  <a:pt x="283" y="417"/>
                </a:lnTo>
                <a:lnTo>
                  <a:pt x="274" y="434"/>
                </a:lnTo>
                <a:lnTo>
                  <a:pt x="271" y="443"/>
                </a:lnTo>
                <a:lnTo>
                  <a:pt x="268" y="452"/>
                </a:lnTo>
                <a:lnTo>
                  <a:pt x="265" y="465"/>
                </a:lnTo>
                <a:lnTo>
                  <a:pt x="265" y="479"/>
                </a:lnTo>
                <a:lnTo>
                  <a:pt x="280" y="501"/>
                </a:lnTo>
                <a:lnTo>
                  <a:pt x="297" y="508"/>
                </a:lnTo>
                <a:lnTo>
                  <a:pt x="302" y="510"/>
                </a:lnTo>
                <a:lnTo>
                  <a:pt x="333" y="518"/>
                </a:lnTo>
                <a:lnTo>
                  <a:pt x="333" y="495"/>
                </a:lnTo>
                <a:lnTo>
                  <a:pt x="334" y="487"/>
                </a:lnTo>
                <a:lnTo>
                  <a:pt x="347" y="450"/>
                </a:lnTo>
                <a:lnTo>
                  <a:pt x="359" y="440"/>
                </a:lnTo>
                <a:lnTo>
                  <a:pt x="420" y="458"/>
                </a:lnTo>
                <a:lnTo>
                  <a:pt x="443" y="485"/>
                </a:lnTo>
                <a:lnTo>
                  <a:pt x="445" y="511"/>
                </a:lnTo>
                <a:lnTo>
                  <a:pt x="432" y="548"/>
                </a:lnTo>
                <a:lnTo>
                  <a:pt x="441" y="558"/>
                </a:lnTo>
                <a:lnTo>
                  <a:pt x="455" y="558"/>
                </a:lnTo>
                <a:lnTo>
                  <a:pt x="497" y="537"/>
                </a:lnTo>
                <a:lnTo>
                  <a:pt x="500" y="537"/>
                </a:lnTo>
              </a:path>
            </a:pathLst>
          </a:custGeom>
          <a:noFill/>
          <a:ln w="15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00" name="Line 40"/>
          <p:cNvSpPr>
            <a:spLocks noChangeShapeType="1"/>
          </p:cNvSpPr>
          <p:nvPr/>
        </p:nvSpPr>
        <p:spPr bwMode="auto">
          <a:xfrm>
            <a:off x="4454525" y="4202113"/>
            <a:ext cx="1588" cy="6350"/>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1" name="Line 41"/>
          <p:cNvSpPr>
            <a:spLocks noChangeShapeType="1"/>
          </p:cNvSpPr>
          <p:nvPr/>
        </p:nvSpPr>
        <p:spPr bwMode="auto">
          <a:xfrm flipV="1">
            <a:off x="4452938" y="4208463"/>
            <a:ext cx="1587" cy="58737"/>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2" name="Line 42"/>
          <p:cNvSpPr>
            <a:spLocks noChangeShapeType="1"/>
          </p:cNvSpPr>
          <p:nvPr/>
        </p:nvSpPr>
        <p:spPr bwMode="auto">
          <a:xfrm>
            <a:off x="4452938" y="4267200"/>
            <a:ext cx="1587" cy="9525"/>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3" name="Line 43"/>
          <p:cNvSpPr>
            <a:spLocks noChangeShapeType="1"/>
          </p:cNvSpPr>
          <p:nvPr/>
        </p:nvSpPr>
        <p:spPr bwMode="auto">
          <a:xfrm>
            <a:off x="4452938" y="4267200"/>
            <a:ext cx="1587" cy="1588"/>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4" name="Freeform 44"/>
          <p:cNvSpPr>
            <a:spLocks/>
          </p:cNvSpPr>
          <p:nvPr/>
        </p:nvSpPr>
        <p:spPr bwMode="auto">
          <a:xfrm>
            <a:off x="4454525" y="4276725"/>
            <a:ext cx="7938" cy="33338"/>
          </a:xfrm>
          <a:custGeom>
            <a:avLst/>
            <a:gdLst>
              <a:gd name="T0" fmla="*/ 0 w 9"/>
              <a:gd name="T1" fmla="*/ 0 h 42"/>
              <a:gd name="T2" fmla="*/ 2147483647 w 9"/>
              <a:gd name="T3" fmla="*/ 2147483647 h 42"/>
              <a:gd name="T4" fmla="*/ 2147483647 w 9"/>
              <a:gd name="T5" fmla="*/ 2147483647 h 42"/>
              <a:gd name="T6" fmla="*/ 2147483647 w 9"/>
              <a:gd name="T7" fmla="*/ 2147483647 h 42"/>
              <a:gd name="T8" fmla="*/ 2147483647 w 9"/>
              <a:gd name="T9" fmla="*/ 214748364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2">
                <a:moveTo>
                  <a:pt x="0" y="0"/>
                </a:moveTo>
                <a:lnTo>
                  <a:pt x="1" y="15"/>
                </a:lnTo>
                <a:lnTo>
                  <a:pt x="4" y="29"/>
                </a:lnTo>
                <a:lnTo>
                  <a:pt x="7" y="40"/>
                </a:lnTo>
                <a:lnTo>
                  <a:pt x="9" y="42"/>
                </a:lnTo>
              </a:path>
            </a:pathLst>
          </a:custGeom>
          <a:noFill/>
          <a:ln w="15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05" name="Freeform 45"/>
          <p:cNvSpPr>
            <a:spLocks/>
          </p:cNvSpPr>
          <p:nvPr/>
        </p:nvSpPr>
        <p:spPr bwMode="auto">
          <a:xfrm>
            <a:off x="4459288" y="4310063"/>
            <a:ext cx="12700" cy="123825"/>
          </a:xfrm>
          <a:custGeom>
            <a:avLst/>
            <a:gdLst>
              <a:gd name="T0" fmla="*/ 2147483647 w 16"/>
              <a:gd name="T1" fmla="*/ 0 h 156"/>
              <a:gd name="T2" fmla="*/ 0 w 16"/>
              <a:gd name="T3" fmla="*/ 2147483647 h 156"/>
              <a:gd name="T4" fmla="*/ 2147483647 w 16"/>
              <a:gd name="T5" fmla="*/ 2147483647 h 156"/>
              <a:gd name="T6" fmla="*/ 2147483647 w 16"/>
              <a:gd name="T7" fmla="*/ 2147483647 h 156"/>
              <a:gd name="T8" fmla="*/ 2147483647 w 16"/>
              <a:gd name="T9" fmla="*/ 2147483647 h 156"/>
              <a:gd name="T10" fmla="*/ 2147483647 w 16"/>
              <a:gd name="T11" fmla="*/ 2147483647 h 156"/>
              <a:gd name="T12" fmla="*/ 2147483647 w 16"/>
              <a:gd name="T13" fmla="*/ 2147483647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56">
                <a:moveTo>
                  <a:pt x="2" y="0"/>
                </a:moveTo>
                <a:lnTo>
                  <a:pt x="0" y="4"/>
                </a:lnTo>
                <a:lnTo>
                  <a:pt x="8" y="46"/>
                </a:lnTo>
                <a:lnTo>
                  <a:pt x="15" y="61"/>
                </a:lnTo>
                <a:lnTo>
                  <a:pt x="16" y="95"/>
                </a:lnTo>
                <a:lnTo>
                  <a:pt x="16" y="114"/>
                </a:lnTo>
                <a:lnTo>
                  <a:pt x="7" y="156"/>
                </a:lnTo>
              </a:path>
            </a:pathLst>
          </a:custGeom>
          <a:noFill/>
          <a:ln w="15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06" name="Freeform 46"/>
          <p:cNvSpPr>
            <a:spLocks/>
          </p:cNvSpPr>
          <p:nvPr/>
        </p:nvSpPr>
        <p:spPr bwMode="auto">
          <a:xfrm>
            <a:off x="4683125" y="4700588"/>
            <a:ext cx="328613" cy="238125"/>
          </a:xfrm>
          <a:custGeom>
            <a:avLst/>
            <a:gdLst>
              <a:gd name="T0" fmla="*/ 2147483647 w 415"/>
              <a:gd name="T1" fmla="*/ 2147483647 h 300"/>
              <a:gd name="T2" fmla="*/ 2147483647 w 415"/>
              <a:gd name="T3" fmla="*/ 2147483647 h 300"/>
              <a:gd name="T4" fmla="*/ 2147483647 w 415"/>
              <a:gd name="T5" fmla="*/ 2147483647 h 300"/>
              <a:gd name="T6" fmla="*/ 2147483647 w 415"/>
              <a:gd name="T7" fmla="*/ 2147483647 h 300"/>
              <a:gd name="T8" fmla="*/ 2147483647 w 415"/>
              <a:gd name="T9" fmla="*/ 2147483647 h 300"/>
              <a:gd name="T10" fmla="*/ 2147483647 w 415"/>
              <a:gd name="T11" fmla="*/ 2147483647 h 300"/>
              <a:gd name="T12" fmla="*/ 2147483647 w 415"/>
              <a:gd name="T13" fmla="*/ 2147483647 h 300"/>
              <a:gd name="T14" fmla="*/ 2147483647 w 415"/>
              <a:gd name="T15" fmla="*/ 2147483647 h 300"/>
              <a:gd name="T16" fmla="*/ 2147483647 w 415"/>
              <a:gd name="T17" fmla="*/ 2147483647 h 300"/>
              <a:gd name="T18" fmla="*/ 2147483647 w 415"/>
              <a:gd name="T19" fmla="*/ 2147483647 h 300"/>
              <a:gd name="T20" fmla="*/ 2147483647 w 415"/>
              <a:gd name="T21" fmla="*/ 2147483647 h 300"/>
              <a:gd name="T22" fmla="*/ 2147483647 w 415"/>
              <a:gd name="T23" fmla="*/ 2147483647 h 300"/>
              <a:gd name="T24" fmla="*/ 2147483647 w 415"/>
              <a:gd name="T25" fmla="*/ 2147483647 h 300"/>
              <a:gd name="T26" fmla="*/ 2147483647 w 415"/>
              <a:gd name="T27" fmla="*/ 2147483647 h 300"/>
              <a:gd name="T28" fmla="*/ 2147483647 w 415"/>
              <a:gd name="T29" fmla="*/ 2147483647 h 300"/>
              <a:gd name="T30" fmla="*/ 2147483647 w 415"/>
              <a:gd name="T31" fmla="*/ 2147483647 h 300"/>
              <a:gd name="T32" fmla="*/ 2147483647 w 415"/>
              <a:gd name="T33" fmla="*/ 2147483647 h 300"/>
              <a:gd name="T34" fmla="*/ 2147483647 w 415"/>
              <a:gd name="T35" fmla="*/ 2147483647 h 300"/>
              <a:gd name="T36" fmla="*/ 2147483647 w 415"/>
              <a:gd name="T37" fmla="*/ 2147483647 h 300"/>
              <a:gd name="T38" fmla="*/ 2147483647 w 415"/>
              <a:gd name="T39" fmla="*/ 2147483647 h 300"/>
              <a:gd name="T40" fmla="*/ 0 w 415"/>
              <a:gd name="T41" fmla="*/ 2147483647 h 300"/>
              <a:gd name="T42" fmla="*/ 2147483647 w 415"/>
              <a:gd name="T43" fmla="*/ 2147483647 h 300"/>
              <a:gd name="T44" fmla="*/ 2147483647 w 415"/>
              <a:gd name="T45" fmla="*/ 2147483647 h 300"/>
              <a:gd name="T46" fmla="*/ 2147483647 w 415"/>
              <a:gd name="T47" fmla="*/ 2147483647 h 300"/>
              <a:gd name="T48" fmla="*/ 2147483647 w 415"/>
              <a:gd name="T49" fmla="*/ 2147483647 h 300"/>
              <a:gd name="T50" fmla="*/ 2147483647 w 415"/>
              <a:gd name="T51" fmla="*/ 2147483647 h 300"/>
              <a:gd name="T52" fmla="*/ 2147483647 w 415"/>
              <a:gd name="T53" fmla="*/ 2147483647 h 300"/>
              <a:gd name="T54" fmla="*/ 2147483647 w 415"/>
              <a:gd name="T55" fmla="*/ 2147483647 h 300"/>
              <a:gd name="T56" fmla="*/ 2147483647 w 415"/>
              <a:gd name="T57" fmla="*/ 2147483647 h 300"/>
              <a:gd name="T58" fmla="*/ 2147483647 w 415"/>
              <a:gd name="T59" fmla="*/ 2147483647 h 300"/>
              <a:gd name="T60" fmla="*/ 2147483647 w 415"/>
              <a:gd name="T61" fmla="*/ 2147483647 h 300"/>
              <a:gd name="T62" fmla="*/ 2147483647 w 415"/>
              <a:gd name="T63" fmla="*/ 2147483647 h 300"/>
              <a:gd name="T64" fmla="*/ 2147483647 w 415"/>
              <a:gd name="T65" fmla="*/ 2147483647 h 300"/>
              <a:gd name="T66" fmla="*/ 2147483647 w 415"/>
              <a:gd name="T67" fmla="*/ 2147483647 h 300"/>
              <a:gd name="T68" fmla="*/ 2147483647 w 415"/>
              <a:gd name="T69" fmla="*/ 2147483647 h 300"/>
              <a:gd name="T70" fmla="*/ 2147483647 w 415"/>
              <a:gd name="T71" fmla="*/ 2147483647 h 300"/>
              <a:gd name="T72" fmla="*/ 2147483647 w 415"/>
              <a:gd name="T73" fmla="*/ 2147483647 h 300"/>
              <a:gd name="T74" fmla="*/ 2147483647 w 415"/>
              <a:gd name="T75" fmla="*/ 2147483647 h 300"/>
              <a:gd name="T76" fmla="*/ 2147483647 w 415"/>
              <a:gd name="T77" fmla="*/ 2147483647 h 300"/>
              <a:gd name="T78" fmla="*/ 2147483647 w 415"/>
              <a:gd name="T79" fmla="*/ 0 h 300"/>
              <a:gd name="T80" fmla="*/ 2147483647 w 415"/>
              <a:gd name="T81" fmla="*/ 2147483647 h 300"/>
              <a:gd name="T82" fmla="*/ 2147483647 w 415"/>
              <a:gd name="T83" fmla="*/ 2147483647 h 300"/>
              <a:gd name="T84" fmla="*/ 2147483647 w 415"/>
              <a:gd name="T85" fmla="*/ 2147483647 h 300"/>
              <a:gd name="T86" fmla="*/ 2147483647 w 415"/>
              <a:gd name="T87" fmla="*/ 2147483647 h 300"/>
              <a:gd name="T88" fmla="*/ 2147483647 w 415"/>
              <a:gd name="T89" fmla="*/ 2147483647 h 300"/>
              <a:gd name="T90" fmla="*/ 2147483647 w 415"/>
              <a:gd name="T91" fmla="*/ 2147483647 h 300"/>
              <a:gd name="T92" fmla="*/ 2147483647 w 415"/>
              <a:gd name="T93" fmla="*/ 2147483647 h 300"/>
              <a:gd name="T94" fmla="*/ 2147483647 w 415"/>
              <a:gd name="T95" fmla="*/ 2147483647 h 300"/>
              <a:gd name="T96" fmla="*/ 2147483647 w 415"/>
              <a:gd name="T97" fmla="*/ 2147483647 h 300"/>
              <a:gd name="T98" fmla="*/ 2147483647 w 415"/>
              <a:gd name="T99" fmla="*/ 2147483647 h 300"/>
              <a:gd name="T100" fmla="*/ 2147483647 w 415"/>
              <a:gd name="T101" fmla="*/ 2147483647 h 300"/>
              <a:gd name="T102" fmla="*/ 0 w 415"/>
              <a:gd name="T103" fmla="*/ 2147483647 h 3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5" h="300">
                <a:moveTo>
                  <a:pt x="0" y="175"/>
                </a:moveTo>
                <a:lnTo>
                  <a:pt x="4" y="167"/>
                </a:lnTo>
                <a:lnTo>
                  <a:pt x="1" y="166"/>
                </a:lnTo>
                <a:lnTo>
                  <a:pt x="3" y="162"/>
                </a:lnTo>
                <a:lnTo>
                  <a:pt x="10" y="159"/>
                </a:lnTo>
                <a:lnTo>
                  <a:pt x="10" y="150"/>
                </a:lnTo>
                <a:lnTo>
                  <a:pt x="11" y="145"/>
                </a:lnTo>
                <a:lnTo>
                  <a:pt x="12" y="124"/>
                </a:lnTo>
                <a:lnTo>
                  <a:pt x="29" y="107"/>
                </a:lnTo>
                <a:lnTo>
                  <a:pt x="38" y="106"/>
                </a:lnTo>
                <a:lnTo>
                  <a:pt x="46" y="108"/>
                </a:lnTo>
                <a:lnTo>
                  <a:pt x="65" y="114"/>
                </a:lnTo>
                <a:lnTo>
                  <a:pt x="91" y="125"/>
                </a:lnTo>
                <a:lnTo>
                  <a:pt x="108" y="163"/>
                </a:lnTo>
                <a:lnTo>
                  <a:pt x="104" y="178"/>
                </a:lnTo>
                <a:lnTo>
                  <a:pt x="102" y="189"/>
                </a:lnTo>
                <a:lnTo>
                  <a:pt x="93" y="203"/>
                </a:lnTo>
                <a:lnTo>
                  <a:pt x="85" y="201"/>
                </a:lnTo>
                <a:lnTo>
                  <a:pt x="84" y="197"/>
                </a:lnTo>
                <a:lnTo>
                  <a:pt x="61" y="188"/>
                </a:lnTo>
                <a:lnTo>
                  <a:pt x="33" y="177"/>
                </a:lnTo>
                <a:lnTo>
                  <a:pt x="36" y="174"/>
                </a:lnTo>
                <a:lnTo>
                  <a:pt x="44" y="173"/>
                </a:lnTo>
                <a:lnTo>
                  <a:pt x="43" y="178"/>
                </a:lnTo>
                <a:lnTo>
                  <a:pt x="53" y="181"/>
                </a:lnTo>
                <a:lnTo>
                  <a:pt x="49" y="174"/>
                </a:lnTo>
                <a:lnTo>
                  <a:pt x="62" y="158"/>
                </a:lnTo>
                <a:lnTo>
                  <a:pt x="69" y="143"/>
                </a:lnTo>
                <a:lnTo>
                  <a:pt x="67" y="138"/>
                </a:lnTo>
                <a:lnTo>
                  <a:pt x="59" y="125"/>
                </a:lnTo>
                <a:lnTo>
                  <a:pt x="42" y="120"/>
                </a:lnTo>
                <a:lnTo>
                  <a:pt x="41" y="125"/>
                </a:lnTo>
                <a:lnTo>
                  <a:pt x="34" y="125"/>
                </a:lnTo>
                <a:lnTo>
                  <a:pt x="14" y="125"/>
                </a:lnTo>
                <a:lnTo>
                  <a:pt x="15" y="134"/>
                </a:lnTo>
                <a:lnTo>
                  <a:pt x="16" y="143"/>
                </a:lnTo>
                <a:lnTo>
                  <a:pt x="21" y="158"/>
                </a:lnTo>
                <a:lnTo>
                  <a:pt x="24" y="174"/>
                </a:lnTo>
                <a:lnTo>
                  <a:pt x="14" y="170"/>
                </a:lnTo>
                <a:lnTo>
                  <a:pt x="4" y="167"/>
                </a:lnTo>
                <a:lnTo>
                  <a:pt x="0" y="175"/>
                </a:lnTo>
                <a:lnTo>
                  <a:pt x="0" y="152"/>
                </a:lnTo>
                <a:lnTo>
                  <a:pt x="1" y="144"/>
                </a:lnTo>
                <a:lnTo>
                  <a:pt x="14" y="107"/>
                </a:lnTo>
                <a:lnTo>
                  <a:pt x="26" y="97"/>
                </a:lnTo>
                <a:lnTo>
                  <a:pt x="87" y="115"/>
                </a:lnTo>
                <a:lnTo>
                  <a:pt x="110" y="142"/>
                </a:lnTo>
                <a:lnTo>
                  <a:pt x="112" y="168"/>
                </a:lnTo>
                <a:lnTo>
                  <a:pt x="99" y="205"/>
                </a:lnTo>
                <a:lnTo>
                  <a:pt x="108" y="215"/>
                </a:lnTo>
                <a:lnTo>
                  <a:pt x="122" y="215"/>
                </a:lnTo>
                <a:lnTo>
                  <a:pt x="164" y="194"/>
                </a:lnTo>
                <a:lnTo>
                  <a:pt x="167" y="194"/>
                </a:lnTo>
                <a:lnTo>
                  <a:pt x="184" y="194"/>
                </a:lnTo>
                <a:lnTo>
                  <a:pt x="185" y="194"/>
                </a:lnTo>
                <a:lnTo>
                  <a:pt x="273" y="198"/>
                </a:lnTo>
                <a:lnTo>
                  <a:pt x="315" y="199"/>
                </a:lnTo>
                <a:lnTo>
                  <a:pt x="342" y="185"/>
                </a:lnTo>
                <a:lnTo>
                  <a:pt x="372" y="159"/>
                </a:lnTo>
                <a:lnTo>
                  <a:pt x="384" y="142"/>
                </a:lnTo>
                <a:lnTo>
                  <a:pt x="392" y="119"/>
                </a:lnTo>
                <a:lnTo>
                  <a:pt x="404" y="117"/>
                </a:lnTo>
                <a:lnTo>
                  <a:pt x="413" y="100"/>
                </a:lnTo>
                <a:lnTo>
                  <a:pt x="415" y="91"/>
                </a:lnTo>
                <a:lnTo>
                  <a:pt x="415" y="234"/>
                </a:lnTo>
                <a:lnTo>
                  <a:pt x="409" y="228"/>
                </a:lnTo>
                <a:lnTo>
                  <a:pt x="396" y="219"/>
                </a:lnTo>
                <a:lnTo>
                  <a:pt x="357" y="188"/>
                </a:lnTo>
                <a:lnTo>
                  <a:pt x="356" y="188"/>
                </a:lnTo>
                <a:lnTo>
                  <a:pt x="357" y="185"/>
                </a:lnTo>
                <a:lnTo>
                  <a:pt x="379" y="167"/>
                </a:lnTo>
                <a:lnTo>
                  <a:pt x="380" y="166"/>
                </a:lnTo>
                <a:lnTo>
                  <a:pt x="383" y="153"/>
                </a:lnTo>
                <a:lnTo>
                  <a:pt x="389" y="143"/>
                </a:lnTo>
                <a:lnTo>
                  <a:pt x="395" y="132"/>
                </a:lnTo>
                <a:lnTo>
                  <a:pt x="404" y="117"/>
                </a:lnTo>
                <a:lnTo>
                  <a:pt x="392" y="119"/>
                </a:lnTo>
                <a:lnTo>
                  <a:pt x="403" y="86"/>
                </a:lnTo>
                <a:lnTo>
                  <a:pt x="409" y="9"/>
                </a:lnTo>
                <a:lnTo>
                  <a:pt x="415" y="0"/>
                </a:lnTo>
                <a:lnTo>
                  <a:pt x="415" y="300"/>
                </a:lnTo>
                <a:lnTo>
                  <a:pt x="414" y="298"/>
                </a:lnTo>
                <a:lnTo>
                  <a:pt x="410" y="270"/>
                </a:lnTo>
                <a:lnTo>
                  <a:pt x="409" y="239"/>
                </a:lnTo>
                <a:lnTo>
                  <a:pt x="394" y="228"/>
                </a:lnTo>
                <a:lnTo>
                  <a:pt x="373" y="213"/>
                </a:lnTo>
                <a:lnTo>
                  <a:pt x="350" y="197"/>
                </a:lnTo>
                <a:lnTo>
                  <a:pt x="328" y="200"/>
                </a:lnTo>
                <a:lnTo>
                  <a:pt x="310" y="207"/>
                </a:lnTo>
                <a:lnTo>
                  <a:pt x="292" y="209"/>
                </a:lnTo>
                <a:lnTo>
                  <a:pt x="287" y="209"/>
                </a:lnTo>
                <a:lnTo>
                  <a:pt x="204" y="201"/>
                </a:lnTo>
                <a:lnTo>
                  <a:pt x="197" y="203"/>
                </a:lnTo>
                <a:lnTo>
                  <a:pt x="185" y="204"/>
                </a:lnTo>
                <a:lnTo>
                  <a:pt x="167" y="206"/>
                </a:lnTo>
                <a:lnTo>
                  <a:pt x="144" y="209"/>
                </a:lnTo>
                <a:lnTo>
                  <a:pt x="135" y="220"/>
                </a:lnTo>
                <a:lnTo>
                  <a:pt x="128" y="227"/>
                </a:lnTo>
                <a:lnTo>
                  <a:pt x="102" y="223"/>
                </a:lnTo>
                <a:lnTo>
                  <a:pt x="97" y="222"/>
                </a:lnTo>
                <a:lnTo>
                  <a:pt x="92" y="213"/>
                </a:lnTo>
                <a:lnTo>
                  <a:pt x="54" y="199"/>
                </a:lnTo>
                <a:lnTo>
                  <a:pt x="23" y="185"/>
                </a:lnTo>
                <a:lnTo>
                  <a:pt x="0" y="1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07" name="Freeform 47"/>
          <p:cNvSpPr>
            <a:spLocks/>
          </p:cNvSpPr>
          <p:nvPr/>
        </p:nvSpPr>
        <p:spPr bwMode="auto">
          <a:xfrm>
            <a:off x="5010150" y="4683125"/>
            <a:ext cx="68263" cy="152400"/>
          </a:xfrm>
          <a:custGeom>
            <a:avLst/>
            <a:gdLst>
              <a:gd name="T0" fmla="*/ 0 w 85"/>
              <a:gd name="T1" fmla="*/ 2147483647 h 192"/>
              <a:gd name="T2" fmla="*/ 2147483647 w 85"/>
              <a:gd name="T3" fmla="*/ 2147483647 h 192"/>
              <a:gd name="T4" fmla="*/ 2147483647 w 85"/>
              <a:gd name="T5" fmla="*/ 2147483647 h 192"/>
              <a:gd name="T6" fmla="*/ 2147483647 w 85"/>
              <a:gd name="T7" fmla="*/ 2147483647 h 192"/>
              <a:gd name="T8" fmla="*/ 2147483647 w 85"/>
              <a:gd name="T9" fmla="*/ 2147483647 h 192"/>
              <a:gd name="T10" fmla="*/ 2147483647 w 85"/>
              <a:gd name="T11" fmla="*/ 2147483647 h 192"/>
              <a:gd name="T12" fmla="*/ 2147483647 w 85"/>
              <a:gd name="T13" fmla="*/ 2147483647 h 192"/>
              <a:gd name="T14" fmla="*/ 2147483647 w 85"/>
              <a:gd name="T15" fmla="*/ 2147483647 h 192"/>
              <a:gd name="T16" fmla="*/ 2147483647 w 85"/>
              <a:gd name="T17" fmla="*/ 2147483647 h 192"/>
              <a:gd name="T18" fmla="*/ 2147483647 w 85"/>
              <a:gd name="T19" fmla="*/ 2147483647 h 192"/>
              <a:gd name="T20" fmla="*/ 2147483647 w 85"/>
              <a:gd name="T21" fmla="*/ 2147483647 h 192"/>
              <a:gd name="T22" fmla="*/ 2147483647 w 85"/>
              <a:gd name="T23" fmla="*/ 2147483647 h 192"/>
              <a:gd name="T24" fmla="*/ 2147483647 w 85"/>
              <a:gd name="T25" fmla="*/ 2147483647 h 192"/>
              <a:gd name="T26" fmla="*/ 2147483647 w 85"/>
              <a:gd name="T27" fmla="*/ 2147483647 h 192"/>
              <a:gd name="T28" fmla="*/ 2147483647 w 85"/>
              <a:gd name="T29" fmla="*/ 2147483647 h 192"/>
              <a:gd name="T30" fmla="*/ 2147483647 w 85"/>
              <a:gd name="T31" fmla="*/ 2147483647 h 192"/>
              <a:gd name="T32" fmla="*/ 2147483647 w 85"/>
              <a:gd name="T33" fmla="*/ 2147483647 h 192"/>
              <a:gd name="T34" fmla="*/ 0 w 85"/>
              <a:gd name="T35" fmla="*/ 2147483647 h 192"/>
              <a:gd name="T36" fmla="*/ 0 w 85"/>
              <a:gd name="T37" fmla="*/ 2147483647 h 192"/>
              <a:gd name="T38" fmla="*/ 2147483647 w 85"/>
              <a:gd name="T39" fmla="*/ 2147483647 h 192"/>
              <a:gd name="T40" fmla="*/ 2147483647 w 85"/>
              <a:gd name="T41" fmla="*/ 0 h 192"/>
              <a:gd name="T42" fmla="*/ 2147483647 w 85"/>
              <a:gd name="T43" fmla="*/ 2147483647 h 192"/>
              <a:gd name="T44" fmla="*/ 2147483647 w 85"/>
              <a:gd name="T45" fmla="*/ 2147483647 h 192"/>
              <a:gd name="T46" fmla="*/ 2147483647 w 85"/>
              <a:gd name="T47" fmla="*/ 2147483647 h 192"/>
              <a:gd name="T48" fmla="*/ 2147483647 w 85"/>
              <a:gd name="T49" fmla="*/ 2147483647 h 192"/>
              <a:gd name="T50" fmla="*/ 0 w 85"/>
              <a:gd name="T51" fmla="*/ 2147483647 h 192"/>
              <a:gd name="T52" fmla="*/ 0 w 85"/>
              <a:gd name="T53" fmla="*/ 2147483647 h 1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5" h="192">
                <a:moveTo>
                  <a:pt x="0" y="123"/>
                </a:moveTo>
                <a:lnTo>
                  <a:pt x="9" y="84"/>
                </a:lnTo>
                <a:lnTo>
                  <a:pt x="12" y="73"/>
                </a:lnTo>
                <a:lnTo>
                  <a:pt x="6" y="38"/>
                </a:lnTo>
                <a:lnTo>
                  <a:pt x="15" y="15"/>
                </a:lnTo>
                <a:lnTo>
                  <a:pt x="31" y="8"/>
                </a:lnTo>
                <a:lnTo>
                  <a:pt x="38" y="9"/>
                </a:lnTo>
                <a:lnTo>
                  <a:pt x="43" y="9"/>
                </a:lnTo>
                <a:lnTo>
                  <a:pt x="58" y="10"/>
                </a:lnTo>
                <a:lnTo>
                  <a:pt x="68" y="32"/>
                </a:lnTo>
                <a:lnTo>
                  <a:pt x="80" y="61"/>
                </a:lnTo>
                <a:lnTo>
                  <a:pt x="80" y="62"/>
                </a:lnTo>
                <a:lnTo>
                  <a:pt x="78" y="94"/>
                </a:lnTo>
                <a:lnTo>
                  <a:pt x="78" y="105"/>
                </a:lnTo>
                <a:lnTo>
                  <a:pt x="73" y="128"/>
                </a:lnTo>
                <a:lnTo>
                  <a:pt x="43" y="178"/>
                </a:lnTo>
                <a:lnTo>
                  <a:pt x="35" y="192"/>
                </a:lnTo>
                <a:lnTo>
                  <a:pt x="0" y="192"/>
                </a:lnTo>
                <a:lnTo>
                  <a:pt x="0" y="27"/>
                </a:lnTo>
                <a:lnTo>
                  <a:pt x="15" y="6"/>
                </a:lnTo>
                <a:lnTo>
                  <a:pt x="40" y="0"/>
                </a:lnTo>
                <a:lnTo>
                  <a:pt x="67" y="8"/>
                </a:lnTo>
                <a:lnTo>
                  <a:pt x="85" y="55"/>
                </a:lnTo>
                <a:lnTo>
                  <a:pt x="84" y="112"/>
                </a:lnTo>
                <a:lnTo>
                  <a:pt x="52" y="192"/>
                </a:lnTo>
                <a:lnTo>
                  <a:pt x="0" y="192"/>
                </a:lnTo>
                <a:lnTo>
                  <a:pt x="0" y="1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08" name="Freeform 48"/>
          <p:cNvSpPr>
            <a:spLocks/>
          </p:cNvSpPr>
          <p:nvPr/>
        </p:nvSpPr>
        <p:spPr bwMode="auto">
          <a:xfrm>
            <a:off x="5010150" y="4832350"/>
            <a:ext cx="49213" cy="153988"/>
          </a:xfrm>
          <a:custGeom>
            <a:avLst/>
            <a:gdLst>
              <a:gd name="T0" fmla="*/ 2147483647 w 61"/>
              <a:gd name="T1" fmla="*/ 0 h 193"/>
              <a:gd name="T2" fmla="*/ 2147483647 w 61"/>
              <a:gd name="T3" fmla="*/ 2147483647 h 193"/>
              <a:gd name="T4" fmla="*/ 2147483647 w 61"/>
              <a:gd name="T5" fmla="*/ 2147483647 h 193"/>
              <a:gd name="T6" fmla="*/ 2147483647 w 61"/>
              <a:gd name="T7" fmla="*/ 2147483647 h 193"/>
              <a:gd name="T8" fmla="*/ 2147483647 w 61"/>
              <a:gd name="T9" fmla="*/ 2147483647 h 193"/>
              <a:gd name="T10" fmla="*/ 2147483647 w 61"/>
              <a:gd name="T11" fmla="*/ 2147483647 h 193"/>
              <a:gd name="T12" fmla="*/ 2147483647 w 61"/>
              <a:gd name="T13" fmla="*/ 2147483647 h 193"/>
              <a:gd name="T14" fmla="*/ 0 w 61"/>
              <a:gd name="T15" fmla="*/ 2147483647 h 193"/>
              <a:gd name="T16" fmla="*/ 0 w 61"/>
              <a:gd name="T17" fmla="*/ 0 h 193"/>
              <a:gd name="T18" fmla="*/ 2147483647 w 61"/>
              <a:gd name="T19" fmla="*/ 0 h 193"/>
              <a:gd name="T20" fmla="*/ 2147483647 w 61"/>
              <a:gd name="T21" fmla="*/ 2147483647 h 193"/>
              <a:gd name="T22" fmla="*/ 2147483647 w 61"/>
              <a:gd name="T23" fmla="*/ 2147483647 h 193"/>
              <a:gd name="T24" fmla="*/ 2147483647 w 61"/>
              <a:gd name="T25" fmla="*/ 2147483647 h 193"/>
              <a:gd name="T26" fmla="*/ 2147483647 w 61"/>
              <a:gd name="T27" fmla="*/ 2147483647 h 193"/>
              <a:gd name="T28" fmla="*/ 2147483647 w 61"/>
              <a:gd name="T29" fmla="*/ 2147483647 h 193"/>
              <a:gd name="T30" fmla="*/ 2147483647 w 61"/>
              <a:gd name="T31" fmla="*/ 2147483647 h 193"/>
              <a:gd name="T32" fmla="*/ 2147483647 w 61"/>
              <a:gd name="T33" fmla="*/ 2147483647 h 193"/>
              <a:gd name="T34" fmla="*/ 2147483647 w 61"/>
              <a:gd name="T35" fmla="*/ 2147483647 h 193"/>
              <a:gd name="T36" fmla="*/ 0 w 61"/>
              <a:gd name="T37" fmla="*/ 2147483647 h 193"/>
              <a:gd name="T38" fmla="*/ 0 w 61"/>
              <a:gd name="T39" fmla="*/ 0 h 193"/>
              <a:gd name="T40" fmla="*/ 2147483647 w 61"/>
              <a:gd name="T41" fmla="*/ 0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 h="193">
                <a:moveTo>
                  <a:pt x="36" y="0"/>
                </a:moveTo>
                <a:lnTo>
                  <a:pt x="31" y="8"/>
                </a:lnTo>
                <a:lnTo>
                  <a:pt x="35" y="11"/>
                </a:lnTo>
                <a:lnTo>
                  <a:pt x="15" y="48"/>
                </a:lnTo>
                <a:lnTo>
                  <a:pt x="9" y="59"/>
                </a:lnTo>
                <a:lnTo>
                  <a:pt x="7" y="61"/>
                </a:lnTo>
                <a:lnTo>
                  <a:pt x="2" y="67"/>
                </a:lnTo>
                <a:lnTo>
                  <a:pt x="0" y="64"/>
                </a:lnTo>
                <a:lnTo>
                  <a:pt x="0" y="0"/>
                </a:lnTo>
                <a:lnTo>
                  <a:pt x="53" y="0"/>
                </a:lnTo>
                <a:lnTo>
                  <a:pt x="29" y="61"/>
                </a:lnTo>
                <a:lnTo>
                  <a:pt x="12" y="106"/>
                </a:lnTo>
                <a:lnTo>
                  <a:pt x="36" y="169"/>
                </a:lnTo>
                <a:lnTo>
                  <a:pt x="52" y="188"/>
                </a:lnTo>
                <a:lnTo>
                  <a:pt x="61" y="193"/>
                </a:lnTo>
                <a:lnTo>
                  <a:pt x="42" y="193"/>
                </a:lnTo>
                <a:lnTo>
                  <a:pt x="20" y="170"/>
                </a:lnTo>
                <a:lnTo>
                  <a:pt x="1" y="131"/>
                </a:lnTo>
                <a:lnTo>
                  <a:pt x="0" y="124"/>
                </a:lnTo>
                <a:lnTo>
                  <a:pt x="0" y="0"/>
                </a:lnTo>
                <a:lnTo>
                  <a:pt x="3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09" name="Freeform 49"/>
          <p:cNvSpPr>
            <a:spLocks/>
          </p:cNvSpPr>
          <p:nvPr/>
        </p:nvSpPr>
        <p:spPr bwMode="auto">
          <a:xfrm>
            <a:off x="5211763" y="4838700"/>
            <a:ext cx="128587" cy="147638"/>
          </a:xfrm>
          <a:custGeom>
            <a:avLst/>
            <a:gdLst>
              <a:gd name="T0" fmla="*/ 2147483647 w 163"/>
              <a:gd name="T1" fmla="*/ 2147483647 h 185"/>
              <a:gd name="T2" fmla="*/ 2147483647 w 163"/>
              <a:gd name="T3" fmla="*/ 2147483647 h 185"/>
              <a:gd name="T4" fmla="*/ 2147483647 w 163"/>
              <a:gd name="T5" fmla="*/ 2147483647 h 185"/>
              <a:gd name="T6" fmla="*/ 2147483647 w 163"/>
              <a:gd name="T7" fmla="*/ 2147483647 h 185"/>
              <a:gd name="T8" fmla="*/ 2147483647 w 163"/>
              <a:gd name="T9" fmla="*/ 2147483647 h 185"/>
              <a:gd name="T10" fmla="*/ 2147483647 w 163"/>
              <a:gd name="T11" fmla="*/ 2147483647 h 185"/>
              <a:gd name="T12" fmla="*/ 2147483647 w 163"/>
              <a:gd name="T13" fmla="*/ 2147483647 h 185"/>
              <a:gd name="T14" fmla="*/ 2147483647 w 163"/>
              <a:gd name="T15" fmla="*/ 2147483647 h 185"/>
              <a:gd name="T16" fmla="*/ 2147483647 w 163"/>
              <a:gd name="T17" fmla="*/ 2147483647 h 185"/>
              <a:gd name="T18" fmla="*/ 2147483647 w 163"/>
              <a:gd name="T19" fmla="*/ 2147483647 h 185"/>
              <a:gd name="T20" fmla="*/ 2147483647 w 163"/>
              <a:gd name="T21" fmla="*/ 2147483647 h 185"/>
              <a:gd name="T22" fmla="*/ 2147483647 w 163"/>
              <a:gd name="T23" fmla="*/ 2147483647 h 185"/>
              <a:gd name="T24" fmla="*/ 2147483647 w 163"/>
              <a:gd name="T25" fmla="*/ 2147483647 h 185"/>
              <a:gd name="T26" fmla="*/ 2147483647 w 163"/>
              <a:gd name="T27" fmla="*/ 2147483647 h 185"/>
              <a:gd name="T28" fmla="*/ 2147483647 w 163"/>
              <a:gd name="T29" fmla="*/ 2147483647 h 185"/>
              <a:gd name="T30" fmla="*/ 2147483647 w 163"/>
              <a:gd name="T31" fmla="*/ 2147483647 h 185"/>
              <a:gd name="T32" fmla="*/ 2147483647 w 163"/>
              <a:gd name="T33" fmla="*/ 2147483647 h 185"/>
              <a:gd name="T34" fmla="*/ 2147483647 w 163"/>
              <a:gd name="T35" fmla="*/ 2147483647 h 185"/>
              <a:gd name="T36" fmla="*/ 2147483647 w 163"/>
              <a:gd name="T37" fmla="*/ 2147483647 h 185"/>
              <a:gd name="T38" fmla="*/ 2147483647 w 163"/>
              <a:gd name="T39" fmla="*/ 2147483647 h 185"/>
              <a:gd name="T40" fmla="*/ 2147483647 w 163"/>
              <a:gd name="T41" fmla="*/ 2147483647 h 185"/>
              <a:gd name="T42" fmla="*/ 2147483647 w 163"/>
              <a:gd name="T43" fmla="*/ 2147483647 h 185"/>
              <a:gd name="T44" fmla="*/ 2147483647 w 163"/>
              <a:gd name="T45" fmla="*/ 2147483647 h 185"/>
              <a:gd name="T46" fmla="*/ 2147483647 w 163"/>
              <a:gd name="T47" fmla="*/ 2147483647 h 185"/>
              <a:gd name="T48" fmla="*/ 2147483647 w 163"/>
              <a:gd name="T49" fmla="*/ 2147483647 h 185"/>
              <a:gd name="T50" fmla="*/ 2147483647 w 163"/>
              <a:gd name="T51" fmla="*/ 2147483647 h 185"/>
              <a:gd name="T52" fmla="*/ 2147483647 w 163"/>
              <a:gd name="T53" fmla="*/ 2147483647 h 185"/>
              <a:gd name="T54" fmla="*/ 2147483647 w 163"/>
              <a:gd name="T55" fmla="*/ 2147483647 h 185"/>
              <a:gd name="T56" fmla="*/ 2147483647 w 163"/>
              <a:gd name="T57" fmla="*/ 2147483647 h 185"/>
              <a:gd name="T58" fmla="*/ 2147483647 w 163"/>
              <a:gd name="T59" fmla="*/ 2147483647 h 185"/>
              <a:gd name="T60" fmla="*/ 2147483647 w 163"/>
              <a:gd name="T61" fmla="*/ 2147483647 h 185"/>
              <a:gd name="T62" fmla="*/ 2147483647 w 163"/>
              <a:gd name="T63" fmla="*/ 2147483647 h 185"/>
              <a:gd name="T64" fmla="*/ 2147483647 w 163"/>
              <a:gd name="T65" fmla="*/ 2147483647 h 185"/>
              <a:gd name="T66" fmla="*/ 2147483647 w 163"/>
              <a:gd name="T67" fmla="*/ 2147483647 h 185"/>
              <a:gd name="T68" fmla="*/ 2147483647 w 163"/>
              <a:gd name="T69" fmla="*/ 2147483647 h 185"/>
              <a:gd name="T70" fmla="*/ 2147483647 w 163"/>
              <a:gd name="T71" fmla="*/ 2147483647 h 185"/>
              <a:gd name="T72" fmla="*/ 2147483647 w 163"/>
              <a:gd name="T73" fmla="*/ 2147483647 h 185"/>
              <a:gd name="T74" fmla="*/ 2147483647 w 163"/>
              <a:gd name="T75" fmla="*/ 2147483647 h 185"/>
              <a:gd name="T76" fmla="*/ 2147483647 w 163"/>
              <a:gd name="T77" fmla="*/ 2147483647 h 185"/>
              <a:gd name="T78" fmla="*/ 2147483647 w 163"/>
              <a:gd name="T79" fmla="*/ 2147483647 h 185"/>
              <a:gd name="T80" fmla="*/ 2147483647 w 163"/>
              <a:gd name="T81" fmla="*/ 2147483647 h 185"/>
              <a:gd name="T82" fmla="*/ 2147483647 w 163"/>
              <a:gd name="T83" fmla="*/ 2147483647 h 185"/>
              <a:gd name="T84" fmla="*/ 2147483647 w 163"/>
              <a:gd name="T85" fmla="*/ 2147483647 h 185"/>
              <a:gd name="T86" fmla="*/ 2147483647 w 163"/>
              <a:gd name="T87" fmla="*/ 2147483647 h 185"/>
              <a:gd name="T88" fmla="*/ 2147483647 w 163"/>
              <a:gd name="T89" fmla="*/ 2147483647 h 185"/>
              <a:gd name="T90" fmla="*/ 2147483647 w 163"/>
              <a:gd name="T91" fmla="*/ 2147483647 h 185"/>
              <a:gd name="T92" fmla="*/ 2147483647 w 163"/>
              <a:gd name="T93" fmla="*/ 0 h 185"/>
              <a:gd name="T94" fmla="*/ 2147483647 w 163"/>
              <a:gd name="T95" fmla="*/ 2147483647 h 185"/>
              <a:gd name="T96" fmla="*/ 2147483647 w 163"/>
              <a:gd name="T97" fmla="*/ 2147483647 h 185"/>
              <a:gd name="T98" fmla="*/ 2147483647 w 163"/>
              <a:gd name="T99" fmla="*/ 2147483647 h 185"/>
              <a:gd name="T100" fmla="*/ 2147483647 w 163"/>
              <a:gd name="T101" fmla="*/ 2147483647 h 185"/>
              <a:gd name="T102" fmla="*/ 2147483647 w 163"/>
              <a:gd name="T103" fmla="*/ 2147483647 h 185"/>
              <a:gd name="T104" fmla="*/ 2147483647 w 163"/>
              <a:gd name="T105" fmla="*/ 2147483647 h 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3" h="185">
                <a:moveTo>
                  <a:pt x="0" y="185"/>
                </a:moveTo>
                <a:lnTo>
                  <a:pt x="15" y="161"/>
                </a:lnTo>
                <a:lnTo>
                  <a:pt x="13" y="137"/>
                </a:lnTo>
                <a:lnTo>
                  <a:pt x="21" y="138"/>
                </a:lnTo>
                <a:lnTo>
                  <a:pt x="20" y="120"/>
                </a:lnTo>
                <a:lnTo>
                  <a:pt x="21" y="60"/>
                </a:lnTo>
                <a:lnTo>
                  <a:pt x="24" y="56"/>
                </a:lnTo>
                <a:lnTo>
                  <a:pt x="29" y="47"/>
                </a:lnTo>
                <a:lnTo>
                  <a:pt x="30" y="45"/>
                </a:lnTo>
                <a:lnTo>
                  <a:pt x="32" y="44"/>
                </a:lnTo>
                <a:lnTo>
                  <a:pt x="34" y="42"/>
                </a:lnTo>
                <a:lnTo>
                  <a:pt x="36" y="42"/>
                </a:lnTo>
                <a:lnTo>
                  <a:pt x="38" y="41"/>
                </a:lnTo>
                <a:lnTo>
                  <a:pt x="40" y="40"/>
                </a:lnTo>
                <a:lnTo>
                  <a:pt x="42" y="39"/>
                </a:lnTo>
                <a:lnTo>
                  <a:pt x="43" y="39"/>
                </a:lnTo>
                <a:lnTo>
                  <a:pt x="45" y="38"/>
                </a:lnTo>
                <a:lnTo>
                  <a:pt x="47" y="37"/>
                </a:lnTo>
                <a:lnTo>
                  <a:pt x="48" y="37"/>
                </a:lnTo>
                <a:lnTo>
                  <a:pt x="50" y="37"/>
                </a:lnTo>
                <a:lnTo>
                  <a:pt x="52" y="36"/>
                </a:lnTo>
                <a:lnTo>
                  <a:pt x="53" y="36"/>
                </a:lnTo>
                <a:lnTo>
                  <a:pt x="55" y="36"/>
                </a:lnTo>
                <a:lnTo>
                  <a:pt x="55" y="34"/>
                </a:lnTo>
                <a:lnTo>
                  <a:pt x="54" y="34"/>
                </a:lnTo>
                <a:lnTo>
                  <a:pt x="53" y="34"/>
                </a:lnTo>
                <a:lnTo>
                  <a:pt x="52" y="34"/>
                </a:lnTo>
                <a:lnTo>
                  <a:pt x="51" y="33"/>
                </a:lnTo>
                <a:lnTo>
                  <a:pt x="50" y="33"/>
                </a:lnTo>
                <a:lnTo>
                  <a:pt x="48" y="33"/>
                </a:lnTo>
                <a:lnTo>
                  <a:pt x="46" y="33"/>
                </a:lnTo>
                <a:lnTo>
                  <a:pt x="46" y="32"/>
                </a:lnTo>
                <a:lnTo>
                  <a:pt x="44" y="31"/>
                </a:lnTo>
                <a:lnTo>
                  <a:pt x="42" y="31"/>
                </a:lnTo>
                <a:lnTo>
                  <a:pt x="40" y="30"/>
                </a:lnTo>
                <a:lnTo>
                  <a:pt x="39" y="30"/>
                </a:lnTo>
                <a:lnTo>
                  <a:pt x="39" y="29"/>
                </a:lnTo>
                <a:lnTo>
                  <a:pt x="40" y="28"/>
                </a:lnTo>
                <a:lnTo>
                  <a:pt x="43" y="26"/>
                </a:lnTo>
                <a:lnTo>
                  <a:pt x="45" y="25"/>
                </a:lnTo>
                <a:lnTo>
                  <a:pt x="46" y="24"/>
                </a:lnTo>
                <a:lnTo>
                  <a:pt x="48" y="24"/>
                </a:lnTo>
                <a:lnTo>
                  <a:pt x="50" y="25"/>
                </a:lnTo>
                <a:lnTo>
                  <a:pt x="51" y="26"/>
                </a:lnTo>
                <a:lnTo>
                  <a:pt x="52" y="28"/>
                </a:lnTo>
                <a:lnTo>
                  <a:pt x="53" y="29"/>
                </a:lnTo>
                <a:lnTo>
                  <a:pt x="54" y="29"/>
                </a:lnTo>
                <a:lnTo>
                  <a:pt x="55" y="29"/>
                </a:lnTo>
                <a:lnTo>
                  <a:pt x="58" y="29"/>
                </a:lnTo>
                <a:lnTo>
                  <a:pt x="59" y="29"/>
                </a:lnTo>
                <a:lnTo>
                  <a:pt x="61" y="29"/>
                </a:lnTo>
                <a:lnTo>
                  <a:pt x="62" y="29"/>
                </a:lnTo>
                <a:lnTo>
                  <a:pt x="63" y="28"/>
                </a:lnTo>
                <a:lnTo>
                  <a:pt x="62" y="26"/>
                </a:lnTo>
                <a:lnTo>
                  <a:pt x="61" y="26"/>
                </a:lnTo>
                <a:lnTo>
                  <a:pt x="60" y="26"/>
                </a:lnTo>
                <a:lnTo>
                  <a:pt x="59" y="28"/>
                </a:lnTo>
                <a:lnTo>
                  <a:pt x="58" y="28"/>
                </a:lnTo>
                <a:lnTo>
                  <a:pt x="55" y="28"/>
                </a:lnTo>
                <a:lnTo>
                  <a:pt x="54" y="28"/>
                </a:lnTo>
                <a:lnTo>
                  <a:pt x="53" y="26"/>
                </a:lnTo>
                <a:lnTo>
                  <a:pt x="52" y="25"/>
                </a:lnTo>
                <a:lnTo>
                  <a:pt x="51" y="24"/>
                </a:lnTo>
                <a:lnTo>
                  <a:pt x="51" y="23"/>
                </a:lnTo>
                <a:lnTo>
                  <a:pt x="53" y="22"/>
                </a:lnTo>
                <a:lnTo>
                  <a:pt x="54" y="21"/>
                </a:lnTo>
                <a:lnTo>
                  <a:pt x="55" y="21"/>
                </a:lnTo>
                <a:lnTo>
                  <a:pt x="57" y="19"/>
                </a:lnTo>
                <a:lnTo>
                  <a:pt x="60" y="19"/>
                </a:lnTo>
                <a:lnTo>
                  <a:pt x="62" y="18"/>
                </a:lnTo>
                <a:lnTo>
                  <a:pt x="65" y="18"/>
                </a:lnTo>
                <a:lnTo>
                  <a:pt x="66" y="17"/>
                </a:lnTo>
                <a:lnTo>
                  <a:pt x="68" y="17"/>
                </a:lnTo>
                <a:lnTo>
                  <a:pt x="69" y="17"/>
                </a:lnTo>
                <a:lnTo>
                  <a:pt x="70" y="17"/>
                </a:lnTo>
                <a:lnTo>
                  <a:pt x="71" y="17"/>
                </a:lnTo>
                <a:lnTo>
                  <a:pt x="73" y="16"/>
                </a:lnTo>
                <a:lnTo>
                  <a:pt x="74" y="16"/>
                </a:lnTo>
                <a:lnTo>
                  <a:pt x="86" y="15"/>
                </a:lnTo>
                <a:lnTo>
                  <a:pt x="88" y="15"/>
                </a:lnTo>
                <a:lnTo>
                  <a:pt x="89" y="15"/>
                </a:lnTo>
                <a:lnTo>
                  <a:pt x="89" y="16"/>
                </a:lnTo>
                <a:lnTo>
                  <a:pt x="89" y="17"/>
                </a:lnTo>
                <a:lnTo>
                  <a:pt x="86" y="17"/>
                </a:lnTo>
                <a:lnTo>
                  <a:pt x="85" y="18"/>
                </a:lnTo>
                <a:lnTo>
                  <a:pt x="84" y="18"/>
                </a:lnTo>
                <a:lnTo>
                  <a:pt x="86" y="19"/>
                </a:lnTo>
                <a:lnTo>
                  <a:pt x="89" y="19"/>
                </a:lnTo>
                <a:lnTo>
                  <a:pt x="91" y="19"/>
                </a:lnTo>
                <a:lnTo>
                  <a:pt x="94" y="21"/>
                </a:lnTo>
                <a:lnTo>
                  <a:pt x="100" y="21"/>
                </a:lnTo>
                <a:lnTo>
                  <a:pt x="105" y="19"/>
                </a:lnTo>
                <a:lnTo>
                  <a:pt x="108" y="18"/>
                </a:lnTo>
                <a:lnTo>
                  <a:pt x="111" y="18"/>
                </a:lnTo>
                <a:lnTo>
                  <a:pt x="113" y="19"/>
                </a:lnTo>
                <a:lnTo>
                  <a:pt x="114" y="19"/>
                </a:lnTo>
                <a:lnTo>
                  <a:pt x="115" y="19"/>
                </a:lnTo>
                <a:lnTo>
                  <a:pt x="115" y="18"/>
                </a:lnTo>
                <a:lnTo>
                  <a:pt x="116" y="18"/>
                </a:lnTo>
                <a:lnTo>
                  <a:pt x="119" y="18"/>
                </a:lnTo>
                <a:lnTo>
                  <a:pt x="120" y="18"/>
                </a:lnTo>
                <a:lnTo>
                  <a:pt x="121" y="18"/>
                </a:lnTo>
                <a:lnTo>
                  <a:pt x="122" y="19"/>
                </a:lnTo>
                <a:lnTo>
                  <a:pt x="124" y="19"/>
                </a:lnTo>
                <a:lnTo>
                  <a:pt x="127" y="22"/>
                </a:lnTo>
                <a:lnTo>
                  <a:pt x="128" y="23"/>
                </a:lnTo>
                <a:lnTo>
                  <a:pt x="130" y="25"/>
                </a:lnTo>
                <a:lnTo>
                  <a:pt x="129" y="26"/>
                </a:lnTo>
                <a:lnTo>
                  <a:pt x="131" y="30"/>
                </a:lnTo>
                <a:lnTo>
                  <a:pt x="131" y="31"/>
                </a:lnTo>
                <a:lnTo>
                  <a:pt x="132" y="33"/>
                </a:lnTo>
                <a:lnTo>
                  <a:pt x="135" y="36"/>
                </a:lnTo>
                <a:lnTo>
                  <a:pt x="137" y="40"/>
                </a:lnTo>
                <a:lnTo>
                  <a:pt x="138" y="42"/>
                </a:lnTo>
                <a:lnTo>
                  <a:pt x="139" y="46"/>
                </a:lnTo>
                <a:lnTo>
                  <a:pt x="143" y="53"/>
                </a:lnTo>
                <a:lnTo>
                  <a:pt x="146" y="62"/>
                </a:lnTo>
                <a:lnTo>
                  <a:pt x="152" y="84"/>
                </a:lnTo>
                <a:lnTo>
                  <a:pt x="152" y="90"/>
                </a:lnTo>
                <a:lnTo>
                  <a:pt x="153" y="94"/>
                </a:lnTo>
                <a:lnTo>
                  <a:pt x="153" y="102"/>
                </a:lnTo>
                <a:lnTo>
                  <a:pt x="153" y="106"/>
                </a:lnTo>
                <a:lnTo>
                  <a:pt x="149" y="120"/>
                </a:lnTo>
                <a:lnTo>
                  <a:pt x="135" y="149"/>
                </a:lnTo>
                <a:lnTo>
                  <a:pt x="129" y="160"/>
                </a:lnTo>
                <a:lnTo>
                  <a:pt x="121" y="169"/>
                </a:lnTo>
                <a:lnTo>
                  <a:pt x="117" y="175"/>
                </a:lnTo>
                <a:lnTo>
                  <a:pt x="115" y="178"/>
                </a:lnTo>
                <a:lnTo>
                  <a:pt x="108" y="176"/>
                </a:lnTo>
                <a:lnTo>
                  <a:pt x="105" y="175"/>
                </a:lnTo>
                <a:lnTo>
                  <a:pt x="99" y="175"/>
                </a:lnTo>
                <a:lnTo>
                  <a:pt x="93" y="176"/>
                </a:lnTo>
                <a:lnTo>
                  <a:pt x="92" y="175"/>
                </a:lnTo>
                <a:lnTo>
                  <a:pt x="96" y="170"/>
                </a:lnTo>
                <a:lnTo>
                  <a:pt x="97" y="167"/>
                </a:lnTo>
                <a:lnTo>
                  <a:pt x="94" y="166"/>
                </a:lnTo>
                <a:lnTo>
                  <a:pt x="89" y="164"/>
                </a:lnTo>
                <a:lnTo>
                  <a:pt x="81" y="163"/>
                </a:lnTo>
                <a:lnTo>
                  <a:pt x="76" y="161"/>
                </a:lnTo>
                <a:lnTo>
                  <a:pt x="75" y="157"/>
                </a:lnTo>
                <a:lnTo>
                  <a:pt x="76" y="156"/>
                </a:lnTo>
                <a:lnTo>
                  <a:pt x="80" y="154"/>
                </a:lnTo>
                <a:lnTo>
                  <a:pt x="82" y="151"/>
                </a:lnTo>
                <a:lnTo>
                  <a:pt x="82" y="147"/>
                </a:lnTo>
                <a:lnTo>
                  <a:pt x="82" y="143"/>
                </a:lnTo>
                <a:lnTo>
                  <a:pt x="86" y="141"/>
                </a:lnTo>
                <a:lnTo>
                  <a:pt x="89" y="143"/>
                </a:lnTo>
                <a:lnTo>
                  <a:pt x="91" y="144"/>
                </a:lnTo>
                <a:lnTo>
                  <a:pt x="92" y="141"/>
                </a:lnTo>
                <a:lnTo>
                  <a:pt x="92" y="140"/>
                </a:lnTo>
                <a:lnTo>
                  <a:pt x="91" y="139"/>
                </a:lnTo>
                <a:lnTo>
                  <a:pt x="92" y="137"/>
                </a:lnTo>
                <a:lnTo>
                  <a:pt x="94" y="134"/>
                </a:lnTo>
                <a:lnTo>
                  <a:pt x="97" y="133"/>
                </a:lnTo>
                <a:lnTo>
                  <a:pt x="103" y="133"/>
                </a:lnTo>
                <a:lnTo>
                  <a:pt x="106" y="132"/>
                </a:lnTo>
                <a:lnTo>
                  <a:pt x="108" y="130"/>
                </a:lnTo>
                <a:lnTo>
                  <a:pt x="112" y="129"/>
                </a:lnTo>
                <a:lnTo>
                  <a:pt x="114" y="128"/>
                </a:lnTo>
                <a:lnTo>
                  <a:pt x="109" y="125"/>
                </a:lnTo>
                <a:lnTo>
                  <a:pt x="107" y="126"/>
                </a:lnTo>
                <a:lnTo>
                  <a:pt x="104" y="130"/>
                </a:lnTo>
                <a:lnTo>
                  <a:pt x="99" y="131"/>
                </a:lnTo>
                <a:lnTo>
                  <a:pt x="97" y="131"/>
                </a:lnTo>
                <a:lnTo>
                  <a:pt x="94" y="130"/>
                </a:lnTo>
                <a:lnTo>
                  <a:pt x="96" y="128"/>
                </a:lnTo>
                <a:lnTo>
                  <a:pt x="97" y="124"/>
                </a:lnTo>
                <a:lnTo>
                  <a:pt x="99" y="120"/>
                </a:lnTo>
                <a:lnTo>
                  <a:pt x="101" y="116"/>
                </a:lnTo>
                <a:lnTo>
                  <a:pt x="98" y="117"/>
                </a:lnTo>
                <a:lnTo>
                  <a:pt x="96" y="121"/>
                </a:lnTo>
                <a:lnTo>
                  <a:pt x="93" y="125"/>
                </a:lnTo>
                <a:lnTo>
                  <a:pt x="92" y="130"/>
                </a:lnTo>
                <a:lnTo>
                  <a:pt x="91" y="133"/>
                </a:lnTo>
                <a:lnTo>
                  <a:pt x="91" y="134"/>
                </a:lnTo>
                <a:lnTo>
                  <a:pt x="88" y="137"/>
                </a:lnTo>
                <a:lnTo>
                  <a:pt x="84" y="137"/>
                </a:lnTo>
                <a:lnTo>
                  <a:pt x="81" y="134"/>
                </a:lnTo>
                <a:lnTo>
                  <a:pt x="78" y="133"/>
                </a:lnTo>
                <a:lnTo>
                  <a:pt x="75" y="132"/>
                </a:lnTo>
                <a:lnTo>
                  <a:pt x="70" y="125"/>
                </a:lnTo>
                <a:lnTo>
                  <a:pt x="68" y="120"/>
                </a:lnTo>
                <a:lnTo>
                  <a:pt x="68" y="116"/>
                </a:lnTo>
                <a:lnTo>
                  <a:pt x="69" y="114"/>
                </a:lnTo>
                <a:lnTo>
                  <a:pt x="70" y="109"/>
                </a:lnTo>
                <a:lnTo>
                  <a:pt x="68" y="107"/>
                </a:lnTo>
                <a:lnTo>
                  <a:pt x="67" y="110"/>
                </a:lnTo>
                <a:lnTo>
                  <a:pt x="67" y="113"/>
                </a:lnTo>
                <a:lnTo>
                  <a:pt x="65" y="115"/>
                </a:lnTo>
                <a:lnTo>
                  <a:pt x="61" y="117"/>
                </a:lnTo>
                <a:lnTo>
                  <a:pt x="59" y="120"/>
                </a:lnTo>
                <a:lnTo>
                  <a:pt x="55" y="121"/>
                </a:lnTo>
                <a:lnTo>
                  <a:pt x="53" y="123"/>
                </a:lnTo>
                <a:lnTo>
                  <a:pt x="57" y="122"/>
                </a:lnTo>
                <a:lnTo>
                  <a:pt x="63" y="122"/>
                </a:lnTo>
                <a:lnTo>
                  <a:pt x="67" y="125"/>
                </a:lnTo>
                <a:lnTo>
                  <a:pt x="70" y="132"/>
                </a:lnTo>
                <a:lnTo>
                  <a:pt x="73" y="137"/>
                </a:lnTo>
                <a:lnTo>
                  <a:pt x="77" y="141"/>
                </a:lnTo>
                <a:lnTo>
                  <a:pt x="80" y="146"/>
                </a:lnTo>
                <a:lnTo>
                  <a:pt x="80" y="149"/>
                </a:lnTo>
                <a:lnTo>
                  <a:pt x="76" y="152"/>
                </a:lnTo>
                <a:lnTo>
                  <a:pt x="73" y="154"/>
                </a:lnTo>
                <a:lnTo>
                  <a:pt x="71" y="157"/>
                </a:lnTo>
                <a:lnTo>
                  <a:pt x="71" y="161"/>
                </a:lnTo>
                <a:lnTo>
                  <a:pt x="75" y="163"/>
                </a:lnTo>
                <a:lnTo>
                  <a:pt x="81" y="167"/>
                </a:lnTo>
                <a:lnTo>
                  <a:pt x="88" y="168"/>
                </a:lnTo>
                <a:lnTo>
                  <a:pt x="92" y="168"/>
                </a:lnTo>
                <a:lnTo>
                  <a:pt x="92" y="171"/>
                </a:lnTo>
                <a:lnTo>
                  <a:pt x="90" y="176"/>
                </a:lnTo>
                <a:lnTo>
                  <a:pt x="89" y="178"/>
                </a:lnTo>
                <a:lnTo>
                  <a:pt x="89" y="180"/>
                </a:lnTo>
                <a:lnTo>
                  <a:pt x="92" y="182"/>
                </a:lnTo>
                <a:lnTo>
                  <a:pt x="94" y="180"/>
                </a:lnTo>
                <a:lnTo>
                  <a:pt x="99" y="177"/>
                </a:lnTo>
                <a:lnTo>
                  <a:pt x="101" y="177"/>
                </a:lnTo>
                <a:lnTo>
                  <a:pt x="106" y="178"/>
                </a:lnTo>
                <a:lnTo>
                  <a:pt x="107" y="182"/>
                </a:lnTo>
                <a:lnTo>
                  <a:pt x="112" y="183"/>
                </a:lnTo>
                <a:lnTo>
                  <a:pt x="111" y="185"/>
                </a:lnTo>
                <a:lnTo>
                  <a:pt x="17" y="185"/>
                </a:lnTo>
                <a:lnTo>
                  <a:pt x="23" y="164"/>
                </a:lnTo>
                <a:lnTo>
                  <a:pt x="21" y="138"/>
                </a:lnTo>
                <a:lnTo>
                  <a:pt x="13" y="137"/>
                </a:lnTo>
                <a:lnTo>
                  <a:pt x="7" y="88"/>
                </a:lnTo>
                <a:lnTo>
                  <a:pt x="7" y="53"/>
                </a:lnTo>
                <a:lnTo>
                  <a:pt x="7" y="33"/>
                </a:lnTo>
                <a:lnTo>
                  <a:pt x="23" y="15"/>
                </a:lnTo>
                <a:lnTo>
                  <a:pt x="24" y="10"/>
                </a:lnTo>
                <a:lnTo>
                  <a:pt x="28" y="8"/>
                </a:lnTo>
                <a:lnTo>
                  <a:pt x="34" y="5"/>
                </a:lnTo>
                <a:lnTo>
                  <a:pt x="39" y="2"/>
                </a:lnTo>
                <a:lnTo>
                  <a:pt x="45" y="0"/>
                </a:lnTo>
                <a:lnTo>
                  <a:pt x="60" y="0"/>
                </a:lnTo>
                <a:lnTo>
                  <a:pt x="82" y="1"/>
                </a:lnTo>
                <a:lnTo>
                  <a:pt x="83" y="0"/>
                </a:lnTo>
                <a:lnTo>
                  <a:pt x="91" y="1"/>
                </a:lnTo>
                <a:lnTo>
                  <a:pt x="108" y="3"/>
                </a:lnTo>
                <a:lnTo>
                  <a:pt x="116" y="5"/>
                </a:lnTo>
                <a:lnTo>
                  <a:pt x="121" y="6"/>
                </a:lnTo>
                <a:lnTo>
                  <a:pt x="124" y="7"/>
                </a:lnTo>
                <a:lnTo>
                  <a:pt x="128" y="9"/>
                </a:lnTo>
                <a:lnTo>
                  <a:pt x="130" y="9"/>
                </a:lnTo>
                <a:lnTo>
                  <a:pt x="131" y="9"/>
                </a:lnTo>
                <a:lnTo>
                  <a:pt x="134" y="10"/>
                </a:lnTo>
                <a:lnTo>
                  <a:pt x="135" y="13"/>
                </a:lnTo>
                <a:lnTo>
                  <a:pt x="138" y="15"/>
                </a:lnTo>
                <a:lnTo>
                  <a:pt x="140" y="18"/>
                </a:lnTo>
                <a:lnTo>
                  <a:pt x="144" y="23"/>
                </a:lnTo>
                <a:lnTo>
                  <a:pt x="147" y="29"/>
                </a:lnTo>
                <a:lnTo>
                  <a:pt x="150" y="33"/>
                </a:lnTo>
                <a:lnTo>
                  <a:pt x="151" y="40"/>
                </a:lnTo>
                <a:lnTo>
                  <a:pt x="152" y="48"/>
                </a:lnTo>
                <a:lnTo>
                  <a:pt x="154" y="53"/>
                </a:lnTo>
                <a:lnTo>
                  <a:pt x="157" y="60"/>
                </a:lnTo>
                <a:lnTo>
                  <a:pt x="159" y="69"/>
                </a:lnTo>
                <a:lnTo>
                  <a:pt x="161" y="79"/>
                </a:lnTo>
                <a:lnTo>
                  <a:pt x="163" y="90"/>
                </a:lnTo>
                <a:lnTo>
                  <a:pt x="163" y="100"/>
                </a:lnTo>
                <a:lnTo>
                  <a:pt x="160" y="117"/>
                </a:lnTo>
                <a:lnTo>
                  <a:pt x="154" y="133"/>
                </a:lnTo>
                <a:lnTo>
                  <a:pt x="149" y="147"/>
                </a:lnTo>
                <a:lnTo>
                  <a:pt x="142" y="167"/>
                </a:lnTo>
                <a:lnTo>
                  <a:pt x="134" y="179"/>
                </a:lnTo>
                <a:lnTo>
                  <a:pt x="129" y="183"/>
                </a:lnTo>
                <a:lnTo>
                  <a:pt x="127" y="185"/>
                </a:lnTo>
                <a:lnTo>
                  <a:pt x="0" y="18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10" name="Freeform 50"/>
          <p:cNvSpPr>
            <a:spLocks/>
          </p:cNvSpPr>
          <p:nvPr/>
        </p:nvSpPr>
        <p:spPr bwMode="auto">
          <a:xfrm>
            <a:off x="5041900" y="4984750"/>
            <a:ext cx="271463" cy="303213"/>
          </a:xfrm>
          <a:custGeom>
            <a:avLst/>
            <a:gdLst>
              <a:gd name="T0" fmla="*/ 2147483647 w 343"/>
              <a:gd name="T1" fmla="*/ 2147483647 h 383"/>
              <a:gd name="T2" fmla="*/ 2147483647 w 343"/>
              <a:gd name="T3" fmla="*/ 2147483647 h 383"/>
              <a:gd name="T4" fmla="*/ 2147483647 w 343"/>
              <a:gd name="T5" fmla="*/ 0 h 383"/>
              <a:gd name="T6" fmla="*/ 2147483647 w 343"/>
              <a:gd name="T7" fmla="*/ 2147483647 h 383"/>
              <a:gd name="T8" fmla="*/ 2147483647 w 343"/>
              <a:gd name="T9" fmla="*/ 2147483647 h 383"/>
              <a:gd name="T10" fmla="*/ 2147483647 w 343"/>
              <a:gd name="T11" fmla="*/ 2147483647 h 383"/>
              <a:gd name="T12" fmla="*/ 2147483647 w 343"/>
              <a:gd name="T13" fmla="*/ 2147483647 h 383"/>
              <a:gd name="T14" fmla="*/ 2147483647 w 343"/>
              <a:gd name="T15" fmla="*/ 2147483647 h 383"/>
              <a:gd name="T16" fmla="*/ 2147483647 w 343"/>
              <a:gd name="T17" fmla="*/ 2147483647 h 383"/>
              <a:gd name="T18" fmla="*/ 2147483647 w 343"/>
              <a:gd name="T19" fmla="*/ 2147483647 h 383"/>
              <a:gd name="T20" fmla="*/ 2147483647 w 343"/>
              <a:gd name="T21" fmla="*/ 2147483647 h 383"/>
              <a:gd name="T22" fmla="*/ 2147483647 w 343"/>
              <a:gd name="T23" fmla="*/ 2147483647 h 383"/>
              <a:gd name="T24" fmla="*/ 2147483647 w 343"/>
              <a:gd name="T25" fmla="*/ 2147483647 h 383"/>
              <a:gd name="T26" fmla="*/ 2147483647 w 343"/>
              <a:gd name="T27" fmla="*/ 2147483647 h 383"/>
              <a:gd name="T28" fmla="*/ 2147483647 w 343"/>
              <a:gd name="T29" fmla="*/ 2147483647 h 383"/>
              <a:gd name="T30" fmla="*/ 2147483647 w 343"/>
              <a:gd name="T31" fmla="*/ 2147483647 h 383"/>
              <a:gd name="T32" fmla="*/ 2147483647 w 343"/>
              <a:gd name="T33" fmla="*/ 2147483647 h 383"/>
              <a:gd name="T34" fmla="*/ 2147483647 w 343"/>
              <a:gd name="T35" fmla="*/ 2147483647 h 383"/>
              <a:gd name="T36" fmla="*/ 2147483647 w 343"/>
              <a:gd name="T37" fmla="*/ 2147483647 h 383"/>
              <a:gd name="T38" fmla="*/ 2147483647 w 343"/>
              <a:gd name="T39" fmla="*/ 2147483647 h 383"/>
              <a:gd name="T40" fmla="*/ 2147483647 w 343"/>
              <a:gd name="T41" fmla="*/ 0 h 383"/>
              <a:gd name="T42" fmla="*/ 2147483647 w 343"/>
              <a:gd name="T43" fmla="*/ 2147483647 h 383"/>
              <a:gd name="T44" fmla="*/ 2147483647 w 343"/>
              <a:gd name="T45" fmla="*/ 2147483647 h 383"/>
              <a:gd name="T46" fmla="*/ 2147483647 w 343"/>
              <a:gd name="T47" fmla="*/ 2147483647 h 383"/>
              <a:gd name="T48" fmla="*/ 2147483647 w 343"/>
              <a:gd name="T49" fmla="*/ 2147483647 h 383"/>
              <a:gd name="T50" fmla="*/ 2147483647 w 343"/>
              <a:gd name="T51" fmla="*/ 2147483647 h 383"/>
              <a:gd name="T52" fmla="*/ 2147483647 w 343"/>
              <a:gd name="T53" fmla="*/ 2147483647 h 383"/>
              <a:gd name="T54" fmla="*/ 2147483647 w 343"/>
              <a:gd name="T55" fmla="*/ 2147483647 h 383"/>
              <a:gd name="T56" fmla="*/ 2147483647 w 343"/>
              <a:gd name="T57" fmla="*/ 2147483647 h 383"/>
              <a:gd name="T58" fmla="*/ 2147483647 w 343"/>
              <a:gd name="T59" fmla="*/ 2147483647 h 383"/>
              <a:gd name="T60" fmla="*/ 2147483647 w 343"/>
              <a:gd name="T61" fmla="*/ 2147483647 h 383"/>
              <a:gd name="T62" fmla="*/ 2147483647 w 343"/>
              <a:gd name="T63" fmla="*/ 2147483647 h 383"/>
              <a:gd name="T64" fmla="*/ 2147483647 w 343"/>
              <a:gd name="T65" fmla="*/ 2147483647 h 383"/>
              <a:gd name="T66" fmla="*/ 2147483647 w 343"/>
              <a:gd name="T67" fmla="*/ 2147483647 h 383"/>
              <a:gd name="T68" fmla="*/ 2147483647 w 343"/>
              <a:gd name="T69" fmla="*/ 2147483647 h 383"/>
              <a:gd name="T70" fmla="*/ 2147483647 w 343"/>
              <a:gd name="T71" fmla="*/ 2147483647 h 383"/>
              <a:gd name="T72" fmla="*/ 2147483647 w 343"/>
              <a:gd name="T73" fmla="*/ 2147483647 h 383"/>
              <a:gd name="T74" fmla="*/ 2147483647 w 343"/>
              <a:gd name="T75" fmla="*/ 2147483647 h 383"/>
              <a:gd name="T76" fmla="*/ 2147483647 w 343"/>
              <a:gd name="T77" fmla="*/ 2147483647 h 383"/>
              <a:gd name="T78" fmla="*/ 2147483647 w 343"/>
              <a:gd name="T79" fmla="*/ 2147483647 h 383"/>
              <a:gd name="T80" fmla="*/ 2147483647 w 343"/>
              <a:gd name="T81" fmla="*/ 2147483647 h 383"/>
              <a:gd name="T82" fmla="*/ 2147483647 w 343"/>
              <a:gd name="T83" fmla="*/ 2147483647 h 383"/>
              <a:gd name="T84" fmla="*/ 2147483647 w 343"/>
              <a:gd name="T85" fmla="*/ 2147483647 h 383"/>
              <a:gd name="T86" fmla="*/ 2147483647 w 343"/>
              <a:gd name="T87" fmla="*/ 2147483647 h 383"/>
              <a:gd name="T88" fmla="*/ 2147483647 w 343"/>
              <a:gd name="T89" fmla="*/ 2147483647 h 383"/>
              <a:gd name="T90" fmla="*/ 2147483647 w 343"/>
              <a:gd name="T91" fmla="*/ 2147483647 h 383"/>
              <a:gd name="T92" fmla="*/ 2147483647 w 343"/>
              <a:gd name="T93" fmla="*/ 2147483647 h 383"/>
              <a:gd name="T94" fmla="*/ 2147483647 w 343"/>
              <a:gd name="T95" fmla="*/ 2147483647 h 383"/>
              <a:gd name="T96" fmla="*/ 2147483647 w 343"/>
              <a:gd name="T97" fmla="*/ 2147483647 h 383"/>
              <a:gd name="T98" fmla="*/ 2147483647 w 343"/>
              <a:gd name="T99" fmla="*/ 2147483647 h 383"/>
              <a:gd name="T100" fmla="*/ 2147483647 w 343"/>
              <a:gd name="T101" fmla="*/ 0 h 3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3" h="383">
                <a:moveTo>
                  <a:pt x="18" y="0"/>
                </a:moveTo>
                <a:lnTo>
                  <a:pt x="73" y="26"/>
                </a:lnTo>
                <a:lnTo>
                  <a:pt x="159" y="40"/>
                </a:lnTo>
                <a:lnTo>
                  <a:pt x="197" y="30"/>
                </a:lnTo>
                <a:lnTo>
                  <a:pt x="215" y="0"/>
                </a:lnTo>
                <a:lnTo>
                  <a:pt x="326" y="0"/>
                </a:lnTo>
                <a:lnTo>
                  <a:pt x="322" y="6"/>
                </a:lnTo>
                <a:lnTo>
                  <a:pt x="317" y="12"/>
                </a:lnTo>
                <a:lnTo>
                  <a:pt x="311" y="17"/>
                </a:lnTo>
                <a:lnTo>
                  <a:pt x="306" y="19"/>
                </a:lnTo>
                <a:lnTo>
                  <a:pt x="304" y="22"/>
                </a:lnTo>
                <a:lnTo>
                  <a:pt x="302" y="23"/>
                </a:lnTo>
                <a:lnTo>
                  <a:pt x="298" y="26"/>
                </a:lnTo>
                <a:lnTo>
                  <a:pt x="295" y="29"/>
                </a:lnTo>
                <a:lnTo>
                  <a:pt x="292" y="30"/>
                </a:lnTo>
                <a:lnTo>
                  <a:pt x="291" y="34"/>
                </a:lnTo>
                <a:lnTo>
                  <a:pt x="289" y="38"/>
                </a:lnTo>
                <a:lnTo>
                  <a:pt x="287" y="39"/>
                </a:lnTo>
                <a:lnTo>
                  <a:pt x="282" y="35"/>
                </a:lnTo>
                <a:lnTo>
                  <a:pt x="282" y="33"/>
                </a:lnTo>
                <a:lnTo>
                  <a:pt x="279" y="35"/>
                </a:lnTo>
                <a:lnTo>
                  <a:pt x="274" y="35"/>
                </a:lnTo>
                <a:lnTo>
                  <a:pt x="274" y="41"/>
                </a:lnTo>
                <a:lnTo>
                  <a:pt x="273" y="45"/>
                </a:lnTo>
                <a:lnTo>
                  <a:pt x="266" y="45"/>
                </a:lnTo>
                <a:lnTo>
                  <a:pt x="264" y="41"/>
                </a:lnTo>
                <a:lnTo>
                  <a:pt x="262" y="49"/>
                </a:lnTo>
                <a:lnTo>
                  <a:pt x="260" y="50"/>
                </a:lnTo>
                <a:lnTo>
                  <a:pt x="261" y="54"/>
                </a:lnTo>
                <a:lnTo>
                  <a:pt x="262" y="57"/>
                </a:lnTo>
                <a:lnTo>
                  <a:pt x="266" y="60"/>
                </a:lnTo>
                <a:lnTo>
                  <a:pt x="267" y="63"/>
                </a:lnTo>
                <a:lnTo>
                  <a:pt x="265" y="69"/>
                </a:lnTo>
                <a:lnTo>
                  <a:pt x="257" y="78"/>
                </a:lnTo>
                <a:lnTo>
                  <a:pt x="246" y="87"/>
                </a:lnTo>
                <a:lnTo>
                  <a:pt x="234" y="103"/>
                </a:lnTo>
                <a:lnTo>
                  <a:pt x="223" y="76"/>
                </a:lnTo>
                <a:lnTo>
                  <a:pt x="203" y="49"/>
                </a:lnTo>
                <a:lnTo>
                  <a:pt x="190" y="41"/>
                </a:lnTo>
                <a:lnTo>
                  <a:pt x="215" y="25"/>
                </a:lnTo>
                <a:lnTo>
                  <a:pt x="230" y="4"/>
                </a:lnTo>
                <a:lnTo>
                  <a:pt x="231" y="0"/>
                </a:lnTo>
                <a:lnTo>
                  <a:pt x="343" y="0"/>
                </a:lnTo>
                <a:lnTo>
                  <a:pt x="249" y="118"/>
                </a:lnTo>
                <a:lnTo>
                  <a:pt x="238" y="139"/>
                </a:lnTo>
                <a:lnTo>
                  <a:pt x="234" y="149"/>
                </a:lnTo>
                <a:lnTo>
                  <a:pt x="228" y="175"/>
                </a:lnTo>
                <a:lnTo>
                  <a:pt x="205" y="257"/>
                </a:lnTo>
                <a:lnTo>
                  <a:pt x="211" y="303"/>
                </a:lnTo>
                <a:lnTo>
                  <a:pt x="205" y="301"/>
                </a:lnTo>
                <a:lnTo>
                  <a:pt x="198" y="301"/>
                </a:lnTo>
                <a:lnTo>
                  <a:pt x="191" y="301"/>
                </a:lnTo>
                <a:lnTo>
                  <a:pt x="169" y="307"/>
                </a:lnTo>
                <a:lnTo>
                  <a:pt x="147" y="314"/>
                </a:lnTo>
                <a:lnTo>
                  <a:pt x="139" y="317"/>
                </a:lnTo>
                <a:lnTo>
                  <a:pt x="136" y="321"/>
                </a:lnTo>
                <a:lnTo>
                  <a:pt x="135" y="324"/>
                </a:lnTo>
                <a:lnTo>
                  <a:pt x="137" y="348"/>
                </a:lnTo>
                <a:lnTo>
                  <a:pt x="137" y="355"/>
                </a:lnTo>
                <a:lnTo>
                  <a:pt x="136" y="359"/>
                </a:lnTo>
                <a:lnTo>
                  <a:pt x="134" y="362"/>
                </a:lnTo>
                <a:lnTo>
                  <a:pt x="127" y="366"/>
                </a:lnTo>
                <a:lnTo>
                  <a:pt x="106" y="334"/>
                </a:lnTo>
                <a:lnTo>
                  <a:pt x="104" y="344"/>
                </a:lnTo>
                <a:lnTo>
                  <a:pt x="101" y="346"/>
                </a:lnTo>
                <a:lnTo>
                  <a:pt x="97" y="349"/>
                </a:lnTo>
                <a:lnTo>
                  <a:pt x="92" y="352"/>
                </a:lnTo>
                <a:lnTo>
                  <a:pt x="91" y="353"/>
                </a:lnTo>
                <a:lnTo>
                  <a:pt x="90" y="359"/>
                </a:lnTo>
                <a:lnTo>
                  <a:pt x="88" y="361"/>
                </a:lnTo>
                <a:lnTo>
                  <a:pt x="85" y="363"/>
                </a:lnTo>
                <a:lnTo>
                  <a:pt x="78" y="366"/>
                </a:lnTo>
                <a:lnTo>
                  <a:pt x="72" y="369"/>
                </a:lnTo>
                <a:lnTo>
                  <a:pt x="70" y="369"/>
                </a:lnTo>
                <a:lnTo>
                  <a:pt x="65" y="370"/>
                </a:lnTo>
                <a:lnTo>
                  <a:pt x="58" y="370"/>
                </a:lnTo>
                <a:lnTo>
                  <a:pt x="46" y="369"/>
                </a:lnTo>
                <a:lnTo>
                  <a:pt x="49" y="382"/>
                </a:lnTo>
                <a:lnTo>
                  <a:pt x="46" y="383"/>
                </a:lnTo>
                <a:lnTo>
                  <a:pt x="44" y="366"/>
                </a:lnTo>
                <a:lnTo>
                  <a:pt x="72" y="362"/>
                </a:lnTo>
                <a:lnTo>
                  <a:pt x="75" y="345"/>
                </a:lnTo>
                <a:lnTo>
                  <a:pt x="62" y="311"/>
                </a:lnTo>
                <a:lnTo>
                  <a:pt x="72" y="284"/>
                </a:lnTo>
                <a:lnTo>
                  <a:pt x="83" y="257"/>
                </a:lnTo>
                <a:lnTo>
                  <a:pt x="93" y="248"/>
                </a:lnTo>
                <a:lnTo>
                  <a:pt x="100" y="232"/>
                </a:lnTo>
                <a:lnTo>
                  <a:pt x="137" y="238"/>
                </a:lnTo>
                <a:lnTo>
                  <a:pt x="172" y="215"/>
                </a:lnTo>
                <a:lnTo>
                  <a:pt x="203" y="163"/>
                </a:lnTo>
                <a:lnTo>
                  <a:pt x="207" y="155"/>
                </a:lnTo>
                <a:lnTo>
                  <a:pt x="221" y="121"/>
                </a:lnTo>
                <a:lnTo>
                  <a:pt x="220" y="88"/>
                </a:lnTo>
                <a:lnTo>
                  <a:pt x="207" y="67"/>
                </a:lnTo>
                <a:lnTo>
                  <a:pt x="182" y="49"/>
                </a:lnTo>
                <a:lnTo>
                  <a:pt x="170" y="46"/>
                </a:lnTo>
                <a:lnTo>
                  <a:pt x="141" y="52"/>
                </a:lnTo>
                <a:lnTo>
                  <a:pt x="114" y="52"/>
                </a:lnTo>
                <a:lnTo>
                  <a:pt x="70" y="38"/>
                </a:lnTo>
                <a:lnTo>
                  <a:pt x="4" y="3"/>
                </a:lnTo>
                <a:lnTo>
                  <a:pt x="0" y="0"/>
                </a:lnTo>
                <a:lnTo>
                  <a:pt x="1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11" name="Freeform 51"/>
          <p:cNvSpPr>
            <a:spLocks/>
          </p:cNvSpPr>
          <p:nvPr/>
        </p:nvSpPr>
        <p:spPr bwMode="auto">
          <a:xfrm>
            <a:off x="4683125" y="4683125"/>
            <a:ext cx="657225" cy="604838"/>
          </a:xfrm>
          <a:custGeom>
            <a:avLst/>
            <a:gdLst>
              <a:gd name="T0" fmla="*/ 2147483647 w 829"/>
              <a:gd name="T1" fmla="*/ 2147483647 h 764"/>
              <a:gd name="T2" fmla="*/ 2147483647 w 829"/>
              <a:gd name="T3" fmla="*/ 2147483647 h 764"/>
              <a:gd name="T4" fmla="*/ 2147483647 w 829"/>
              <a:gd name="T5" fmla="*/ 2147483647 h 764"/>
              <a:gd name="T6" fmla="*/ 2147483647 w 829"/>
              <a:gd name="T7" fmla="*/ 2147483647 h 764"/>
              <a:gd name="T8" fmla="*/ 2147483647 w 829"/>
              <a:gd name="T9" fmla="*/ 2147483647 h 764"/>
              <a:gd name="T10" fmla="*/ 2147483647 w 829"/>
              <a:gd name="T11" fmla="*/ 2147483647 h 764"/>
              <a:gd name="T12" fmla="*/ 2147483647 w 829"/>
              <a:gd name="T13" fmla="*/ 2147483647 h 764"/>
              <a:gd name="T14" fmla="*/ 2147483647 w 829"/>
              <a:gd name="T15" fmla="*/ 0 h 764"/>
              <a:gd name="T16" fmla="*/ 2147483647 w 829"/>
              <a:gd name="T17" fmla="*/ 2147483647 h 764"/>
              <a:gd name="T18" fmla="*/ 2147483647 w 829"/>
              <a:gd name="T19" fmla="*/ 2147483647 h 764"/>
              <a:gd name="T20" fmla="*/ 2147483647 w 829"/>
              <a:gd name="T21" fmla="*/ 2147483647 h 764"/>
              <a:gd name="T22" fmla="*/ 2147483647 w 829"/>
              <a:gd name="T23" fmla="*/ 2147483647 h 764"/>
              <a:gd name="T24" fmla="*/ 2147483647 w 829"/>
              <a:gd name="T25" fmla="*/ 2147483647 h 764"/>
              <a:gd name="T26" fmla="*/ 2147483647 w 829"/>
              <a:gd name="T27" fmla="*/ 2147483647 h 764"/>
              <a:gd name="T28" fmla="*/ 2147483647 w 829"/>
              <a:gd name="T29" fmla="*/ 2147483647 h 764"/>
              <a:gd name="T30" fmla="*/ 2147483647 w 829"/>
              <a:gd name="T31" fmla="*/ 2147483647 h 764"/>
              <a:gd name="T32" fmla="*/ 2147483647 w 829"/>
              <a:gd name="T33" fmla="*/ 2147483647 h 764"/>
              <a:gd name="T34" fmla="*/ 2147483647 w 829"/>
              <a:gd name="T35" fmla="*/ 2147483647 h 764"/>
              <a:gd name="T36" fmla="*/ 2147483647 w 829"/>
              <a:gd name="T37" fmla="*/ 2147483647 h 764"/>
              <a:gd name="T38" fmla="*/ 2147483647 w 829"/>
              <a:gd name="T39" fmla="*/ 2147483647 h 764"/>
              <a:gd name="T40" fmla="*/ 2147483647 w 829"/>
              <a:gd name="T41" fmla="*/ 2147483647 h 764"/>
              <a:gd name="T42" fmla="*/ 2147483647 w 829"/>
              <a:gd name="T43" fmla="*/ 2147483647 h 764"/>
              <a:gd name="T44" fmla="*/ 2147483647 w 829"/>
              <a:gd name="T45" fmla="*/ 2147483647 h 764"/>
              <a:gd name="T46" fmla="*/ 2147483647 w 829"/>
              <a:gd name="T47" fmla="*/ 2147483647 h 764"/>
              <a:gd name="T48" fmla="*/ 2147483647 w 829"/>
              <a:gd name="T49" fmla="*/ 2147483647 h 764"/>
              <a:gd name="T50" fmla="*/ 2147483647 w 829"/>
              <a:gd name="T51" fmla="*/ 2147483647 h 764"/>
              <a:gd name="T52" fmla="*/ 2147483647 w 829"/>
              <a:gd name="T53" fmla="*/ 2147483647 h 764"/>
              <a:gd name="T54" fmla="*/ 2147483647 w 829"/>
              <a:gd name="T55" fmla="*/ 2147483647 h 764"/>
              <a:gd name="T56" fmla="*/ 2147483647 w 829"/>
              <a:gd name="T57" fmla="*/ 2147483647 h 764"/>
              <a:gd name="T58" fmla="*/ 2147483647 w 829"/>
              <a:gd name="T59" fmla="*/ 2147483647 h 764"/>
              <a:gd name="T60" fmla="*/ 2147483647 w 829"/>
              <a:gd name="T61" fmla="*/ 2147483647 h 764"/>
              <a:gd name="T62" fmla="*/ 2147483647 w 829"/>
              <a:gd name="T63" fmla="*/ 2147483647 h 764"/>
              <a:gd name="T64" fmla="*/ 2147483647 w 829"/>
              <a:gd name="T65" fmla="*/ 2147483647 h 764"/>
              <a:gd name="T66" fmla="*/ 2147483647 w 829"/>
              <a:gd name="T67" fmla="*/ 2147483647 h 764"/>
              <a:gd name="T68" fmla="*/ 2147483647 w 829"/>
              <a:gd name="T69" fmla="*/ 2147483647 h 764"/>
              <a:gd name="T70" fmla="*/ 2147483647 w 829"/>
              <a:gd name="T71" fmla="*/ 2147483647 h 764"/>
              <a:gd name="T72" fmla="*/ 2147483647 w 829"/>
              <a:gd name="T73" fmla="*/ 2147483647 h 764"/>
              <a:gd name="T74" fmla="*/ 2147483647 w 829"/>
              <a:gd name="T75" fmla="*/ 2147483647 h 764"/>
              <a:gd name="T76" fmla="*/ 2147483647 w 829"/>
              <a:gd name="T77" fmla="*/ 2147483647 h 764"/>
              <a:gd name="T78" fmla="*/ 2147483647 w 829"/>
              <a:gd name="T79" fmla="*/ 2147483647 h 764"/>
              <a:gd name="T80" fmla="*/ 2147483647 w 829"/>
              <a:gd name="T81" fmla="*/ 2147483647 h 764"/>
              <a:gd name="T82" fmla="*/ 2147483647 w 829"/>
              <a:gd name="T83" fmla="*/ 2147483647 h 764"/>
              <a:gd name="T84" fmla="*/ 2147483647 w 829"/>
              <a:gd name="T85" fmla="*/ 2147483647 h 764"/>
              <a:gd name="T86" fmla="*/ 2147483647 w 829"/>
              <a:gd name="T87" fmla="*/ 2147483647 h 764"/>
              <a:gd name="T88" fmla="*/ 2147483647 w 829"/>
              <a:gd name="T89" fmla="*/ 2147483647 h 764"/>
              <a:gd name="T90" fmla="*/ 2147483647 w 829"/>
              <a:gd name="T91" fmla="*/ 2147483647 h 764"/>
              <a:gd name="T92" fmla="*/ 2147483647 w 829"/>
              <a:gd name="T93" fmla="*/ 2147483647 h 764"/>
              <a:gd name="T94" fmla="*/ 2147483647 w 829"/>
              <a:gd name="T95" fmla="*/ 2147483647 h 764"/>
              <a:gd name="T96" fmla="*/ 2147483647 w 829"/>
              <a:gd name="T97" fmla="*/ 2147483647 h 764"/>
              <a:gd name="T98" fmla="*/ 2147483647 w 829"/>
              <a:gd name="T99" fmla="*/ 2147483647 h 764"/>
              <a:gd name="T100" fmla="*/ 2147483647 w 829"/>
              <a:gd name="T101" fmla="*/ 2147483647 h 764"/>
              <a:gd name="T102" fmla="*/ 2147483647 w 829"/>
              <a:gd name="T103" fmla="*/ 2147483647 h 7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29" h="764">
                <a:moveTo>
                  <a:pt x="0" y="198"/>
                </a:moveTo>
                <a:lnTo>
                  <a:pt x="0" y="175"/>
                </a:lnTo>
                <a:lnTo>
                  <a:pt x="1" y="167"/>
                </a:lnTo>
                <a:lnTo>
                  <a:pt x="14" y="130"/>
                </a:lnTo>
                <a:lnTo>
                  <a:pt x="26" y="120"/>
                </a:lnTo>
                <a:lnTo>
                  <a:pt x="87" y="138"/>
                </a:lnTo>
                <a:lnTo>
                  <a:pt x="110" y="165"/>
                </a:lnTo>
                <a:lnTo>
                  <a:pt x="112" y="191"/>
                </a:lnTo>
                <a:lnTo>
                  <a:pt x="99" y="228"/>
                </a:lnTo>
                <a:lnTo>
                  <a:pt x="108" y="238"/>
                </a:lnTo>
                <a:lnTo>
                  <a:pt x="122" y="238"/>
                </a:lnTo>
                <a:lnTo>
                  <a:pt x="164" y="217"/>
                </a:lnTo>
                <a:lnTo>
                  <a:pt x="167" y="217"/>
                </a:lnTo>
                <a:lnTo>
                  <a:pt x="184" y="217"/>
                </a:lnTo>
                <a:lnTo>
                  <a:pt x="185" y="217"/>
                </a:lnTo>
                <a:lnTo>
                  <a:pt x="273" y="221"/>
                </a:lnTo>
                <a:lnTo>
                  <a:pt x="315" y="222"/>
                </a:lnTo>
                <a:lnTo>
                  <a:pt x="342" y="208"/>
                </a:lnTo>
                <a:lnTo>
                  <a:pt x="372" y="182"/>
                </a:lnTo>
                <a:lnTo>
                  <a:pt x="384" y="165"/>
                </a:lnTo>
                <a:lnTo>
                  <a:pt x="403" y="109"/>
                </a:lnTo>
                <a:lnTo>
                  <a:pt x="409" y="32"/>
                </a:lnTo>
                <a:lnTo>
                  <a:pt x="428" y="6"/>
                </a:lnTo>
                <a:lnTo>
                  <a:pt x="453" y="0"/>
                </a:lnTo>
                <a:lnTo>
                  <a:pt x="480" y="8"/>
                </a:lnTo>
                <a:lnTo>
                  <a:pt x="498" y="55"/>
                </a:lnTo>
                <a:lnTo>
                  <a:pt x="497" y="112"/>
                </a:lnTo>
                <a:lnTo>
                  <a:pt x="442" y="251"/>
                </a:lnTo>
                <a:lnTo>
                  <a:pt x="425" y="296"/>
                </a:lnTo>
                <a:lnTo>
                  <a:pt x="449" y="359"/>
                </a:lnTo>
                <a:lnTo>
                  <a:pt x="465" y="378"/>
                </a:lnTo>
                <a:lnTo>
                  <a:pt x="525" y="407"/>
                </a:lnTo>
                <a:lnTo>
                  <a:pt x="611" y="421"/>
                </a:lnTo>
                <a:lnTo>
                  <a:pt x="649" y="411"/>
                </a:lnTo>
                <a:lnTo>
                  <a:pt x="681" y="359"/>
                </a:lnTo>
                <a:lnTo>
                  <a:pt x="673" y="286"/>
                </a:lnTo>
                <a:lnTo>
                  <a:pt x="673" y="251"/>
                </a:lnTo>
                <a:lnTo>
                  <a:pt x="673" y="231"/>
                </a:lnTo>
                <a:lnTo>
                  <a:pt x="689" y="213"/>
                </a:lnTo>
                <a:lnTo>
                  <a:pt x="690" y="208"/>
                </a:lnTo>
                <a:lnTo>
                  <a:pt x="694" y="206"/>
                </a:lnTo>
                <a:lnTo>
                  <a:pt x="700" y="203"/>
                </a:lnTo>
                <a:lnTo>
                  <a:pt x="705" y="200"/>
                </a:lnTo>
                <a:lnTo>
                  <a:pt x="711" y="198"/>
                </a:lnTo>
                <a:lnTo>
                  <a:pt x="726" y="198"/>
                </a:lnTo>
                <a:lnTo>
                  <a:pt x="748" y="199"/>
                </a:lnTo>
                <a:lnTo>
                  <a:pt x="749" y="198"/>
                </a:lnTo>
                <a:lnTo>
                  <a:pt x="757" y="199"/>
                </a:lnTo>
                <a:lnTo>
                  <a:pt x="774" y="201"/>
                </a:lnTo>
                <a:lnTo>
                  <a:pt x="782" y="203"/>
                </a:lnTo>
                <a:lnTo>
                  <a:pt x="787" y="204"/>
                </a:lnTo>
                <a:lnTo>
                  <a:pt x="790" y="205"/>
                </a:lnTo>
                <a:lnTo>
                  <a:pt x="794" y="207"/>
                </a:lnTo>
                <a:lnTo>
                  <a:pt x="796" y="207"/>
                </a:lnTo>
                <a:lnTo>
                  <a:pt x="797" y="207"/>
                </a:lnTo>
                <a:lnTo>
                  <a:pt x="800" y="208"/>
                </a:lnTo>
                <a:lnTo>
                  <a:pt x="801" y="211"/>
                </a:lnTo>
                <a:lnTo>
                  <a:pt x="804" y="213"/>
                </a:lnTo>
                <a:lnTo>
                  <a:pt x="806" y="216"/>
                </a:lnTo>
                <a:lnTo>
                  <a:pt x="810" y="221"/>
                </a:lnTo>
                <a:lnTo>
                  <a:pt x="813" y="227"/>
                </a:lnTo>
                <a:lnTo>
                  <a:pt x="816" y="231"/>
                </a:lnTo>
                <a:lnTo>
                  <a:pt x="817" y="238"/>
                </a:lnTo>
                <a:lnTo>
                  <a:pt x="818" y="246"/>
                </a:lnTo>
                <a:lnTo>
                  <a:pt x="820" y="251"/>
                </a:lnTo>
                <a:lnTo>
                  <a:pt x="823" y="258"/>
                </a:lnTo>
                <a:lnTo>
                  <a:pt x="825" y="267"/>
                </a:lnTo>
                <a:lnTo>
                  <a:pt x="827" y="277"/>
                </a:lnTo>
                <a:lnTo>
                  <a:pt x="829" y="288"/>
                </a:lnTo>
                <a:lnTo>
                  <a:pt x="829" y="298"/>
                </a:lnTo>
                <a:lnTo>
                  <a:pt x="826" y="315"/>
                </a:lnTo>
                <a:lnTo>
                  <a:pt x="820" y="331"/>
                </a:lnTo>
                <a:lnTo>
                  <a:pt x="815" y="345"/>
                </a:lnTo>
                <a:lnTo>
                  <a:pt x="808" y="365"/>
                </a:lnTo>
                <a:lnTo>
                  <a:pt x="800" y="377"/>
                </a:lnTo>
                <a:lnTo>
                  <a:pt x="795" y="381"/>
                </a:lnTo>
                <a:lnTo>
                  <a:pt x="701" y="499"/>
                </a:lnTo>
                <a:lnTo>
                  <a:pt x="690" y="520"/>
                </a:lnTo>
                <a:lnTo>
                  <a:pt x="686" y="530"/>
                </a:lnTo>
                <a:lnTo>
                  <a:pt x="680" y="556"/>
                </a:lnTo>
                <a:lnTo>
                  <a:pt x="657" y="638"/>
                </a:lnTo>
                <a:lnTo>
                  <a:pt x="663" y="684"/>
                </a:lnTo>
                <a:lnTo>
                  <a:pt x="657" y="682"/>
                </a:lnTo>
                <a:lnTo>
                  <a:pt x="650" y="682"/>
                </a:lnTo>
                <a:lnTo>
                  <a:pt x="643" y="682"/>
                </a:lnTo>
                <a:lnTo>
                  <a:pt x="621" y="688"/>
                </a:lnTo>
                <a:lnTo>
                  <a:pt x="599" y="695"/>
                </a:lnTo>
                <a:lnTo>
                  <a:pt x="591" y="698"/>
                </a:lnTo>
                <a:lnTo>
                  <a:pt x="588" y="702"/>
                </a:lnTo>
                <a:lnTo>
                  <a:pt x="587" y="705"/>
                </a:lnTo>
                <a:lnTo>
                  <a:pt x="589" y="729"/>
                </a:lnTo>
                <a:lnTo>
                  <a:pt x="589" y="736"/>
                </a:lnTo>
                <a:lnTo>
                  <a:pt x="588" y="740"/>
                </a:lnTo>
                <a:lnTo>
                  <a:pt x="586" y="743"/>
                </a:lnTo>
                <a:lnTo>
                  <a:pt x="579" y="747"/>
                </a:lnTo>
                <a:lnTo>
                  <a:pt x="558" y="715"/>
                </a:lnTo>
                <a:lnTo>
                  <a:pt x="556" y="725"/>
                </a:lnTo>
                <a:lnTo>
                  <a:pt x="553" y="727"/>
                </a:lnTo>
                <a:lnTo>
                  <a:pt x="549" y="730"/>
                </a:lnTo>
                <a:lnTo>
                  <a:pt x="544" y="733"/>
                </a:lnTo>
                <a:lnTo>
                  <a:pt x="543" y="734"/>
                </a:lnTo>
                <a:lnTo>
                  <a:pt x="542" y="740"/>
                </a:lnTo>
                <a:lnTo>
                  <a:pt x="540" y="742"/>
                </a:lnTo>
                <a:lnTo>
                  <a:pt x="537" y="744"/>
                </a:lnTo>
                <a:lnTo>
                  <a:pt x="530" y="747"/>
                </a:lnTo>
                <a:lnTo>
                  <a:pt x="524" y="750"/>
                </a:lnTo>
                <a:lnTo>
                  <a:pt x="522" y="750"/>
                </a:lnTo>
                <a:lnTo>
                  <a:pt x="517" y="751"/>
                </a:lnTo>
                <a:lnTo>
                  <a:pt x="510" y="751"/>
                </a:lnTo>
                <a:lnTo>
                  <a:pt x="498" y="750"/>
                </a:lnTo>
                <a:lnTo>
                  <a:pt x="501" y="763"/>
                </a:lnTo>
                <a:lnTo>
                  <a:pt x="498" y="764"/>
                </a:lnTo>
                <a:lnTo>
                  <a:pt x="496" y="747"/>
                </a:lnTo>
                <a:lnTo>
                  <a:pt x="524" y="743"/>
                </a:lnTo>
                <a:lnTo>
                  <a:pt x="527" y="726"/>
                </a:lnTo>
                <a:lnTo>
                  <a:pt x="514" y="692"/>
                </a:lnTo>
                <a:lnTo>
                  <a:pt x="524" y="665"/>
                </a:lnTo>
                <a:lnTo>
                  <a:pt x="535" y="638"/>
                </a:lnTo>
                <a:lnTo>
                  <a:pt x="545" y="629"/>
                </a:lnTo>
                <a:lnTo>
                  <a:pt x="552" y="613"/>
                </a:lnTo>
                <a:lnTo>
                  <a:pt x="589" y="619"/>
                </a:lnTo>
                <a:lnTo>
                  <a:pt x="624" y="596"/>
                </a:lnTo>
                <a:lnTo>
                  <a:pt x="655" y="544"/>
                </a:lnTo>
                <a:lnTo>
                  <a:pt x="659" y="536"/>
                </a:lnTo>
                <a:lnTo>
                  <a:pt x="673" y="502"/>
                </a:lnTo>
                <a:lnTo>
                  <a:pt x="672" y="469"/>
                </a:lnTo>
                <a:lnTo>
                  <a:pt x="659" y="448"/>
                </a:lnTo>
                <a:lnTo>
                  <a:pt x="634" y="430"/>
                </a:lnTo>
                <a:lnTo>
                  <a:pt x="622" y="427"/>
                </a:lnTo>
                <a:lnTo>
                  <a:pt x="593" y="433"/>
                </a:lnTo>
                <a:lnTo>
                  <a:pt x="566" y="433"/>
                </a:lnTo>
                <a:lnTo>
                  <a:pt x="522" y="419"/>
                </a:lnTo>
                <a:lnTo>
                  <a:pt x="456" y="384"/>
                </a:lnTo>
                <a:lnTo>
                  <a:pt x="433" y="360"/>
                </a:lnTo>
                <a:lnTo>
                  <a:pt x="414" y="321"/>
                </a:lnTo>
                <a:lnTo>
                  <a:pt x="410" y="293"/>
                </a:lnTo>
                <a:lnTo>
                  <a:pt x="409" y="262"/>
                </a:lnTo>
                <a:lnTo>
                  <a:pt x="394" y="251"/>
                </a:lnTo>
                <a:lnTo>
                  <a:pt x="373" y="236"/>
                </a:lnTo>
                <a:lnTo>
                  <a:pt x="350" y="220"/>
                </a:lnTo>
                <a:lnTo>
                  <a:pt x="328" y="223"/>
                </a:lnTo>
                <a:lnTo>
                  <a:pt x="310" y="230"/>
                </a:lnTo>
                <a:lnTo>
                  <a:pt x="292" y="232"/>
                </a:lnTo>
                <a:lnTo>
                  <a:pt x="287" y="232"/>
                </a:lnTo>
                <a:lnTo>
                  <a:pt x="204" y="224"/>
                </a:lnTo>
                <a:lnTo>
                  <a:pt x="197" y="226"/>
                </a:lnTo>
                <a:lnTo>
                  <a:pt x="185" y="227"/>
                </a:lnTo>
                <a:lnTo>
                  <a:pt x="167" y="229"/>
                </a:lnTo>
                <a:lnTo>
                  <a:pt x="144" y="232"/>
                </a:lnTo>
                <a:lnTo>
                  <a:pt x="135" y="243"/>
                </a:lnTo>
                <a:lnTo>
                  <a:pt x="128" y="250"/>
                </a:lnTo>
                <a:lnTo>
                  <a:pt x="102" y="246"/>
                </a:lnTo>
                <a:lnTo>
                  <a:pt x="97" y="245"/>
                </a:lnTo>
                <a:lnTo>
                  <a:pt x="92" y="236"/>
                </a:lnTo>
                <a:lnTo>
                  <a:pt x="54" y="222"/>
                </a:lnTo>
                <a:lnTo>
                  <a:pt x="23" y="208"/>
                </a:lnTo>
                <a:lnTo>
                  <a:pt x="0" y="198"/>
                </a:lnTo>
                <a:close/>
              </a:path>
            </a:pathLst>
          </a:custGeom>
          <a:noFill/>
          <a:ln w="15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12" name="Freeform 52"/>
          <p:cNvSpPr>
            <a:spLocks/>
          </p:cNvSpPr>
          <p:nvPr/>
        </p:nvSpPr>
        <p:spPr bwMode="auto">
          <a:xfrm>
            <a:off x="5192713" y="4851400"/>
            <a:ext cx="139700" cy="215900"/>
          </a:xfrm>
          <a:custGeom>
            <a:avLst/>
            <a:gdLst>
              <a:gd name="T0" fmla="*/ 2147483647 w 177"/>
              <a:gd name="T1" fmla="*/ 2147483647 h 271"/>
              <a:gd name="T2" fmla="*/ 2147483647 w 177"/>
              <a:gd name="T3" fmla="*/ 2147483647 h 271"/>
              <a:gd name="T4" fmla="*/ 2147483647 w 177"/>
              <a:gd name="T5" fmla="*/ 2147483647 h 271"/>
              <a:gd name="T6" fmla="*/ 2147483647 w 177"/>
              <a:gd name="T7" fmla="*/ 2147483647 h 271"/>
              <a:gd name="T8" fmla="*/ 2147483647 w 177"/>
              <a:gd name="T9" fmla="*/ 2147483647 h 271"/>
              <a:gd name="T10" fmla="*/ 2147483647 w 177"/>
              <a:gd name="T11" fmla="*/ 2147483647 h 271"/>
              <a:gd name="T12" fmla="*/ 2147483647 w 177"/>
              <a:gd name="T13" fmla="*/ 2147483647 h 271"/>
              <a:gd name="T14" fmla="*/ 2147483647 w 177"/>
              <a:gd name="T15" fmla="*/ 2147483647 h 271"/>
              <a:gd name="T16" fmla="*/ 2147483647 w 177"/>
              <a:gd name="T17" fmla="*/ 2147483647 h 271"/>
              <a:gd name="T18" fmla="*/ 2147483647 w 177"/>
              <a:gd name="T19" fmla="*/ 2147483647 h 271"/>
              <a:gd name="T20" fmla="*/ 2147483647 w 177"/>
              <a:gd name="T21" fmla="*/ 2147483647 h 271"/>
              <a:gd name="T22" fmla="*/ 2147483647 w 177"/>
              <a:gd name="T23" fmla="*/ 2147483647 h 271"/>
              <a:gd name="T24" fmla="*/ 2147483647 w 177"/>
              <a:gd name="T25" fmla="*/ 2147483647 h 271"/>
              <a:gd name="T26" fmla="*/ 2147483647 w 177"/>
              <a:gd name="T27" fmla="*/ 2147483647 h 271"/>
              <a:gd name="T28" fmla="*/ 2147483647 w 177"/>
              <a:gd name="T29" fmla="*/ 2147483647 h 271"/>
              <a:gd name="T30" fmla="*/ 2147483647 w 177"/>
              <a:gd name="T31" fmla="*/ 2147483647 h 271"/>
              <a:gd name="T32" fmla="*/ 2147483647 w 177"/>
              <a:gd name="T33" fmla="*/ 2147483647 h 271"/>
              <a:gd name="T34" fmla="*/ 2147483647 w 177"/>
              <a:gd name="T35" fmla="*/ 2147483647 h 271"/>
              <a:gd name="T36" fmla="*/ 2147483647 w 177"/>
              <a:gd name="T37" fmla="*/ 2147483647 h 271"/>
              <a:gd name="T38" fmla="*/ 2147483647 w 177"/>
              <a:gd name="T39" fmla="*/ 2147483647 h 271"/>
              <a:gd name="T40" fmla="*/ 2147483647 w 177"/>
              <a:gd name="T41" fmla="*/ 2147483647 h 271"/>
              <a:gd name="T42" fmla="*/ 2147483647 w 177"/>
              <a:gd name="T43" fmla="*/ 2147483647 h 271"/>
              <a:gd name="T44" fmla="*/ 2147483647 w 177"/>
              <a:gd name="T45" fmla="*/ 2147483647 h 271"/>
              <a:gd name="T46" fmla="*/ 2147483647 w 177"/>
              <a:gd name="T47" fmla="*/ 2147483647 h 271"/>
              <a:gd name="T48" fmla="*/ 2147483647 w 177"/>
              <a:gd name="T49" fmla="*/ 2147483647 h 271"/>
              <a:gd name="T50" fmla="*/ 2147483647 w 177"/>
              <a:gd name="T51" fmla="*/ 2147483647 h 271"/>
              <a:gd name="T52" fmla="*/ 2147483647 w 177"/>
              <a:gd name="T53" fmla="*/ 2147483647 h 271"/>
              <a:gd name="T54" fmla="*/ 2147483647 w 177"/>
              <a:gd name="T55" fmla="*/ 2147483647 h 271"/>
              <a:gd name="T56" fmla="*/ 2147483647 w 177"/>
              <a:gd name="T57" fmla="*/ 2147483647 h 271"/>
              <a:gd name="T58" fmla="*/ 2147483647 w 177"/>
              <a:gd name="T59" fmla="*/ 2147483647 h 271"/>
              <a:gd name="T60" fmla="*/ 2147483647 w 177"/>
              <a:gd name="T61" fmla="*/ 2147483647 h 271"/>
              <a:gd name="T62" fmla="*/ 2147483647 w 177"/>
              <a:gd name="T63" fmla="*/ 2147483647 h 271"/>
              <a:gd name="T64" fmla="*/ 2147483647 w 177"/>
              <a:gd name="T65" fmla="*/ 2147483647 h 271"/>
              <a:gd name="T66" fmla="*/ 2147483647 w 177"/>
              <a:gd name="T67" fmla="*/ 2147483647 h 271"/>
              <a:gd name="T68" fmla="*/ 2147483647 w 177"/>
              <a:gd name="T69" fmla="*/ 2147483647 h 271"/>
              <a:gd name="T70" fmla="*/ 2147483647 w 177"/>
              <a:gd name="T71" fmla="*/ 2147483647 h 271"/>
              <a:gd name="T72" fmla="*/ 2147483647 w 177"/>
              <a:gd name="T73" fmla="*/ 2147483647 h 271"/>
              <a:gd name="T74" fmla="*/ 2147483647 w 177"/>
              <a:gd name="T75" fmla="*/ 2147483647 h 271"/>
              <a:gd name="T76" fmla="*/ 2147483647 w 177"/>
              <a:gd name="T77" fmla="*/ 2147483647 h 271"/>
              <a:gd name="T78" fmla="*/ 2147483647 w 177"/>
              <a:gd name="T79" fmla="*/ 2147483647 h 271"/>
              <a:gd name="T80" fmla="*/ 2147483647 w 177"/>
              <a:gd name="T81" fmla="*/ 2147483647 h 271"/>
              <a:gd name="T82" fmla="*/ 2147483647 w 177"/>
              <a:gd name="T83" fmla="*/ 2147483647 h 271"/>
              <a:gd name="T84" fmla="*/ 2147483647 w 177"/>
              <a:gd name="T85" fmla="*/ 2147483647 h 271"/>
              <a:gd name="T86" fmla="*/ 2147483647 w 177"/>
              <a:gd name="T87" fmla="*/ 2147483647 h 271"/>
              <a:gd name="T88" fmla="*/ 2147483647 w 177"/>
              <a:gd name="T89" fmla="*/ 2147483647 h 271"/>
              <a:gd name="T90" fmla="*/ 2147483647 w 177"/>
              <a:gd name="T91" fmla="*/ 2147483647 h 271"/>
              <a:gd name="T92" fmla="*/ 2147483647 w 177"/>
              <a:gd name="T93" fmla="*/ 2147483647 h 271"/>
              <a:gd name="T94" fmla="*/ 2147483647 w 177"/>
              <a:gd name="T95" fmla="*/ 2147483647 h 271"/>
              <a:gd name="T96" fmla="*/ 2147483647 w 177"/>
              <a:gd name="T97" fmla="*/ 2147483647 h 271"/>
              <a:gd name="T98" fmla="*/ 2147483647 w 177"/>
              <a:gd name="T99" fmla="*/ 2147483647 h 271"/>
              <a:gd name="T100" fmla="*/ 2147483647 w 177"/>
              <a:gd name="T101" fmla="*/ 2147483647 h 271"/>
              <a:gd name="T102" fmla="*/ 2147483647 w 177"/>
              <a:gd name="T103" fmla="*/ 0 h 271"/>
              <a:gd name="T104" fmla="*/ 2147483647 w 177"/>
              <a:gd name="T105" fmla="*/ 2147483647 h 271"/>
              <a:gd name="T106" fmla="*/ 2147483647 w 177"/>
              <a:gd name="T107" fmla="*/ 2147483647 h 271"/>
              <a:gd name="T108" fmla="*/ 2147483647 w 177"/>
              <a:gd name="T109" fmla="*/ 2147483647 h 271"/>
              <a:gd name="T110" fmla="*/ 2147483647 w 177"/>
              <a:gd name="T111" fmla="*/ 2147483647 h 271"/>
              <a:gd name="T112" fmla="*/ 2147483647 w 177"/>
              <a:gd name="T113" fmla="*/ 2147483647 h 271"/>
              <a:gd name="T114" fmla="*/ 2147483647 w 177"/>
              <a:gd name="T115" fmla="*/ 2147483647 h 271"/>
              <a:gd name="T116" fmla="*/ 2147483647 w 177"/>
              <a:gd name="T117" fmla="*/ 2147483647 h 271"/>
              <a:gd name="T118" fmla="*/ 2147483647 w 177"/>
              <a:gd name="T119" fmla="*/ 2147483647 h 271"/>
              <a:gd name="T120" fmla="*/ 2147483647 w 177"/>
              <a:gd name="T121" fmla="*/ 2147483647 h 271"/>
              <a:gd name="T122" fmla="*/ 2147483647 w 177"/>
              <a:gd name="T123" fmla="*/ 2147483647 h 271"/>
              <a:gd name="T124" fmla="*/ 2147483647 w 177"/>
              <a:gd name="T125" fmla="*/ 2147483647 h 2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 h="271">
                <a:moveTo>
                  <a:pt x="153" y="145"/>
                </a:moveTo>
                <a:lnTo>
                  <a:pt x="145" y="154"/>
                </a:lnTo>
                <a:lnTo>
                  <a:pt x="141" y="160"/>
                </a:lnTo>
                <a:lnTo>
                  <a:pt x="139" y="163"/>
                </a:lnTo>
                <a:lnTo>
                  <a:pt x="132" y="161"/>
                </a:lnTo>
                <a:lnTo>
                  <a:pt x="129" y="160"/>
                </a:lnTo>
                <a:lnTo>
                  <a:pt x="123" y="160"/>
                </a:lnTo>
                <a:lnTo>
                  <a:pt x="117" y="161"/>
                </a:lnTo>
                <a:lnTo>
                  <a:pt x="116" y="160"/>
                </a:lnTo>
                <a:lnTo>
                  <a:pt x="120" y="155"/>
                </a:lnTo>
                <a:lnTo>
                  <a:pt x="121" y="152"/>
                </a:lnTo>
                <a:lnTo>
                  <a:pt x="118" y="151"/>
                </a:lnTo>
                <a:lnTo>
                  <a:pt x="113" y="149"/>
                </a:lnTo>
                <a:lnTo>
                  <a:pt x="105" y="148"/>
                </a:lnTo>
                <a:lnTo>
                  <a:pt x="100" y="146"/>
                </a:lnTo>
                <a:lnTo>
                  <a:pt x="99" y="142"/>
                </a:lnTo>
                <a:lnTo>
                  <a:pt x="100" y="141"/>
                </a:lnTo>
                <a:lnTo>
                  <a:pt x="104" y="139"/>
                </a:lnTo>
                <a:lnTo>
                  <a:pt x="106" y="136"/>
                </a:lnTo>
                <a:lnTo>
                  <a:pt x="106" y="132"/>
                </a:lnTo>
                <a:lnTo>
                  <a:pt x="106" y="128"/>
                </a:lnTo>
                <a:lnTo>
                  <a:pt x="110" y="126"/>
                </a:lnTo>
                <a:lnTo>
                  <a:pt x="113" y="128"/>
                </a:lnTo>
                <a:lnTo>
                  <a:pt x="115" y="129"/>
                </a:lnTo>
                <a:lnTo>
                  <a:pt x="116" y="126"/>
                </a:lnTo>
                <a:lnTo>
                  <a:pt x="116" y="125"/>
                </a:lnTo>
                <a:lnTo>
                  <a:pt x="115" y="124"/>
                </a:lnTo>
                <a:lnTo>
                  <a:pt x="116" y="122"/>
                </a:lnTo>
                <a:lnTo>
                  <a:pt x="118" y="119"/>
                </a:lnTo>
                <a:lnTo>
                  <a:pt x="121" y="118"/>
                </a:lnTo>
                <a:lnTo>
                  <a:pt x="127" y="118"/>
                </a:lnTo>
                <a:lnTo>
                  <a:pt x="130" y="117"/>
                </a:lnTo>
                <a:lnTo>
                  <a:pt x="132" y="115"/>
                </a:lnTo>
                <a:lnTo>
                  <a:pt x="136" y="114"/>
                </a:lnTo>
                <a:lnTo>
                  <a:pt x="138" y="113"/>
                </a:lnTo>
                <a:lnTo>
                  <a:pt x="133" y="110"/>
                </a:lnTo>
                <a:lnTo>
                  <a:pt x="131" y="111"/>
                </a:lnTo>
                <a:lnTo>
                  <a:pt x="128" y="115"/>
                </a:lnTo>
                <a:lnTo>
                  <a:pt x="123" y="116"/>
                </a:lnTo>
                <a:lnTo>
                  <a:pt x="121" y="116"/>
                </a:lnTo>
                <a:lnTo>
                  <a:pt x="118" y="115"/>
                </a:lnTo>
                <a:lnTo>
                  <a:pt x="120" y="113"/>
                </a:lnTo>
                <a:lnTo>
                  <a:pt x="121" y="109"/>
                </a:lnTo>
                <a:lnTo>
                  <a:pt x="123" y="105"/>
                </a:lnTo>
                <a:lnTo>
                  <a:pt x="125" y="101"/>
                </a:lnTo>
                <a:lnTo>
                  <a:pt x="122" y="102"/>
                </a:lnTo>
                <a:lnTo>
                  <a:pt x="120" y="106"/>
                </a:lnTo>
                <a:lnTo>
                  <a:pt x="117" y="110"/>
                </a:lnTo>
                <a:lnTo>
                  <a:pt x="116" y="115"/>
                </a:lnTo>
                <a:lnTo>
                  <a:pt x="115" y="118"/>
                </a:lnTo>
                <a:lnTo>
                  <a:pt x="115" y="119"/>
                </a:lnTo>
                <a:lnTo>
                  <a:pt x="112" y="122"/>
                </a:lnTo>
                <a:lnTo>
                  <a:pt x="108" y="122"/>
                </a:lnTo>
                <a:lnTo>
                  <a:pt x="105" y="119"/>
                </a:lnTo>
                <a:lnTo>
                  <a:pt x="102" y="118"/>
                </a:lnTo>
                <a:lnTo>
                  <a:pt x="99" y="117"/>
                </a:lnTo>
                <a:lnTo>
                  <a:pt x="94" y="110"/>
                </a:lnTo>
                <a:lnTo>
                  <a:pt x="92" y="105"/>
                </a:lnTo>
                <a:lnTo>
                  <a:pt x="92" y="101"/>
                </a:lnTo>
                <a:lnTo>
                  <a:pt x="93" y="99"/>
                </a:lnTo>
                <a:lnTo>
                  <a:pt x="94" y="94"/>
                </a:lnTo>
                <a:lnTo>
                  <a:pt x="92" y="92"/>
                </a:lnTo>
                <a:lnTo>
                  <a:pt x="91" y="95"/>
                </a:lnTo>
                <a:lnTo>
                  <a:pt x="91" y="98"/>
                </a:lnTo>
                <a:lnTo>
                  <a:pt x="89" y="100"/>
                </a:lnTo>
                <a:lnTo>
                  <a:pt x="85" y="102"/>
                </a:lnTo>
                <a:lnTo>
                  <a:pt x="83" y="105"/>
                </a:lnTo>
                <a:lnTo>
                  <a:pt x="79" y="106"/>
                </a:lnTo>
                <a:lnTo>
                  <a:pt x="77" y="108"/>
                </a:lnTo>
                <a:lnTo>
                  <a:pt x="81" y="107"/>
                </a:lnTo>
                <a:lnTo>
                  <a:pt x="87" y="107"/>
                </a:lnTo>
                <a:lnTo>
                  <a:pt x="91" y="110"/>
                </a:lnTo>
                <a:lnTo>
                  <a:pt x="94" y="117"/>
                </a:lnTo>
                <a:lnTo>
                  <a:pt x="97" y="122"/>
                </a:lnTo>
                <a:lnTo>
                  <a:pt x="101" y="126"/>
                </a:lnTo>
                <a:lnTo>
                  <a:pt x="104" y="131"/>
                </a:lnTo>
                <a:lnTo>
                  <a:pt x="104" y="134"/>
                </a:lnTo>
                <a:lnTo>
                  <a:pt x="100" y="137"/>
                </a:lnTo>
                <a:lnTo>
                  <a:pt x="97" y="139"/>
                </a:lnTo>
                <a:lnTo>
                  <a:pt x="95" y="142"/>
                </a:lnTo>
                <a:lnTo>
                  <a:pt x="95" y="146"/>
                </a:lnTo>
                <a:lnTo>
                  <a:pt x="99" y="148"/>
                </a:lnTo>
                <a:lnTo>
                  <a:pt x="105" y="152"/>
                </a:lnTo>
                <a:lnTo>
                  <a:pt x="112" y="153"/>
                </a:lnTo>
                <a:lnTo>
                  <a:pt x="116" y="153"/>
                </a:lnTo>
                <a:lnTo>
                  <a:pt x="116" y="156"/>
                </a:lnTo>
                <a:lnTo>
                  <a:pt x="114" y="161"/>
                </a:lnTo>
                <a:lnTo>
                  <a:pt x="113" y="163"/>
                </a:lnTo>
                <a:lnTo>
                  <a:pt x="113" y="165"/>
                </a:lnTo>
                <a:lnTo>
                  <a:pt x="116" y="167"/>
                </a:lnTo>
                <a:lnTo>
                  <a:pt x="118" y="165"/>
                </a:lnTo>
                <a:lnTo>
                  <a:pt x="123" y="162"/>
                </a:lnTo>
                <a:lnTo>
                  <a:pt x="125" y="162"/>
                </a:lnTo>
                <a:lnTo>
                  <a:pt x="130" y="163"/>
                </a:lnTo>
                <a:lnTo>
                  <a:pt x="131" y="167"/>
                </a:lnTo>
                <a:lnTo>
                  <a:pt x="136" y="168"/>
                </a:lnTo>
                <a:lnTo>
                  <a:pt x="132" y="174"/>
                </a:lnTo>
                <a:lnTo>
                  <a:pt x="127" y="180"/>
                </a:lnTo>
                <a:lnTo>
                  <a:pt x="121" y="185"/>
                </a:lnTo>
                <a:lnTo>
                  <a:pt x="116" y="187"/>
                </a:lnTo>
                <a:lnTo>
                  <a:pt x="114" y="190"/>
                </a:lnTo>
                <a:lnTo>
                  <a:pt x="112" y="191"/>
                </a:lnTo>
                <a:lnTo>
                  <a:pt x="108" y="194"/>
                </a:lnTo>
                <a:lnTo>
                  <a:pt x="105" y="197"/>
                </a:lnTo>
                <a:lnTo>
                  <a:pt x="102" y="198"/>
                </a:lnTo>
                <a:lnTo>
                  <a:pt x="101" y="202"/>
                </a:lnTo>
                <a:lnTo>
                  <a:pt x="99" y="206"/>
                </a:lnTo>
                <a:lnTo>
                  <a:pt x="97" y="207"/>
                </a:lnTo>
                <a:lnTo>
                  <a:pt x="92" y="203"/>
                </a:lnTo>
                <a:lnTo>
                  <a:pt x="92" y="201"/>
                </a:lnTo>
                <a:lnTo>
                  <a:pt x="89" y="203"/>
                </a:lnTo>
                <a:lnTo>
                  <a:pt x="84" y="203"/>
                </a:lnTo>
                <a:lnTo>
                  <a:pt x="84" y="209"/>
                </a:lnTo>
                <a:lnTo>
                  <a:pt x="83" y="213"/>
                </a:lnTo>
                <a:lnTo>
                  <a:pt x="76" y="213"/>
                </a:lnTo>
                <a:lnTo>
                  <a:pt x="74" y="209"/>
                </a:lnTo>
                <a:lnTo>
                  <a:pt x="72" y="217"/>
                </a:lnTo>
                <a:lnTo>
                  <a:pt x="70" y="218"/>
                </a:lnTo>
                <a:lnTo>
                  <a:pt x="71" y="222"/>
                </a:lnTo>
                <a:lnTo>
                  <a:pt x="72" y="225"/>
                </a:lnTo>
                <a:lnTo>
                  <a:pt x="76" y="228"/>
                </a:lnTo>
                <a:lnTo>
                  <a:pt x="77" y="231"/>
                </a:lnTo>
                <a:lnTo>
                  <a:pt x="75" y="237"/>
                </a:lnTo>
                <a:lnTo>
                  <a:pt x="67" y="246"/>
                </a:lnTo>
                <a:lnTo>
                  <a:pt x="56" y="255"/>
                </a:lnTo>
                <a:lnTo>
                  <a:pt x="44" y="271"/>
                </a:lnTo>
                <a:lnTo>
                  <a:pt x="33" y="244"/>
                </a:lnTo>
                <a:lnTo>
                  <a:pt x="13" y="217"/>
                </a:lnTo>
                <a:lnTo>
                  <a:pt x="0" y="209"/>
                </a:lnTo>
                <a:lnTo>
                  <a:pt x="25" y="193"/>
                </a:lnTo>
                <a:lnTo>
                  <a:pt x="40" y="172"/>
                </a:lnTo>
                <a:lnTo>
                  <a:pt x="47" y="149"/>
                </a:lnTo>
                <a:lnTo>
                  <a:pt x="44" y="105"/>
                </a:lnTo>
                <a:lnTo>
                  <a:pt x="45" y="45"/>
                </a:lnTo>
                <a:lnTo>
                  <a:pt x="48" y="41"/>
                </a:lnTo>
                <a:lnTo>
                  <a:pt x="53" y="32"/>
                </a:lnTo>
                <a:lnTo>
                  <a:pt x="54" y="30"/>
                </a:lnTo>
                <a:lnTo>
                  <a:pt x="56" y="29"/>
                </a:lnTo>
                <a:lnTo>
                  <a:pt x="58" y="27"/>
                </a:lnTo>
                <a:lnTo>
                  <a:pt x="60" y="27"/>
                </a:lnTo>
                <a:lnTo>
                  <a:pt x="62" y="26"/>
                </a:lnTo>
                <a:lnTo>
                  <a:pt x="64" y="25"/>
                </a:lnTo>
                <a:lnTo>
                  <a:pt x="66" y="24"/>
                </a:lnTo>
                <a:lnTo>
                  <a:pt x="67" y="24"/>
                </a:lnTo>
                <a:lnTo>
                  <a:pt x="69" y="23"/>
                </a:lnTo>
                <a:lnTo>
                  <a:pt x="71" y="22"/>
                </a:lnTo>
                <a:lnTo>
                  <a:pt x="72" y="22"/>
                </a:lnTo>
                <a:lnTo>
                  <a:pt x="74" y="22"/>
                </a:lnTo>
                <a:lnTo>
                  <a:pt x="76" y="21"/>
                </a:lnTo>
                <a:lnTo>
                  <a:pt x="77" y="21"/>
                </a:lnTo>
                <a:lnTo>
                  <a:pt x="79" y="21"/>
                </a:lnTo>
                <a:lnTo>
                  <a:pt x="79" y="19"/>
                </a:lnTo>
                <a:lnTo>
                  <a:pt x="78" y="19"/>
                </a:lnTo>
                <a:lnTo>
                  <a:pt x="77" y="19"/>
                </a:lnTo>
                <a:lnTo>
                  <a:pt x="76" y="19"/>
                </a:lnTo>
                <a:lnTo>
                  <a:pt x="75" y="18"/>
                </a:lnTo>
                <a:lnTo>
                  <a:pt x="74" y="18"/>
                </a:lnTo>
                <a:lnTo>
                  <a:pt x="72" y="18"/>
                </a:lnTo>
                <a:lnTo>
                  <a:pt x="70" y="18"/>
                </a:lnTo>
                <a:lnTo>
                  <a:pt x="70" y="17"/>
                </a:lnTo>
                <a:lnTo>
                  <a:pt x="68" y="16"/>
                </a:lnTo>
                <a:lnTo>
                  <a:pt x="66" y="16"/>
                </a:lnTo>
                <a:lnTo>
                  <a:pt x="64" y="15"/>
                </a:lnTo>
                <a:lnTo>
                  <a:pt x="63" y="15"/>
                </a:lnTo>
                <a:lnTo>
                  <a:pt x="63" y="14"/>
                </a:lnTo>
                <a:lnTo>
                  <a:pt x="64" y="13"/>
                </a:lnTo>
                <a:lnTo>
                  <a:pt x="67" y="11"/>
                </a:lnTo>
                <a:lnTo>
                  <a:pt x="69" y="10"/>
                </a:lnTo>
                <a:lnTo>
                  <a:pt x="70" y="9"/>
                </a:lnTo>
                <a:lnTo>
                  <a:pt x="72" y="9"/>
                </a:lnTo>
                <a:lnTo>
                  <a:pt x="74" y="10"/>
                </a:lnTo>
                <a:lnTo>
                  <a:pt x="75" y="11"/>
                </a:lnTo>
                <a:lnTo>
                  <a:pt x="76" y="13"/>
                </a:lnTo>
                <a:lnTo>
                  <a:pt x="77" y="14"/>
                </a:lnTo>
                <a:lnTo>
                  <a:pt x="78" y="14"/>
                </a:lnTo>
                <a:lnTo>
                  <a:pt x="79" y="14"/>
                </a:lnTo>
                <a:lnTo>
                  <a:pt x="82" y="14"/>
                </a:lnTo>
                <a:lnTo>
                  <a:pt x="83" y="14"/>
                </a:lnTo>
                <a:lnTo>
                  <a:pt x="85" y="14"/>
                </a:lnTo>
                <a:lnTo>
                  <a:pt x="86" y="14"/>
                </a:lnTo>
                <a:lnTo>
                  <a:pt x="87" y="13"/>
                </a:lnTo>
                <a:lnTo>
                  <a:pt x="86" y="11"/>
                </a:lnTo>
                <a:lnTo>
                  <a:pt x="85" y="11"/>
                </a:lnTo>
                <a:lnTo>
                  <a:pt x="84" y="11"/>
                </a:lnTo>
                <a:lnTo>
                  <a:pt x="83" y="13"/>
                </a:lnTo>
                <a:lnTo>
                  <a:pt x="82" y="13"/>
                </a:lnTo>
                <a:lnTo>
                  <a:pt x="79" y="13"/>
                </a:lnTo>
                <a:lnTo>
                  <a:pt x="78" y="13"/>
                </a:lnTo>
                <a:lnTo>
                  <a:pt x="77" y="11"/>
                </a:lnTo>
                <a:lnTo>
                  <a:pt x="76" y="10"/>
                </a:lnTo>
                <a:lnTo>
                  <a:pt x="75" y="9"/>
                </a:lnTo>
                <a:lnTo>
                  <a:pt x="75" y="8"/>
                </a:lnTo>
                <a:lnTo>
                  <a:pt x="77" y="7"/>
                </a:lnTo>
                <a:lnTo>
                  <a:pt x="78" y="6"/>
                </a:lnTo>
                <a:lnTo>
                  <a:pt x="79" y="6"/>
                </a:lnTo>
                <a:lnTo>
                  <a:pt x="81" y="4"/>
                </a:lnTo>
                <a:lnTo>
                  <a:pt x="84" y="4"/>
                </a:lnTo>
                <a:lnTo>
                  <a:pt x="86" y="3"/>
                </a:lnTo>
                <a:lnTo>
                  <a:pt x="89" y="3"/>
                </a:lnTo>
                <a:lnTo>
                  <a:pt x="90" y="2"/>
                </a:lnTo>
                <a:lnTo>
                  <a:pt x="92" y="2"/>
                </a:lnTo>
                <a:lnTo>
                  <a:pt x="93" y="2"/>
                </a:lnTo>
                <a:lnTo>
                  <a:pt x="94" y="2"/>
                </a:lnTo>
                <a:lnTo>
                  <a:pt x="95" y="2"/>
                </a:lnTo>
                <a:lnTo>
                  <a:pt x="97" y="1"/>
                </a:lnTo>
                <a:lnTo>
                  <a:pt x="98" y="1"/>
                </a:lnTo>
                <a:lnTo>
                  <a:pt x="110" y="0"/>
                </a:lnTo>
                <a:lnTo>
                  <a:pt x="112" y="0"/>
                </a:lnTo>
                <a:lnTo>
                  <a:pt x="113" y="0"/>
                </a:lnTo>
                <a:lnTo>
                  <a:pt x="113" y="1"/>
                </a:lnTo>
                <a:lnTo>
                  <a:pt x="113" y="2"/>
                </a:lnTo>
                <a:lnTo>
                  <a:pt x="110" y="2"/>
                </a:lnTo>
                <a:lnTo>
                  <a:pt x="109" y="3"/>
                </a:lnTo>
                <a:lnTo>
                  <a:pt x="108" y="3"/>
                </a:lnTo>
                <a:lnTo>
                  <a:pt x="110" y="4"/>
                </a:lnTo>
                <a:lnTo>
                  <a:pt x="113" y="4"/>
                </a:lnTo>
                <a:lnTo>
                  <a:pt x="115" y="4"/>
                </a:lnTo>
                <a:lnTo>
                  <a:pt x="118" y="6"/>
                </a:lnTo>
                <a:lnTo>
                  <a:pt x="124" y="6"/>
                </a:lnTo>
                <a:lnTo>
                  <a:pt x="129" y="4"/>
                </a:lnTo>
                <a:lnTo>
                  <a:pt x="132" y="3"/>
                </a:lnTo>
                <a:lnTo>
                  <a:pt x="135" y="3"/>
                </a:lnTo>
                <a:lnTo>
                  <a:pt x="137" y="4"/>
                </a:lnTo>
                <a:lnTo>
                  <a:pt x="138" y="4"/>
                </a:lnTo>
                <a:lnTo>
                  <a:pt x="139" y="4"/>
                </a:lnTo>
                <a:lnTo>
                  <a:pt x="139" y="3"/>
                </a:lnTo>
                <a:lnTo>
                  <a:pt x="140" y="3"/>
                </a:lnTo>
                <a:lnTo>
                  <a:pt x="143" y="3"/>
                </a:lnTo>
                <a:lnTo>
                  <a:pt x="144" y="3"/>
                </a:lnTo>
                <a:lnTo>
                  <a:pt x="145" y="3"/>
                </a:lnTo>
                <a:lnTo>
                  <a:pt x="146" y="4"/>
                </a:lnTo>
                <a:lnTo>
                  <a:pt x="148" y="4"/>
                </a:lnTo>
                <a:lnTo>
                  <a:pt x="151" y="7"/>
                </a:lnTo>
                <a:lnTo>
                  <a:pt x="152" y="8"/>
                </a:lnTo>
                <a:lnTo>
                  <a:pt x="154" y="10"/>
                </a:lnTo>
                <a:lnTo>
                  <a:pt x="153" y="11"/>
                </a:lnTo>
                <a:lnTo>
                  <a:pt x="155" y="15"/>
                </a:lnTo>
                <a:lnTo>
                  <a:pt x="155" y="16"/>
                </a:lnTo>
                <a:lnTo>
                  <a:pt x="156" y="18"/>
                </a:lnTo>
                <a:lnTo>
                  <a:pt x="159" y="21"/>
                </a:lnTo>
                <a:lnTo>
                  <a:pt x="161" y="25"/>
                </a:lnTo>
                <a:lnTo>
                  <a:pt x="162" y="27"/>
                </a:lnTo>
                <a:lnTo>
                  <a:pt x="163" y="31"/>
                </a:lnTo>
                <a:lnTo>
                  <a:pt x="167" y="38"/>
                </a:lnTo>
                <a:lnTo>
                  <a:pt x="170" y="47"/>
                </a:lnTo>
                <a:lnTo>
                  <a:pt x="176" y="69"/>
                </a:lnTo>
                <a:lnTo>
                  <a:pt x="176" y="75"/>
                </a:lnTo>
                <a:lnTo>
                  <a:pt x="177" y="79"/>
                </a:lnTo>
                <a:lnTo>
                  <a:pt x="177" y="87"/>
                </a:lnTo>
                <a:lnTo>
                  <a:pt x="177" y="91"/>
                </a:lnTo>
                <a:lnTo>
                  <a:pt x="173" y="105"/>
                </a:lnTo>
                <a:lnTo>
                  <a:pt x="159" y="134"/>
                </a:lnTo>
                <a:lnTo>
                  <a:pt x="153" y="145"/>
                </a:lnTo>
                <a:close/>
              </a:path>
            </a:pathLst>
          </a:custGeom>
          <a:noFill/>
          <a:ln w="15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13" name="Freeform 53"/>
          <p:cNvSpPr>
            <a:spLocks/>
          </p:cNvSpPr>
          <p:nvPr/>
        </p:nvSpPr>
        <p:spPr bwMode="auto">
          <a:xfrm>
            <a:off x="4964113" y="4689475"/>
            <a:ext cx="109537" cy="196850"/>
          </a:xfrm>
          <a:custGeom>
            <a:avLst/>
            <a:gdLst>
              <a:gd name="T0" fmla="*/ 2147483647 w 137"/>
              <a:gd name="T1" fmla="*/ 2147483647 h 249"/>
              <a:gd name="T2" fmla="*/ 2147483647 w 137"/>
              <a:gd name="T3" fmla="*/ 2147483647 h 249"/>
              <a:gd name="T4" fmla="*/ 2147483647 w 137"/>
              <a:gd name="T5" fmla="*/ 2147483647 h 249"/>
              <a:gd name="T6" fmla="*/ 2147483647 w 137"/>
              <a:gd name="T7" fmla="*/ 2147483647 h 249"/>
              <a:gd name="T8" fmla="*/ 2147483647 w 137"/>
              <a:gd name="T9" fmla="*/ 2147483647 h 249"/>
              <a:gd name="T10" fmla="*/ 2147483647 w 137"/>
              <a:gd name="T11" fmla="*/ 2147483647 h 249"/>
              <a:gd name="T12" fmla="*/ 2147483647 w 137"/>
              <a:gd name="T13" fmla="*/ 2147483647 h 249"/>
              <a:gd name="T14" fmla="*/ 2147483647 w 137"/>
              <a:gd name="T15" fmla="*/ 2147483647 h 249"/>
              <a:gd name="T16" fmla="*/ 2147483647 w 137"/>
              <a:gd name="T17" fmla="*/ 2147483647 h 249"/>
              <a:gd name="T18" fmla="*/ 2147483647 w 137"/>
              <a:gd name="T19" fmla="*/ 2147483647 h 249"/>
              <a:gd name="T20" fmla="*/ 2147483647 w 137"/>
              <a:gd name="T21" fmla="*/ 2147483647 h 249"/>
              <a:gd name="T22" fmla="*/ 0 w 137"/>
              <a:gd name="T23" fmla="*/ 2147483647 h 249"/>
              <a:gd name="T24" fmla="*/ 2147483647 w 137"/>
              <a:gd name="T25" fmla="*/ 2147483647 h 249"/>
              <a:gd name="T26" fmla="*/ 2147483647 w 137"/>
              <a:gd name="T27" fmla="*/ 2147483647 h 249"/>
              <a:gd name="T28" fmla="*/ 2147483647 w 137"/>
              <a:gd name="T29" fmla="*/ 2147483647 h 249"/>
              <a:gd name="T30" fmla="*/ 2147483647 w 137"/>
              <a:gd name="T31" fmla="*/ 2147483647 h 249"/>
              <a:gd name="T32" fmla="*/ 2147483647 w 137"/>
              <a:gd name="T33" fmla="*/ 2147483647 h 249"/>
              <a:gd name="T34" fmla="*/ 2147483647 w 137"/>
              <a:gd name="T35" fmla="*/ 2147483647 h 249"/>
              <a:gd name="T36" fmla="*/ 2147483647 w 137"/>
              <a:gd name="T37" fmla="*/ 2147483647 h 249"/>
              <a:gd name="T38" fmla="*/ 2147483647 w 137"/>
              <a:gd name="T39" fmla="*/ 2147483647 h 249"/>
              <a:gd name="T40" fmla="*/ 2147483647 w 137"/>
              <a:gd name="T41" fmla="*/ 2147483647 h 249"/>
              <a:gd name="T42" fmla="*/ 2147483647 w 137"/>
              <a:gd name="T43" fmla="*/ 2147483647 h 249"/>
              <a:gd name="T44" fmla="*/ 2147483647 w 137"/>
              <a:gd name="T45" fmla="*/ 2147483647 h 249"/>
              <a:gd name="T46" fmla="*/ 2147483647 w 137"/>
              <a:gd name="T47" fmla="*/ 0 h 249"/>
              <a:gd name="T48" fmla="*/ 2147483647 w 137"/>
              <a:gd name="T49" fmla="*/ 2147483647 h 249"/>
              <a:gd name="T50" fmla="*/ 2147483647 w 137"/>
              <a:gd name="T51" fmla="*/ 2147483647 h 249"/>
              <a:gd name="T52" fmla="*/ 2147483647 w 137"/>
              <a:gd name="T53" fmla="*/ 2147483647 h 249"/>
              <a:gd name="T54" fmla="*/ 2147483647 w 137"/>
              <a:gd name="T55" fmla="*/ 2147483647 h 249"/>
              <a:gd name="T56" fmla="*/ 2147483647 w 137"/>
              <a:gd name="T57" fmla="*/ 2147483647 h 249"/>
              <a:gd name="T58" fmla="*/ 2147483647 w 137"/>
              <a:gd name="T59" fmla="*/ 2147483647 h 249"/>
              <a:gd name="T60" fmla="*/ 2147483647 w 137"/>
              <a:gd name="T61" fmla="*/ 2147483647 h 249"/>
              <a:gd name="T62" fmla="*/ 2147483647 w 137"/>
              <a:gd name="T63" fmla="*/ 2147483647 h 249"/>
              <a:gd name="T64" fmla="*/ 2147483647 w 137"/>
              <a:gd name="T65" fmla="*/ 2147483647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249">
                <a:moveTo>
                  <a:pt x="130" y="120"/>
                </a:moveTo>
                <a:lnTo>
                  <a:pt x="100" y="170"/>
                </a:lnTo>
                <a:lnTo>
                  <a:pt x="88" y="190"/>
                </a:lnTo>
                <a:lnTo>
                  <a:pt x="92" y="193"/>
                </a:lnTo>
                <a:lnTo>
                  <a:pt x="72" y="230"/>
                </a:lnTo>
                <a:lnTo>
                  <a:pt x="66" y="241"/>
                </a:lnTo>
                <a:lnTo>
                  <a:pt x="64" y="243"/>
                </a:lnTo>
                <a:lnTo>
                  <a:pt x="59" y="249"/>
                </a:lnTo>
                <a:lnTo>
                  <a:pt x="53" y="243"/>
                </a:lnTo>
                <a:lnTo>
                  <a:pt x="40" y="234"/>
                </a:lnTo>
                <a:lnTo>
                  <a:pt x="1" y="203"/>
                </a:lnTo>
                <a:lnTo>
                  <a:pt x="0" y="203"/>
                </a:lnTo>
                <a:lnTo>
                  <a:pt x="1" y="200"/>
                </a:lnTo>
                <a:lnTo>
                  <a:pt x="23" y="182"/>
                </a:lnTo>
                <a:lnTo>
                  <a:pt x="24" y="181"/>
                </a:lnTo>
                <a:lnTo>
                  <a:pt x="27" y="168"/>
                </a:lnTo>
                <a:lnTo>
                  <a:pt x="33" y="158"/>
                </a:lnTo>
                <a:lnTo>
                  <a:pt x="39" y="147"/>
                </a:lnTo>
                <a:lnTo>
                  <a:pt x="57" y="115"/>
                </a:lnTo>
                <a:lnTo>
                  <a:pt x="66" y="76"/>
                </a:lnTo>
                <a:lnTo>
                  <a:pt x="69" y="65"/>
                </a:lnTo>
                <a:lnTo>
                  <a:pt x="63" y="30"/>
                </a:lnTo>
                <a:lnTo>
                  <a:pt x="72" y="7"/>
                </a:lnTo>
                <a:lnTo>
                  <a:pt x="88" y="0"/>
                </a:lnTo>
                <a:lnTo>
                  <a:pt x="95" y="1"/>
                </a:lnTo>
                <a:lnTo>
                  <a:pt x="100" y="1"/>
                </a:lnTo>
                <a:lnTo>
                  <a:pt x="115" y="2"/>
                </a:lnTo>
                <a:lnTo>
                  <a:pt x="125" y="24"/>
                </a:lnTo>
                <a:lnTo>
                  <a:pt x="137" y="53"/>
                </a:lnTo>
                <a:lnTo>
                  <a:pt x="137" y="54"/>
                </a:lnTo>
                <a:lnTo>
                  <a:pt x="135" y="86"/>
                </a:lnTo>
                <a:lnTo>
                  <a:pt x="135" y="97"/>
                </a:lnTo>
                <a:lnTo>
                  <a:pt x="130" y="120"/>
                </a:lnTo>
                <a:close/>
              </a:path>
            </a:pathLst>
          </a:custGeom>
          <a:noFill/>
          <a:ln w="165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14" name="Freeform 54"/>
          <p:cNvSpPr>
            <a:spLocks/>
          </p:cNvSpPr>
          <p:nvPr/>
        </p:nvSpPr>
        <p:spPr bwMode="auto">
          <a:xfrm>
            <a:off x="4683125" y="4784725"/>
            <a:ext cx="85725" cy="76200"/>
          </a:xfrm>
          <a:custGeom>
            <a:avLst/>
            <a:gdLst>
              <a:gd name="T0" fmla="*/ 2147483647 w 107"/>
              <a:gd name="T1" fmla="*/ 2147483647 h 97"/>
              <a:gd name="T2" fmla="*/ 2147483647 w 107"/>
              <a:gd name="T3" fmla="*/ 2147483647 h 97"/>
              <a:gd name="T4" fmla="*/ 2147483647 w 107"/>
              <a:gd name="T5" fmla="*/ 2147483647 h 97"/>
              <a:gd name="T6" fmla="*/ 2147483647 w 107"/>
              <a:gd name="T7" fmla="*/ 0 h 97"/>
              <a:gd name="T8" fmla="*/ 2147483647 w 107"/>
              <a:gd name="T9" fmla="*/ 2147483647 h 97"/>
              <a:gd name="T10" fmla="*/ 2147483647 w 107"/>
              <a:gd name="T11" fmla="*/ 2147483647 h 97"/>
              <a:gd name="T12" fmla="*/ 2147483647 w 107"/>
              <a:gd name="T13" fmla="*/ 2147483647 h 97"/>
              <a:gd name="T14" fmla="*/ 2147483647 w 107"/>
              <a:gd name="T15" fmla="*/ 2147483647 h 97"/>
              <a:gd name="T16" fmla="*/ 2147483647 w 107"/>
              <a:gd name="T17" fmla="*/ 2147483647 h 97"/>
              <a:gd name="T18" fmla="*/ 2147483647 w 107"/>
              <a:gd name="T19" fmla="*/ 2147483647 h 97"/>
              <a:gd name="T20" fmla="*/ 2147483647 w 107"/>
              <a:gd name="T21" fmla="*/ 2147483647 h 97"/>
              <a:gd name="T22" fmla="*/ 2147483647 w 107"/>
              <a:gd name="T23" fmla="*/ 2147483647 h 97"/>
              <a:gd name="T24" fmla="*/ 2147483647 w 107"/>
              <a:gd name="T25" fmla="*/ 2147483647 h 97"/>
              <a:gd name="T26" fmla="*/ 2147483647 w 107"/>
              <a:gd name="T27" fmla="*/ 2147483647 h 97"/>
              <a:gd name="T28" fmla="*/ 2147483647 w 107"/>
              <a:gd name="T29" fmla="*/ 2147483647 h 97"/>
              <a:gd name="T30" fmla="*/ 2147483647 w 107"/>
              <a:gd name="T31" fmla="*/ 2147483647 h 97"/>
              <a:gd name="T32" fmla="*/ 2147483647 w 107"/>
              <a:gd name="T33" fmla="*/ 2147483647 h 97"/>
              <a:gd name="T34" fmla="*/ 2147483647 w 107"/>
              <a:gd name="T35" fmla="*/ 2147483647 h 97"/>
              <a:gd name="T36" fmla="*/ 2147483647 w 107"/>
              <a:gd name="T37" fmla="*/ 2147483647 h 97"/>
              <a:gd name="T38" fmla="*/ 2147483647 w 107"/>
              <a:gd name="T39" fmla="*/ 2147483647 h 97"/>
              <a:gd name="T40" fmla="*/ 2147483647 w 107"/>
              <a:gd name="T41" fmla="*/ 2147483647 h 97"/>
              <a:gd name="T42" fmla="*/ 2147483647 w 107"/>
              <a:gd name="T43" fmla="*/ 2147483647 h 97"/>
              <a:gd name="T44" fmla="*/ 2147483647 w 107"/>
              <a:gd name="T45" fmla="*/ 2147483647 h 97"/>
              <a:gd name="T46" fmla="*/ 2147483647 w 107"/>
              <a:gd name="T47" fmla="*/ 2147483647 h 97"/>
              <a:gd name="T48" fmla="*/ 2147483647 w 107"/>
              <a:gd name="T49" fmla="*/ 2147483647 h 97"/>
              <a:gd name="T50" fmla="*/ 2147483647 w 107"/>
              <a:gd name="T51" fmla="*/ 2147483647 h 97"/>
              <a:gd name="T52" fmla="*/ 2147483647 w 107"/>
              <a:gd name="T53" fmla="*/ 2147483647 h 97"/>
              <a:gd name="T54" fmla="*/ 2147483647 w 107"/>
              <a:gd name="T55" fmla="*/ 2147483647 h 97"/>
              <a:gd name="T56" fmla="*/ 2147483647 w 107"/>
              <a:gd name="T57" fmla="*/ 2147483647 h 97"/>
              <a:gd name="T58" fmla="*/ 2147483647 w 107"/>
              <a:gd name="T59" fmla="*/ 2147483647 h 97"/>
              <a:gd name="T60" fmla="*/ 2147483647 w 107"/>
              <a:gd name="T61" fmla="*/ 2147483647 h 97"/>
              <a:gd name="T62" fmla="*/ 2147483647 w 107"/>
              <a:gd name="T63" fmla="*/ 2147483647 h 97"/>
              <a:gd name="T64" fmla="*/ 2147483647 w 107"/>
              <a:gd name="T65" fmla="*/ 2147483647 h 97"/>
              <a:gd name="T66" fmla="*/ 0 w 107"/>
              <a:gd name="T67" fmla="*/ 2147483647 h 97"/>
              <a:gd name="T68" fmla="*/ 2147483647 w 107"/>
              <a:gd name="T69" fmla="*/ 2147483647 h 97"/>
              <a:gd name="T70" fmla="*/ 2147483647 w 107"/>
              <a:gd name="T71" fmla="*/ 2147483647 h 97"/>
              <a:gd name="T72" fmla="*/ 2147483647 w 107"/>
              <a:gd name="T73" fmla="*/ 2147483647 h 97"/>
              <a:gd name="T74" fmla="*/ 2147483647 w 107"/>
              <a:gd name="T75" fmla="*/ 2147483647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 h="97">
                <a:moveTo>
                  <a:pt x="10" y="39"/>
                </a:moveTo>
                <a:lnTo>
                  <a:pt x="11" y="18"/>
                </a:lnTo>
                <a:lnTo>
                  <a:pt x="28" y="1"/>
                </a:lnTo>
                <a:lnTo>
                  <a:pt x="37" y="0"/>
                </a:lnTo>
                <a:lnTo>
                  <a:pt x="45" y="2"/>
                </a:lnTo>
                <a:lnTo>
                  <a:pt x="64" y="8"/>
                </a:lnTo>
                <a:lnTo>
                  <a:pt x="90" y="19"/>
                </a:lnTo>
                <a:lnTo>
                  <a:pt x="107" y="57"/>
                </a:lnTo>
                <a:lnTo>
                  <a:pt x="103" y="72"/>
                </a:lnTo>
                <a:lnTo>
                  <a:pt x="101" y="83"/>
                </a:lnTo>
                <a:lnTo>
                  <a:pt x="92" y="97"/>
                </a:lnTo>
                <a:lnTo>
                  <a:pt x="84" y="95"/>
                </a:lnTo>
                <a:lnTo>
                  <a:pt x="83" y="91"/>
                </a:lnTo>
                <a:lnTo>
                  <a:pt x="60" y="82"/>
                </a:lnTo>
                <a:lnTo>
                  <a:pt x="32" y="71"/>
                </a:lnTo>
                <a:lnTo>
                  <a:pt x="35" y="68"/>
                </a:lnTo>
                <a:lnTo>
                  <a:pt x="43" y="67"/>
                </a:lnTo>
                <a:lnTo>
                  <a:pt x="42" y="72"/>
                </a:lnTo>
                <a:lnTo>
                  <a:pt x="52" y="75"/>
                </a:lnTo>
                <a:lnTo>
                  <a:pt x="48" y="68"/>
                </a:lnTo>
                <a:lnTo>
                  <a:pt x="61" y="52"/>
                </a:lnTo>
                <a:lnTo>
                  <a:pt x="68" y="37"/>
                </a:lnTo>
                <a:lnTo>
                  <a:pt x="66" y="32"/>
                </a:lnTo>
                <a:lnTo>
                  <a:pt x="58" y="19"/>
                </a:lnTo>
                <a:lnTo>
                  <a:pt x="41" y="14"/>
                </a:lnTo>
                <a:lnTo>
                  <a:pt x="40" y="19"/>
                </a:lnTo>
                <a:lnTo>
                  <a:pt x="33" y="19"/>
                </a:lnTo>
                <a:lnTo>
                  <a:pt x="13" y="19"/>
                </a:lnTo>
                <a:lnTo>
                  <a:pt x="14" y="28"/>
                </a:lnTo>
                <a:lnTo>
                  <a:pt x="15" y="37"/>
                </a:lnTo>
                <a:lnTo>
                  <a:pt x="20" y="52"/>
                </a:lnTo>
                <a:lnTo>
                  <a:pt x="23" y="68"/>
                </a:lnTo>
                <a:lnTo>
                  <a:pt x="13" y="64"/>
                </a:lnTo>
                <a:lnTo>
                  <a:pt x="0" y="60"/>
                </a:lnTo>
                <a:lnTo>
                  <a:pt x="2" y="56"/>
                </a:lnTo>
                <a:lnTo>
                  <a:pt x="9" y="53"/>
                </a:lnTo>
                <a:lnTo>
                  <a:pt x="9" y="44"/>
                </a:lnTo>
                <a:lnTo>
                  <a:pt x="10" y="39"/>
                </a:lnTo>
                <a:close/>
              </a:path>
            </a:pathLst>
          </a:custGeom>
          <a:noFill/>
          <a:ln w="15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15" name="Freeform 55"/>
          <p:cNvSpPr>
            <a:spLocks/>
          </p:cNvSpPr>
          <p:nvPr/>
        </p:nvSpPr>
        <p:spPr bwMode="auto">
          <a:xfrm>
            <a:off x="4286250" y="3840163"/>
            <a:ext cx="57150" cy="33337"/>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19"/>
                </a:moveTo>
                <a:lnTo>
                  <a:pt x="10" y="33"/>
                </a:lnTo>
                <a:lnTo>
                  <a:pt x="23" y="37"/>
                </a:lnTo>
                <a:lnTo>
                  <a:pt x="30" y="40"/>
                </a:lnTo>
                <a:lnTo>
                  <a:pt x="44" y="40"/>
                </a:lnTo>
                <a:lnTo>
                  <a:pt x="51" y="37"/>
                </a:lnTo>
                <a:lnTo>
                  <a:pt x="63" y="33"/>
                </a:lnTo>
                <a:lnTo>
                  <a:pt x="74" y="19"/>
                </a:lnTo>
                <a:lnTo>
                  <a:pt x="67" y="10"/>
                </a:lnTo>
                <a:lnTo>
                  <a:pt x="60" y="7"/>
                </a:lnTo>
                <a:lnTo>
                  <a:pt x="44" y="0"/>
                </a:lnTo>
                <a:lnTo>
                  <a:pt x="30" y="0"/>
                </a:lnTo>
                <a:lnTo>
                  <a:pt x="14" y="7"/>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16" name="Freeform 56"/>
          <p:cNvSpPr>
            <a:spLocks/>
          </p:cNvSpPr>
          <p:nvPr/>
        </p:nvSpPr>
        <p:spPr bwMode="auto">
          <a:xfrm>
            <a:off x="4281488" y="3856038"/>
            <a:ext cx="61912" cy="95250"/>
          </a:xfrm>
          <a:custGeom>
            <a:avLst/>
            <a:gdLst>
              <a:gd name="T0" fmla="*/ 2147483647 w 80"/>
              <a:gd name="T1" fmla="*/ 2147483647 h 120"/>
              <a:gd name="T2" fmla="*/ 2147483647 w 80"/>
              <a:gd name="T3" fmla="*/ 2147483647 h 120"/>
              <a:gd name="T4" fmla="*/ 2147483647 w 80"/>
              <a:gd name="T5" fmla="*/ 2147483647 h 120"/>
              <a:gd name="T6" fmla="*/ 2147483647 w 80"/>
              <a:gd name="T7" fmla="*/ 2147483647 h 120"/>
              <a:gd name="T8" fmla="*/ 2147483647 w 80"/>
              <a:gd name="T9" fmla="*/ 2147483647 h 120"/>
              <a:gd name="T10" fmla="*/ 0 w 80"/>
              <a:gd name="T11" fmla="*/ 2147483647 h 120"/>
              <a:gd name="T12" fmla="*/ 2147483647 w 80"/>
              <a:gd name="T13" fmla="*/ 2147483647 h 120"/>
              <a:gd name="T14" fmla="*/ 2147483647 w 80"/>
              <a:gd name="T15" fmla="*/ 2147483647 h 120"/>
              <a:gd name="T16" fmla="*/ 2147483647 w 80"/>
              <a:gd name="T17" fmla="*/ 2147483647 h 120"/>
              <a:gd name="T18" fmla="*/ 2147483647 w 80"/>
              <a:gd name="T19" fmla="*/ 2147483647 h 120"/>
              <a:gd name="T20" fmla="*/ 2147483647 w 80"/>
              <a:gd name="T21" fmla="*/ 2147483647 h 120"/>
              <a:gd name="T22" fmla="*/ 2147483647 w 80"/>
              <a:gd name="T23" fmla="*/ 2147483647 h 120"/>
              <a:gd name="T24" fmla="*/ 2147483647 w 80"/>
              <a:gd name="T25" fmla="*/ 2147483647 h 120"/>
              <a:gd name="T26" fmla="*/ 2147483647 w 80"/>
              <a:gd name="T27" fmla="*/ 2147483647 h 120"/>
              <a:gd name="T28" fmla="*/ 2147483647 w 80"/>
              <a:gd name="T29" fmla="*/ 2147483647 h 120"/>
              <a:gd name="T30" fmla="*/ 2147483647 w 80"/>
              <a:gd name="T31" fmla="*/ 2147483647 h 120"/>
              <a:gd name="T32" fmla="*/ 2147483647 w 80"/>
              <a:gd name="T33" fmla="*/ 2147483647 h 120"/>
              <a:gd name="T34" fmla="*/ 2147483647 w 80"/>
              <a:gd name="T35" fmla="*/ 2147483647 h 120"/>
              <a:gd name="T36" fmla="*/ 2147483647 w 80"/>
              <a:gd name="T37" fmla="*/ 2147483647 h 120"/>
              <a:gd name="T38" fmla="*/ 2147483647 w 80"/>
              <a:gd name="T39" fmla="*/ 2147483647 h 120"/>
              <a:gd name="T40" fmla="*/ 2147483647 w 80"/>
              <a:gd name="T41" fmla="*/ 0 h 120"/>
              <a:gd name="T42" fmla="*/ 2147483647 w 80"/>
              <a:gd name="T43" fmla="*/ 2147483647 h 120"/>
              <a:gd name="T44" fmla="*/ 2147483647 w 80"/>
              <a:gd name="T45" fmla="*/ 2147483647 h 120"/>
              <a:gd name="T46" fmla="*/ 2147483647 w 80"/>
              <a:gd name="T47" fmla="*/ 2147483647 h 120"/>
              <a:gd name="T48" fmla="*/ 2147483647 w 80"/>
              <a:gd name="T49" fmla="*/ 2147483647 h 120"/>
              <a:gd name="T50" fmla="*/ 2147483647 w 80"/>
              <a:gd name="T51" fmla="*/ 2147483647 h 120"/>
              <a:gd name="T52" fmla="*/ 2147483647 w 80"/>
              <a:gd name="T53" fmla="*/ 2147483647 h 120"/>
              <a:gd name="T54" fmla="*/ 2147483647 w 80"/>
              <a:gd name="T55" fmla="*/ 0 h 120"/>
              <a:gd name="T56" fmla="*/ 2147483647 w 80"/>
              <a:gd name="T57" fmla="*/ 2147483647 h 120"/>
              <a:gd name="T58" fmla="*/ 2147483647 w 80"/>
              <a:gd name="T59" fmla="*/ 2147483647 h 120"/>
              <a:gd name="T60" fmla="*/ 2147483647 w 80"/>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20">
                <a:moveTo>
                  <a:pt x="20" y="70"/>
                </a:moveTo>
                <a:lnTo>
                  <a:pt x="16" y="93"/>
                </a:lnTo>
                <a:lnTo>
                  <a:pt x="20" y="70"/>
                </a:lnTo>
                <a:lnTo>
                  <a:pt x="13" y="77"/>
                </a:lnTo>
                <a:lnTo>
                  <a:pt x="6" y="83"/>
                </a:lnTo>
                <a:lnTo>
                  <a:pt x="0" y="97"/>
                </a:lnTo>
                <a:lnTo>
                  <a:pt x="6" y="110"/>
                </a:lnTo>
                <a:lnTo>
                  <a:pt x="16" y="116"/>
                </a:lnTo>
                <a:lnTo>
                  <a:pt x="36" y="120"/>
                </a:lnTo>
                <a:lnTo>
                  <a:pt x="53" y="120"/>
                </a:lnTo>
                <a:lnTo>
                  <a:pt x="66" y="116"/>
                </a:lnTo>
                <a:lnTo>
                  <a:pt x="73" y="110"/>
                </a:lnTo>
                <a:lnTo>
                  <a:pt x="80" y="97"/>
                </a:lnTo>
                <a:lnTo>
                  <a:pt x="80" y="83"/>
                </a:lnTo>
                <a:lnTo>
                  <a:pt x="73" y="77"/>
                </a:lnTo>
                <a:lnTo>
                  <a:pt x="66" y="70"/>
                </a:lnTo>
                <a:lnTo>
                  <a:pt x="69" y="93"/>
                </a:lnTo>
                <a:lnTo>
                  <a:pt x="66" y="70"/>
                </a:lnTo>
                <a:lnTo>
                  <a:pt x="66" y="34"/>
                </a:lnTo>
                <a:lnTo>
                  <a:pt x="73" y="18"/>
                </a:lnTo>
                <a:lnTo>
                  <a:pt x="80" y="0"/>
                </a:lnTo>
                <a:lnTo>
                  <a:pt x="69" y="14"/>
                </a:lnTo>
                <a:lnTo>
                  <a:pt x="57" y="18"/>
                </a:lnTo>
                <a:lnTo>
                  <a:pt x="50" y="21"/>
                </a:lnTo>
                <a:lnTo>
                  <a:pt x="36" y="21"/>
                </a:lnTo>
                <a:lnTo>
                  <a:pt x="29" y="18"/>
                </a:lnTo>
                <a:lnTo>
                  <a:pt x="16" y="14"/>
                </a:lnTo>
                <a:lnTo>
                  <a:pt x="6" y="0"/>
                </a:lnTo>
                <a:lnTo>
                  <a:pt x="13" y="18"/>
                </a:lnTo>
                <a:lnTo>
                  <a:pt x="20" y="34"/>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17" name="Freeform 57"/>
          <p:cNvSpPr>
            <a:spLocks/>
          </p:cNvSpPr>
          <p:nvPr/>
        </p:nvSpPr>
        <p:spPr bwMode="auto">
          <a:xfrm>
            <a:off x="4308475" y="3951288"/>
            <a:ext cx="14288" cy="20637"/>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18" name="Freeform 58"/>
          <p:cNvSpPr>
            <a:spLocks/>
          </p:cNvSpPr>
          <p:nvPr/>
        </p:nvSpPr>
        <p:spPr bwMode="auto">
          <a:xfrm>
            <a:off x="4286250" y="3840163"/>
            <a:ext cx="57150" cy="33337"/>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19"/>
                </a:moveTo>
                <a:lnTo>
                  <a:pt x="10" y="33"/>
                </a:lnTo>
                <a:lnTo>
                  <a:pt x="23" y="37"/>
                </a:lnTo>
                <a:lnTo>
                  <a:pt x="30" y="40"/>
                </a:lnTo>
                <a:lnTo>
                  <a:pt x="44" y="40"/>
                </a:lnTo>
                <a:lnTo>
                  <a:pt x="51" y="37"/>
                </a:lnTo>
                <a:lnTo>
                  <a:pt x="63" y="33"/>
                </a:lnTo>
                <a:lnTo>
                  <a:pt x="74" y="19"/>
                </a:lnTo>
                <a:lnTo>
                  <a:pt x="67" y="10"/>
                </a:lnTo>
                <a:lnTo>
                  <a:pt x="60" y="7"/>
                </a:lnTo>
                <a:lnTo>
                  <a:pt x="44" y="0"/>
                </a:lnTo>
                <a:lnTo>
                  <a:pt x="30" y="0"/>
                </a:lnTo>
                <a:lnTo>
                  <a:pt x="14" y="7"/>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19" name="Freeform 59"/>
          <p:cNvSpPr>
            <a:spLocks/>
          </p:cNvSpPr>
          <p:nvPr/>
        </p:nvSpPr>
        <p:spPr bwMode="auto">
          <a:xfrm>
            <a:off x="4281488" y="3856038"/>
            <a:ext cx="61912" cy="95250"/>
          </a:xfrm>
          <a:custGeom>
            <a:avLst/>
            <a:gdLst>
              <a:gd name="T0" fmla="*/ 2147483647 w 80"/>
              <a:gd name="T1" fmla="*/ 2147483647 h 120"/>
              <a:gd name="T2" fmla="*/ 2147483647 w 80"/>
              <a:gd name="T3" fmla="*/ 2147483647 h 120"/>
              <a:gd name="T4" fmla="*/ 2147483647 w 80"/>
              <a:gd name="T5" fmla="*/ 2147483647 h 120"/>
              <a:gd name="T6" fmla="*/ 2147483647 w 80"/>
              <a:gd name="T7" fmla="*/ 2147483647 h 120"/>
              <a:gd name="T8" fmla="*/ 2147483647 w 80"/>
              <a:gd name="T9" fmla="*/ 2147483647 h 120"/>
              <a:gd name="T10" fmla="*/ 0 w 80"/>
              <a:gd name="T11" fmla="*/ 2147483647 h 120"/>
              <a:gd name="T12" fmla="*/ 2147483647 w 80"/>
              <a:gd name="T13" fmla="*/ 2147483647 h 120"/>
              <a:gd name="T14" fmla="*/ 2147483647 w 80"/>
              <a:gd name="T15" fmla="*/ 2147483647 h 120"/>
              <a:gd name="T16" fmla="*/ 2147483647 w 80"/>
              <a:gd name="T17" fmla="*/ 2147483647 h 120"/>
              <a:gd name="T18" fmla="*/ 2147483647 w 80"/>
              <a:gd name="T19" fmla="*/ 2147483647 h 120"/>
              <a:gd name="T20" fmla="*/ 2147483647 w 80"/>
              <a:gd name="T21" fmla="*/ 2147483647 h 120"/>
              <a:gd name="T22" fmla="*/ 2147483647 w 80"/>
              <a:gd name="T23" fmla="*/ 2147483647 h 120"/>
              <a:gd name="T24" fmla="*/ 2147483647 w 80"/>
              <a:gd name="T25" fmla="*/ 2147483647 h 120"/>
              <a:gd name="T26" fmla="*/ 2147483647 w 80"/>
              <a:gd name="T27" fmla="*/ 2147483647 h 120"/>
              <a:gd name="T28" fmla="*/ 2147483647 w 80"/>
              <a:gd name="T29" fmla="*/ 2147483647 h 120"/>
              <a:gd name="T30" fmla="*/ 2147483647 w 80"/>
              <a:gd name="T31" fmla="*/ 2147483647 h 120"/>
              <a:gd name="T32" fmla="*/ 2147483647 w 80"/>
              <a:gd name="T33" fmla="*/ 2147483647 h 120"/>
              <a:gd name="T34" fmla="*/ 2147483647 w 80"/>
              <a:gd name="T35" fmla="*/ 2147483647 h 120"/>
              <a:gd name="T36" fmla="*/ 2147483647 w 80"/>
              <a:gd name="T37" fmla="*/ 2147483647 h 120"/>
              <a:gd name="T38" fmla="*/ 2147483647 w 80"/>
              <a:gd name="T39" fmla="*/ 2147483647 h 120"/>
              <a:gd name="T40" fmla="*/ 2147483647 w 80"/>
              <a:gd name="T41" fmla="*/ 0 h 120"/>
              <a:gd name="T42" fmla="*/ 2147483647 w 80"/>
              <a:gd name="T43" fmla="*/ 2147483647 h 120"/>
              <a:gd name="T44" fmla="*/ 2147483647 w 80"/>
              <a:gd name="T45" fmla="*/ 2147483647 h 120"/>
              <a:gd name="T46" fmla="*/ 2147483647 w 80"/>
              <a:gd name="T47" fmla="*/ 2147483647 h 120"/>
              <a:gd name="T48" fmla="*/ 2147483647 w 80"/>
              <a:gd name="T49" fmla="*/ 2147483647 h 120"/>
              <a:gd name="T50" fmla="*/ 2147483647 w 80"/>
              <a:gd name="T51" fmla="*/ 2147483647 h 120"/>
              <a:gd name="T52" fmla="*/ 2147483647 w 80"/>
              <a:gd name="T53" fmla="*/ 2147483647 h 120"/>
              <a:gd name="T54" fmla="*/ 2147483647 w 80"/>
              <a:gd name="T55" fmla="*/ 0 h 120"/>
              <a:gd name="T56" fmla="*/ 2147483647 w 80"/>
              <a:gd name="T57" fmla="*/ 2147483647 h 120"/>
              <a:gd name="T58" fmla="*/ 2147483647 w 80"/>
              <a:gd name="T59" fmla="*/ 2147483647 h 120"/>
              <a:gd name="T60" fmla="*/ 2147483647 w 80"/>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20">
                <a:moveTo>
                  <a:pt x="20" y="70"/>
                </a:moveTo>
                <a:lnTo>
                  <a:pt x="16" y="93"/>
                </a:lnTo>
                <a:lnTo>
                  <a:pt x="20" y="70"/>
                </a:lnTo>
                <a:lnTo>
                  <a:pt x="13" y="77"/>
                </a:lnTo>
                <a:lnTo>
                  <a:pt x="6" y="83"/>
                </a:lnTo>
                <a:lnTo>
                  <a:pt x="0" y="97"/>
                </a:lnTo>
                <a:lnTo>
                  <a:pt x="6" y="110"/>
                </a:lnTo>
                <a:lnTo>
                  <a:pt x="16" y="116"/>
                </a:lnTo>
                <a:lnTo>
                  <a:pt x="36" y="120"/>
                </a:lnTo>
                <a:lnTo>
                  <a:pt x="53" y="120"/>
                </a:lnTo>
                <a:lnTo>
                  <a:pt x="66" y="116"/>
                </a:lnTo>
                <a:lnTo>
                  <a:pt x="73" y="110"/>
                </a:lnTo>
                <a:lnTo>
                  <a:pt x="80" y="97"/>
                </a:lnTo>
                <a:lnTo>
                  <a:pt x="80" y="83"/>
                </a:lnTo>
                <a:lnTo>
                  <a:pt x="73" y="77"/>
                </a:lnTo>
                <a:lnTo>
                  <a:pt x="66" y="70"/>
                </a:lnTo>
                <a:lnTo>
                  <a:pt x="69" y="93"/>
                </a:lnTo>
                <a:lnTo>
                  <a:pt x="66" y="70"/>
                </a:lnTo>
                <a:lnTo>
                  <a:pt x="66" y="34"/>
                </a:lnTo>
                <a:lnTo>
                  <a:pt x="73" y="18"/>
                </a:lnTo>
                <a:lnTo>
                  <a:pt x="80" y="0"/>
                </a:lnTo>
                <a:lnTo>
                  <a:pt x="69" y="14"/>
                </a:lnTo>
                <a:lnTo>
                  <a:pt x="57" y="18"/>
                </a:lnTo>
                <a:lnTo>
                  <a:pt x="50" y="21"/>
                </a:lnTo>
                <a:lnTo>
                  <a:pt x="36" y="21"/>
                </a:lnTo>
                <a:lnTo>
                  <a:pt x="29" y="18"/>
                </a:lnTo>
                <a:lnTo>
                  <a:pt x="16" y="14"/>
                </a:lnTo>
                <a:lnTo>
                  <a:pt x="6" y="0"/>
                </a:lnTo>
                <a:lnTo>
                  <a:pt x="13" y="18"/>
                </a:lnTo>
                <a:lnTo>
                  <a:pt x="20" y="34"/>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20" name="Freeform 60"/>
          <p:cNvSpPr>
            <a:spLocks/>
          </p:cNvSpPr>
          <p:nvPr/>
        </p:nvSpPr>
        <p:spPr bwMode="auto">
          <a:xfrm>
            <a:off x="4308475" y="3951288"/>
            <a:ext cx="14288" cy="20637"/>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21" name="Freeform 61"/>
          <p:cNvSpPr>
            <a:spLocks/>
          </p:cNvSpPr>
          <p:nvPr/>
        </p:nvSpPr>
        <p:spPr bwMode="auto">
          <a:xfrm>
            <a:off x="4286250" y="3840163"/>
            <a:ext cx="57150" cy="33337"/>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19"/>
                </a:moveTo>
                <a:lnTo>
                  <a:pt x="10" y="33"/>
                </a:lnTo>
                <a:lnTo>
                  <a:pt x="23" y="37"/>
                </a:lnTo>
                <a:lnTo>
                  <a:pt x="30" y="40"/>
                </a:lnTo>
                <a:lnTo>
                  <a:pt x="44" y="40"/>
                </a:lnTo>
                <a:lnTo>
                  <a:pt x="51" y="37"/>
                </a:lnTo>
                <a:lnTo>
                  <a:pt x="63" y="33"/>
                </a:lnTo>
                <a:lnTo>
                  <a:pt x="74" y="19"/>
                </a:lnTo>
                <a:lnTo>
                  <a:pt x="67" y="10"/>
                </a:lnTo>
                <a:lnTo>
                  <a:pt x="60" y="7"/>
                </a:lnTo>
                <a:lnTo>
                  <a:pt x="44" y="0"/>
                </a:lnTo>
                <a:lnTo>
                  <a:pt x="30" y="0"/>
                </a:lnTo>
                <a:lnTo>
                  <a:pt x="14" y="7"/>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22" name="Freeform 62"/>
          <p:cNvSpPr>
            <a:spLocks/>
          </p:cNvSpPr>
          <p:nvPr/>
        </p:nvSpPr>
        <p:spPr bwMode="auto">
          <a:xfrm>
            <a:off x="4281488" y="3856038"/>
            <a:ext cx="61912" cy="95250"/>
          </a:xfrm>
          <a:custGeom>
            <a:avLst/>
            <a:gdLst>
              <a:gd name="T0" fmla="*/ 2147483647 w 80"/>
              <a:gd name="T1" fmla="*/ 2147483647 h 120"/>
              <a:gd name="T2" fmla="*/ 2147483647 w 80"/>
              <a:gd name="T3" fmla="*/ 2147483647 h 120"/>
              <a:gd name="T4" fmla="*/ 2147483647 w 80"/>
              <a:gd name="T5" fmla="*/ 2147483647 h 120"/>
              <a:gd name="T6" fmla="*/ 2147483647 w 80"/>
              <a:gd name="T7" fmla="*/ 2147483647 h 120"/>
              <a:gd name="T8" fmla="*/ 2147483647 w 80"/>
              <a:gd name="T9" fmla="*/ 2147483647 h 120"/>
              <a:gd name="T10" fmla="*/ 0 w 80"/>
              <a:gd name="T11" fmla="*/ 2147483647 h 120"/>
              <a:gd name="T12" fmla="*/ 2147483647 w 80"/>
              <a:gd name="T13" fmla="*/ 2147483647 h 120"/>
              <a:gd name="T14" fmla="*/ 2147483647 w 80"/>
              <a:gd name="T15" fmla="*/ 2147483647 h 120"/>
              <a:gd name="T16" fmla="*/ 2147483647 w 80"/>
              <a:gd name="T17" fmla="*/ 2147483647 h 120"/>
              <a:gd name="T18" fmla="*/ 2147483647 w 80"/>
              <a:gd name="T19" fmla="*/ 2147483647 h 120"/>
              <a:gd name="T20" fmla="*/ 2147483647 w 80"/>
              <a:gd name="T21" fmla="*/ 2147483647 h 120"/>
              <a:gd name="T22" fmla="*/ 2147483647 w 80"/>
              <a:gd name="T23" fmla="*/ 2147483647 h 120"/>
              <a:gd name="T24" fmla="*/ 2147483647 w 80"/>
              <a:gd name="T25" fmla="*/ 2147483647 h 120"/>
              <a:gd name="T26" fmla="*/ 2147483647 w 80"/>
              <a:gd name="T27" fmla="*/ 2147483647 h 120"/>
              <a:gd name="T28" fmla="*/ 2147483647 w 80"/>
              <a:gd name="T29" fmla="*/ 2147483647 h 120"/>
              <a:gd name="T30" fmla="*/ 2147483647 w 80"/>
              <a:gd name="T31" fmla="*/ 2147483647 h 120"/>
              <a:gd name="T32" fmla="*/ 2147483647 w 80"/>
              <a:gd name="T33" fmla="*/ 2147483647 h 120"/>
              <a:gd name="T34" fmla="*/ 2147483647 w 80"/>
              <a:gd name="T35" fmla="*/ 2147483647 h 120"/>
              <a:gd name="T36" fmla="*/ 2147483647 w 80"/>
              <a:gd name="T37" fmla="*/ 2147483647 h 120"/>
              <a:gd name="T38" fmla="*/ 2147483647 w 80"/>
              <a:gd name="T39" fmla="*/ 2147483647 h 120"/>
              <a:gd name="T40" fmla="*/ 2147483647 w 80"/>
              <a:gd name="T41" fmla="*/ 0 h 120"/>
              <a:gd name="T42" fmla="*/ 2147483647 w 80"/>
              <a:gd name="T43" fmla="*/ 2147483647 h 120"/>
              <a:gd name="T44" fmla="*/ 2147483647 w 80"/>
              <a:gd name="T45" fmla="*/ 2147483647 h 120"/>
              <a:gd name="T46" fmla="*/ 2147483647 w 80"/>
              <a:gd name="T47" fmla="*/ 2147483647 h 120"/>
              <a:gd name="T48" fmla="*/ 2147483647 w 80"/>
              <a:gd name="T49" fmla="*/ 2147483647 h 120"/>
              <a:gd name="T50" fmla="*/ 2147483647 w 80"/>
              <a:gd name="T51" fmla="*/ 2147483647 h 120"/>
              <a:gd name="T52" fmla="*/ 2147483647 w 80"/>
              <a:gd name="T53" fmla="*/ 2147483647 h 120"/>
              <a:gd name="T54" fmla="*/ 2147483647 w 80"/>
              <a:gd name="T55" fmla="*/ 0 h 120"/>
              <a:gd name="T56" fmla="*/ 2147483647 w 80"/>
              <a:gd name="T57" fmla="*/ 2147483647 h 120"/>
              <a:gd name="T58" fmla="*/ 2147483647 w 80"/>
              <a:gd name="T59" fmla="*/ 2147483647 h 120"/>
              <a:gd name="T60" fmla="*/ 2147483647 w 80"/>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20">
                <a:moveTo>
                  <a:pt x="20" y="70"/>
                </a:moveTo>
                <a:lnTo>
                  <a:pt x="16" y="93"/>
                </a:lnTo>
                <a:lnTo>
                  <a:pt x="20" y="70"/>
                </a:lnTo>
                <a:lnTo>
                  <a:pt x="13" y="77"/>
                </a:lnTo>
                <a:lnTo>
                  <a:pt x="6" y="83"/>
                </a:lnTo>
                <a:lnTo>
                  <a:pt x="0" y="97"/>
                </a:lnTo>
                <a:lnTo>
                  <a:pt x="6" y="110"/>
                </a:lnTo>
                <a:lnTo>
                  <a:pt x="16" y="116"/>
                </a:lnTo>
                <a:lnTo>
                  <a:pt x="36" y="120"/>
                </a:lnTo>
                <a:lnTo>
                  <a:pt x="53" y="120"/>
                </a:lnTo>
                <a:lnTo>
                  <a:pt x="66" y="116"/>
                </a:lnTo>
                <a:lnTo>
                  <a:pt x="73" y="110"/>
                </a:lnTo>
                <a:lnTo>
                  <a:pt x="80" y="97"/>
                </a:lnTo>
                <a:lnTo>
                  <a:pt x="80" y="83"/>
                </a:lnTo>
                <a:lnTo>
                  <a:pt x="73" y="77"/>
                </a:lnTo>
                <a:lnTo>
                  <a:pt x="66" y="70"/>
                </a:lnTo>
                <a:lnTo>
                  <a:pt x="69" y="93"/>
                </a:lnTo>
                <a:lnTo>
                  <a:pt x="66" y="70"/>
                </a:lnTo>
                <a:lnTo>
                  <a:pt x="66" y="34"/>
                </a:lnTo>
                <a:lnTo>
                  <a:pt x="73" y="18"/>
                </a:lnTo>
                <a:lnTo>
                  <a:pt x="80" y="0"/>
                </a:lnTo>
                <a:lnTo>
                  <a:pt x="69" y="14"/>
                </a:lnTo>
                <a:lnTo>
                  <a:pt x="57" y="18"/>
                </a:lnTo>
                <a:lnTo>
                  <a:pt x="50" y="21"/>
                </a:lnTo>
                <a:lnTo>
                  <a:pt x="36" y="21"/>
                </a:lnTo>
                <a:lnTo>
                  <a:pt x="29" y="18"/>
                </a:lnTo>
                <a:lnTo>
                  <a:pt x="16" y="14"/>
                </a:lnTo>
                <a:lnTo>
                  <a:pt x="6" y="0"/>
                </a:lnTo>
                <a:lnTo>
                  <a:pt x="13" y="18"/>
                </a:lnTo>
                <a:lnTo>
                  <a:pt x="20" y="34"/>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23" name="Freeform 63"/>
          <p:cNvSpPr>
            <a:spLocks/>
          </p:cNvSpPr>
          <p:nvPr/>
        </p:nvSpPr>
        <p:spPr bwMode="auto">
          <a:xfrm>
            <a:off x="4308475" y="3951288"/>
            <a:ext cx="14288" cy="20637"/>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24" name="Freeform 64"/>
          <p:cNvSpPr>
            <a:spLocks/>
          </p:cNvSpPr>
          <p:nvPr/>
        </p:nvSpPr>
        <p:spPr bwMode="auto">
          <a:xfrm>
            <a:off x="5064125" y="5287963"/>
            <a:ext cx="58738" cy="33337"/>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19"/>
                </a:moveTo>
                <a:lnTo>
                  <a:pt x="10" y="33"/>
                </a:lnTo>
                <a:lnTo>
                  <a:pt x="23" y="37"/>
                </a:lnTo>
                <a:lnTo>
                  <a:pt x="30" y="40"/>
                </a:lnTo>
                <a:lnTo>
                  <a:pt x="44" y="40"/>
                </a:lnTo>
                <a:lnTo>
                  <a:pt x="51" y="37"/>
                </a:lnTo>
                <a:lnTo>
                  <a:pt x="63" y="33"/>
                </a:lnTo>
                <a:lnTo>
                  <a:pt x="74" y="19"/>
                </a:lnTo>
                <a:lnTo>
                  <a:pt x="67" y="10"/>
                </a:lnTo>
                <a:lnTo>
                  <a:pt x="60" y="7"/>
                </a:lnTo>
                <a:lnTo>
                  <a:pt x="44" y="0"/>
                </a:lnTo>
                <a:lnTo>
                  <a:pt x="30" y="0"/>
                </a:lnTo>
                <a:lnTo>
                  <a:pt x="14" y="7"/>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25" name="Freeform 65"/>
          <p:cNvSpPr>
            <a:spLocks/>
          </p:cNvSpPr>
          <p:nvPr/>
        </p:nvSpPr>
        <p:spPr bwMode="auto">
          <a:xfrm>
            <a:off x="5059363" y="5303838"/>
            <a:ext cx="63500" cy="95250"/>
          </a:xfrm>
          <a:custGeom>
            <a:avLst/>
            <a:gdLst>
              <a:gd name="T0" fmla="*/ 2147483647 w 80"/>
              <a:gd name="T1" fmla="*/ 2147483647 h 120"/>
              <a:gd name="T2" fmla="*/ 2147483647 w 80"/>
              <a:gd name="T3" fmla="*/ 2147483647 h 120"/>
              <a:gd name="T4" fmla="*/ 2147483647 w 80"/>
              <a:gd name="T5" fmla="*/ 2147483647 h 120"/>
              <a:gd name="T6" fmla="*/ 2147483647 w 80"/>
              <a:gd name="T7" fmla="*/ 2147483647 h 120"/>
              <a:gd name="T8" fmla="*/ 2147483647 w 80"/>
              <a:gd name="T9" fmla="*/ 2147483647 h 120"/>
              <a:gd name="T10" fmla="*/ 0 w 80"/>
              <a:gd name="T11" fmla="*/ 2147483647 h 120"/>
              <a:gd name="T12" fmla="*/ 2147483647 w 80"/>
              <a:gd name="T13" fmla="*/ 2147483647 h 120"/>
              <a:gd name="T14" fmla="*/ 2147483647 w 80"/>
              <a:gd name="T15" fmla="*/ 2147483647 h 120"/>
              <a:gd name="T16" fmla="*/ 2147483647 w 80"/>
              <a:gd name="T17" fmla="*/ 2147483647 h 120"/>
              <a:gd name="T18" fmla="*/ 2147483647 w 80"/>
              <a:gd name="T19" fmla="*/ 2147483647 h 120"/>
              <a:gd name="T20" fmla="*/ 2147483647 w 80"/>
              <a:gd name="T21" fmla="*/ 2147483647 h 120"/>
              <a:gd name="T22" fmla="*/ 2147483647 w 80"/>
              <a:gd name="T23" fmla="*/ 2147483647 h 120"/>
              <a:gd name="T24" fmla="*/ 2147483647 w 80"/>
              <a:gd name="T25" fmla="*/ 2147483647 h 120"/>
              <a:gd name="T26" fmla="*/ 2147483647 w 80"/>
              <a:gd name="T27" fmla="*/ 2147483647 h 120"/>
              <a:gd name="T28" fmla="*/ 2147483647 w 80"/>
              <a:gd name="T29" fmla="*/ 2147483647 h 120"/>
              <a:gd name="T30" fmla="*/ 2147483647 w 80"/>
              <a:gd name="T31" fmla="*/ 2147483647 h 120"/>
              <a:gd name="T32" fmla="*/ 2147483647 w 80"/>
              <a:gd name="T33" fmla="*/ 2147483647 h 120"/>
              <a:gd name="T34" fmla="*/ 2147483647 w 80"/>
              <a:gd name="T35" fmla="*/ 2147483647 h 120"/>
              <a:gd name="T36" fmla="*/ 2147483647 w 80"/>
              <a:gd name="T37" fmla="*/ 2147483647 h 120"/>
              <a:gd name="T38" fmla="*/ 2147483647 w 80"/>
              <a:gd name="T39" fmla="*/ 2147483647 h 120"/>
              <a:gd name="T40" fmla="*/ 2147483647 w 80"/>
              <a:gd name="T41" fmla="*/ 0 h 120"/>
              <a:gd name="T42" fmla="*/ 2147483647 w 80"/>
              <a:gd name="T43" fmla="*/ 2147483647 h 120"/>
              <a:gd name="T44" fmla="*/ 2147483647 w 80"/>
              <a:gd name="T45" fmla="*/ 2147483647 h 120"/>
              <a:gd name="T46" fmla="*/ 2147483647 w 80"/>
              <a:gd name="T47" fmla="*/ 2147483647 h 120"/>
              <a:gd name="T48" fmla="*/ 2147483647 w 80"/>
              <a:gd name="T49" fmla="*/ 2147483647 h 120"/>
              <a:gd name="T50" fmla="*/ 2147483647 w 80"/>
              <a:gd name="T51" fmla="*/ 2147483647 h 120"/>
              <a:gd name="T52" fmla="*/ 2147483647 w 80"/>
              <a:gd name="T53" fmla="*/ 2147483647 h 120"/>
              <a:gd name="T54" fmla="*/ 2147483647 w 80"/>
              <a:gd name="T55" fmla="*/ 0 h 120"/>
              <a:gd name="T56" fmla="*/ 2147483647 w 80"/>
              <a:gd name="T57" fmla="*/ 2147483647 h 120"/>
              <a:gd name="T58" fmla="*/ 2147483647 w 80"/>
              <a:gd name="T59" fmla="*/ 2147483647 h 120"/>
              <a:gd name="T60" fmla="*/ 2147483647 w 80"/>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20">
                <a:moveTo>
                  <a:pt x="20" y="70"/>
                </a:moveTo>
                <a:lnTo>
                  <a:pt x="16" y="93"/>
                </a:lnTo>
                <a:lnTo>
                  <a:pt x="20" y="70"/>
                </a:lnTo>
                <a:lnTo>
                  <a:pt x="13" y="77"/>
                </a:lnTo>
                <a:lnTo>
                  <a:pt x="6" y="83"/>
                </a:lnTo>
                <a:lnTo>
                  <a:pt x="0" y="97"/>
                </a:lnTo>
                <a:lnTo>
                  <a:pt x="6" y="110"/>
                </a:lnTo>
                <a:lnTo>
                  <a:pt x="16" y="116"/>
                </a:lnTo>
                <a:lnTo>
                  <a:pt x="36" y="120"/>
                </a:lnTo>
                <a:lnTo>
                  <a:pt x="53" y="120"/>
                </a:lnTo>
                <a:lnTo>
                  <a:pt x="66" y="116"/>
                </a:lnTo>
                <a:lnTo>
                  <a:pt x="73" y="110"/>
                </a:lnTo>
                <a:lnTo>
                  <a:pt x="80" y="97"/>
                </a:lnTo>
                <a:lnTo>
                  <a:pt x="80" y="83"/>
                </a:lnTo>
                <a:lnTo>
                  <a:pt x="73" y="77"/>
                </a:lnTo>
                <a:lnTo>
                  <a:pt x="66" y="70"/>
                </a:lnTo>
                <a:lnTo>
                  <a:pt x="69" y="93"/>
                </a:lnTo>
                <a:lnTo>
                  <a:pt x="66" y="70"/>
                </a:lnTo>
                <a:lnTo>
                  <a:pt x="66" y="34"/>
                </a:lnTo>
                <a:lnTo>
                  <a:pt x="73" y="18"/>
                </a:lnTo>
                <a:lnTo>
                  <a:pt x="80" y="0"/>
                </a:lnTo>
                <a:lnTo>
                  <a:pt x="69" y="14"/>
                </a:lnTo>
                <a:lnTo>
                  <a:pt x="57" y="18"/>
                </a:lnTo>
                <a:lnTo>
                  <a:pt x="50" y="21"/>
                </a:lnTo>
                <a:lnTo>
                  <a:pt x="36" y="21"/>
                </a:lnTo>
                <a:lnTo>
                  <a:pt x="29" y="18"/>
                </a:lnTo>
                <a:lnTo>
                  <a:pt x="16" y="14"/>
                </a:lnTo>
                <a:lnTo>
                  <a:pt x="6" y="0"/>
                </a:lnTo>
                <a:lnTo>
                  <a:pt x="13" y="18"/>
                </a:lnTo>
                <a:lnTo>
                  <a:pt x="20" y="34"/>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26" name="Freeform 66"/>
          <p:cNvSpPr>
            <a:spLocks/>
          </p:cNvSpPr>
          <p:nvPr/>
        </p:nvSpPr>
        <p:spPr bwMode="auto">
          <a:xfrm>
            <a:off x="5087938" y="5399088"/>
            <a:ext cx="14287" cy="20637"/>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27" name="Freeform 67"/>
          <p:cNvSpPr>
            <a:spLocks/>
          </p:cNvSpPr>
          <p:nvPr/>
        </p:nvSpPr>
        <p:spPr bwMode="auto">
          <a:xfrm>
            <a:off x="5064125" y="5287963"/>
            <a:ext cx="58738" cy="33337"/>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19"/>
                </a:moveTo>
                <a:lnTo>
                  <a:pt x="10" y="33"/>
                </a:lnTo>
                <a:lnTo>
                  <a:pt x="23" y="37"/>
                </a:lnTo>
                <a:lnTo>
                  <a:pt x="30" y="40"/>
                </a:lnTo>
                <a:lnTo>
                  <a:pt x="44" y="40"/>
                </a:lnTo>
                <a:lnTo>
                  <a:pt x="51" y="37"/>
                </a:lnTo>
                <a:lnTo>
                  <a:pt x="63" y="33"/>
                </a:lnTo>
                <a:lnTo>
                  <a:pt x="74" y="19"/>
                </a:lnTo>
                <a:lnTo>
                  <a:pt x="67" y="10"/>
                </a:lnTo>
                <a:lnTo>
                  <a:pt x="60" y="7"/>
                </a:lnTo>
                <a:lnTo>
                  <a:pt x="44" y="0"/>
                </a:lnTo>
                <a:lnTo>
                  <a:pt x="30" y="0"/>
                </a:lnTo>
                <a:lnTo>
                  <a:pt x="14" y="7"/>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28" name="Freeform 68"/>
          <p:cNvSpPr>
            <a:spLocks/>
          </p:cNvSpPr>
          <p:nvPr/>
        </p:nvSpPr>
        <p:spPr bwMode="auto">
          <a:xfrm>
            <a:off x="5059363" y="5303838"/>
            <a:ext cx="63500" cy="95250"/>
          </a:xfrm>
          <a:custGeom>
            <a:avLst/>
            <a:gdLst>
              <a:gd name="T0" fmla="*/ 2147483647 w 80"/>
              <a:gd name="T1" fmla="*/ 2147483647 h 120"/>
              <a:gd name="T2" fmla="*/ 2147483647 w 80"/>
              <a:gd name="T3" fmla="*/ 2147483647 h 120"/>
              <a:gd name="T4" fmla="*/ 2147483647 w 80"/>
              <a:gd name="T5" fmla="*/ 2147483647 h 120"/>
              <a:gd name="T6" fmla="*/ 2147483647 w 80"/>
              <a:gd name="T7" fmla="*/ 2147483647 h 120"/>
              <a:gd name="T8" fmla="*/ 2147483647 w 80"/>
              <a:gd name="T9" fmla="*/ 2147483647 h 120"/>
              <a:gd name="T10" fmla="*/ 0 w 80"/>
              <a:gd name="T11" fmla="*/ 2147483647 h 120"/>
              <a:gd name="T12" fmla="*/ 2147483647 w 80"/>
              <a:gd name="T13" fmla="*/ 2147483647 h 120"/>
              <a:gd name="T14" fmla="*/ 2147483647 w 80"/>
              <a:gd name="T15" fmla="*/ 2147483647 h 120"/>
              <a:gd name="T16" fmla="*/ 2147483647 w 80"/>
              <a:gd name="T17" fmla="*/ 2147483647 h 120"/>
              <a:gd name="T18" fmla="*/ 2147483647 w 80"/>
              <a:gd name="T19" fmla="*/ 2147483647 h 120"/>
              <a:gd name="T20" fmla="*/ 2147483647 w 80"/>
              <a:gd name="T21" fmla="*/ 2147483647 h 120"/>
              <a:gd name="T22" fmla="*/ 2147483647 w 80"/>
              <a:gd name="T23" fmla="*/ 2147483647 h 120"/>
              <a:gd name="T24" fmla="*/ 2147483647 w 80"/>
              <a:gd name="T25" fmla="*/ 2147483647 h 120"/>
              <a:gd name="T26" fmla="*/ 2147483647 w 80"/>
              <a:gd name="T27" fmla="*/ 2147483647 h 120"/>
              <a:gd name="T28" fmla="*/ 2147483647 w 80"/>
              <a:gd name="T29" fmla="*/ 2147483647 h 120"/>
              <a:gd name="T30" fmla="*/ 2147483647 w 80"/>
              <a:gd name="T31" fmla="*/ 2147483647 h 120"/>
              <a:gd name="T32" fmla="*/ 2147483647 w 80"/>
              <a:gd name="T33" fmla="*/ 2147483647 h 120"/>
              <a:gd name="T34" fmla="*/ 2147483647 w 80"/>
              <a:gd name="T35" fmla="*/ 2147483647 h 120"/>
              <a:gd name="T36" fmla="*/ 2147483647 w 80"/>
              <a:gd name="T37" fmla="*/ 2147483647 h 120"/>
              <a:gd name="T38" fmla="*/ 2147483647 w 80"/>
              <a:gd name="T39" fmla="*/ 2147483647 h 120"/>
              <a:gd name="T40" fmla="*/ 2147483647 w 80"/>
              <a:gd name="T41" fmla="*/ 0 h 120"/>
              <a:gd name="T42" fmla="*/ 2147483647 w 80"/>
              <a:gd name="T43" fmla="*/ 2147483647 h 120"/>
              <a:gd name="T44" fmla="*/ 2147483647 w 80"/>
              <a:gd name="T45" fmla="*/ 2147483647 h 120"/>
              <a:gd name="T46" fmla="*/ 2147483647 w 80"/>
              <a:gd name="T47" fmla="*/ 2147483647 h 120"/>
              <a:gd name="T48" fmla="*/ 2147483647 w 80"/>
              <a:gd name="T49" fmla="*/ 2147483647 h 120"/>
              <a:gd name="T50" fmla="*/ 2147483647 w 80"/>
              <a:gd name="T51" fmla="*/ 2147483647 h 120"/>
              <a:gd name="T52" fmla="*/ 2147483647 w 80"/>
              <a:gd name="T53" fmla="*/ 2147483647 h 120"/>
              <a:gd name="T54" fmla="*/ 2147483647 w 80"/>
              <a:gd name="T55" fmla="*/ 0 h 120"/>
              <a:gd name="T56" fmla="*/ 2147483647 w 80"/>
              <a:gd name="T57" fmla="*/ 2147483647 h 120"/>
              <a:gd name="T58" fmla="*/ 2147483647 w 80"/>
              <a:gd name="T59" fmla="*/ 2147483647 h 120"/>
              <a:gd name="T60" fmla="*/ 2147483647 w 80"/>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20">
                <a:moveTo>
                  <a:pt x="20" y="70"/>
                </a:moveTo>
                <a:lnTo>
                  <a:pt x="16" y="93"/>
                </a:lnTo>
                <a:lnTo>
                  <a:pt x="20" y="70"/>
                </a:lnTo>
                <a:lnTo>
                  <a:pt x="13" y="77"/>
                </a:lnTo>
                <a:lnTo>
                  <a:pt x="6" y="83"/>
                </a:lnTo>
                <a:lnTo>
                  <a:pt x="0" y="97"/>
                </a:lnTo>
                <a:lnTo>
                  <a:pt x="6" y="110"/>
                </a:lnTo>
                <a:lnTo>
                  <a:pt x="16" y="116"/>
                </a:lnTo>
                <a:lnTo>
                  <a:pt x="36" y="120"/>
                </a:lnTo>
                <a:lnTo>
                  <a:pt x="53" y="120"/>
                </a:lnTo>
                <a:lnTo>
                  <a:pt x="66" y="116"/>
                </a:lnTo>
                <a:lnTo>
                  <a:pt x="73" y="110"/>
                </a:lnTo>
                <a:lnTo>
                  <a:pt x="80" y="97"/>
                </a:lnTo>
                <a:lnTo>
                  <a:pt x="80" y="83"/>
                </a:lnTo>
                <a:lnTo>
                  <a:pt x="73" y="77"/>
                </a:lnTo>
                <a:lnTo>
                  <a:pt x="66" y="70"/>
                </a:lnTo>
                <a:lnTo>
                  <a:pt x="69" y="93"/>
                </a:lnTo>
                <a:lnTo>
                  <a:pt x="66" y="70"/>
                </a:lnTo>
                <a:lnTo>
                  <a:pt x="66" y="34"/>
                </a:lnTo>
                <a:lnTo>
                  <a:pt x="73" y="18"/>
                </a:lnTo>
                <a:lnTo>
                  <a:pt x="80" y="0"/>
                </a:lnTo>
                <a:lnTo>
                  <a:pt x="69" y="14"/>
                </a:lnTo>
                <a:lnTo>
                  <a:pt x="57" y="18"/>
                </a:lnTo>
                <a:lnTo>
                  <a:pt x="50" y="21"/>
                </a:lnTo>
                <a:lnTo>
                  <a:pt x="36" y="21"/>
                </a:lnTo>
                <a:lnTo>
                  <a:pt x="29" y="18"/>
                </a:lnTo>
                <a:lnTo>
                  <a:pt x="16" y="14"/>
                </a:lnTo>
                <a:lnTo>
                  <a:pt x="6" y="0"/>
                </a:lnTo>
                <a:lnTo>
                  <a:pt x="13" y="18"/>
                </a:lnTo>
                <a:lnTo>
                  <a:pt x="20" y="34"/>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29" name="Freeform 69"/>
          <p:cNvSpPr>
            <a:spLocks/>
          </p:cNvSpPr>
          <p:nvPr/>
        </p:nvSpPr>
        <p:spPr bwMode="auto">
          <a:xfrm>
            <a:off x="5087938" y="5399088"/>
            <a:ext cx="14287" cy="20637"/>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30" name="Freeform 70"/>
          <p:cNvSpPr>
            <a:spLocks/>
          </p:cNvSpPr>
          <p:nvPr/>
        </p:nvSpPr>
        <p:spPr bwMode="auto">
          <a:xfrm>
            <a:off x="5064125" y="5287963"/>
            <a:ext cx="58738" cy="33337"/>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19"/>
                </a:moveTo>
                <a:lnTo>
                  <a:pt x="10" y="33"/>
                </a:lnTo>
                <a:lnTo>
                  <a:pt x="23" y="37"/>
                </a:lnTo>
                <a:lnTo>
                  <a:pt x="30" y="40"/>
                </a:lnTo>
                <a:lnTo>
                  <a:pt x="44" y="40"/>
                </a:lnTo>
                <a:lnTo>
                  <a:pt x="51" y="37"/>
                </a:lnTo>
                <a:lnTo>
                  <a:pt x="63" y="33"/>
                </a:lnTo>
                <a:lnTo>
                  <a:pt x="74" y="19"/>
                </a:lnTo>
                <a:lnTo>
                  <a:pt x="67" y="10"/>
                </a:lnTo>
                <a:lnTo>
                  <a:pt x="60" y="7"/>
                </a:lnTo>
                <a:lnTo>
                  <a:pt x="44" y="0"/>
                </a:lnTo>
                <a:lnTo>
                  <a:pt x="30" y="0"/>
                </a:lnTo>
                <a:lnTo>
                  <a:pt x="14" y="7"/>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31" name="Freeform 71"/>
          <p:cNvSpPr>
            <a:spLocks/>
          </p:cNvSpPr>
          <p:nvPr/>
        </p:nvSpPr>
        <p:spPr bwMode="auto">
          <a:xfrm>
            <a:off x="5059363" y="5303838"/>
            <a:ext cx="63500" cy="95250"/>
          </a:xfrm>
          <a:custGeom>
            <a:avLst/>
            <a:gdLst>
              <a:gd name="T0" fmla="*/ 2147483647 w 80"/>
              <a:gd name="T1" fmla="*/ 2147483647 h 120"/>
              <a:gd name="T2" fmla="*/ 2147483647 w 80"/>
              <a:gd name="T3" fmla="*/ 2147483647 h 120"/>
              <a:gd name="T4" fmla="*/ 2147483647 w 80"/>
              <a:gd name="T5" fmla="*/ 2147483647 h 120"/>
              <a:gd name="T6" fmla="*/ 2147483647 w 80"/>
              <a:gd name="T7" fmla="*/ 2147483647 h 120"/>
              <a:gd name="T8" fmla="*/ 2147483647 w 80"/>
              <a:gd name="T9" fmla="*/ 2147483647 h 120"/>
              <a:gd name="T10" fmla="*/ 0 w 80"/>
              <a:gd name="T11" fmla="*/ 2147483647 h 120"/>
              <a:gd name="T12" fmla="*/ 2147483647 w 80"/>
              <a:gd name="T13" fmla="*/ 2147483647 h 120"/>
              <a:gd name="T14" fmla="*/ 2147483647 w 80"/>
              <a:gd name="T15" fmla="*/ 2147483647 h 120"/>
              <a:gd name="T16" fmla="*/ 2147483647 w 80"/>
              <a:gd name="T17" fmla="*/ 2147483647 h 120"/>
              <a:gd name="T18" fmla="*/ 2147483647 w 80"/>
              <a:gd name="T19" fmla="*/ 2147483647 h 120"/>
              <a:gd name="T20" fmla="*/ 2147483647 w 80"/>
              <a:gd name="T21" fmla="*/ 2147483647 h 120"/>
              <a:gd name="T22" fmla="*/ 2147483647 w 80"/>
              <a:gd name="T23" fmla="*/ 2147483647 h 120"/>
              <a:gd name="T24" fmla="*/ 2147483647 w 80"/>
              <a:gd name="T25" fmla="*/ 2147483647 h 120"/>
              <a:gd name="T26" fmla="*/ 2147483647 w 80"/>
              <a:gd name="T27" fmla="*/ 2147483647 h 120"/>
              <a:gd name="T28" fmla="*/ 2147483647 w 80"/>
              <a:gd name="T29" fmla="*/ 2147483647 h 120"/>
              <a:gd name="T30" fmla="*/ 2147483647 w 80"/>
              <a:gd name="T31" fmla="*/ 2147483647 h 120"/>
              <a:gd name="T32" fmla="*/ 2147483647 w 80"/>
              <a:gd name="T33" fmla="*/ 2147483647 h 120"/>
              <a:gd name="T34" fmla="*/ 2147483647 w 80"/>
              <a:gd name="T35" fmla="*/ 2147483647 h 120"/>
              <a:gd name="T36" fmla="*/ 2147483647 w 80"/>
              <a:gd name="T37" fmla="*/ 2147483647 h 120"/>
              <a:gd name="T38" fmla="*/ 2147483647 w 80"/>
              <a:gd name="T39" fmla="*/ 2147483647 h 120"/>
              <a:gd name="T40" fmla="*/ 2147483647 w 80"/>
              <a:gd name="T41" fmla="*/ 0 h 120"/>
              <a:gd name="T42" fmla="*/ 2147483647 w 80"/>
              <a:gd name="T43" fmla="*/ 2147483647 h 120"/>
              <a:gd name="T44" fmla="*/ 2147483647 w 80"/>
              <a:gd name="T45" fmla="*/ 2147483647 h 120"/>
              <a:gd name="T46" fmla="*/ 2147483647 w 80"/>
              <a:gd name="T47" fmla="*/ 2147483647 h 120"/>
              <a:gd name="T48" fmla="*/ 2147483647 w 80"/>
              <a:gd name="T49" fmla="*/ 2147483647 h 120"/>
              <a:gd name="T50" fmla="*/ 2147483647 w 80"/>
              <a:gd name="T51" fmla="*/ 2147483647 h 120"/>
              <a:gd name="T52" fmla="*/ 2147483647 w 80"/>
              <a:gd name="T53" fmla="*/ 2147483647 h 120"/>
              <a:gd name="T54" fmla="*/ 2147483647 w 80"/>
              <a:gd name="T55" fmla="*/ 0 h 120"/>
              <a:gd name="T56" fmla="*/ 2147483647 w 80"/>
              <a:gd name="T57" fmla="*/ 2147483647 h 120"/>
              <a:gd name="T58" fmla="*/ 2147483647 w 80"/>
              <a:gd name="T59" fmla="*/ 2147483647 h 120"/>
              <a:gd name="T60" fmla="*/ 2147483647 w 80"/>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20">
                <a:moveTo>
                  <a:pt x="20" y="70"/>
                </a:moveTo>
                <a:lnTo>
                  <a:pt x="16" y="93"/>
                </a:lnTo>
                <a:lnTo>
                  <a:pt x="20" y="70"/>
                </a:lnTo>
                <a:lnTo>
                  <a:pt x="13" y="77"/>
                </a:lnTo>
                <a:lnTo>
                  <a:pt x="6" y="83"/>
                </a:lnTo>
                <a:lnTo>
                  <a:pt x="0" y="97"/>
                </a:lnTo>
                <a:lnTo>
                  <a:pt x="6" y="110"/>
                </a:lnTo>
                <a:lnTo>
                  <a:pt x="16" y="116"/>
                </a:lnTo>
                <a:lnTo>
                  <a:pt x="36" y="120"/>
                </a:lnTo>
                <a:lnTo>
                  <a:pt x="53" y="120"/>
                </a:lnTo>
                <a:lnTo>
                  <a:pt x="66" y="116"/>
                </a:lnTo>
                <a:lnTo>
                  <a:pt x="73" y="110"/>
                </a:lnTo>
                <a:lnTo>
                  <a:pt x="80" y="97"/>
                </a:lnTo>
                <a:lnTo>
                  <a:pt x="80" y="83"/>
                </a:lnTo>
                <a:lnTo>
                  <a:pt x="73" y="77"/>
                </a:lnTo>
                <a:lnTo>
                  <a:pt x="66" y="70"/>
                </a:lnTo>
                <a:lnTo>
                  <a:pt x="69" y="93"/>
                </a:lnTo>
                <a:lnTo>
                  <a:pt x="66" y="70"/>
                </a:lnTo>
                <a:lnTo>
                  <a:pt x="66" y="34"/>
                </a:lnTo>
                <a:lnTo>
                  <a:pt x="73" y="18"/>
                </a:lnTo>
                <a:lnTo>
                  <a:pt x="80" y="0"/>
                </a:lnTo>
                <a:lnTo>
                  <a:pt x="69" y="14"/>
                </a:lnTo>
                <a:lnTo>
                  <a:pt x="57" y="18"/>
                </a:lnTo>
                <a:lnTo>
                  <a:pt x="50" y="21"/>
                </a:lnTo>
                <a:lnTo>
                  <a:pt x="36" y="21"/>
                </a:lnTo>
                <a:lnTo>
                  <a:pt x="29" y="18"/>
                </a:lnTo>
                <a:lnTo>
                  <a:pt x="16" y="14"/>
                </a:lnTo>
                <a:lnTo>
                  <a:pt x="6" y="0"/>
                </a:lnTo>
                <a:lnTo>
                  <a:pt x="13" y="18"/>
                </a:lnTo>
                <a:lnTo>
                  <a:pt x="20" y="34"/>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32" name="Freeform 72"/>
          <p:cNvSpPr>
            <a:spLocks/>
          </p:cNvSpPr>
          <p:nvPr/>
        </p:nvSpPr>
        <p:spPr bwMode="auto">
          <a:xfrm>
            <a:off x="5087938" y="5399088"/>
            <a:ext cx="14287" cy="20637"/>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33" name="Freeform 73"/>
          <p:cNvSpPr>
            <a:spLocks/>
          </p:cNvSpPr>
          <p:nvPr/>
        </p:nvSpPr>
        <p:spPr bwMode="auto">
          <a:xfrm>
            <a:off x="4475163" y="3714750"/>
            <a:ext cx="57150" cy="31750"/>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20"/>
                </a:moveTo>
                <a:lnTo>
                  <a:pt x="10" y="33"/>
                </a:lnTo>
                <a:lnTo>
                  <a:pt x="23" y="37"/>
                </a:lnTo>
                <a:lnTo>
                  <a:pt x="30" y="40"/>
                </a:lnTo>
                <a:lnTo>
                  <a:pt x="44" y="40"/>
                </a:lnTo>
                <a:lnTo>
                  <a:pt x="51" y="37"/>
                </a:lnTo>
                <a:lnTo>
                  <a:pt x="63" y="33"/>
                </a:lnTo>
                <a:lnTo>
                  <a:pt x="74" y="20"/>
                </a:lnTo>
                <a:lnTo>
                  <a:pt x="67" y="10"/>
                </a:lnTo>
                <a:lnTo>
                  <a:pt x="60" y="7"/>
                </a:lnTo>
                <a:lnTo>
                  <a:pt x="44" y="0"/>
                </a:lnTo>
                <a:lnTo>
                  <a:pt x="30" y="0"/>
                </a:lnTo>
                <a:lnTo>
                  <a:pt x="14" y="7"/>
                </a:lnTo>
                <a:lnTo>
                  <a:pt x="7" y="10"/>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634" name="Freeform 74"/>
          <p:cNvSpPr>
            <a:spLocks/>
          </p:cNvSpPr>
          <p:nvPr/>
        </p:nvSpPr>
        <p:spPr bwMode="auto">
          <a:xfrm>
            <a:off x="4470400" y="3730625"/>
            <a:ext cx="61913" cy="95250"/>
          </a:xfrm>
          <a:custGeom>
            <a:avLst/>
            <a:gdLst>
              <a:gd name="T0" fmla="*/ 2147483647 w 80"/>
              <a:gd name="T1" fmla="*/ 2147483647 h 119"/>
              <a:gd name="T2" fmla="*/ 2147483647 w 80"/>
              <a:gd name="T3" fmla="*/ 2147483647 h 119"/>
              <a:gd name="T4" fmla="*/ 2147483647 w 80"/>
              <a:gd name="T5" fmla="*/ 2147483647 h 119"/>
              <a:gd name="T6" fmla="*/ 2147483647 w 80"/>
              <a:gd name="T7" fmla="*/ 2147483647 h 119"/>
              <a:gd name="T8" fmla="*/ 2147483647 w 80"/>
              <a:gd name="T9" fmla="*/ 2147483647 h 119"/>
              <a:gd name="T10" fmla="*/ 0 w 80"/>
              <a:gd name="T11" fmla="*/ 2147483647 h 119"/>
              <a:gd name="T12" fmla="*/ 2147483647 w 80"/>
              <a:gd name="T13" fmla="*/ 2147483647 h 119"/>
              <a:gd name="T14" fmla="*/ 2147483647 w 80"/>
              <a:gd name="T15" fmla="*/ 2147483647 h 119"/>
              <a:gd name="T16" fmla="*/ 2147483647 w 80"/>
              <a:gd name="T17" fmla="*/ 2147483647 h 119"/>
              <a:gd name="T18" fmla="*/ 2147483647 w 80"/>
              <a:gd name="T19" fmla="*/ 2147483647 h 119"/>
              <a:gd name="T20" fmla="*/ 2147483647 w 80"/>
              <a:gd name="T21" fmla="*/ 2147483647 h 119"/>
              <a:gd name="T22" fmla="*/ 2147483647 w 80"/>
              <a:gd name="T23" fmla="*/ 2147483647 h 119"/>
              <a:gd name="T24" fmla="*/ 2147483647 w 80"/>
              <a:gd name="T25" fmla="*/ 2147483647 h 119"/>
              <a:gd name="T26" fmla="*/ 2147483647 w 80"/>
              <a:gd name="T27" fmla="*/ 2147483647 h 119"/>
              <a:gd name="T28" fmla="*/ 2147483647 w 80"/>
              <a:gd name="T29" fmla="*/ 2147483647 h 119"/>
              <a:gd name="T30" fmla="*/ 2147483647 w 80"/>
              <a:gd name="T31" fmla="*/ 2147483647 h 119"/>
              <a:gd name="T32" fmla="*/ 2147483647 w 80"/>
              <a:gd name="T33" fmla="*/ 2147483647 h 119"/>
              <a:gd name="T34" fmla="*/ 2147483647 w 80"/>
              <a:gd name="T35" fmla="*/ 2147483647 h 119"/>
              <a:gd name="T36" fmla="*/ 2147483647 w 80"/>
              <a:gd name="T37" fmla="*/ 2147483647 h 119"/>
              <a:gd name="T38" fmla="*/ 2147483647 w 80"/>
              <a:gd name="T39" fmla="*/ 2147483647 h 119"/>
              <a:gd name="T40" fmla="*/ 2147483647 w 80"/>
              <a:gd name="T41" fmla="*/ 0 h 119"/>
              <a:gd name="T42" fmla="*/ 2147483647 w 80"/>
              <a:gd name="T43" fmla="*/ 2147483647 h 119"/>
              <a:gd name="T44" fmla="*/ 2147483647 w 80"/>
              <a:gd name="T45" fmla="*/ 2147483647 h 119"/>
              <a:gd name="T46" fmla="*/ 2147483647 w 80"/>
              <a:gd name="T47" fmla="*/ 2147483647 h 119"/>
              <a:gd name="T48" fmla="*/ 2147483647 w 80"/>
              <a:gd name="T49" fmla="*/ 2147483647 h 119"/>
              <a:gd name="T50" fmla="*/ 2147483647 w 80"/>
              <a:gd name="T51" fmla="*/ 2147483647 h 119"/>
              <a:gd name="T52" fmla="*/ 2147483647 w 80"/>
              <a:gd name="T53" fmla="*/ 2147483647 h 119"/>
              <a:gd name="T54" fmla="*/ 2147483647 w 80"/>
              <a:gd name="T55" fmla="*/ 0 h 119"/>
              <a:gd name="T56" fmla="*/ 2147483647 w 80"/>
              <a:gd name="T57" fmla="*/ 2147483647 h 119"/>
              <a:gd name="T58" fmla="*/ 2147483647 w 80"/>
              <a:gd name="T59" fmla="*/ 2147483647 h 119"/>
              <a:gd name="T60" fmla="*/ 2147483647 w 80"/>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19">
                <a:moveTo>
                  <a:pt x="20" y="70"/>
                </a:moveTo>
                <a:lnTo>
                  <a:pt x="16" y="93"/>
                </a:lnTo>
                <a:lnTo>
                  <a:pt x="20" y="70"/>
                </a:lnTo>
                <a:lnTo>
                  <a:pt x="13" y="77"/>
                </a:lnTo>
                <a:lnTo>
                  <a:pt x="6" y="82"/>
                </a:lnTo>
                <a:lnTo>
                  <a:pt x="0" y="96"/>
                </a:lnTo>
                <a:lnTo>
                  <a:pt x="6" y="109"/>
                </a:lnTo>
                <a:lnTo>
                  <a:pt x="16" y="116"/>
                </a:lnTo>
                <a:lnTo>
                  <a:pt x="36" y="119"/>
                </a:lnTo>
                <a:lnTo>
                  <a:pt x="53" y="119"/>
                </a:lnTo>
                <a:lnTo>
                  <a:pt x="66" y="116"/>
                </a:lnTo>
                <a:lnTo>
                  <a:pt x="73" y="109"/>
                </a:lnTo>
                <a:lnTo>
                  <a:pt x="80" y="96"/>
                </a:lnTo>
                <a:lnTo>
                  <a:pt x="80" y="82"/>
                </a:lnTo>
                <a:lnTo>
                  <a:pt x="73" y="77"/>
                </a:lnTo>
                <a:lnTo>
                  <a:pt x="66" y="70"/>
                </a:lnTo>
                <a:lnTo>
                  <a:pt x="69" y="93"/>
                </a:lnTo>
                <a:lnTo>
                  <a:pt x="66" y="70"/>
                </a:lnTo>
                <a:lnTo>
                  <a:pt x="66" y="33"/>
                </a:lnTo>
                <a:lnTo>
                  <a:pt x="73" y="17"/>
                </a:lnTo>
                <a:lnTo>
                  <a:pt x="80" y="0"/>
                </a:lnTo>
                <a:lnTo>
                  <a:pt x="69" y="13"/>
                </a:lnTo>
                <a:lnTo>
                  <a:pt x="57" y="17"/>
                </a:lnTo>
                <a:lnTo>
                  <a:pt x="50" y="20"/>
                </a:lnTo>
                <a:lnTo>
                  <a:pt x="36" y="20"/>
                </a:lnTo>
                <a:lnTo>
                  <a:pt x="29" y="17"/>
                </a:lnTo>
                <a:lnTo>
                  <a:pt x="16" y="13"/>
                </a:lnTo>
                <a:lnTo>
                  <a:pt x="6" y="0"/>
                </a:lnTo>
                <a:lnTo>
                  <a:pt x="13" y="17"/>
                </a:lnTo>
                <a:lnTo>
                  <a:pt x="20" y="33"/>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35" name="Freeform 75"/>
          <p:cNvSpPr>
            <a:spLocks/>
          </p:cNvSpPr>
          <p:nvPr/>
        </p:nvSpPr>
        <p:spPr bwMode="auto">
          <a:xfrm>
            <a:off x="4498975" y="3825875"/>
            <a:ext cx="12700" cy="20638"/>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7"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36" name="Freeform 76"/>
          <p:cNvSpPr>
            <a:spLocks/>
          </p:cNvSpPr>
          <p:nvPr/>
        </p:nvSpPr>
        <p:spPr bwMode="auto">
          <a:xfrm>
            <a:off x="4475163" y="3714750"/>
            <a:ext cx="57150" cy="31750"/>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20"/>
                </a:moveTo>
                <a:lnTo>
                  <a:pt x="10" y="33"/>
                </a:lnTo>
                <a:lnTo>
                  <a:pt x="23" y="37"/>
                </a:lnTo>
                <a:lnTo>
                  <a:pt x="30" y="40"/>
                </a:lnTo>
                <a:lnTo>
                  <a:pt x="44" y="40"/>
                </a:lnTo>
                <a:lnTo>
                  <a:pt x="51" y="37"/>
                </a:lnTo>
                <a:lnTo>
                  <a:pt x="63" y="33"/>
                </a:lnTo>
                <a:lnTo>
                  <a:pt x="74" y="20"/>
                </a:lnTo>
                <a:lnTo>
                  <a:pt x="67" y="10"/>
                </a:lnTo>
                <a:lnTo>
                  <a:pt x="60" y="7"/>
                </a:lnTo>
                <a:lnTo>
                  <a:pt x="44" y="0"/>
                </a:lnTo>
                <a:lnTo>
                  <a:pt x="30" y="0"/>
                </a:lnTo>
                <a:lnTo>
                  <a:pt x="14" y="7"/>
                </a:lnTo>
                <a:lnTo>
                  <a:pt x="7" y="10"/>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637" name="Freeform 77"/>
          <p:cNvSpPr>
            <a:spLocks/>
          </p:cNvSpPr>
          <p:nvPr/>
        </p:nvSpPr>
        <p:spPr bwMode="auto">
          <a:xfrm>
            <a:off x="4470400" y="3730625"/>
            <a:ext cx="61913" cy="95250"/>
          </a:xfrm>
          <a:custGeom>
            <a:avLst/>
            <a:gdLst>
              <a:gd name="T0" fmla="*/ 2147483647 w 80"/>
              <a:gd name="T1" fmla="*/ 2147483647 h 119"/>
              <a:gd name="T2" fmla="*/ 2147483647 w 80"/>
              <a:gd name="T3" fmla="*/ 2147483647 h 119"/>
              <a:gd name="T4" fmla="*/ 2147483647 w 80"/>
              <a:gd name="T5" fmla="*/ 2147483647 h 119"/>
              <a:gd name="T6" fmla="*/ 2147483647 w 80"/>
              <a:gd name="T7" fmla="*/ 2147483647 h 119"/>
              <a:gd name="T8" fmla="*/ 2147483647 w 80"/>
              <a:gd name="T9" fmla="*/ 2147483647 h 119"/>
              <a:gd name="T10" fmla="*/ 0 w 80"/>
              <a:gd name="T11" fmla="*/ 2147483647 h 119"/>
              <a:gd name="T12" fmla="*/ 2147483647 w 80"/>
              <a:gd name="T13" fmla="*/ 2147483647 h 119"/>
              <a:gd name="T14" fmla="*/ 2147483647 w 80"/>
              <a:gd name="T15" fmla="*/ 2147483647 h 119"/>
              <a:gd name="T16" fmla="*/ 2147483647 w 80"/>
              <a:gd name="T17" fmla="*/ 2147483647 h 119"/>
              <a:gd name="T18" fmla="*/ 2147483647 w 80"/>
              <a:gd name="T19" fmla="*/ 2147483647 h 119"/>
              <a:gd name="T20" fmla="*/ 2147483647 w 80"/>
              <a:gd name="T21" fmla="*/ 2147483647 h 119"/>
              <a:gd name="T22" fmla="*/ 2147483647 w 80"/>
              <a:gd name="T23" fmla="*/ 2147483647 h 119"/>
              <a:gd name="T24" fmla="*/ 2147483647 w 80"/>
              <a:gd name="T25" fmla="*/ 2147483647 h 119"/>
              <a:gd name="T26" fmla="*/ 2147483647 w 80"/>
              <a:gd name="T27" fmla="*/ 2147483647 h 119"/>
              <a:gd name="T28" fmla="*/ 2147483647 w 80"/>
              <a:gd name="T29" fmla="*/ 2147483647 h 119"/>
              <a:gd name="T30" fmla="*/ 2147483647 w 80"/>
              <a:gd name="T31" fmla="*/ 2147483647 h 119"/>
              <a:gd name="T32" fmla="*/ 2147483647 w 80"/>
              <a:gd name="T33" fmla="*/ 2147483647 h 119"/>
              <a:gd name="T34" fmla="*/ 2147483647 w 80"/>
              <a:gd name="T35" fmla="*/ 2147483647 h 119"/>
              <a:gd name="T36" fmla="*/ 2147483647 w 80"/>
              <a:gd name="T37" fmla="*/ 2147483647 h 119"/>
              <a:gd name="T38" fmla="*/ 2147483647 w 80"/>
              <a:gd name="T39" fmla="*/ 2147483647 h 119"/>
              <a:gd name="T40" fmla="*/ 2147483647 w 80"/>
              <a:gd name="T41" fmla="*/ 0 h 119"/>
              <a:gd name="T42" fmla="*/ 2147483647 w 80"/>
              <a:gd name="T43" fmla="*/ 2147483647 h 119"/>
              <a:gd name="T44" fmla="*/ 2147483647 w 80"/>
              <a:gd name="T45" fmla="*/ 2147483647 h 119"/>
              <a:gd name="T46" fmla="*/ 2147483647 w 80"/>
              <a:gd name="T47" fmla="*/ 2147483647 h 119"/>
              <a:gd name="T48" fmla="*/ 2147483647 w 80"/>
              <a:gd name="T49" fmla="*/ 2147483647 h 119"/>
              <a:gd name="T50" fmla="*/ 2147483647 w 80"/>
              <a:gd name="T51" fmla="*/ 2147483647 h 119"/>
              <a:gd name="T52" fmla="*/ 2147483647 w 80"/>
              <a:gd name="T53" fmla="*/ 2147483647 h 119"/>
              <a:gd name="T54" fmla="*/ 2147483647 w 80"/>
              <a:gd name="T55" fmla="*/ 0 h 119"/>
              <a:gd name="T56" fmla="*/ 2147483647 w 80"/>
              <a:gd name="T57" fmla="*/ 2147483647 h 119"/>
              <a:gd name="T58" fmla="*/ 2147483647 w 80"/>
              <a:gd name="T59" fmla="*/ 2147483647 h 119"/>
              <a:gd name="T60" fmla="*/ 2147483647 w 80"/>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19">
                <a:moveTo>
                  <a:pt x="20" y="70"/>
                </a:moveTo>
                <a:lnTo>
                  <a:pt x="16" y="93"/>
                </a:lnTo>
                <a:lnTo>
                  <a:pt x="20" y="70"/>
                </a:lnTo>
                <a:lnTo>
                  <a:pt x="13" y="77"/>
                </a:lnTo>
                <a:lnTo>
                  <a:pt x="6" y="82"/>
                </a:lnTo>
                <a:lnTo>
                  <a:pt x="0" y="96"/>
                </a:lnTo>
                <a:lnTo>
                  <a:pt x="6" y="109"/>
                </a:lnTo>
                <a:lnTo>
                  <a:pt x="16" y="116"/>
                </a:lnTo>
                <a:lnTo>
                  <a:pt x="36" y="119"/>
                </a:lnTo>
                <a:lnTo>
                  <a:pt x="53" y="119"/>
                </a:lnTo>
                <a:lnTo>
                  <a:pt x="66" y="116"/>
                </a:lnTo>
                <a:lnTo>
                  <a:pt x="73" y="109"/>
                </a:lnTo>
                <a:lnTo>
                  <a:pt x="80" y="96"/>
                </a:lnTo>
                <a:lnTo>
                  <a:pt x="80" y="82"/>
                </a:lnTo>
                <a:lnTo>
                  <a:pt x="73" y="77"/>
                </a:lnTo>
                <a:lnTo>
                  <a:pt x="66" y="70"/>
                </a:lnTo>
                <a:lnTo>
                  <a:pt x="69" y="93"/>
                </a:lnTo>
                <a:lnTo>
                  <a:pt x="66" y="70"/>
                </a:lnTo>
                <a:lnTo>
                  <a:pt x="66" y="33"/>
                </a:lnTo>
                <a:lnTo>
                  <a:pt x="73" y="17"/>
                </a:lnTo>
                <a:lnTo>
                  <a:pt x="80" y="0"/>
                </a:lnTo>
                <a:lnTo>
                  <a:pt x="69" y="13"/>
                </a:lnTo>
                <a:lnTo>
                  <a:pt x="57" y="17"/>
                </a:lnTo>
                <a:lnTo>
                  <a:pt x="50" y="20"/>
                </a:lnTo>
                <a:lnTo>
                  <a:pt x="36" y="20"/>
                </a:lnTo>
                <a:lnTo>
                  <a:pt x="29" y="17"/>
                </a:lnTo>
                <a:lnTo>
                  <a:pt x="16" y="13"/>
                </a:lnTo>
                <a:lnTo>
                  <a:pt x="6" y="0"/>
                </a:lnTo>
                <a:lnTo>
                  <a:pt x="13" y="17"/>
                </a:lnTo>
                <a:lnTo>
                  <a:pt x="20" y="33"/>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38" name="Freeform 78"/>
          <p:cNvSpPr>
            <a:spLocks/>
          </p:cNvSpPr>
          <p:nvPr/>
        </p:nvSpPr>
        <p:spPr bwMode="auto">
          <a:xfrm>
            <a:off x="4498975" y="3825875"/>
            <a:ext cx="12700" cy="20638"/>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7"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39" name="Freeform 79"/>
          <p:cNvSpPr>
            <a:spLocks/>
          </p:cNvSpPr>
          <p:nvPr/>
        </p:nvSpPr>
        <p:spPr bwMode="auto">
          <a:xfrm>
            <a:off x="4491038" y="3732213"/>
            <a:ext cx="58737"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19"/>
                </a:moveTo>
                <a:lnTo>
                  <a:pt x="10" y="33"/>
                </a:lnTo>
                <a:lnTo>
                  <a:pt x="23" y="37"/>
                </a:lnTo>
                <a:lnTo>
                  <a:pt x="30" y="40"/>
                </a:lnTo>
                <a:lnTo>
                  <a:pt x="44" y="40"/>
                </a:lnTo>
                <a:lnTo>
                  <a:pt x="50" y="37"/>
                </a:lnTo>
                <a:lnTo>
                  <a:pt x="63" y="33"/>
                </a:lnTo>
                <a:lnTo>
                  <a:pt x="73" y="19"/>
                </a:lnTo>
                <a:lnTo>
                  <a:pt x="67" y="10"/>
                </a:lnTo>
                <a:lnTo>
                  <a:pt x="60" y="7"/>
                </a:lnTo>
                <a:lnTo>
                  <a:pt x="44" y="0"/>
                </a:lnTo>
                <a:lnTo>
                  <a:pt x="30" y="0"/>
                </a:lnTo>
                <a:lnTo>
                  <a:pt x="14" y="7"/>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40" name="Freeform 80"/>
          <p:cNvSpPr>
            <a:spLocks/>
          </p:cNvSpPr>
          <p:nvPr/>
        </p:nvSpPr>
        <p:spPr bwMode="auto">
          <a:xfrm>
            <a:off x="4486275" y="3748088"/>
            <a:ext cx="63500" cy="95250"/>
          </a:xfrm>
          <a:custGeom>
            <a:avLst/>
            <a:gdLst>
              <a:gd name="T0" fmla="*/ 2147483647 w 79"/>
              <a:gd name="T1" fmla="*/ 2147483647 h 120"/>
              <a:gd name="T2" fmla="*/ 2147483647 w 79"/>
              <a:gd name="T3" fmla="*/ 2147483647 h 120"/>
              <a:gd name="T4" fmla="*/ 2147483647 w 79"/>
              <a:gd name="T5" fmla="*/ 2147483647 h 120"/>
              <a:gd name="T6" fmla="*/ 2147483647 w 79"/>
              <a:gd name="T7" fmla="*/ 2147483647 h 120"/>
              <a:gd name="T8" fmla="*/ 2147483647 w 79"/>
              <a:gd name="T9" fmla="*/ 2147483647 h 120"/>
              <a:gd name="T10" fmla="*/ 0 w 79"/>
              <a:gd name="T11" fmla="*/ 2147483647 h 120"/>
              <a:gd name="T12" fmla="*/ 2147483647 w 79"/>
              <a:gd name="T13" fmla="*/ 2147483647 h 120"/>
              <a:gd name="T14" fmla="*/ 2147483647 w 79"/>
              <a:gd name="T15" fmla="*/ 2147483647 h 120"/>
              <a:gd name="T16" fmla="*/ 2147483647 w 79"/>
              <a:gd name="T17" fmla="*/ 2147483647 h 120"/>
              <a:gd name="T18" fmla="*/ 2147483647 w 79"/>
              <a:gd name="T19" fmla="*/ 2147483647 h 120"/>
              <a:gd name="T20" fmla="*/ 2147483647 w 79"/>
              <a:gd name="T21" fmla="*/ 2147483647 h 120"/>
              <a:gd name="T22" fmla="*/ 2147483647 w 79"/>
              <a:gd name="T23" fmla="*/ 2147483647 h 120"/>
              <a:gd name="T24" fmla="*/ 2147483647 w 79"/>
              <a:gd name="T25" fmla="*/ 2147483647 h 120"/>
              <a:gd name="T26" fmla="*/ 2147483647 w 79"/>
              <a:gd name="T27" fmla="*/ 2147483647 h 120"/>
              <a:gd name="T28" fmla="*/ 2147483647 w 79"/>
              <a:gd name="T29" fmla="*/ 2147483647 h 120"/>
              <a:gd name="T30" fmla="*/ 2147483647 w 79"/>
              <a:gd name="T31" fmla="*/ 2147483647 h 120"/>
              <a:gd name="T32" fmla="*/ 2147483647 w 79"/>
              <a:gd name="T33" fmla="*/ 2147483647 h 120"/>
              <a:gd name="T34" fmla="*/ 2147483647 w 79"/>
              <a:gd name="T35" fmla="*/ 2147483647 h 120"/>
              <a:gd name="T36" fmla="*/ 2147483647 w 79"/>
              <a:gd name="T37" fmla="*/ 2147483647 h 120"/>
              <a:gd name="T38" fmla="*/ 2147483647 w 79"/>
              <a:gd name="T39" fmla="*/ 2147483647 h 120"/>
              <a:gd name="T40" fmla="*/ 2147483647 w 79"/>
              <a:gd name="T41" fmla="*/ 0 h 120"/>
              <a:gd name="T42" fmla="*/ 2147483647 w 79"/>
              <a:gd name="T43" fmla="*/ 2147483647 h 120"/>
              <a:gd name="T44" fmla="*/ 2147483647 w 79"/>
              <a:gd name="T45" fmla="*/ 2147483647 h 120"/>
              <a:gd name="T46" fmla="*/ 2147483647 w 79"/>
              <a:gd name="T47" fmla="*/ 2147483647 h 120"/>
              <a:gd name="T48" fmla="*/ 2147483647 w 79"/>
              <a:gd name="T49" fmla="*/ 2147483647 h 120"/>
              <a:gd name="T50" fmla="*/ 2147483647 w 79"/>
              <a:gd name="T51" fmla="*/ 2147483647 h 120"/>
              <a:gd name="T52" fmla="*/ 2147483647 w 79"/>
              <a:gd name="T53" fmla="*/ 2147483647 h 120"/>
              <a:gd name="T54" fmla="*/ 2147483647 w 79"/>
              <a:gd name="T55" fmla="*/ 0 h 120"/>
              <a:gd name="T56" fmla="*/ 2147483647 w 79"/>
              <a:gd name="T57" fmla="*/ 2147483647 h 120"/>
              <a:gd name="T58" fmla="*/ 2147483647 w 79"/>
              <a:gd name="T59" fmla="*/ 2147483647 h 120"/>
              <a:gd name="T60" fmla="*/ 2147483647 w 79"/>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20">
                <a:moveTo>
                  <a:pt x="20" y="71"/>
                </a:moveTo>
                <a:lnTo>
                  <a:pt x="16" y="94"/>
                </a:lnTo>
                <a:lnTo>
                  <a:pt x="20" y="71"/>
                </a:lnTo>
                <a:lnTo>
                  <a:pt x="13" y="78"/>
                </a:lnTo>
                <a:lnTo>
                  <a:pt x="6" y="83"/>
                </a:lnTo>
                <a:lnTo>
                  <a:pt x="0" y="97"/>
                </a:lnTo>
                <a:lnTo>
                  <a:pt x="6" y="110"/>
                </a:lnTo>
                <a:lnTo>
                  <a:pt x="16" y="117"/>
                </a:lnTo>
                <a:lnTo>
                  <a:pt x="36" y="120"/>
                </a:lnTo>
                <a:lnTo>
                  <a:pt x="53" y="120"/>
                </a:lnTo>
                <a:lnTo>
                  <a:pt x="66" y="117"/>
                </a:lnTo>
                <a:lnTo>
                  <a:pt x="73" y="110"/>
                </a:lnTo>
                <a:lnTo>
                  <a:pt x="79" y="97"/>
                </a:lnTo>
                <a:lnTo>
                  <a:pt x="79" y="83"/>
                </a:lnTo>
                <a:lnTo>
                  <a:pt x="73" y="78"/>
                </a:lnTo>
                <a:lnTo>
                  <a:pt x="66" y="71"/>
                </a:lnTo>
                <a:lnTo>
                  <a:pt x="69" y="94"/>
                </a:lnTo>
                <a:lnTo>
                  <a:pt x="66" y="71"/>
                </a:lnTo>
                <a:lnTo>
                  <a:pt x="66" y="34"/>
                </a:lnTo>
                <a:lnTo>
                  <a:pt x="73" y="18"/>
                </a:lnTo>
                <a:lnTo>
                  <a:pt x="79" y="0"/>
                </a:lnTo>
                <a:lnTo>
                  <a:pt x="69" y="14"/>
                </a:lnTo>
                <a:lnTo>
                  <a:pt x="56" y="18"/>
                </a:lnTo>
                <a:lnTo>
                  <a:pt x="50" y="21"/>
                </a:lnTo>
                <a:lnTo>
                  <a:pt x="36" y="21"/>
                </a:lnTo>
                <a:lnTo>
                  <a:pt x="29" y="18"/>
                </a:lnTo>
                <a:lnTo>
                  <a:pt x="16" y="14"/>
                </a:lnTo>
                <a:lnTo>
                  <a:pt x="6" y="0"/>
                </a:lnTo>
                <a:lnTo>
                  <a:pt x="13" y="18"/>
                </a:lnTo>
                <a:lnTo>
                  <a:pt x="20" y="34"/>
                </a:lnTo>
                <a:lnTo>
                  <a:pt x="20" y="71"/>
                </a:lnTo>
                <a:close/>
              </a:path>
            </a:pathLst>
          </a:custGeom>
          <a:solidFill>
            <a:srgbClr val="FF0000"/>
          </a:solidFill>
          <a:ln w="0">
            <a:solidFill>
              <a:srgbClr val="000000"/>
            </a:solidFill>
            <a:prstDash val="solid"/>
            <a:round/>
            <a:headEnd/>
            <a:tailEnd/>
          </a:ln>
        </p:spPr>
        <p:txBody>
          <a:bodyPr/>
          <a:lstStyle/>
          <a:p>
            <a:endParaRPr lang="en-US"/>
          </a:p>
        </p:txBody>
      </p:sp>
      <p:sp>
        <p:nvSpPr>
          <p:cNvPr id="66641" name="Freeform 81"/>
          <p:cNvSpPr>
            <a:spLocks/>
          </p:cNvSpPr>
          <p:nvPr/>
        </p:nvSpPr>
        <p:spPr bwMode="auto">
          <a:xfrm>
            <a:off x="4514850" y="3843338"/>
            <a:ext cx="12700" cy="20637"/>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7"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42" name="Freeform 82"/>
          <p:cNvSpPr>
            <a:spLocks/>
          </p:cNvSpPr>
          <p:nvPr/>
        </p:nvSpPr>
        <p:spPr bwMode="auto">
          <a:xfrm>
            <a:off x="4502150" y="3706813"/>
            <a:ext cx="58738" cy="33337"/>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19"/>
                </a:moveTo>
                <a:lnTo>
                  <a:pt x="10" y="33"/>
                </a:lnTo>
                <a:lnTo>
                  <a:pt x="23" y="37"/>
                </a:lnTo>
                <a:lnTo>
                  <a:pt x="30" y="40"/>
                </a:lnTo>
                <a:lnTo>
                  <a:pt x="43" y="40"/>
                </a:lnTo>
                <a:lnTo>
                  <a:pt x="50" y="37"/>
                </a:lnTo>
                <a:lnTo>
                  <a:pt x="63" y="33"/>
                </a:lnTo>
                <a:lnTo>
                  <a:pt x="73" y="19"/>
                </a:lnTo>
                <a:lnTo>
                  <a:pt x="66" y="10"/>
                </a:lnTo>
                <a:lnTo>
                  <a:pt x="59" y="7"/>
                </a:lnTo>
                <a:lnTo>
                  <a:pt x="43" y="0"/>
                </a:lnTo>
                <a:lnTo>
                  <a:pt x="30" y="0"/>
                </a:lnTo>
                <a:lnTo>
                  <a:pt x="13" y="7"/>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43" name="Freeform 83"/>
          <p:cNvSpPr>
            <a:spLocks/>
          </p:cNvSpPr>
          <p:nvPr/>
        </p:nvSpPr>
        <p:spPr bwMode="auto">
          <a:xfrm>
            <a:off x="4497388" y="3722688"/>
            <a:ext cx="63500" cy="95250"/>
          </a:xfrm>
          <a:custGeom>
            <a:avLst/>
            <a:gdLst>
              <a:gd name="T0" fmla="*/ 2147483647 w 79"/>
              <a:gd name="T1" fmla="*/ 2147483647 h 120"/>
              <a:gd name="T2" fmla="*/ 2147483647 w 79"/>
              <a:gd name="T3" fmla="*/ 2147483647 h 120"/>
              <a:gd name="T4" fmla="*/ 2147483647 w 79"/>
              <a:gd name="T5" fmla="*/ 2147483647 h 120"/>
              <a:gd name="T6" fmla="*/ 2147483647 w 79"/>
              <a:gd name="T7" fmla="*/ 2147483647 h 120"/>
              <a:gd name="T8" fmla="*/ 2147483647 w 79"/>
              <a:gd name="T9" fmla="*/ 2147483647 h 120"/>
              <a:gd name="T10" fmla="*/ 0 w 79"/>
              <a:gd name="T11" fmla="*/ 2147483647 h 120"/>
              <a:gd name="T12" fmla="*/ 2147483647 w 79"/>
              <a:gd name="T13" fmla="*/ 2147483647 h 120"/>
              <a:gd name="T14" fmla="*/ 2147483647 w 79"/>
              <a:gd name="T15" fmla="*/ 2147483647 h 120"/>
              <a:gd name="T16" fmla="*/ 2147483647 w 79"/>
              <a:gd name="T17" fmla="*/ 2147483647 h 120"/>
              <a:gd name="T18" fmla="*/ 2147483647 w 79"/>
              <a:gd name="T19" fmla="*/ 2147483647 h 120"/>
              <a:gd name="T20" fmla="*/ 2147483647 w 79"/>
              <a:gd name="T21" fmla="*/ 2147483647 h 120"/>
              <a:gd name="T22" fmla="*/ 2147483647 w 79"/>
              <a:gd name="T23" fmla="*/ 2147483647 h 120"/>
              <a:gd name="T24" fmla="*/ 2147483647 w 79"/>
              <a:gd name="T25" fmla="*/ 2147483647 h 120"/>
              <a:gd name="T26" fmla="*/ 2147483647 w 79"/>
              <a:gd name="T27" fmla="*/ 2147483647 h 120"/>
              <a:gd name="T28" fmla="*/ 2147483647 w 79"/>
              <a:gd name="T29" fmla="*/ 2147483647 h 120"/>
              <a:gd name="T30" fmla="*/ 2147483647 w 79"/>
              <a:gd name="T31" fmla="*/ 2147483647 h 120"/>
              <a:gd name="T32" fmla="*/ 2147483647 w 79"/>
              <a:gd name="T33" fmla="*/ 2147483647 h 120"/>
              <a:gd name="T34" fmla="*/ 2147483647 w 79"/>
              <a:gd name="T35" fmla="*/ 2147483647 h 120"/>
              <a:gd name="T36" fmla="*/ 2147483647 w 79"/>
              <a:gd name="T37" fmla="*/ 2147483647 h 120"/>
              <a:gd name="T38" fmla="*/ 2147483647 w 79"/>
              <a:gd name="T39" fmla="*/ 2147483647 h 120"/>
              <a:gd name="T40" fmla="*/ 2147483647 w 79"/>
              <a:gd name="T41" fmla="*/ 0 h 120"/>
              <a:gd name="T42" fmla="*/ 2147483647 w 79"/>
              <a:gd name="T43" fmla="*/ 2147483647 h 120"/>
              <a:gd name="T44" fmla="*/ 2147483647 w 79"/>
              <a:gd name="T45" fmla="*/ 2147483647 h 120"/>
              <a:gd name="T46" fmla="*/ 2147483647 w 79"/>
              <a:gd name="T47" fmla="*/ 2147483647 h 120"/>
              <a:gd name="T48" fmla="*/ 2147483647 w 79"/>
              <a:gd name="T49" fmla="*/ 2147483647 h 120"/>
              <a:gd name="T50" fmla="*/ 2147483647 w 79"/>
              <a:gd name="T51" fmla="*/ 2147483647 h 120"/>
              <a:gd name="T52" fmla="*/ 2147483647 w 79"/>
              <a:gd name="T53" fmla="*/ 2147483647 h 120"/>
              <a:gd name="T54" fmla="*/ 2147483647 w 79"/>
              <a:gd name="T55" fmla="*/ 0 h 120"/>
              <a:gd name="T56" fmla="*/ 2147483647 w 79"/>
              <a:gd name="T57" fmla="*/ 2147483647 h 120"/>
              <a:gd name="T58" fmla="*/ 2147483647 w 79"/>
              <a:gd name="T59" fmla="*/ 2147483647 h 120"/>
              <a:gd name="T60" fmla="*/ 2147483647 w 79"/>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20">
                <a:moveTo>
                  <a:pt x="19" y="71"/>
                </a:moveTo>
                <a:lnTo>
                  <a:pt x="16" y="94"/>
                </a:lnTo>
                <a:lnTo>
                  <a:pt x="19" y="71"/>
                </a:lnTo>
                <a:lnTo>
                  <a:pt x="13" y="77"/>
                </a:lnTo>
                <a:lnTo>
                  <a:pt x="6" y="83"/>
                </a:lnTo>
                <a:lnTo>
                  <a:pt x="0" y="97"/>
                </a:lnTo>
                <a:lnTo>
                  <a:pt x="6" y="110"/>
                </a:lnTo>
                <a:lnTo>
                  <a:pt x="16" y="117"/>
                </a:lnTo>
                <a:lnTo>
                  <a:pt x="36" y="120"/>
                </a:lnTo>
                <a:lnTo>
                  <a:pt x="53" y="120"/>
                </a:lnTo>
                <a:lnTo>
                  <a:pt x="65" y="117"/>
                </a:lnTo>
                <a:lnTo>
                  <a:pt x="72" y="110"/>
                </a:lnTo>
                <a:lnTo>
                  <a:pt x="79" y="97"/>
                </a:lnTo>
                <a:lnTo>
                  <a:pt x="79" y="83"/>
                </a:lnTo>
                <a:lnTo>
                  <a:pt x="72" y="77"/>
                </a:lnTo>
                <a:lnTo>
                  <a:pt x="65" y="71"/>
                </a:lnTo>
                <a:lnTo>
                  <a:pt x="69" y="94"/>
                </a:lnTo>
                <a:lnTo>
                  <a:pt x="65" y="71"/>
                </a:lnTo>
                <a:lnTo>
                  <a:pt x="65" y="34"/>
                </a:lnTo>
                <a:lnTo>
                  <a:pt x="72" y="18"/>
                </a:lnTo>
                <a:lnTo>
                  <a:pt x="79" y="0"/>
                </a:lnTo>
                <a:lnTo>
                  <a:pt x="69" y="14"/>
                </a:lnTo>
                <a:lnTo>
                  <a:pt x="56" y="18"/>
                </a:lnTo>
                <a:lnTo>
                  <a:pt x="49" y="21"/>
                </a:lnTo>
                <a:lnTo>
                  <a:pt x="36" y="21"/>
                </a:lnTo>
                <a:lnTo>
                  <a:pt x="29" y="18"/>
                </a:lnTo>
                <a:lnTo>
                  <a:pt x="16" y="14"/>
                </a:lnTo>
                <a:lnTo>
                  <a:pt x="6" y="0"/>
                </a:lnTo>
                <a:lnTo>
                  <a:pt x="13" y="18"/>
                </a:lnTo>
                <a:lnTo>
                  <a:pt x="19" y="34"/>
                </a:lnTo>
                <a:lnTo>
                  <a:pt x="19" y="71"/>
                </a:lnTo>
                <a:close/>
              </a:path>
            </a:pathLst>
          </a:custGeom>
          <a:solidFill>
            <a:srgbClr val="FF0000"/>
          </a:solidFill>
          <a:ln w="0">
            <a:solidFill>
              <a:srgbClr val="000000"/>
            </a:solidFill>
            <a:prstDash val="solid"/>
            <a:round/>
            <a:headEnd/>
            <a:tailEnd/>
          </a:ln>
        </p:spPr>
        <p:txBody>
          <a:bodyPr/>
          <a:lstStyle/>
          <a:p>
            <a:endParaRPr lang="en-US"/>
          </a:p>
        </p:txBody>
      </p:sp>
      <p:sp>
        <p:nvSpPr>
          <p:cNvPr id="66644" name="Freeform 84"/>
          <p:cNvSpPr>
            <a:spLocks/>
          </p:cNvSpPr>
          <p:nvPr/>
        </p:nvSpPr>
        <p:spPr bwMode="auto">
          <a:xfrm>
            <a:off x="4525963" y="3817938"/>
            <a:ext cx="12700" cy="20637"/>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6"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45" name="Freeform 85"/>
          <p:cNvSpPr>
            <a:spLocks/>
          </p:cNvSpPr>
          <p:nvPr/>
        </p:nvSpPr>
        <p:spPr bwMode="auto">
          <a:xfrm>
            <a:off x="4295775" y="3843338"/>
            <a:ext cx="58738"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20"/>
                </a:moveTo>
                <a:lnTo>
                  <a:pt x="10" y="33"/>
                </a:lnTo>
                <a:lnTo>
                  <a:pt x="23" y="37"/>
                </a:lnTo>
                <a:lnTo>
                  <a:pt x="30" y="40"/>
                </a:lnTo>
                <a:lnTo>
                  <a:pt x="44" y="40"/>
                </a:lnTo>
                <a:lnTo>
                  <a:pt x="50" y="37"/>
                </a:lnTo>
                <a:lnTo>
                  <a:pt x="63" y="33"/>
                </a:lnTo>
                <a:lnTo>
                  <a:pt x="73" y="20"/>
                </a:lnTo>
                <a:lnTo>
                  <a:pt x="67" y="10"/>
                </a:lnTo>
                <a:lnTo>
                  <a:pt x="60" y="7"/>
                </a:lnTo>
                <a:lnTo>
                  <a:pt x="44" y="0"/>
                </a:lnTo>
                <a:lnTo>
                  <a:pt x="30" y="0"/>
                </a:lnTo>
                <a:lnTo>
                  <a:pt x="14" y="7"/>
                </a:lnTo>
                <a:lnTo>
                  <a:pt x="7" y="10"/>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646" name="Freeform 86"/>
          <p:cNvSpPr>
            <a:spLocks/>
          </p:cNvSpPr>
          <p:nvPr/>
        </p:nvSpPr>
        <p:spPr bwMode="auto">
          <a:xfrm>
            <a:off x="4292600" y="3857625"/>
            <a:ext cx="61913" cy="95250"/>
          </a:xfrm>
          <a:custGeom>
            <a:avLst/>
            <a:gdLst>
              <a:gd name="T0" fmla="*/ 2147483647 w 79"/>
              <a:gd name="T1" fmla="*/ 2147483647 h 119"/>
              <a:gd name="T2" fmla="*/ 2147483647 w 79"/>
              <a:gd name="T3" fmla="*/ 2147483647 h 119"/>
              <a:gd name="T4" fmla="*/ 2147483647 w 79"/>
              <a:gd name="T5" fmla="*/ 2147483647 h 119"/>
              <a:gd name="T6" fmla="*/ 2147483647 w 79"/>
              <a:gd name="T7" fmla="*/ 2147483647 h 119"/>
              <a:gd name="T8" fmla="*/ 2147483647 w 79"/>
              <a:gd name="T9" fmla="*/ 2147483647 h 119"/>
              <a:gd name="T10" fmla="*/ 0 w 79"/>
              <a:gd name="T11" fmla="*/ 2147483647 h 119"/>
              <a:gd name="T12" fmla="*/ 2147483647 w 79"/>
              <a:gd name="T13" fmla="*/ 2147483647 h 119"/>
              <a:gd name="T14" fmla="*/ 2147483647 w 79"/>
              <a:gd name="T15" fmla="*/ 2147483647 h 119"/>
              <a:gd name="T16" fmla="*/ 2147483647 w 79"/>
              <a:gd name="T17" fmla="*/ 2147483647 h 119"/>
              <a:gd name="T18" fmla="*/ 2147483647 w 79"/>
              <a:gd name="T19" fmla="*/ 2147483647 h 119"/>
              <a:gd name="T20" fmla="*/ 2147483647 w 79"/>
              <a:gd name="T21" fmla="*/ 2147483647 h 119"/>
              <a:gd name="T22" fmla="*/ 2147483647 w 79"/>
              <a:gd name="T23" fmla="*/ 2147483647 h 119"/>
              <a:gd name="T24" fmla="*/ 2147483647 w 79"/>
              <a:gd name="T25" fmla="*/ 2147483647 h 119"/>
              <a:gd name="T26" fmla="*/ 2147483647 w 79"/>
              <a:gd name="T27" fmla="*/ 2147483647 h 119"/>
              <a:gd name="T28" fmla="*/ 2147483647 w 79"/>
              <a:gd name="T29" fmla="*/ 2147483647 h 119"/>
              <a:gd name="T30" fmla="*/ 2147483647 w 79"/>
              <a:gd name="T31" fmla="*/ 2147483647 h 119"/>
              <a:gd name="T32" fmla="*/ 2147483647 w 79"/>
              <a:gd name="T33" fmla="*/ 2147483647 h 119"/>
              <a:gd name="T34" fmla="*/ 2147483647 w 79"/>
              <a:gd name="T35" fmla="*/ 2147483647 h 119"/>
              <a:gd name="T36" fmla="*/ 2147483647 w 79"/>
              <a:gd name="T37" fmla="*/ 2147483647 h 119"/>
              <a:gd name="T38" fmla="*/ 2147483647 w 79"/>
              <a:gd name="T39" fmla="*/ 2147483647 h 119"/>
              <a:gd name="T40" fmla="*/ 2147483647 w 79"/>
              <a:gd name="T41" fmla="*/ 0 h 119"/>
              <a:gd name="T42" fmla="*/ 2147483647 w 79"/>
              <a:gd name="T43" fmla="*/ 2147483647 h 119"/>
              <a:gd name="T44" fmla="*/ 2147483647 w 79"/>
              <a:gd name="T45" fmla="*/ 2147483647 h 119"/>
              <a:gd name="T46" fmla="*/ 2147483647 w 79"/>
              <a:gd name="T47" fmla="*/ 2147483647 h 119"/>
              <a:gd name="T48" fmla="*/ 2147483647 w 79"/>
              <a:gd name="T49" fmla="*/ 2147483647 h 119"/>
              <a:gd name="T50" fmla="*/ 2147483647 w 79"/>
              <a:gd name="T51" fmla="*/ 2147483647 h 119"/>
              <a:gd name="T52" fmla="*/ 2147483647 w 79"/>
              <a:gd name="T53" fmla="*/ 2147483647 h 119"/>
              <a:gd name="T54" fmla="*/ 2147483647 w 79"/>
              <a:gd name="T55" fmla="*/ 0 h 119"/>
              <a:gd name="T56" fmla="*/ 2147483647 w 79"/>
              <a:gd name="T57" fmla="*/ 2147483647 h 119"/>
              <a:gd name="T58" fmla="*/ 2147483647 w 79"/>
              <a:gd name="T59" fmla="*/ 2147483647 h 119"/>
              <a:gd name="T60" fmla="*/ 2147483647 w 79"/>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19">
                <a:moveTo>
                  <a:pt x="20" y="70"/>
                </a:moveTo>
                <a:lnTo>
                  <a:pt x="16" y="93"/>
                </a:lnTo>
                <a:lnTo>
                  <a:pt x="20" y="70"/>
                </a:lnTo>
                <a:lnTo>
                  <a:pt x="13" y="77"/>
                </a:lnTo>
                <a:lnTo>
                  <a:pt x="6" y="82"/>
                </a:lnTo>
                <a:lnTo>
                  <a:pt x="0" y="96"/>
                </a:lnTo>
                <a:lnTo>
                  <a:pt x="6" y="109"/>
                </a:lnTo>
                <a:lnTo>
                  <a:pt x="16" y="116"/>
                </a:lnTo>
                <a:lnTo>
                  <a:pt x="36" y="119"/>
                </a:lnTo>
                <a:lnTo>
                  <a:pt x="53" y="119"/>
                </a:lnTo>
                <a:lnTo>
                  <a:pt x="66" y="116"/>
                </a:lnTo>
                <a:lnTo>
                  <a:pt x="73" y="109"/>
                </a:lnTo>
                <a:lnTo>
                  <a:pt x="79" y="96"/>
                </a:lnTo>
                <a:lnTo>
                  <a:pt x="79" y="82"/>
                </a:lnTo>
                <a:lnTo>
                  <a:pt x="73" y="77"/>
                </a:lnTo>
                <a:lnTo>
                  <a:pt x="66" y="70"/>
                </a:lnTo>
                <a:lnTo>
                  <a:pt x="69" y="93"/>
                </a:lnTo>
                <a:lnTo>
                  <a:pt x="66" y="70"/>
                </a:lnTo>
                <a:lnTo>
                  <a:pt x="66" y="33"/>
                </a:lnTo>
                <a:lnTo>
                  <a:pt x="73" y="17"/>
                </a:lnTo>
                <a:lnTo>
                  <a:pt x="79" y="0"/>
                </a:lnTo>
                <a:lnTo>
                  <a:pt x="69" y="13"/>
                </a:lnTo>
                <a:lnTo>
                  <a:pt x="56" y="17"/>
                </a:lnTo>
                <a:lnTo>
                  <a:pt x="50" y="20"/>
                </a:lnTo>
                <a:lnTo>
                  <a:pt x="36" y="20"/>
                </a:lnTo>
                <a:lnTo>
                  <a:pt x="29" y="17"/>
                </a:lnTo>
                <a:lnTo>
                  <a:pt x="16" y="13"/>
                </a:lnTo>
                <a:lnTo>
                  <a:pt x="6" y="0"/>
                </a:lnTo>
                <a:lnTo>
                  <a:pt x="13" y="17"/>
                </a:lnTo>
                <a:lnTo>
                  <a:pt x="20" y="33"/>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47" name="Freeform 87"/>
          <p:cNvSpPr>
            <a:spLocks/>
          </p:cNvSpPr>
          <p:nvPr/>
        </p:nvSpPr>
        <p:spPr bwMode="auto">
          <a:xfrm>
            <a:off x="4319588" y="3952875"/>
            <a:ext cx="14287" cy="20638"/>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7"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48" name="Freeform 88"/>
          <p:cNvSpPr>
            <a:spLocks/>
          </p:cNvSpPr>
          <p:nvPr/>
        </p:nvSpPr>
        <p:spPr bwMode="auto">
          <a:xfrm>
            <a:off x="4295775" y="3843338"/>
            <a:ext cx="58738"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20"/>
                </a:moveTo>
                <a:lnTo>
                  <a:pt x="10" y="33"/>
                </a:lnTo>
                <a:lnTo>
                  <a:pt x="23" y="37"/>
                </a:lnTo>
                <a:lnTo>
                  <a:pt x="30" y="40"/>
                </a:lnTo>
                <a:lnTo>
                  <a:pt x="44" y="40"/>
                </a:lnTo>
                <a:lnTo>
                  <a:pt x="50" y="37"/>
                </a:lnTo>
                <a:lnTo>
                  <a:pt x="63" y="33"/>
                </a:lnTo>
                <a:lnTo>
                  <a:pt x="73" y="20"/>
                </a:lnTo>
                <a:lnTo>
                  <a:pt x="67" y="10"/>
                </a:lnTo>
                <a:lnTo>
                  <a:pt x="60" y="7"/>
                </a:lnTo>
                <a:lnTo>
                  <a:pt x="44" y="0"/>
                </a:lnTo>
                <a:lnTo>
                  <a:pt x="30" y="0"/>
                </a:lnTo>
                <a:lnTo>
                  <a:pt x="14" y="7"/>
                </a:lnTo>
                <a:lnTo>
                  <a:pt x="7" y="10"/>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649" name="Freeform 89"/>
          <p:cNvSpPr>
            <a:spLocks/>
          </p:cNvSpPr>
          <p:nvPr/>
        </p:nvSpPr>
        <p:spPr bwMode="auto">
          <a:xfrm>
            <a:off x="4292600" y="3857625"/>
            <a:ext cx="61913" cy="95250"/>
          </a:xfrm>
          <a:custGeom>
            <a:avLst/>
            <a:gdLst>
              <a:gd name="T0" fmla="*/ 2147483647 w 79"/>
              <a:gd name="T1" fmla="*/ 2147483647 h 119"/>
              <a:gd name="T2" fmla="*/ 2147483647 w 79"/>
              <a:gd name="T3" fmla="*/ 2147483647 h 119"/>
              <a:gd name="T4" fmla="*/ 2147483647 w 79"/>
              <a:gd name="T5" fmla="*/ 2147483647 h 119"/>
              <a:gd name="T6" fmla="*/ 2147483647 w 79"/>
              <a:gd name="T7" fmla="*/ 2147483647 h 119"/>
              <a:gd name="T8" fmla="*/ 2147483647 w 79"/>
              <a:gd name="T9" fmla="*/ 2147483647 h 119"/>
              <a:gd name="T10" fmla="*/ 0 w 79"/>
              <a:gd name="T11" fmla="*/ 2147483647 h 119"/>
              <a:gd name="T12" fmla="*/ 2147483647 w 79"/>
              <a:gd name="T13" fmla="*/ 2147483647 h 119"/>
              <a:gd name="T14" fmla="*/ 2147483647 w 79"/>
              <a:gd name="T15" fmla="*/ 2147483647 h 119"/>
              <a:gd name="T16" fmla="*/ 2147483647 w 79"/>
              <a:gd name="T17" fmla="*/ 2147483647 h 119"/>
              <a:gd name="T18" fmla="*/ 2147483647 w 79"/>
              <a:gd name="T19" fmla="*/ 2147483647 h 119"/>
              <a:gd name="T20" fmla="*/ 2147483647 w 79"/>
              <a:gd name="T21" fmla="*/ 2147483647 h 119"/>
              <a:gd name="T22" fmla="*/ 2147483647 w 79"/>
              <a:gd name="T23" fmla="*/ 2147483647 h 119"/>
              <a:gd name="T24" fmla="*/ 2147483647 w 79"/>
              <a:gd name="T25" fmla="*/ 2147483647 h 119"/>
              <a:gd name="T26" fmla="*/ 2147483647 w 79"/>
              <a:gd name="T27" fmla="*/ 2147483647 h 119"/>
              <a:gd name="T28" fmla="*/ 2147483647 w 79"/>
              <a:gd name="T29" fmla="*/ 2147483647 h 119"/>
              <a:gd name="T30" fmla="*/ 2147483647 w 79"/>
              <a:gd name="T31" fmla="*/ 2147483647 h 119"/>
              <a:gd name="T32" fmla="*/ 2147483647 w 79"/>
              <a:gd name="T33" fmla="*/ 2147483647 h 119"/>
              <a:gd name="T34" fmla="*/ 2147483647 w 79"/>
              <a:gd name="T35" fmla="*/ 2147483647 h 119"/>
              <a:gd name="T36" fmla="*/ 2147483647 w 79"/>
              <a:gd name="T37" fmla="*/ 2147483647 h 119"/>
              <a:gd name="T38" fmla="*/ 2147483647 w 79"/>
              <a:gd name="T39" fmla="*/ 2147483647 h 119"/>
              <a:gd name="T40" fmla="*/ 2147483647 w 79"/>
              <a:gd name="T41" fmla="*/ 0 h 119"/>
              <a:gd name="T42" fmla="*/ 2147483647 w 79"/>
              <a:gd name="T43" fmla="*/ 2147483647 h 119"/>
              <a:gd name="T44" fmla="*/ 2147483647 w 79"/>
              <a:gd name="T45" fmla="*/ 2147483647 h 119"/>
              <a:gd name="T46" fmla="*/ 2147483647 w 79"/>
              <a:gd name="T47" fmla="*/ 2147483647 h 119"/>
              <a:gd name="T48" fmla="*/ 2147483647 w 79"/>
              <a:gd name="T49" fmla="*/ 2147483647 h 119"/>
              <a:gd name="T50" fmla="*/ 2147483647 w 79"/>
              <a:gd name="T51" fmla="*/ 2147483647 h 119"/>
              <a:gd name="T52" fmla="*/ 2147483647 w 79"/>
              <a:gd name="T53" fmla="*/ 2147483647 h 119"/>
              <a:gd name="T54" fmla="*/ 2147483647 w 79"/>
              <a:gd name="T55" fmla="*/ 0 h 119"/>
              <a:gd name="T56" fmla="*/ 2147483647 w 79"/>
              <a:gd name="T57" fmla="*/ 2147483647 h 119"/>
              <a:gd name="T58" fmla="*/ 2147483647 w 79"/>
              <a:gd name="T59" fmla="*/ 2147483647 h 119"/>
              <a:gd name="T60" fmla="*/ 2147483647 w 79"/>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19">
                <a:moveTo>
                  <a:pt x="20" y="70"/>
                </a:moveTo>
                <a:lnTo>
                  <a:pt x="16" y="93"/>
                </a:lnTo>
                <a:lnTo>
                  <a:pt x="20" y="70"/>
                </a:lnTo>
                <a:lnTo>
                  <a:pt x="13" y="77"/>
                </a:lnTo>
                <a:lnTo>
                  <a:pt x="6" y="82"/>
                </a:lnTo>
                <a:lnTo>
                  <a:pt x="0" y="96"/>
                </a:lnTo>
                <a:lnTo>
                  <a:pt x="6" y="109"/>
                </a:lnTo>
                <a:lnTo>
                  <a:pt x="16" y="116"/>
                </a:lnTo>
                <a:lnTo>
                  <a:pt x="36" y="119"/>
                </a:lnTo>
                <a:lnTo>
                  <a:pt x="53" y="119"/>
                </a:lnTo>
                <a:lnTo>
                  <a:pt x="66" y="116"/>
                </a:lnTo>
                <a:lnTo>
                  <a:pt x="73" y="109"/>
                </a:lnTo>
                <a:lnTo>
                  <a:pt x="79" y="96"/>
                </a:lnTo>
                <a:lnTo>
                  <a:pt x="79" y="82"/>
                </a:lnTo>
                <a:lnTo>
                  <a:pt x="73" y="77"/>
                </a:lnTo>
                <a:lnTo>
                  <a:pt x="66" y="70"/>
                </a:lnTo>
                <a:lnTo>
                  <a:pt x="69" y="93"/>
                </a:lnTo>
                <a:lnTo>
                  <a:pt x="66" y="70"/>
                </a:lnTo>
                <a:lnTo>
                  <a:pt x="66" y="33"/>
                </a:lnTo>
                <a:lnTo>
                  <a:pt x="73" y="17"/>
                </a:lnTo>
                <a:lnTo>
                  <a:pt x="79" y="0"/>
                </a:lnTo>
                <a:lnTo>
                  <a:pt x="69" y="13"/>
                </a:lnTo>
                <a:lnTo>
                  <a:pt x="56" y="17"/>
                </a:lnTo>
                <a:lnTo>
                  <a:pt x="50" y="20"/>
                </a:lnTo>
                <a:lnTo>
                  <a:pt x="36" y="20"/>
                </a:lnTo>
                <a:lnTo>
                  <a:pt x="29" y="17"/>
                </a:lnTo>
                <a:lnTo>
                  <a:pt x="16" y="13"/>
                </a:lnTo>
                <a:lnTo>
                  <a:pt x="6" y="0"/>
                </a:lnTo>
                <a:lnTo>
                  <a:pt x="13" y="17"/>
                </a:lnTo>
                <a:lnTo>
                  <a:pt x="20" y="33"/>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50" name="Freeform 90"/>
          <p:cNvSpPr>
            <a:spLocks/>
          </p:cNvSpPr>
          <p:nvPr/>
        </p:nvSpPr>
        <p:spPr bwMode="auto">
          <a:xfrm>
            <a:off x="4319588" y="3952875"/>
            <a:ext cx="14287" cy="20638"/>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7"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51" name="Freeform 91"/>
          <p:cNvSpPr>
            <a:spLocks/>
          </p:cNvSpPr>
          <p:nvPr/>
        </p:nvSpPr>
        <p:spPr bwMode="auto">
          <a:xfrm>
            <a:off x="4295775" y="3843338"/>
            <a:ext cx="58738"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20"/>
                </a:moveTo>
                <a:lnTo>
                  <a:pt x="10" y="33"/>
                </a:lnTo>
                <a:lnTo>
                  <a:pt x="23" y="37"/>
                </a:lnTo>
                <a:lnTo>
                  <a:pt x="30" y="40"/>
                </a:lnTo>
                <a:lnTo>
                  <a:pt x="44" y="40"/>
                </a:lnTo>
                <a:lnTo>
                  <a:pt x="50" y="37"/>
                </a:lnTo>
                <a:lnTo>
                  <a:pt x="63" y="33"/>
                </a:lnTo>
                <a:lnTo>
                  <a:pt x="73" y="20"/>
                </a:lnTo>
                <a:lnTo>
                  <a:pt x="67" y="10"/>
                </a:lnTo>
                <a:lnTo>
                  <a:pt x="60" y="7"/>
                </a:lnTo>
                <a:lnTo>
                  <a:pt x="44" y="0"/>
                </a:lnTo>
                <a:lnTo>
                  <a:pt x="30" y="0"/>
                </a:lnTo>
                <a:lnTo>
                  <a:pt x="14" y="7"/>
                </a:lnTo>
                <a:lnTo>
                  <a:pt x="7" y="10"/>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652" name="Freeform 92"/>
          <p:cNvSpPr>
            <a:spLocks/>
          </p:cNvSpPr>
          <p:nvPr/>
        </p:nvSpPr>
        <p:spPr bwMode="auto">
          <a:xfrm>
            <a:off x="4292600" y="3857625"/>
            <a:ext cx="61913" cy="95250"/>
          </a:xfrm>
          <a:custGeom>
            <a:avLst/>
            <a:gdLst>
              <a:gd name="T0" fmla="*/ 2147483647 w 79"/>
              <a:gd name="T1" fmla="*/ 2147483647 h 119"/>
              <a:gd name="T2" fmla="*/ 2147483647 w 79"/>
              <a:gd name="T3" fmla="*/ 2147483647 h 119"/>
              <a:gd name="T4" fmla="*/ 2147483647 w 79"/>
              <a:gd name="T5" fmla="*/ 2147483647 h 119"/>
              <a:gd name="T6" fmla="*/ 2147483647 w 79"/>
              <a:gd name="T7" fmla="*/ 2147483647 h 119"/>
              <a:gd name="T8" fmla="*/ 2147483647 w 79"/>
              <a:gd name="T9" fmla="*/ 2147483647 h 119"/>
              <a:gd name="T10" fmla="*/ 0 w 79"/>
              <a:gd name="T11" fmla="*/ 2147483647 h 119"/>
              <a:gd name="T12" fmla="*/ 2147483647 w 79"/>
              <a:gd name="T13" fmla="*/ 2147483647 h 119"/>
              <a:gd name="T14" fmla="*/ 2147483647 w 79"/>
              <a:gd name="T15" fmla="*/ 2147483647 h 119"/>
              <a:gd name="T16" fmla="*/ 2147483647 w 79"/>
              <a:gd name="T17" fmla="*/ 2147483647 h 119"/>
              <a:gd name="T18" fmla="*/ 2147483647 w 79"/>
              <a:gd name="T19" fmla="*/ 2147483647 h 119"/>
              <a:gd name="T20" fmla="*/ 2147483647 w 79"/>
              <a:gd name="T21" fmla="*/ 2147483647 h 119"/>
              <a:gd name="T22" fmla="*/ 2147483647 w 79"/>
              <a:gd name="T23" fmla="*/ 2147483647 h 119"/>
              <a:gd name="T24" fmla="*/ 2147483647 w 79"/>
              <a:gd name="T25" fmla="*/ 2147483647 h 119"/>
              <a:gd name="T26" fmla="*/ 2147483647 w 79"/>
              <a:gd name="T27" fmla="*/ 2147483647 h 119"/>
              <a:gd name="T28" fmla="*/ 2147483647 w 79"/>
              <a:gd name="T29" fmla="*/ 2147483647 h 119"/>
              <a:gd name="T30" fmla="*/ 2147483647 w 79"/>
              <a:gd name="T31" fmla="*/ 2147483647 h 119"/>
              <a:gd name="T32" fmla="*/ 2147483647 w 79"/>
              <a:gd name="T33" fmla="*/ 2147483647 h 119"/>
              <a:gd name="T34" fmla="*/ 2147483647 w 79"/>
              <a:gd name="T35" fmla="*/ 2147483647 h 119"/>
              <a:gd name="T36" fmla="*/ 2147483647 w 79"/>
              <a:gd name="T37" fmla="*/ 2147483647 h 119"/>
              <a:gd name="T38" fmla="*/ 2147483647 w 79"/>
              <a:gd name="T39" fmla="*/ 2147483647 h 119"/>
              <a:gd name="T40" fmla="*/ 2147483647 w 79"/>
              <a:gd name="T41" fmla="*/ 0 h 119"/>
              <a:gd name="T42" fmla="*/ 2147483647 w 79"/>
              <a:gd name="T43" fmla="*/ 2147483647 h 119"/>
              <a:gd name="T44" fmla="*/ 2147483647 w 79"/>
              <a:gd name="T45" fmla="*/ 2147483647 h 119"/>
              <a:gd name="T46" fmla="*/ 2147483647 w 79"/>
              <a:gd name="T47" fmla="*/ 2147483647 h 119"/>
              <a:gd name="T48" fmla="*/ 2147483647 w 79"/>
              <a:gd name="T49" fmla="*/ 2147483647 h 119"/>
              <a:gd name="T50" fmla="*/ 2147483647 w 79"/>
              <a:gd name="T51" fmla="*/ 2147483647 h 119"/>
              <a:gd name="T52" fmla="*/ 2147483647 w 79"/>
              <a:gd name="T53" fmla="*/ 2147483647 h 119"/>
              <a:gd name="T54" fmla="*/ 2147483647 w 79"/>
              <a:gd name="T55" fmla="*/ 0 h 119"/>
              <a:gd name="T56" fmla="*/ 2147483647 w 79"/>
              <a:gd name="T57" fmla="*/ 2147483647 h 119"/>
              <a:gd name="T58" fmla="*/ 2147483647 w 79"/>
              <a:gd name="T59" fmla="*/ 2147483647 h 119"/>
              <a:gd name="T60" fmla="*/ 2147483647 w 79"/>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19">
                <a:moveTo>
                  <a:pt x="20" y="70"/>
                </a:moveTo>
                <a:lnTo>
                  <a:pt x="16" y="93"/>
                </a:lnTo>
                <a:lnTo>
                  <a:pt x="20" y="70"/>
                </a:lnTo>
                <a:lnTo>
                  <a:pt x="13" y="77"/>
                </a:lnTo>
                <a:lnTo>
                  <a:pt x="6" y="82"/>
                </a:lnTo>
                <a:lnTo>
                  <a:pt x="0" y="96"/>
                </a:lnTo>
                <a:lnTo>
                  <a:pt x="6" y="109"/>
                </a:lnTo>
                <a:lnTo>
                  <a:pt x="16" y="116"/>
                </a:lnTo>
                <a:lnTo>
                  <a:pt x="36" y="119"/>
                </a:lnTo>
                <a:lnTo>
                  <a:pt x="53" y="119"/>
                </a:lnTo>
                <a:lnTo>
                  <a:pt x="66" y="116"/>
                </a:lnTo>
                <a:lnTo>
                  <a:pt x="73" y="109"/>
                </a:lnTo>
                <a:lnTo>
                  <a:pt x="79" y="96"/>
                </a:lnTo>
                <a:lnTo>
                  <a:pt x="79" y="82"/>
                </a:lnTo>
                <a:lnTo>
                  <a:pt x="73" y="77"/>
                </a:lnTo>
                <a:lnTo>
                  <a:pt x="66" y="70"/>
                </a:lnTo>
                <a:lnTo>
                  <a:pt x="69" y="93"/>
                </a:lnTo>
                <a:lnTo>
                  <a:pt x="66" y="70"/>
                </a:lnTo>
                <a:lnTo>
                  <a:pt x="66" y="33"/>
                </a:lnTo>
                <a:lnTo>
                  <a:pt x="73" y="17"/>
                </a:lnTo>
                <a:lnTo>
                  <a:pt x="79" y="0"/>
                </a:lnTo>
                <a:lnTo>
                  <a:pt x="69" y="13"/>
                </a:lnTo>
                <a:lnTo>
                  <a:pt x="56" y="17"/>
                </a:lnTo>
                <a:lnTo>
                  <a:pt x="50" y="20"/>
                </a:lnTo>
                <a:lnTo>
                  <a:pt x="36" y="20"/>
                </a:lnTo>
                <a:lnTo>
                  <a:pt x="29" y="17"/>
                </a:lnTo>
                <a:lnTo>
                  <a:pt x="16" y="13"/>
                </a:lnTo>
                <a:lnTo>
                  <a:pt x="6" y="0"/>
                </a:lnTo>
                <a:lnTo>
                  <a:pt x="13" y="17"/>
                </a:lnTo>
                <a:lnTo>
                  <a:pt x="20" y="33"/>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53" name="Freeform 93"/>
          <p:cNvSpPr>
            <a:spLocks/>
          </p:cNvSpPr>
          <p:nvPr/>
        </p:nvSpPr>
        <p:spPr bwMode="auto">
          <a:xfrm>
            <a:off x="4319588" y="3952875"/>
            <a:ext cx="14287" cy="20638"/>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7"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54" name="Freeform 94"/>
          <p:cNvSpPr>
            <a:spLocks/>
          </p:cNvSpPr>
          <p:nvPr/>
        </p:nvSpPr>
        <p:spPr bwMode="auto">
          <a:xfrm>
            <a:off x="2967038" y="1946275"/>
            <a:ext cx="57150" cy="31750"/>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20"/>
                </a:moveTo>
                <a:lnTo>
                  <a:pt x="11" y="34"/>
                </a:lnTo>
                <a:lnTo>
                  <a:pt x="23" y="37"/>
                </a:lnTo>
                <a:lnTo>
                  <a:pt x="30" y="40"/>
                </a:lnTo>
                <a:lnTo>
                  <a:pt x="44" y="40"/>
                </a:lnTo>
                <a:lnTo>
                  <a:pt x="51" y="37"/>
                </a:lnTo>
                <a:lnTo>
                  <a:pt x="64" y="34"/>
                </a:lnTo>
                <a:lnTo>
                  <a:pt x="74" y="20"/>
                </a:lnTo>
                <a:lnTo>
                  <a:pt x="67" y="11"/>
                </a:lnTo>
                <a:lnTo>
                  <a:pt x="60" y="7"/>
                </a:lnTo>
                <a:lnTo>
                  <a:pt x="44" y="0"/>
                </a:lnTo>
                <a:lnTo>
                  <a:pt x="30" y="0"/>
                </a:lnTo>
                <a:lnTo>
                  <a:pt x="14" y="7"/>
                </a:lnTo>
                <a:lnTo>
                  <a:pt x="7" y="11"/>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655" name="Freeform 95"/>
          <p:cNvSpPr>
            <a:spLocks/>
          </p:cNvSpPr>
          <p:nvPr/>
        </p:nvSpPr>
        <p:spPr bwMode="auto">
          <a:xfrm>
            <a:off x="2962275" y="1960563"/>
            <a:ext cx="61913" cy="95250"/>
          </a:xfrm>
          <a:custGeom>
            <a:avLst/>
            <a:gdLst>
              <a:gd name="T0" fmla="*/ 2147483647 w 79"/>
              <a:gd name="T1" fmla="*/ 2147483647 h 119"/>
              <a:gd name="T2" fmla="*/ 2147483647 w 79"/>
              <a:gd name="T3" fmla="*/ 2147483647 h 119"/>
              <a:gd name="T4" fmla="*/ 2147483647 w 79"/>
              <a:gd name="T5" fmla="*/ 2147483647 h 119"/>
              <a:gd name="T6" fmla="*/ 2147483647 w 79"/>
              <a:gd name="T7" fmla="*/ 2147483647 h 119"/>
              <a:gd name="T8" fmla="*/ 2147483647 w 79"/>
              <a:gd name="T9" fmla="*/ 2147483647 h 119"/>
              <a:gd name="T10" fmla="*/ 0 w 79"/>
              <a:gd name="T11" fmla="*/ 2147483647 h 119"/>
              <a:gd name="T12" fmla="*/ 2147483647 w 79"/>
              <a:gd name="T13" fmla="*/ 2147483647 h 119"/>
              <a:gd name="T14" fmla="*/ 2147483647 w 79"/>
              <a:gd name="T15" fmla="*/ 2147483647 h 119"/>
              <a:gd name="T16" fmla="*/ 2147483647 w 79"/>
              <a:gd name="T17" fmla="*/ 2147483647 h 119"/>
              <a:gd name="T18" fmla="*/ 2147483647 w 79"/>
              <a:gd name="T19" fmla="*/ 2147483647 h 119"/>
              <a:gd name="T20" fmla="*/ 2147483647 w 79"/>
              <a:gd name="T21" fmla="*/ 2147483647 h 119"/>
              <a:gd name="T22" fmla="*/ 2147483647 w 79"/>
              <a:gd name="T23" fmla="*/ 2147483647 h 119"/>
              <a:gd name="T24" fmla="*/ 2147483647 w 79"/>
              <a:gd name="T25" fmla="*/ 2147483647 h 119"/>
              <a:gd name="T26" fmla="*/ 2147483647 w 79"/>
              <a:gd name="T27" fmla="*/ 2147483647 h 119"/>
              <a:gd name="T28" fmla="*/ 2147483647 w 79"/>
              <a:gd name="T29" fmla="*/ 2147483647 h 119"/>
              <a:gd name="T30" fmla="*/ 2147483647 w 79"/>
              <a:gd name="T31" fmla="*/ 2147483647 h 119"/>
              <a:gd name="T32" fmla="*/ 2147483647 w 79"/>
              <a:gd name="T33" fmla="*/ 2147483647 h 119"/>
              <a:gd name="T34" fmla="*/ 2147483647 w 79"/>
              <a:gd name="T35" fmla="*/ 2147483647 h 119"/>
              <a:gd name="T36" fmla="*/ 2147483647 w 79"/>
              <a:gd name="T37" fmla="*/ 2147483647 h 119"/>
              <a:gd name="T38" fmla="*/ 2147483647 w 79"/>
              <a:gd name="T39" fmla="*/ 2147483647 h 119"/>
              <a:gd name="T40" fmla="*/ 2147483647 w 79"/>
              <a:gd name="T41" fmla="*/ 0 h 119"/>
              <a:gd name="T42" fmla="*/ 2147483647 w 79"/>
              <a:gd name="T43" fmla="*/ 2147483647 h 119"/>
              <a:gd name="T44" fmla="*/ 2147483647 w 79"/>
              <a:gd name="T45" fmla="*/ 2147483647 h 119"/>
              <a:gd name="T46" fmla="*/ 2147483647 w 79"/>
              <a:gd name="T47" fmla="*/ 2147483647 h 119"/>
              <a:gd name="T48" fmla="*/ 2147483647 w 79"/>
              <a:gd name="T49" fmla="*/ 2147483647 h 119"/>
              <a:gd name="T50" fmla="*/ 2147483647 w 79"/>
              <a:gd name="T51" fmla="*/ 2147483647 h 119"/>
              <a:gd name="T52" fmla="*/ 2147483647 w 79"/>
              <a:gd name="T53" fmla="*/ 2147483647 h 119"/>
              <a:gd name="T54" fmla="*/ 2147483647 w 79"/>
              <a:gd name="T55" fmla="*/ 0 h 119"/>
              <a:gd name="T56" fmla="*/ 2147483647 w 79"/>
              <a:gd name="T57" fmla="*/ 2147483647 h 119"/>
              <a:gd name="T58" fmla="*/ 2147483647 w 79"/>
              <a:gd name="T59" fmla="*/ 2147483647 h 119"/>
              <a:gd name="T60" fmla="*/ 2147483647 w 79"/>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19">
                <a:moveTo>
                  <a:pt x="19" y="70"/>
                </a:moveTo>
                <a:lnTo>
                  <a:pt x="16" y="93"/>
                </a:lnTo>
                <a:lnTo>
                  <a:pt x="19" y="70"/>
                </a:lnTo>
                <a:lnTo>
                  <a:pt x="12" y="77"/>
                </a:lnTo>
                <a:lnTo>
                  <a:pt x="5" y="83"/>
                </a:lnTo>
                <a:lnTo>
                  <a:pt x="0" y="96"/>
                </a:lnTo>
                <a:lnTo>
                  <a:pt x="5" y="109"/>
                </a:lnTo>
                <a:lnTo>
                  <a:pt x="16" y="116"/>
                </a:lnTo>
                <a:lnTo>
                  <a:pt x="35" y="119"/>
                </a:lnTo>
                <a:lnTo>
                  <a:pt x="52" y="119"/>
                </a:lnTo>
                <a:lnTo>
                  <a:pt x="65" y="116"/>
                </a:lnTo>
                <a:lnTo>
                  <a:pt x="72" y="109"/>
                </a:lnTo>
                <a:lnTo>
                  <a:pt x="79" y="96"/>
                </a:lnTo>
                <a:lnTo>
                  <a:pt x="79" y="83"/>
                </a:lnTo>
                <a:lnTo>
                  <a:pt x="72" y="77"/>
                </a:lnTo>
                <a:lnTo>
                  <a:pt x="65" y="70"/>
                </a:lnTo>
                <a:lnTo>
                  <a:pt x="69" y="93"/>
                </a:lnTo>
                <a:lnTo>
                  <a:pt x="65" y="70"/>
                </a:lnTo>
                <a:lnTo>
                  <a:pt x="65" y="33"/>
                </a:lnTo>
                <a:lnTo>
                  <a:pt x="72" y="17"/>
                </a:lnTo>
                <a:lnTo>
                  <a:pt x="79" y="0"/>
                </a:lnTo>
                <a:lnTo>
                  <a:pt x="69" y="14"/>
                </a:lnTo>
                <a:lnTo>
                  <a:pt x="56" y="17"/>
                </a:lnTo>
                <a:lnTo>
                  <a:pt x="49" y="20"/>
                </a:lnTo>
                <a:lnTo>
                  <a:pt x="35" y="20"/>
                </a:lnTo>
                <a:lnTo>
                  <a:pt x="28" y="17"/>
                </a:lnTo>
                <a:lnTo>
                  <a:pt x="16" y="14"/>
                </a:lnTo>
                <a:lnTo>
                  <a:pt x="5" y="0"/>
                </a:lnTo>
                <a:lnTo>
                  <a:pt x="12" y="17"/>
                </a:lnTo>
                <a:lnTo>
                  <a:pt x="19" y="33"/>
                </a:lnTo>
                <a:lnTo>
                  <a:pt x="19" y="70"/>
                </a:lnTo>
                <a:close/>
              </a:path>
            </a:pathLst>
          </a:custGeom>
          <a:solidFill>
            <a:srgbClr val="FF0000"/>
          </a:solidFill>
          <a:ln w="0">
            <a:solidFill>
              <a:srgbClr val="000000"/>
            </a:solidFill>
            <a:prstDash val="solid"/>
            <a:round/>
            <a:headEnd/>
            <a:tailEnd/>
          </a:ln>
        </p:spPr>
        <p:txBody>
          <a:bodyPr/>
          <a:lstStyle/>
          <a:p>
            <a:endParaRPr lang="en-US"/>
          </a:p>
        </p:txBody>
      </p:sp>
      <p:sp>
        <p:nvSpPr>
          <p:cNvPr id="66656" name="Freeform 96"/>
          <p:cNvSpPr>
            <a:spLocks/>
          </p:cNvSpPr>
          <p:nvPr/>
        </p:nvSpPr>
        <p:spPr bwMode="auto">
          <a:xfrm>
            <a:off x="2990850" y="2055813"/>
            <a:ext cx="12700" cy="20637"/>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7"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57" name="Freeform 97"/>
          <p:cNvSpPr>
            <a:spLocks/>
          </p:cNvSpPr>
          <p:nvPr/>
        </p:nvSpPr>
        <p:spPr bwMode="auto">
          <a:xfrm>
            <a:off x="4603750" y="5834063"/>
            <a:ext cx="57150" cy="31750"/>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19"/>
                </a:moveTo>
                <a:lnTo>
                  <a:pt x="11" y="33"/>
                </a:lnTo>
                <a:lnTo>
                  <a:pt x="23" y="36"/>
                </a:lnTo>
                <a:lnTo>
                  <a:pt x="30" y="40"/>
                </a:lnTo>
                <a:lnTo>
                  <a:pt x="44" y="40"/>
                </a:lnTo>
                <a:lnTo>
                  <a:pt x="51" y="36"/>
                </a:lnTo>
                <a:lnTo>
                  <a:pt x="64" y="33"/>
                </a:lnTo>
                <a:lnTo>
                  <a:pt x="74" y="19"/>
                </a:lnTo>
                <a:lnTo>
                  <a:pt x="67" y="10"/>
                </a:lnTo>
                <a:lnTo>
                  <a:pt x="60" y="6"/>
                </a:lnTo>
                <a:lnTo>
                  <a:pt x="44" y="0"/>
                </a:lnTo>
                <a:lnTo>
                  <a:pt x="30" y="0"/>
                </a:lnTo>
                <a:lnTo>
                  <a:pt x="14" y="6"/>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58" name="Freeform 98"/>
          <p:cNvSpPr>
            <a:spLocks/>
          </p:cNvSpPr>
          <p:nvPr/>
        </p:nvSpPr>
        <p:spPr bwMode="auto">
          <a:xfrm>
            <a:off x="4598988" y="5849938"/>
            <a:ext cx="61912" cy="95250"/>
          </a:xfrm>
          <a:custGeom>
            <a:avLst/>
            <a:gdLst>
              <a:gd name="T0" fmla="*/ 2147483647 w 79"/>
              <a:gd name="T1" fmla="*/ 2147483647 h 120"/>
              <a:gd name="T2" fmla="*/ 2147483647 w 79"/>
              <a:gd name="T3" fmla="*/ 2147483647 h 120"/>
              <a:gd name="T4" fmla="*/ 2147483647 w 79"/>
              <a:gd name="T5" fmla="*/ 2147483647 h 120"/>
              <a:gd name="T6" fmla="*/ 2147483647 w 79"/>
              <a:gd name="T7" fmla="*/ 2147483647 h 120"/>
              <a:gd name="T8" fmla="*/ 2147483647 w 79"/>
              <a:gd name="T9" fmla="*/ 2147483647 h 120"/>
              <a:gd name="T10" fmla="*/ 0 w 79"/>
              <a:gd name="T11" fmla="*/ 2147483647 h 120"/>
              <a:gd name="T12" fmla="*/ 2147483647 w 79"/>
              <a:gd name="T13" fmla="*/ 2147483647 h 120"/>
              <a:gd name="T14" fmla="*/ 2147483647 w 79"/>
              <a:gd name="T15" fmla="*/ 2147483647 h 120"/>
              <a:gd name="T16" fmla="*/ 2147483647 w 79"/>
              <a:gd name="T17" fmla="*/ 2147483647 h 120"/>
              <a:gd name="T18" fmla="*/ 2147483647 w 79"/>
              <a:gd name="T19" fmla="*/ 2147483647 h 120"/>
              <a:gd name="T20" fmla="*/ 2147483647 w 79"/>
              <a:gd name="T21" fmla="*/ 2147483647 h 120"/>
              <a:gd name="T22" fmla="*/ 2147483647 w 79"/>
              <a:gd name="T23" fmla="*/ 2147483647 h 120"/>
              <a:gd name="T24" fmla="*/ 2147483647 w 79"/>
              <a:gd name="T25" fmla="*/ 2147483647 h 120"/>
              <a:gd name="T26" fmla="*/ 2147483647 w 79"/>
              <a:gd name="T27" fmla="*/ 2147483647 h 120"/>
              <a:gd name="T28" fmla="*/ 2147483647 w 79"/>
              <a:gd name="T29" fmla="*/ 2147483647 h 120"/>
              <a:gd name="T30" fmla="*/ 2147483647 w 79"/>
              <a:gd name="T31" fmla="*/ 2147483647 h 120"/>
              <a:gd name="T32" fmla="*/ 2147483647 w 79"/>
              <a:gd name="T33" fmla="*/ 2147483647 h 120"/>
              <a:gd name="T34" fmla="*/ 2147483647 w 79"/>
              <a:gd name="T35" fmla="*/ 2147483647 h 120"/>
              <a:gd name="T36" fmla="*/ 2147483647 w 79"/>
              <a:gd name="T37" fmla="*/ 2147483647 h 120"/>
              <a:gd name="T38" fmla="*/ 2147483647 w 79"/>
              <a:gd name="T39" fmla="*/ 2147483647 h 120"/>
              <a:gd name="T40" fmla="*/ 2147483647 w 79"/>
              <a:gd name="T41" fmla="*/ 0 h 120"/>
              <a:gd name="T42" fmla="*/ 2147483647 w 79"/>
              <a:gd name="T43" fmla="*/ 2147483647 h 120"/>
              <a:gd name="T44" fmla="*/ 2147483647 w 79"/>
              <a:gd name="T45" fmla="*/ 2147483647 h 120"/>
              <a:gd name="T46" fmla="*/ 2147483647 w 79"/>
              <a:gd name="T47" fmla="*/ 2147483647 h 120"/>
              <a:gd name="T48" fmla="*/ 2147483647 w 79"/>
              <a:gd name="T49" fmla="*/ 2147483647 h 120"/>
              <a:gd name="T50" fmla="*/ 2147483647 w 79"/>
              <a:gd name="T51" fmla="*/ 2147483647 h 120"/>
              <a:gd name="T52" fmla="*/ 2147483647 w 79"/>
              <a:gd name="T53" fmla="*/ 2147483647 h 120"/>
              <a:gd name="T54" fmla="*/ 2147483647 w 79"/>
              <a:gd name="T55" fmla="*/ 0 h 120"/>
              <a:gd name="T56" fmla="*/ 2147483647 w 79"/>
              <a:gd name="T57" fmla="*/ 2147483647 h 120"/>
              <a:gd name="T58" fmla="*/ 2147483647 w 79"/>
              <a:gd name="T59" fmla="*/ 2147483647 h 120"/>
              <a:gd name="T60" fmla="*/ 2147483647 w 79"/>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20">
                <a:moveTo>
                  <a:pt x="19" y="70"/>
                </a:moveTo>
                <a:lnTo>
                  <a:pt x="16" y="93"/>
                </a:lnTo>
                <a:lnTo>
                  <a:pt x="19" y="70"/>
                </a:lnTo>
                <a:lnTo>
                  <a:pt x="12" y="77"/>
                </a:lnTo>
                <a:lnTo>
                  <a:pt x="5" y="83"/>
                </a:lnTo>
                <a:lnTo>
                  <a:pt x="0" y="97"/>
                </a:lnTo>
                <a:lnTo>
                  <a:pt x="5" y="109"/>
                </a:lnTo>
                <a:lnTo>
                  <a:pt x="16" y="116"/>
                </a:lnTo>
                <a:lnTo>
                  <a:pt x="35" y="120"/>
                </a:lnTo>
                <a:lnTo>
                  <a:pt x="52" y="120"/>
                </a:lnTo>
                <a:lnTo>
                  <a:pt x="65" y="116"/>
                </a:lnTo>
                <a:lnTo>
                  <a:pt x="72" y="109"/>
                </a:lnTo>
                <a:lnTo>
                  <a:pt x="79" y="97"/>
                </a:lnTo>
                <a:lnTo>
                  <a:pt x="79" y="83"/>
                </a:lnTo>
                <a:lnTo>
                  <a:pt x="72" y="77"/>
                </a:lnTo>
                <a:lnTo>
                  <a:pt x="65" y="70"/>
                </a:lnTo>
                <a:lnTo>
                  <a:pt x="69" y="93"/>
                </a:lnTo>
                <a:lnTo>
                  <a:pt x="65" y="70"/>
                </a:lnTo>
                <a:lnTo>
                  <a:pt x="65" y="33"/>
                </a:lnTo>
                <a:lnTo>
                  <a:pt x="72" y="17"/>
                </a:lnTo>
                <a:lnTo>
                  <a:pt x="79" y="0"/>
                </a:lnTo>
                <a:lnTo>
                  <a:pt x="69" y="14"/>
                </a:lnTo>
                <a:lnTo>
                  <a:pt x="56" y="17"/>
                </a:lnTo>
                <a:lnTo>
                  <a:pt x="49" y="21"/>
                </a:lnTo>
                <a:lnTo>
                  <a:pt x="35" y="21"/>
                </a:lnTo>
                <a:lnTo>
                  <a:pt x="28" y="17"/>
                </a:lnTo>
                <a:lnTo>
                  <a:pt x="16" y="14"/>
                </a:lnTo>
                <a:lnTo>
                  <a:pt x="5" y="0"/>
                </a:lnTo>
                <a:lnTo>
                  <a:pt x="12" y="17"/>
                </a:lnTo>
                <a:lnTo>
                  <a:pt x="19" y="33"/>
                </a:lnTo>
                <a:lnTo>
                  <a:pt x="19" y="70"/>
                </a:lnTo>
                <a:close/>
              </a:path>
            </a:pathLst>
          </a:custGeom>
          <a:solidFill>
            <a:srgbClr val="FF0000"/>
          </a:solidFill>
          <a:ln w="0">
            <a:solidFill>
              <a:srgbClr val="000000"/>
            </a:solidFill>
            <a:prstDash val="solid"/>
            <a:round/>
            <a:headEnd/>
            <a:tailEnd/>
          </a:ln>
        </p:spPr>
        <p:txBody>
          <a:bodyPr/>
          <a:lstStyle/>
          <a:p>
            <a:endParaRPr lang="en-US"/>
          </a:p>
        </p:txBody>
      </p:sp>
      <p:sp>
        <p:nvSpPr>
          <p:cNvPr id="66659" name="Freeform 99"/>
          <p:cNvSpPr>
            <a:spLocks/>
          </p:cNvSpPr>
          <p:nvPr/>
        </p:nvSpPr>
        <p:spPr bwMode="auto">
          <a:xfrm>
            <a:off x="4627563" y="5945188"/>
            <a:ext cx="12700" cy="20637"/>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60" name="Freeform 100"/>
          <p:cNvSpPr>
            <a:spLocks/>
          </p:cNvSpPr>
          <p:nvPr/>
        </p:nvSpPr>
        <p:spPr bwMode="auto">
          <a:xfrm>
            <a:off x="4340225" y="3670300"/>
            <a:ext cx="58738" cy="33338"/>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19"/>
                </a:moveTo>
                <a:lnTo>
                  <a:pt x="10" y="33"/>
                </a:lnTo>
                <a:lnTo>
                  <a:pt x="23" y="37"/>
                </a:lnTo>
                <a:lnTo>
                  <a:pt x="30" y="40"/>
                </a:lnTo>
                <a:lnTo>
                  <a:pt x="44" y="40"/>
                </a:lnTo>
                <a:lnTo>
                  <a:pt x="51" y="37"/>
                </a:lnTo>
                <a:lnTo>
                  <a:pt x="63" y="33"/>
                </a:lnTo>
                <a:lnTo>
                  <a:pt x="74" y="19"/>
                </a:lnTo>
                <a:lnTo>
                  <a:pt x="67" y="10"/>
                </a:lnTo>
                <a:lnTo>
                  <a:pt x="60" y="7"/>
                </a:lnTo>
                <a:lnTo>
                  <a:pt x="44" y="0"/>
                </a:lnTo>
                <a:lnTo>
                  <a:pt x="30" y="0"/>
                </a:lnTo>
                <a:lnTo>
                  <a:pt x="14" y="7"/>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61" name="Freeform 101"/>
          <p:cNvSpPr>
            <a:spLocks/>
          </p:cNvSpPr>
          <p:nvPr/>
        </p:nvSpPr>
        <p:spPr bwMode="auto">
          <a:xfrm>
            <a:off x="4335463" y="3686175"/>
            <a:ext cx="63500" cy="95250"/>
          </a:xfrm>
          <a:custGeom>
            <a:avLst/>
            <a:gdLst>
              <a:gd name="T0" fmla="*/ 2147483647 w 80"/>
              <a:gd name="T1" fmla="*/ 2147483647 h 120"/>
              <a:gd name="T2" fmla="*/ 2147483647 w 80"/>
              <a:gd name="T3" fmla="*/ 2147483647 h 120"/>
              <a:gd name="T4" fmla="*/ 2147483647 w 80"/>
              <a:gd name="T5" fmla="*/ 2147483647 h 120"/>
              <a:gd name="T6" fmla="*/ 2147483647 w 80"/>
              <a:gd name="T7" fmla="*/ 2147483647 h 120"/>
              <a:gd name="T8" fmla="*/ 2147483647 w 80"/>
              <a:gd name="T9" fmla="*/ 2147483647 h 120"/>
              <a:gd name="T10" fmla="*/ 0 w 80"/>
              <a:gd name="T11" fmla="*/ 2147483647 h 120"/>
              <a:gd name="T12" fmla="*/ 2147483647 w 80"/>
              <a:gd name="T13" fmla="*/ 2147483647 h 120"/>
              <a:gd name="T14" fmla="*/ 2147483647 w 80"/>
              <a:gd name="T15" fmla="*/ 2147483647 h 120"/>
              <a:gd name="T16" fmla="*/ 2147483647 w 80"/>
              <a:gd name="T17" fmla="*/ 2147483647 h 120"/>
              <a:gd name="T18" fmla="*/ 2147483647 w 80"/>
              <a:gd name="T19" fmla="*/ 2147483647 h 120"/>
              <a:gd name="T20" fmla="*/ 2147483647 w 80"/>
              <a:gd name="T21" fmla="*/ 2147483647 h 120"/>
              <a:gd name="T22" fmla="*/ 2147483647 w 80"/>
              <a:gd name="T23" fmla="*/ 2147483647 h 120"/>
              <a:gd name="T24" fmla="*/ 2147483647 w 80"/>
              <a:gd name="T25" fmla="*/ 2147483647 h 120"/>
              <a:gd name="T26" fmla="*/ 2147483647 w 80"/>
              <a:gd name="T27" fmla="*/ 2147483647 h 120"/>
              <a:gd name="T28" fmla="*/ 2147483647 w 80"/>
              <a:gd name="T29" fmla="*/ 2147483647 h 120"/>
              <a:gd name="T30" fmla="*/ 2147483647 w 80"/>
              <a:gd name="T31" fmla="*/ 2147483647 h 120"/>
              <a:gd name="T32" fmla="*/ 2147483647 w 80"/>
              <a:gd name="T33" fmla="*/ 2147483647 h 120"/>
              <a:gd name="T34" fmla="*/ 2147483647 w 80"/>
              <a:gd name="T35" fmla="*/ 2147483647 h 120"/>
              <a:gd name="T36" fmla="*/ 2147483647 w 80"/>
              <a:gd name="T37" fmla="*/ 2147483647 h 120"/>
              <a:gd name="T38" fmla="*/ 2147483647 w 80"/>
              <a:gd name="T39" fmla="*/ 2147483647 h 120"/>
              <a:gd name="T40" fmla="*/ 2147483647 w 80"/>
              <a:gd name="T41" fmla="*/ 0 h 120"/>
              <a:gd name="T42" fmla="*/ 2147483647 w 80"/>
              <a:gd name="T43" fmla="*/ 2147483647 h 120"/>
              <a:gd name="T44" fmla="*/ 2147483647 w 80"/>
              <a:gd name="T45" fmla="*/ 2147483647 h 120"/>
              <a:gd name="T46" fmla="*/ 2147483647 w 80"/>
              <a:gd name="T47" fmla="*/ 2147483647 h 120"/>
              <a:gd name="T48" fmla="*/ 2147483647 w 80"/>
              <a:gd name="T49" fmla="*/ 2147483647 h 120"/>
              <a:gd name="T50" fmla="*/ 2147483647 w 80"/>
              <a:gd name="T51" fmla="*/ 2147483647 h 120"/>
              <a:gd name="T52" fmla="*/ 2147483647 w 80"/>
              <a:gd name="T53" fmla="*/ 2147483647 h 120"/>
              <a:gd name="T54" fmla="*/ 2147483647 w 80"/>
              <a:gd name="T55" fmla="*/ 0 h 120"/>
              <a:gd name="T56" fmla="*/ 2147483647 w 80"/>
              <a:gd name="T57" fmla="*/ 2147483647 h 120"/>
              <a:gd name="T58" fmla="*/ 2147483647 w 80"/>
              <a:gd name="T59" fmla="*/ 2147483647 h 120"/>
              <a:gd name="T60" fmla="*/ 2147483647 w 80"/>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20">
                <a:moveTo>
                  <a:pt x="20" y="71"/>
                </a:moveTo>
                <a:lnTo>
                  <a:pt x="16" y="94"/>
                </a:lnTo>
                <a:lnTo>
                  <a:pt x="20" y="71"/>
                </a:lnTo>
                <a:lnTo>
                  <a:pt x="13" y="77"/>
                </a:lnTo>
                <a:lnTo>
                  <a:pt x="6" y="83"/>
                </a:lnTo>
                <a:lnTo>
                  <a:pt x="0" y="97"/>
                </a:lnTo>
                <a:lnTo>
                  <a:pt x="6" y="110"/>
                </a:lnTo>
                <a:lnTo>
                  <a:pt x="16" y="117"/>
                </a:lnTo>
                <a:lnTo>
                  <a:pt x="36" y="120"/>
                </a:lnTo>
                <a:lnTo>
                  <a:pt x="53" y="120"/>
                </a:lnTo>
                <a:lnTo>
                  <a:pt x="66" y="117"/>
                </a:lnTo>
                <a:lnTo>
                  <a:pt x="73" y="110"/>
                </a:lnTo>
                <a:lnTo>
                  <a:pt x="80" y="97"/>
                </a:lnTo>
                <a:lnTo>
                  <a:pt x="80" y="83"/>
                </a:lnTo>
                <a:lnTo>
                  <a:pt x="73" y="77"/>
                </a:lnTo>
                <a:lnTo>
                  <a:pt x="66" y="71"/>
                </a:lnTo>
                <a:lnTo>
                  <a:pt x="69" y="94"/>
                </a:lnTo>
                <a:lnTo>
                  <a:pt x="66" y="71"/>
                </a:lnTo>
                <a:lnTo>
                  <a:pt x="66" y="34"/>
                </a:lnTo>
                <a:lnTo>
                  <a:pt x="73" y="18"/>
                </a:lnTo>
                <a:lnTo>
                  <a:pt x="80" y="0"/>
                </a:lnTo>
                <a:lnTo>
                  <a:pt x="69" y="14"/>
                </a:lnTo>
                <a:lnTo>
                  <a:pt x="57" y="18"/>
                </a:lnTo>
                <a:lnTo>
                  <a:pt x="50" y="21"/>
                </a:lnTo>
                <a:lnTo>
                  <a:pt x="36" y="21"/>
                </a:lnTo>
                <a:lnTo>
                  <a:pt x="29" y="18"/>
                </a:lnTo>
                <a:lnTo>
                  <a:pt x="16" y="14"/>
                </a:lnTo>
                <a:lnTo>
                  <a:pt x="6" y="0"/>
                </a:lnTo>
                <a:lnTo>
                  <a:pt x="13" y="18"/>
                </a:lnTo>
                <a:lnTo>
                  <a:pt x="20" y="34"/>
                </a:lnTo>
                <a:lnTo>
                  <a:pt x="20" y="71"/>
                </a:lnTo>
                <a:close/>
              </a:path>
            </a:pathLst>
          </a:custGeom>
          <a:solidFill>
            <a:srgbClr val="FF0000"/>
          </a:solidFill>
          <a:ln w="0">
            <a:solidFill>
              <a:srgbClr val="000000"/>
            </a:solidFill>
            <a:prstDash val="solid"/>
            <a:round/>
            <a:headEnd/>
            <a:tailEnd/>
          </a:ln>
        </p:spPr>
        <p:txBody>
          <a:bodyPr/>
          <a:lstStyle/>
          <a:p>
            <a:endParaRPr lang="en-US"/>
          </a:p>
        </p:txBody>
      </p:sp>
      <p:sp>
        <p:nvSpPr>
          <p:cNvPr id="66662" name="Freeform 102"/>
          <p:cNvSpPr>
            <a:spLocks/>
          </p:cNvSpPr>
          <p:nvPr/>
        </p:nvSpPr>
        <p:spPr bwMode="auto">
          <a:xfrm>
            <a:off x="4364038" y="3781425"/>
            <a:ext cx="14287" cy="20638"/>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63" name="Freeform 103"/>
          <p:cNvSpPr>
            <a:spLocks/>
          </p:cNvSpPr>
          <p:nvPr/>
        </p:nvSpPr>
        <p:spPr bwMode="auto">
          <a:xfrm>
            <a:off x="4313238" y="3548063"/>
            <a:ext cx="58737"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19"/>
                </a:moveTo>
                <a:lnTo>
                  <a:pt x="10" y="33"/>
                </a:lnTo>
                <a:lnTo>
                  <a:pt x="23" y="36"/>
                </a:lnTo>
                <a:lnTo>
                  <a:pt x="29" y="40"/>
                </a:lnTo>
                <a:lnTo>
                  <a:pt x="43" y="40"/>
                </a:lnTo>
                <a:lnTo>
                  <a:pt x="50" y="36"/>
                </a:lnTo>
                <a:lnTo>
                  <a:pt x="63" y="33"/>
                </a:lnTo>
                <a:lnTo>
                  <a:pt x="73" y="19"/>
                </a:lnTo>
                <a:lnTo>
                  <a:pt x="66" y="10"/>
                </a:lnTo>
                <a:lnTo>
                  <a:pt x="59" y="6"/>
                </a:lnTo>
                <a:lnTo>
                  <a:pt x="43" y="0"/>
                </a:lnTo>
                <a:lnTo>
                  <a:pt x="29" y="0"/>
                </a:lnTo>
                <a:lnTo>
                  <a:pt x="13" y="6"/>
                </a:lnTo>
                <a:lnTo>
                  <a:pt x="6"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64" name="Freeform 104"/>
          <p:cNvSpPr>
            <a:spLocks/>
          </p:cNvSpPr>
          <p:nvPr/>
        </p:nvSpPr>
        <p:spPr bwMode="auto">
          <a:xfrm>
            <a:off x="4308475" y="3563938"/>
            <a:ext cx="63500" cy="93662"/>
          </a:xfrm>
          <a:custGeom>
            <a:avLst/>
            <a:gdLst>
              <a:gd name="T0" fmla="*/ 2147483647 w 79"/>
              <a:gd name="T1" fmla="*/ 2147483647 h 120"/>
              <a:gd name="T2" fmla="*/ 2147483647 w 79"/>
              <a:gd name="T3" fmla="*/ 2147483647 h 120"/>
              <a:gd name="T4" fmla="*/ 2147483647 w 79"/>
              <a:gd name="T5" fmla="*/ 2147483647 h 120"/>
              <a:gd name="T6" fmla="*/ 2147483647 w 79"/>
              <a:gd name="T7" fmla="*/ 2147483647 h 120"/>
              <a:gd name="T8" fmla="*/ 2147483647 w 79"/>
              <a:gd name="T9" fmla="*/ 2147483647 h 120"/>
              <a:gd name="T10" fmla="*/ 0 w 79"/>
              <a:gd name="T11" fmla="*/ 2147483647 h 120"/>
              <a:gd name="T12" fmla="*/ 2147483647 w 79"/>
              <a:gd name="T13" fmla="*/ 2147483647 h 120"/>
              <a:gd name="T14" fmla="*/ 2147483647 w 79"/>
              <a:gd name="T15" fmla="*/ 2147483647 h 120"/>
              <a:gd name="T16" fmla="*/ 2147483647 w 79"/>
              <a:gd name="T17" fmla="*/ 2147483647 h 120"/>
              <a:gd name="T18" fmla="*/ 2147483647 w 79"/>
              <a:gd name="T19" fmla="*/ 2147483647 h 120"/>
              <a:gd name="T20" fmla="*/ 2147483647 w 79"/>
              <a:gd name="T21" fmla="*/ 2147483647 h 120"/>
              <a:gd name="T22" fmla="*/ 2147483647 w 79"/>
              <a:gd name="T23" fmla="*/ 2147483647 h 120"/>
              <a:gd name="T24" fmla="*/ 2147483647 w 79"/>
              <a:gd name="T25" fmla="*/ 2147483647 h 120"/>
              <a:gd name="T26" fmla="*/ 2147483647 w 79"/>
              <a:gd name="T27" fmla="*/ 2147483647 h 120"/>
              <a:gd name="T28" fmla="*/ 2147483647 w 79"/>
              <a:gd name="T29" fmla="*/ 2147483647 h 120"/>
              <a:gd name="T30" fmla="*/ 2147483647 w 79"/>
              <a:gd name="T31" fmla="*/ 2147483647 h 120"/>
              <a:gd name="T32" fmla="*/ 2147483647 w 79"/>
              <a:gd name="T33" fmla="*/ 2147483647 h 120"/>
              <a:gd name="T34" fmla="*/ 2147483647 w 79"/>
              <a:gd name="T35" fmla="*/ 2147483647 h 120"/>
              <a:gd name="T36" fmla="*/ 2147483647 w 79"/>
              <a:gd name="T37" fmla="*/ 2147483647 h 120"/>
              <a:gd name="T38" fmla="*/ 2147483647 w 79"/>
              <a:gd name="T39" fmla="*/ 2147483647 h 120"/>
              <a:gd name="T40" fmla="*/ 2147483647 w 79"/>
              <a:gd name="T41" fmla="*/ 0 h 120"/>
              <a:gd name="T42" fmla="*/ 2147483647 w 79"/>
              <a:gd name="T43" fmla="*/ 2147483647 h 120"/>
              <a:gd name="T44" fmla="*/ 2147483647 w 79"/>
              <a:gd name="T45" fmla="*/ 2147483647 h 120"/>
              <a:gd name="T46" fmla="*/ 2147483647 w 79"/>
              <a:gd name="T47" fmla="*/ 2147483647 h 120"/>
              <a:gd name="T48" fmla="*/ 2147483647 w 79"/>
              <a:gd name="T49" fmla="*/ 2147483647 h 120"/>
              <a:gd name="T50" fmla="*/ 2147483647 w 79"/>
              <a:gd name="T51" fmla="*/ 2147483647 h 120"/>
              <a:gd name="T52" fmla="*/ 2147483647 w 79"/>
              <a:gd name="T53" fmla="*/ 2147483647 h 120"/>
              <a:gd name="T54" fmla="*/ 2147483647 w 79"/>
              <a:gd name="T55" fmla="*/ 0 h 120"/>
              <a:gd name="T56" fmla="*/ 2147483647 w 79"/>
              <a:gd name="T57" fmla="*/ 2147483647 h 120"/>
              <a:gd name="T58" fmla="*/ 2147483647 w 79"/>
              <a:gd name="T59" fmla="*/ 2147483647 h 120"/>
              <a:gd name="T60" fmla="*/ 2147483647 w 79"/>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20">
                <a:moveTo>
                  <a:pt x="19" y="70"/>
                </a:moveTo>
                <a:lnTo>
                  <a:pt x="16" y="93"/>
                </a:lnTo>
                <a:lnTo>
                  <a:pt x="19" y="70"/>
                </a:lnTo>
                <a:lnTo>
                  <a:pt x="12" y="77"/>
                </a:lnTo>
                <a:lnTo>
                  <a:pt x="6" y="83"/>
                </a:lnTo>
                <a:lnTo>
                  <a:pt x="0" y="97"/>
                </a:lnTo>
                <a:lnTo>
                  <a:pt x="6" y="109"/>
                </a:lnTo>
                <a:lnTo>
                  <a:pt x="16" y="116"/>
                </a:lnTo>
                <a:lnTo>
                  <a:pt x="35" y="120"/>
                </a:lnTo>
                <a:lnTo>
                  <a:pt x="53" y="120"/>
                </a:lnTo>
                <a:lnTo>
                  <a:pt x="65" y="116"/>
                </a:lnTo>
                <a:lnTo>
                  <a:pt x="72" y="109"/>
                </a:lnTo>
                <a:lnTo>
                  <a:pt x="79" y="97"/>
                </a:lnTo>
                <a:lnTo>
                  <a:pt x="79" y="83"/>
                </a:lnTo>
                <a:lnTo>
                  <a:pt x="72" y="77"/>
                </a:lnTo>
                <a:lnTo>
                  <a:pt x="65" y="70"/>
                </a:lnTo>
                <a:lnTo>
                  <a:pt x="69" y="93"/>
                </a:lnTo>
                <a:lnTo>
                  <a:pt x="65" y="70"/>
                </a:lnTo>
                <a:lnTo>
                  <a:pt x="65" y="33"/>
                </a:lnTo>
                <a:lnTo>
                  <a:pt x="72" y="17"/>
                </a:lnTo>
                <a:lnTo>
                  <a:pt x="79" y="0"/>
                </a:lnTo>
                <a:lnTo>
                  <a:pt x="69" y="14"/>
                </a:lnTo>
                <a:lnTo>
                  <a:pt x="56" y="17"/>
                </a:lnTo>
                <a:lnTo>
                  <a:pt x="49" y="21"/>
                </a:lnTo>
                <a:lnTo>
                  <a:pt x="35" y="21"/>
                </a:lnTo>
                <a:lnTo>
                  <a:pt x="29" y="17"/>
                </a:lnTo>
                <a:lnTo>
                  <a:pt x="16" y="14"/>
                </a:lnTo>
                <a:lnTo>
                  <a:pt x="6" y="0"/>
                </a:lnTo>
                <a:lnTo>
                  <a:pt x="12" y="17"/>
                </a:lnTo>
                <a:lnTo>
                  <a:pt x="19" y="33"/>
                </a:lnTo>
                <a:lnTo>
                  <a:pt x="19" y="70"/>
                </a:lnTo>
                <a:close/>
              </a:path>
            </a:pathLst>
          </a:custGeom>
          <a:solidFill>
            <a:srgbClr val="FF0000"/>
          </a:solidFill>
          <a:ln w="0">
            <a:solidFill>
              <a:srgbClr val="000000"/>
            </a:solidFill>
            <a:prstDash val="solid"/>
            <a:round/>
            <a:headEnd/>
            <a:tailEnd/>
          </a:ln>
        </p:spPr>
        <p:txBody>
          <a:bodyPr/>
          <a:lstStyle/>
          <a:p>
            <a:endParaRPr lang="en-US"/>
          </a:p>
        </p:txBody>
      </p:sp>
      <p:sp>
        <p:nvSpPr>
          <p:cNvPr id="66665" name="Freeform 105"/>
          <p:cNvSpPr>
            <a:spLocks/>
          </p:cNvSpPr>
          <p:nvPr/>
        </p:nvSpPr>
        <p:spPr bwMode="auto">
          <a:xfrm>
            <a:off x="4337050" y="3657600"/>
            <a:ext cx="12700" cy="22225"/>
          </a:xfrm>
          <a:custGeom>
            <a:avLst/>
            <a:gdLst>
              <a:gd name="T0" fmla="*/ 0 w 18"/>
              <a:gd name="T1" fmla="*/ 0 h 26"/>
              <a:gd name="T2" fmla="*/ 2147483647 w 18"/>
              <a:gd name="T3" fmla="*/ 2147483647 h 26"/>
              <a:gd name="T4" fmla="*/ 2147483647 w 18"/>
              <a:gd name="T5" fmla="*/ 0 h 26"/>
              <a:gd name="T6" fmla="*/ 0 w 18"/>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6">
                <a:moveTo>
                  <a:pt x="0" y="0"/>
                </a:moveTo>
                <a:lnTo>
                  <a:pt x="7" y="26"/>
                </a:lnTo>
                <a:lnTo>
                  <a:pt x="18"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66" name="Freeform 106"/>
          <p:cNvSpPr>
            <a:spLocks/>
          </p:cNvSpPr>
          <p:nvPr/>
        </p:nvSpPr>
        <p:spPr bwMode="auto">
          <a:xfrm>
            <a:off x="4313238" y="3548063"/>
            <a:ext cx="58737"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19"/>
                </a:moveTo>
                <a:lnTo>
                  <a:pt x="10" y="33"/>
                </a:lnTo>
                <a:lnTo>
                  <a:pt x="23" y="36"/>
                </a:lnTo>
                <a:lnTo>
                  <a:pt x="29" y="40"/>
                </a:lnTo>
                <a:lnTo>
                  <a:pt x="43" y="40"/>
                </a:lnTo>
                <a:lnTo>
                  <a:pt x="50" y="36"/>
                </a:lnTo>
                <a:lnTo>
                  <a:pt x="63" y="33"/>
                </a:lnTo>
                <a:lnTo>
                  <a:pt x="73" y="19"/>
                </a:lnTo>
                <a:lnTo>
                  <a:pt x="66" y="10"/>
                </a:lnTo>
                <a:lnTo>
                  <a:pt x="59" y="6"/>
                </a:lnTo>
                <a:lnTo>
                  <a:pt x="43" y="0"/>
                </a:lnTo>
                <a:lnTo>
                  <a:pt x="29" y="0"/>
                </a:lnTo>
                <a:lnTo>
                  <a:pt x="13" y="6"/>
                </a:lnTo>
                <a:lnTo>
                  <a:pt x="6"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67" name="Freeform 107"/>
          <p:cNvSpPr>
            <a:spLocks/>
          </p:cNvSpPr>
          <p:nvPr/>
        </p:nvSpPr>
        <p:spPr bwMode="auto">
          <a:xfrm>
            <a:off x="4308475" y="3563938"/>
            <a:ext cx="63500" cy="93662"/>
          </a:xfrm>
          <a:custGeom>
            <a:avLst/>
            <a:gdLst>
              <a:gd name="T0" fmla="*/ 2147483647 w 79"/>
              <a:gd name="T1" fmla="*/ 2147483647 h 120"/>
              <a:gd name="T2" fmla="*/ 2147483647 w 79"/>
              <a:gd name="T3" fmla="*/ 2147483647 h 120"/>
              <a:gd name="T4" fmla="*/ 2147483647 w 79"/>
              <a:gd name="T5" fmla="*/ 2147483647 h 120"/>
              <a:gd name="T6" fmla="*/ 2147483647 w 79"/>
              <a:gd name="T7" fmla="*/ 2147483647 h 120"/>
              <a:gd name="T8" fmla="*/ 2147483647 w 79"/>
              <a:gd name="T9" fmla="*/ 2147483647 h 120"/>
              <a:gd name="T10" fmla="*/ 0 w 79"/>
              <a:gd name="T11" fmla="*/ 2147483647 h 120"/>
              <a:gd name="T12" fmla="*/ 2147483647 w 79"/>
              <a:gd name="T13" fmla="*/ 2147483647 h 120"/>
              <a:gd name="T14" fmla="*/ 2147483647 w 79"/>
              <a:gd name="T15" fmla="*/ 2147483647 h 120"/>
              <a:gd name="T16" fmla="*/ 2147483647 w 79"/>
              <a:gd name="T17" fmla="*/ 2147483647 h 120"/>
              <a:gd name="T18" fmla="*/ 2147483647 w 79"/>
              <a:gd name="T19" fmla="*/ 2147483647 h 120"/>
              <a:gd name="T20" fmla="*/ 2147483647 w 79"/>
              <a:gd name="T21" fmla="*/ 2147483647 h 120"/>
              <a:gd name="T22" fmla="*/ 2147483647 w 79"/>
              <a:gd name="T23" fmla="*/ 2147483647 h 120"/>
              <a:gd name="T24" fmla="*/ 2147483647 w 79"/>
              <a:gd name="T25" fmla="*/ 2147483647 h 120"/>
              <a:gd name="T26" fmla="*/ 2147483647 w 79"/>
              <a:gd name="T27" fmla="*/ 2147483647 h 120"/>
              <a:gd name="T28" fmla="*/ 2147483647 w 79"/>
              <a:gd name="T29" fmla="*/ 2147483647 h 120"/>
              <a:gd name="T30" fmla="*/ 2147483647 w 79"/>
              <a:gd name="T31" fmla="*/ 2147483647 h 120"/>
              <a:gd name="T32" fmla="*/ 2147483647 w 79"/>
              <a:gd name="T33" fmla="*/ 2147483647 h 120"/>
              <a:gd name="T34" fmla="*/ 2147483647 w 79"/>
              <a:gd name="T35" fmla="*/ 2147483647 h 120"/>
              <a:gd name="T36" fmla="*/ 2147483647 w 79"/>
              <a:gd name="T37" fmla="*/ 2147483647 h 120"/>
              <a:gd name="T38" fmla="*/ 2147483647 w 79"/>
              <a:gd name="T39" fmla="*/ 2147483647 h 120"/>
              <a:gd name="T40" fmla="*/ 2147483647 w 79"/>
              <a:gd name="T41" fmla="*/ 0 h 120"/>
              <a:gd name="T42" fmla="*/ 2147483647 w 79"/>
              <a:gd name="T43" fmla="*/ 2147483647 h 120"/>
              <a:gd name="T44" fmla="*/ 2147483647 w 79"/>
              <a:gd name="T45" fmla="*/ 2147483647 h 120"/>
              <a:gd name="T46" fmla="*/ 2147483647 w 79"/>
              <a:gd name="T47" fmla="*/ 2147483647 h 120"/>
              <a:gd name="T48" fmla="*/ 2147483647 w 79"/>
              <a:gd name="T49" fmla="*/ 2147483647 h 120"/>
              <a:gd name="T50" fmla="*/ 2147483647 w 79"/>
              <a:gd name="T51" fmla="*/ 2147483647 h 120"/>
              <a:gd name="T52" fmla="*/ 2147483647 w 79"/>
              <a:gd name="T53" fmla="*/ 2147483647 h 120"/>
              <a:gd name="T54" fmla="*/ 2147483647 w 79"/>
              <a:gd name="T55" fmla="*/ 0 h 120"/>
              <a:gd name="T56" fmla="*/ 2147483647 w 79"/>
              <a:gd name="T57" fmla="*/ 2147483647 h 120"/>
              <a:gd name="T58" fmla="*/ 2147483647 w 79"/>
              <a:gd name="T59" fmla="*/ 2147483647 h 120"/>
              <a:gd name="T60" fmla="*/ 2147483647 w 79"/>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20">
                <a:moveTo>
                  <a:pt x="19" y="70"/>
                </a:moveTo>
                <a:lnTo>
                  <a:pt x="16" y="93"/>
                </a:lnTo>
                <a:lnTo>
                  <a:pt x="19" y="70"/>
                </a:lnTo>
                <a:lnTo>
                  <a:pt x="12" y="77"/>
                </a:lnTo>
                <a:lnTo>
                  <a:pt x="6" y="83"/>
                </a:lnTo>
                <a:lnTo>
                  <a:pt x="0" y="97"/>
                </a:lnTo>
                <a:lnTo>
                  <a:pt x="6" y="109"/>
                </a:lnTo>
                <a:lnTo>
                  <a:pt x="16" y="116"/>
                </a:lnTo>
                <a:lnTo>
                  <a:pt x="35" y="120"/>
                </a:lnTo>
                <a:lnTo>
                  <a:pt x="53" y="120"/>
                </a:lnTo>
                <a:lnTo>
                  <a:pt x="65" y="116"/>
                </a:lnTo>
                <a:lnTo>
                  <a:pt x="72" y="109"/>
                </a:lnTo>
                <a:lnTo>
                  <a:pt x="79" y="97"/>
                </a:lnTo>
                <a:lnTo>
                  <a:pt x="79" y="83"/>
                </a:lnTo>
                <a:lnTo>
                  <a:pt x="72" y="77"/>
                </a:lnTo>
                <a:lnTo>
                  <a:pt x="65" y="70"/>
                </a:lnTo>
                <a:lnTo>
                  <a:pt x="69" y="93"/>
                </a:lnTo>
                <a:lnTo>
                  <a:pt x="65" y="70"/>
                </a:lnTo>
                <a:lnTo>
                  <a:pt x="65" y="33"/>
                </a:lnTo>
                <a:lnTo>
                  <a:pt x="72" y="17"/>
                </a:lnTo>
                <a:lnTo>
                  <a:pt x="79" y="0"/>
                </a:lnTo>
                <a:lnTo>
                  <a:pt x="69" y="14"/>
                </a:lnTo>
                <a:lnTo>
                  <a:pt x="56" y="17"/>
                </a:lnTo>
                <a:lnTo>
                  <a:pt x="49" y="21"/>
                </a:lnTo>
                <a:lnTo>
                  <a:pt x="35" y="21"/>
                </a:lnTo>
                <a:lnTo>
                  <a:pt x="29" y="17"/>
                </a:lnTo>
                <a:lnTo>
                  <a:pt x="16" y="14"/>
                </a:lnTo>
                <a:lnTo>
                  <a:pt x="6" y="0"/>
                </a:lnTo>
                <a:lnTo>
                  <a:pt x="12" y="17"/>
                </a:lnTo>
                <a:lnTo>
                  <a:pt x="19" y="33"/>
                </a:lnTo>
                <a:lnTo>
                  <a:pt x="19" y="70"/>
                </a:lnTo>
                <a:close/>
              </a:path>
            </a:pathLst>
          </a:custGeom>
          <a:solidFill>
            <a:srgbClr val="FF0000"/>
          </a:solidFill>
          <a:ln w="0">
            <a:solidFill>
              <a:srgbClr val="000000"/>
            </a:solidFill>
            <a:prstDash val="solid"/>
            <a:round/>
            <a:headEnd/>
            <a:tailEnd/>
          </a:ln>
        </p:spPr>
        <p:txBody>
          <a:bodyPr/>
          <a:lstStyle/>
          <a:p>
            <a:endParaRPr lang="en-US"/>
          </a:p>
        </p:txBody>
      </p:sp>
      <p:sp>
        <p:nvSpPr>
          <p:cNvPr id="66668" name="Freeform 108"/>
          <p:cNvSpPr>
            <a:spLocks/>
          </p:cNvSpPr>
          <p:nvPr/>
        </p:nvSpPr>
        <p:spPr bwMode="auto">
          <a:xfrm>
            <a:off x="4337050" y="3657600"/>
            <a:ext cx="12700" cy="22225"/>
          </a:xfrm>
          <a:custGeom>
            <a:avLst/>
            <a:gdLst>
              <a:gd name="T0" fmla="*/ 0 w 18"/>
              <a:gd name="T1" fmla="*/ 0 h 26"/>
              <a:gd name="T2" fmla="*/ 2147483647 w 18"/>
              <a:gd name="T3" fmla="*/ 2147483647 h 26"/>
              <a:gd name="T4" fmla="*/ 2147483647 w 18"/>
              <a:gd name="T5" fmla="*/ 0 h 26"/>
              <a:gd name="T6" fmla="*/ 0 w 18"/>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6">
                <a:moveTo>
                  <a:pt x="0" y="0"/>
                </a:moveTo>
                <a:lnTo>
                  <a:pt x="7" y="26"/>
                </a:lnTo>
                <a:lnTo>
                  <a:pt x="18"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69" name="Freeform 109"/>
          <p:cNvSpPr>
            <a:spLocks/>
          </p:cNvSpPr>
          <p:nvPr/>
        </p:nvSpPr>
        <p:spPr bwMode="auto">
          <a:xfrm>
            <a:off x="4654550" y="5889625"/>
            <a:ext cx="58738"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19"/>
                </a:moveTo>
                <a:lnTo>
                  <a:pt x="10" y="33"/>
                </a:lnTo>
                <a:lnTo>
                  <a:pt x="23" y="36"/>
                </a:lnTo>
                <a:lnTo>
                  <a:pt x="30" y="40"/>
                </a:lnTo>
                <a:lnTo>
                  <a:pt x="44" y="40"/>
                </a:lnTo>
                <a:lnTo>
                  <a:pt x="50" y="36"/>
                </a:lnTo>
                <a:lnTo>
                  <a:pt x="63" y="33"/>
                </a:lnTo>
                <a:lnTo>
                  <a:pt x="73" y="19"/>
                </a:lnTo>
                <a:lnTo>
                  <a:pt x="67" y="10"/>
                </a:lnTo>
                <a:lnTo>
                  <a:pt x="60" y="6"/>
                </a:lnTo>
                <a:lnTo>
                  <a:pt x="44" y="0"/>
                </a:lnTo>
                <a:lnTo>
                  <a:pt x="30" y="0"/>
                </a:lnTo>
                <a:lnTo>
                  <a:pt x="14" y="6"/>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70" name="Freeform 110"/>
          <p:cNvSpPr>
            <a:spLocks/>
          </p:cNvSpPr>
          <p:nvPr/>
        </p:nvSpPr>
        <p:spPr bwMode="auto">
          <a:xfrm>
            <a:off x="4651375" y="5905500"/>
            <a:ext cx="61913" cy="93663"/>
          </a:xfrm>
          <a:custGeom>
            <a:avLst/>
            <a:gdLst>
              <a:gd name="T0" fmla="*/ 2147483647 w 79"/>
              <a:gd name="T1" fmla="*/ 2147483647 h 120"/>
              <a:gd name="T2" fmla="*/ 2147483647 w 79"/>
              <a:gd name="T3" fmla="*/ 2147483647 h 120"/>
              <a:gd name="T4" fmla="*/ 2147483647 w 79"/>
              <a:gd name="T5" fmla="*/ 2147483647 h 120"/>
              <a:gd name="T6" fmla="*/ 2147483647 w 79"/>
              <a:gd name="T7" fmla="*/ 2147483647 h 120"/>
              <a:gd name="T8" fmla="*/ 2147483647 w 79"/>
              <a:gd name="T9" fmla="*/ 2147483647 h 120"/>
              <a:gd name="T10" fmla="*/ 0 w 79"/>
              <a:gd name="T11" fmla="*/ 2147483647 h 120"/>
              <a:gd name="T12" fmla="*/ 2147483647 w 79"/>
              <a:gd name="T13" fmla="*/ 2147483647 h 120"/>
              <a:gd name="T14" fmla="*/ 2147483647 w 79"/>
              <a:gd name="T15" fmla="*/ 2147483647 h 120"/>
              <a:gd name="T16" fmla="*/ 2147483647 w 79"/>
              <a:gd name="T17" fmla="*/ 2147483647 h 120"/>
              <a:gd name="T18" fmla="*/ 2147483647 w 79"/>
              <a:gd name="T19" fmla="*/ 2147483647 h 120"/>
              <a:gd name="T20" fmla="*/ 2147483647 w 79"/>
              <a:gd name="T21" fmla="*/ 2147483647 h 120"/>
              <a:gd name="T22" fmla="*/ 2147483647 w 79"/>
              <a:gd name="T23" fmla="*/ 2147483647 h 120"/>
              <a:gd name="T24" fmla="*/ 2147483647 w 79"/>
              <a:gd name="T25" fmla="*/ 2147483647 h 120"/>
              <a:gd name="T26" fmla="*/ 2147483647 w 79"/>
              <a:gd name="T27" fmla="*/ 2147483647 h 120"/>
              <a:gd name="T28" fmla="*/ 2147483647 w 79"/>
              <a:gd name="T29" fmla="*/ 2147483647 h 120"/>
              <a:gd name="T30" fmla="*/ 2147483647 w 79"/>
              <a:gd name="T31" fmla="*/ 2147483647 h 120"/>
              <a:gd name="T32" fmla="*/ 2147483647 w 79"/>
              <a:gd name="T33" fmla="*/ 2147483647 h 120"/>
              <a:gd name="T34" fmla="*/ 2147483647 w 79"/>
              <a:gd name="T35" fmla="*/ 2147483647 h 120"/>
              <a:gd name="T36" fmla="*/ 2147483647 w 79"/>
              <a:gd name="T37" fmla="*/ 2147483647 h 120"/>
              <a:gd name="T38" fmla="*/ 2147483647 w 79"/>
              <a:gd name="T39" fmla="*/ 2147483647 h 120"/>
              <a:gd name="T40" fmla="*/ 2147483647 w 79"/>
              <a:gd name="T41" fmla="*/ 0 h 120"/>
              <a:gd name="T42" fmla="*/ 2147483647 w 79"/>
              <a:gd name="T43" fmla="*/ 2147483647 h 120"/>
              <a:gd name="T44" fmla="*/ 2147483647 w 79"/>
              <a:gd name="T45" fmla="*/ 2147483647 h 120"/>
              <a:gd name="T46" fmla="*/ 2147483647 w 79"/>
              <a:gd name="T47" fmla="*/ 2147483647 h 120"/>
              <a:gd name="T48" fmla="*/ 2147483647 w 79"/>
              <a:gd name="T49" fmla="*/ 2147483647 h 120"/>
              <a:gd name="T50" fmla="*/ 2147483647 w 79"/>
              <a:gd name="T51" fmla="*/ 2147483647 h 120"/>
              <a:gd name="T52" fmla="*/ 2147483647 w 79"/>
              <a:gd name="T53" fmla="*/ 2147483647 h 120"/>
              <a:gd name="T54" fmla="*/ 2147483647 w 79"/>
              <a:gd name="T55" fmla="*/ 0 h 120"/>
              <a:gd name="T56" fmla="*/ 2147483647 w 79"/>
              <a:gd name="T57" fmla="*/ 2147483647 h 120"/>
              <a:gd name="T58" fmla="*/ 2147483647 w 79"/>
              <a:gd name="T59" fmla="*/ 2147483647 h 120"/>
              <a:gd name="T60" fmla="*/ 2147483647 w 79"/>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20">
                <a:moveTo>
                  <a:pt x="20" y="70"/>
                </a:moveTo>
                <a:lnTo>
                  <a:pt x="16" y="93"/>
                </a:lnTo>
                <a:lnTo>
                  <a:pt x="20" y="70"/>
                </a:lnTo>
                <a:lnTo>
                  <a:pt x="13" y="77"/>
                </a:lnTo>
                <a:lnTo>
                  <a:pt x="6" y="83"/>
                </a:lnTo>
                <a:lnTo>
                  <a:pt x="0" y="97"/>
                </a:lnTo>
                <a:lnTo>
                  <a:pt x="6" y="109"/>
                </a:lnTo>
                <a:lnTo>
                  <a:pt x="16" y="116"/>
                </a:lnTo>
                <a:lnTo>
                  <a:pt x="36" y="120"/>
                </a:lnTo>
                <a:lnTo>
                  <a:pt x="53" y="120"/>
                </a:lnTo>
                <a:lnTo>
                  <a:pt x="66" y="116"/>
                </a:lnTo>
                <a:lnTo>
                  <a:pt x="73" y="109"/>
                </a:lnTo>
                <a:lnTo>
                  <a:pt x="79" y="97"/>
                </a:lnTo>
                <a:lnTo>
                  <a:pt x="79" y="83"/>
                </a:lnTo>
                <a:lnTo>
                  <a:pt x="73" y="77"/>
                </a:lnTo>
                <a:lnTo>
                  <a:pt x="66" y="70"/>
                </a:lnTo>
                <a:lnTo>
                  <a:pt x="69" y="93"/>
                </a:lnTo>
                <a:lnTo>
                  <a:pt x="66" y="70"/>
                </a:lnTo>
                <a:lnTo>
                  <a:pt x="66" y="33"/>
                </a:lnTo>
                <a:lnTo>
                  <a:pt x="73" y="17"/>
                </a:lnTo>
                <a:lnTo>
                  <a:pt x="79" y="0"/>
                </a:lnTo>
                <a:lnTo>
                  <a:pt x="69" y="14"/>
                </a:lnTo>
                <a:lnTo>
                  <a:pt x="56" y="17"/>
                </a:lnTo>
                <a:lnTo>
                  <a:pt x="50" y="21"/>
                </a:lnTo>
                <a:lnTo>
                  <a:pt x="36" y="21"/>
                </a:lnTo>
                <a:lnTo>
                  <a:pt x="29" y="17"/>
                </a:lnTo>
                <a:lnTo>
                  <a:pt x="16" y="14"/>
                </a:lnTo>
                <a:lnTo>
                  <a:pt x="6" y="0"/>
                </a:lnTo>
                <a:lnTo>
                  <a:pt x="13" y="17"/>
                </a:lnTo>
                <a:lnTo>
                  <a:pt x="20" y="33"/>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71" name="Freeform 111"/>
          <p:cNvSpPr>
            <a:spLocks/>
          </p:cNvSpPr>
          <p:nvPr/>
        </p:nvSpPr>
        <p:spPr bwMode="auto">
          <a:xfrm>
            <a:off x="4678363" y="5999163"/>
            <a:ext cx="14287" cy="22225"/>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72" name="Freeform 112"/>
          <p:cNvSpPr>
            <a:spLocks/>
          </p:cNvSpPr>
          <p:nvPr/>
        </p:nvSpPr>
        <p:spPr bwMode="auto">
          <a:xfrm>
            <a:off x="4368800" y="3529013"/>
            <a:ext cx="58738"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19"/>
                </a:moveTo>
                <a:lnTo>
                  <a:pt x="10" y="33"/>
                </a:lnTo>
                <a:lnTo>
                  <a:pt x="23" y="36"/>
                </a:lnTo>
                <a:lnTo>
                  <a:pt x="30" y="40"/>
                </a:lnTo>
                <a:lnTo>
                  <a:pt x="43" y="40"/>
                </a:lnTo>
                <a:lnTo>
                  <a:pt x="50" y="36"/>
                </a:lnTo>
                <a:lnTo>
                  <a:pt x="63" y="33"/>
                </a:lnTo>
                <a:lnTo>
                  <a:pt x="73" y="19"/>
                </a:lnTo>
                <a:lnTo>
                  <a:pt x="66" y="10"/>
                </a:lnTo>
                <a:lnTo>
                  <a:pt x="60" y="6"/>
                </a:lnTo>
                <a:lnTo>
                  <a:pt x="43" y="0"/>
                </a:lnTo>
                <a:lnTo>
                  <a:pt x="30" y="0"/>
                </a:lnTo>
                <a:lnTo>
                  <a:pt x="14" y="6"/>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73" name="Freeform 113"/>
          <p:cNvSpPr>
            <a:spLocks/>
          </p:cNvSpPr>
          <p:nvPr/>
        </p:nvSpPr>
        <p:spPr bwMode="auto">
          <a:xfrm>
            <a:off x="4364038" y="3544888"/>
            <a:ext cx="63500" cy="95250"/>
          </a:xfrm>
          <a:custGeom>
            <a:avLst/>
            <a:gdLst>
              <a:gd name="T0" fmla="*/ 2147483647 w 79"/>
              <a:gd name="T1" fmla="*/ 2147483647 h 120"/>
              <a:gd name="T2" fmla="*/ 2147483647 w 79"/>
              <a:gd name="T3" fmla="*/ 2147483647 h 120"/>
              <a:gd name="T4" fmla="*/ 2147483647 w 79"/>
              <a:gd name="T5" fmla="*/ 2147483647 h 120"/>
              <a:gd name="T6" fmla="*/ 2147483647 w 79"/>
              <a:gd name="T7" fmla="*/ 2147483647 h 120"/>
              <a:gd name="T8" fmla="*/ 2147483647 w 79"/>
              <a:gd name="T9" fmla="*/ 2147483647 h 120"/>
              <a:gd name="T10" fmla="*/ 0 w 79"/>
              <a:gd name="T11" fmla="*/ 2147483647 h 120"/>
              <a:gd name="T12" fmla="*/ 2147483647 w 79"/>
              <a:gd name="T13" fmla="*/ 2147483647 h 120"/>
              <a:gd name="T14" fmla="*/ 2147483647 w 79"/>
              <a:gd name="T15" fmla="*/ 2147483647 h 120"/>
              <a:gd name="T16" fmla="*/ 2147483647 w 79"/>
              <a:gd name="T17" fmla="*/ 2147483647 h 120"/>
              <a:gd name="T18" fmla="*/ 2147483647 w 79"/>
              <a:gd name="T19" fmla="*/ 2147483647 h 120"/>
              <a:gd name="T20" fmla="*/ 2147483647 w 79"/>
              <a:gd name="T21" fmla="*/ 2147483647 h 120"/>
              <a:gd name="T22" fmla="*/ 2147483647 w 79"/>
              <a:gd name="T23" fmla="*/ 2147483647 h 120"/>
              <a:gd name="T24" fmla="*/ 2147483647 w 79"/>
              <a:gd name="T25" fmla="*/ 2147483647 h 120"/>
              <a:gd name="T26" fmla="*/ 2147483647 w 79"/>
              <a:gd name="T27" fmla="*/ 2147483647 h 120"/>
              <a:gd name="T28" fmla="*/ 2147483647 w 79"/>
              <a:gd name="T29" fmla="*/ 2147483647 h 120"/>
              <a:gd name="T30" fmla="*/ 2147483647 w 79"/>
              <a:gd name="T31" fmla="*/ 2147483647 h 120"/>
              <a:gd name="T32" fmla="*/ 2147483647 w 79"/>
              <a:gd name="T33" fmla="*/ 2147483647 h 120"/>
              <a:gd name="T34" fmla="*/ 2147483647 w 79"/>
              <a:gd name="T35" fmla="*/ 2147483647 h 120"/>
              <a:gd name="T36" fmla="*/ 2147483647 w 79"/>
              <a:gd name="T37" fmla="*/ 2147483647 h 120"/>
              <a:gd name="T38" fmla="*/ 2147483647 w 79"/>
              <a:gd name="T39" fmla="*/ 2147483647 h 120"/>
              <a:gd name="T40" fmla="*/ 2147483647 w 79"/>
              <a:gd name="T41" fmla="*/ 0 h 120"/>
              <a:gd name="T42" fmla="*/ 2147483647 w 79"/>
              <a:gd name="T43" fmla="*/ 2147483647 h 120"/>
              <a:gd name="T44" fmla="*/ 2147483647 w 79"/>
              <a:gd name="T45" fmla="*/ 2147483647 h 120"/>
              <a:gd name="T46" fmla="*/ 2147483647 w 79"/>
              <a:gd name="T47" fmla="*/ 2147483647 h 120"/>
              <a:gd name="T48" fmla="*/ 2147483647 w 79"/>
              <a:gd name="T49" fmla="*/ 2147483647 h 120"/>
              <a:gd name="T50" fmla="*/ 2147483647 w 79"/>
              <a:gd name="T51" fmla="*/ 2147483647 h 120"/>
              <a:gd name="T52" fmla="*/ 2147483647 w 79"/>
              <a:gd name="T53" fmla="*/ 2147483647 h 120"/>
              <a:gd name="T54" fmla="*/ 2147483647 w 79"/>
              <a:gd name="T55" fmla="*/ 0 h 120"/>
              <a:gd name="T56" fmla="*/ 2147483647 w 79"/>
              <a:gd name="T57" fmla="*/ 2147483647 h 120"/>
              <a:gd name="T58" fmla="*/ 2147483647 w 79"/>
              <a:gd name="T59" fmla="*/ 2147483647 h 120"/>
              <a:gd name="T60" fmla="*/ 2147483647 w 79"/>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20">
                <a:moveTo>
                  <a:pt x="20" y="70"/>
                </a:moveTo>
                <a:lnTo>
                  <a:pt x="16" y="93"/>
                </a:lnTo>
                <a:lnTo>
                  <a:pt x="20" y="70"/>
                </a:lnTo>
                <a:lnTo>
                  <a:pt x="13" y="77"/>
                </a:lnTo>
                <a:lnTo>
                  <a:pt x="6" y="83"/>
                </a:lnTo>
                <a:lnTo>
                  <a:pt x="0" y="97"/>
                </a:lnTo>
                <a:lnTo>
                  <a:pt x="6" y="109"/>
                </a:lnTo>
                <a:lnTo>
                  <a:pt x="16" y="116"/>
                </a:lnTo>
                <a:lnTo>
                  <a:pt x="36" y="120"/>
                </a:lnTo>
                <a:lnTo>
                  <a:pt x="53" y="120"/>
                </a:lnTo>
                <a:lnTo>
                  <a:pt x="66" y="116"/>
                </a:lnTo>
                <a:lnTo>
                  <a:pt x="72" y="109"/>
                </a:lnTo>
                <a:lnTo>
                  <a:pt x="79" y="97"/>
                </a:lnTo>
                <a:lnTo>
                  <a:pt x="79" y="83"/>
                </a:lnTo>
                <a:lnTo>
                  <a:pt x="72" y="77"/>
                </a:lnTo>
                <a:lnTo>
                  <a:pt x="66" y="70"/>
                </a:lnTo>
                <a:lnTo>
                  <a:pt x="69" y="93"/>
                </a:lnTo>
                <a:lnTo>
                  <a:pt x="66" y="70"/>
                </a:lnTo>
                <a:lnTo>
                  <a:pt x="66" y="33"/>
                </a:lnTo>
                <a:lnTo>
                  <a:pt x="72" y="17"/>
                </a:lnTo>
                <a:lnTo>
                  <a:pt x="79" y="0"/>
                </a:lnTo>
                <a:lnTo>
                  <a:pt x="69" y="14"/>
                </a:lnTo>
                <a:lnTo>
                  <a:pt x="56" y="17"/>
                </a:lnTo>
                <a:lnTo>
                  <a:pt x="49" y="21"/>
                </a:lnTo>
                <a:lnTo>
                  <a:pt x="36" y="21"/>
                </a:lnTo>
                <a:lnTo>
                  <a:pt x="29" y="17"/>
                </a:lnTo>
                <a:lnTo>
                  <a:pt x="16" y="14"/>
                </a:lnTo>
                <a:lnTo>
                  <a:pt x="6" y="0"/>
                </a:lnTo>
                <a:lnTo>
                  <a:pt x="13" y="17"/>
                </a:lnTo>
                <a:lnTo>
                  <a:pt x="20" y="33"/>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74" name="Freeform 114"/>
          <p:cNvSpPr>
            <a:spLocks/>
          </p:cNvSpPr>
          <p:nvPr/>
        </p:nvSpPr>
        <p:spPr bwMode="auto">
          <a:xfrm>
            <a:off x="4392613" y="3640138"/>
            <a:ext cx="12700" cy="20637"/>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75" name="Freeform 115"/>
          <p:cNvSpPr>
            <a:spLocks/>
          </p:cNvSpPr>
          <p:nvPr/>
        </p:nvSpPr>
        <p:spPr bwMode="auto">
          <a:xfrm>
            <a:off x="4368800" y="3529013"/>
            <a:ext cx="58738"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19"/>
                </a:moveTo>
                <a:lnTo>
                  <a:pt x="10" y="33"/>
                </a:lnTo>
                <a:lnTo>
                  <a:pt x="23" y="36"/>
                </a:lnTo>
                <a:lnTo>
                  <a:pt x="30" y="40"/>
                </a:lnTo>
                <a:lnTo>
                  <a:pt x="43" y="40"/>
                </a:lnTo>
                <a:lnTo>
                  <a:pt x="50" y="36"/>
                </a:lnTo>
                <a:lnTo>
                  <a:pt x="63" y="33"/>
                </a:lnTo>
                <a:lnTo>
                  <a:pt x="73" y="19"/>
                </a:lnTo>
                <a:lnTo>
                  <a:pt x="66" y="10"/>
                </a:lnTo>
                <a:lnTo>
                  <a:pt x="60" y="6"/>
                </a:lnTo>
                <a:lnTo>
                  <a:pt x="43" y="0"/>
                </a:lnTo>
                <a:lnTo>
                  <a:pt x="30" y="0"/>
                </a:lnTo>
                <a:lnTo>
                  <a:pt x="14" y="6"/>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76" name="Freeform 116"/>
          <p:cNvSpPr>
            <a:spLocks/>
          </p:cNvSpPr>
          <p:nvPr/>
        </p:nvSpPr>
        <p:spPr bwMode="auto">
          <a:xfrm>
            <a:off x="4364038" y="3544888"/>
            <a:ext cx="63500" cy="95250"/>
          </a:xfrm>
          <a:custGeom>
            <a:avLst/>
            <a:gdLst>
              <a:gd name="T0" fmla="*/ 2147483647 w 79"/>
              <a:gd name="T1" fmla="*/ 2147483647 h 120"/>
              <a:gd name="T2" fmla="*/ 2147483647 w 79"/>
              <a:gd name="T3" fmla="*/ 2147483647 h 120"/>
              <a:gd name="T4" fmla="*/ 2147483647 w 79"/>
              <a:gd name="T5" fmla="*/ 2147483647 h 120"/>
              <a:gd name="T6" fmla="*/ 2147483647 w 79"/>
              <a:gd name="T7" fmla="*/ 2147483647 h 120"/>
              <a:gd name="T8" fmla="*/ 2147483647 w 79"/>
              <a:gd name="T9" fmla="*/ 2147483647 h 120"/>
              <a:gd name="T10" fmla="*/ 0 w 79"/>
              <a:gd name="T11" fmla="*/ 2147483647 h 120"/>
              <a:gd name="T12" fmla="*/ 2147483647 w 79"/>
              <a:gd name="T13" fmla="*/ 2147483647 h 120"/>
              <a:gd name="T14" fmla="*/ 2147483647 w 79"/>
              <a:gd name="T15" fmla="*/ 2147483647 h 120"/>
              <a:gd name="T16" fmla="*/ 2147483647 w 79"/>
              <a:gd name="T17" fmla="*/ 2147483647 h 120"/>
              <a:gd name="T18" fmla="*/ 2147483647 w 79"/>
              <a:gd name="T19" fmla="*/ 2147483647 h 120"/>
              <a:gd name="T20" fmla="*/ 2147483647 w 79"/>
              <a:gd name="T21" fmla="*/ 2147483647 h 120"/>
              <a:gd name="T22" fmla="*/ 2147483647 w 79"/>
              <a:gd name="T23" fmla="*/ 2147483647 h 120"/>
              <a:gd name="T24" fmla="*/ 2147483647 w 79"/>
              <a:gd name="T25" fmla="*/ 2147483647 h 120"/>
              <a:gd name="T26" fmla="*/ 2147483647 w 79"/>
              <a:gd name="T27" fmla="*/ 2147483647 h 120"/>
              <a:gd name="T28" fmla="*/ 2147483647 w 79"/>
              <a:gd name="T29" fmla="*/ 2147483647 h 120"/>
              <a:gd name="T30" fmla="*/ 2147483647 w 79"/>
              <a:gd name="T31" fmla="*/ 2147483647 h 120"/>
              <a:gd name="T32" fmla="*/ 2147483647 w 79"/>
              <a:gd name="T33" fmla="*/ 2147483647 h 120"/>
              <a:gd name="T34" fmla="*/ 2147483647 w 79"/>
              <a:gd name="T35" fmla="*/ 2147483647 h 120"/>
              <a:gd name="T36" fmla="*/ 2147483647 w 79"/>
              <a:gd name="T37" fmla="*/ 2147483647 h 120"/>
              <a:gd name="T38" fmla="*/ 2147483647 w 79"/>
              <a:gd name="T39" fmla="*/ 2147483647 h 120"/>
              <a:gd name="T40" fmla="*/ 2147483647 w 79"/>
              <a:gd name="T41" fmla="*/ 0 h 120"/>
              <a:gd name="T42" fmla="*/ 2147483647 w 79"/>
              <a:gd name="T43" fmla="*/ 2147483647 h 120"/>
              <a:gd name="T44" fmla="*/ 2147483647 w 79"/>
              <a:gd name="T45" fmla="*/ 2147483647 h 120"/>
              <a:gd name="T46" fmla="*/ 2147483647 w 79"/>
              <a:gd name="T47" fmla="*/ 2147483647 h 120"/>
              <a:gd name="T48" fmla="*/ 2147483647 w 79"/>
              <a:gd name="T49" fmla="*/ 2147483647 h 120"/>
              <a:gd name="T50" fmla="*/ 2147483647 w 79"/>
              <a:gd name="T51" fmla="*/ 2147483647 h 120"/>
              <a:gd name="T52" fmla="*/ 2147483647 w 79"/>
              <a:gd name="T53" fmla="*/ 2147483647 h 120"/>
              <a:gd name="T54" fmla="*/ 2147483647 w 79"/>
              <a:gd name="T55" fmla="*/ 0 h 120"/>
              <a:gd name="T56" fmla="*/ 2147483647 w 79"/>
              <a:gd name="T57" fmla="*/ 2147483647 h 120"/>
              <a:gd name="T58" fmla="*/ 2147483647 w 79"/>
              <a:gd name="T59" fmla="*/ 2147483647 h 120"/>
              <a:gd name="T60" fmla="*/ 2147483647 w 79"/>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20">
                <a:moveTo>
                  <a:pt x="20" y="70"/>
                </a:moveTo>
                <a:lnTo>
                  <a:pt x="16" y="93"/>
                </a:lnTo>
                <a:lnTo>
                  <a:pt x="20" y="70"/>
                </a:lnTo>
                <a:lnTo>
                  <a:pt x="13" y="77"/>
                </a:lnTo>
                <a:lnTo>
                  <a:pt x="6" y="83"/>
                </a:lnTo>
                <a:lnTo>
                  <a:pt x="0" y="97"/>
                </a:lnTo>
                <a:lnTo>
                  <a:pt x="6" y="109"/>
                </a:lnTo>
                <a:lnTo>
                  <a:pt x="16" y="116"/>
                </a:lnTo>
                <a:lnTo>
                  <a:pt x="36" y="120"/>
                </a:lnTo>
                <a:lnTo>
                  <a:pt x="53" y="120"/>
                </a:lnTo>
                <a:lnTo>
                  <a:pt x="66" y="116"/>
                </a:lnTo>
                <a:lnTo>
                  <a:pt x="72" y="109"/>
                </a:lnTo>
                <a:lnTo>
                  <a:pt x="79" y="97"/>
                </a:lnTo>
                <a:lnTo>
                  <a:pt x="79" y="83"/>
                </a:lnTo>
                <a:lnTo>
                  <a:pt x="72" y="77"/>
                </a:lnTo>
                <a:lnTo>
                  <a:pt x="66" y="70"/>
                </a:lnTo>
                <a:lnTo>
                  <a:pt x="69" y="93"/>
                </a:lnTo>
                <a:lnTo>
                  <a:pt x="66" y="70"/>
                </a:lnTo>
                <a:lnTo>
                  <a:pt x="66" y="33"/>
                </a:lnTo>
                <a:lnTo>
                  <a:pt x="72" y="17"/>
                </a:lnTo>
                <a:lnTo>
                  <a:pt x="79" y="0"/>
                </a:lnTo>
                <a:lnTo>
                  <a:pt x="69" y="14"/>
                </a:lnTo>
                <a:lnTo>
                  <a:pt x="56" y="17"/>
                </a:lnTo>
                <a:lnTo>
                  <a:pt x="49" y="21"/>
                </a:lnTo>
                <a:lnTo>
                  <a:pt x="36" y="21"/>
                </a:lnTo>
                <a:lnTo>
                  <a:pt x="29" y="17"/>
                </a:lnTo>
                <a:lnTo>
                  <a:pt x="16" y="14"/>
                </a:lnTo>
                <a:lnTo>
                  <a:pt x="6" y="0"/>
                </a:lnTo>
                <a:lnTo>
                  <a:pt x="13" y="17"/>
                </a:lnTo>
                <a:lnTo>
                  <a:pt x="20" y="33"/>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77" name="Freeform 117"/>
          <p:cNvSpPr>
            <a:spLocks/>
          </p:cNvSpPr>
          <p:nvPr/>
        </p:nvSpPr>
        <p:spPr bwMode="auto">
          <a:xfrm>
            <a:off x="4392613" y="3640138"/>
            <a:ext cx="12700" cy="20637"/>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78" name="Freeform 118"/>
          <p:cNvSpPr>
            <a:spLocks/>
          </p:cNvSpPr>
          <p:nvPr/>
        </p:nvSpPr>
        <p:spPr bwMode="auto">
          <a:xfrm>
            <a:off x="4368800" y="3529013"/>
            <a:ext cx="58738"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19"/>
                </a:moveTo>
                <a:lnTo>
                  <a:pt x="10" y="33"/>
                </a:lnTo>
                <a:lnTo>
                  <a:pt x="23" y="36"/>
                </a:lnTo>
                <a:lnTo>
                  <a:pt x="30" y="40"/>
                </a:lnTo>
                <a:lnTo>
                  <a:pt x="43" y="40"/>
                </a:lnTo>
                <a:lnTo>
                  <a:pt x="50" y="36"/>
                </a:lnTo>
                <a:lnTo>
                  <a:pt x="63" y="33"/>
                </a:lnTo>
                <a:lnTo>
                  <a:pt x="73" y="19"/>
                </a:lnTo>
                <a:lnTo>
                  <a:pt x="66" y="10"/>
                </a:lnTo>
                <a:lnTo>
                  <a:pt x="60" y="6"/>
                </a:lnTo>
                <a:lnTo>
                  <a:pt x="43" y="0"/>
                </a:lnTo>
                <a:lnTo>
                  <a:pt x="30" y="0"/>
                </a:lnTo>
                <a:lnTo>
                  <a:pt x="14" y="6"/>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79" name="Freeform 119"/>
          <p:cNvSpPr>
            <a:spLocks/>
          </p:cNvSpPr>
          <p:nvPr/>
        </p:nvSpPr>
        <p:spPr bwMode="auto">
          <a:xfrm>
            <a:off x="4364038" y="3544888"/>
            <a:ext cx="63500" cy="95250"/>
          </a:xfrm>
          <a:custGeom>
            <a:avLst/>
            <a:gdLst>
              <a:gd name="T0" fmla="*/ 2147483647 w 79"/>
              <a:gd name="T1" fmla="*/ 2147483647 h 120"/>
              <a:gd name="T2" fmla="*/ 2147483647 w 79"/>
              <a:gd name="T3" fmla="*/ 2147483647 h 120"/>
              <a:gd name="T4" fmla="*/ 2147483647 w 79"/>
              <a:gd name="T5" fmla="*/ 2147483647 h 120"/>
              <a:gd name="T6" fmla="*/ 2147483647 w 79"/>
              <a:gd name="T7" fmla="*/ 2147483647 h 120"/>
              <a:gd name="T8" fmla="*/ 2147483647 w 79"/>
              <a:gd name="T9" fmla="*/ 2147483647 h 120"/>
              <a:gd name="T10" fmla="*/ 0 w 79"/>
              <a:gd name="T11" fmla="*/ 2147483647 h 120"/>
              <a:gd name="T12" fmla="*/ 2147483647 w 79"/>
              <a:gd name="T13" fmla="*/ 2147483647 h 120"/>
              <a:gd name="T14" fmla="*/ 2147483647 w 79"/>
              <a:gd name="T15" fmla="*/ 2147483647 h 120"/>
              <a:gd name="T16" fmla="*/ 2147483647 w 79"/>
              <a:gd name="T17" fmla="*/ 2147483647 h 120"/>
              <a:gd name="T18" fmla="*/ 2147483647 w 79"/>
              <a:gd name="T19" fmla="*/ 2147483647 h 120"/>
              <a:gd name="T20" fmla="*/ 2147483647 w 79"/>
              <a:gd name="T21" fmla="*/ 2147483647 h 120"/>
              <a:gd name="T22" fmla="*/ 2147483647 w 79"/>
              <a:gd name="T23" fmla="*/ 2147483647 h 120"/>
              <a:gd name="T24" fmla="*/ 2147483647 w 79"/>
              <a:gd name="T25" fmla="*/ 2147483647 h 120"/>
              <a:gd name="T26" fmla="*/ 2147483647 w 79"/>
              <a:gd name="T27" fmla="*/ 2147483647 h 120"/>
              <a:gd name="T28" fmla="*/ 2147483647 w 79"/>
              <a:gd name="T29" fmla="*/ 2147483647 h 120"/>
              <a:gd name="T30" fmla="*/ 2147483647 w 79"/>
              <a:gd name="T31" fmla="*/ 2147483647 h 120"/>
              <a:gd name="T32" fmla="*/ 2147483647 w 79"/>
              <a:gd name="T33" fmla="*/ 2147483647 h 120"/>
              <a:gd name="T34" fmla="*/ 2147483647 w 79"/>
              <a:gd name="T35" fmla="*/ 2147483647 h 120"/>
              <a:gd name="T36" fmla="*/ 2147483647 w 79"/>
              <a:gd name="T37" fmla="*/ 2147483647 h 120"/>
              <a:gd name="T38" fmla="*/ 2147483647 w 79"/>
              <a:gd name="T39" fmla="*/ 2147483647 h 120"/>
              <a:gd name="T40" fmla="*/ 2147483647 w 79"/>
              <a:gd name="T41" fmla="*/ 0 h 120"/>
              <a:gd name="T42" fmla="*/ 2147483647 w 79"/>
              <a:gd name="T43" fmla="*/ 2147483647 h 120"/>
              <a:gd name="T44" fmla="*/ 2147483647 w 79"/>
              <a:gd name="T45" fmla="*/ 2147483647 h 120"/>
              <a:gd name="T46" fmla="*/ 2147483647 w 79"/>
              <a:gd name="T47" fmla="*/ 2147483647 h 120"/>
              <a:gd name="T48" fmla="*/ 2147483647 w 79"/>
              <a:gd name="T49" fmla="*/ 2147483647 h 120"/>
              <a:gd name="T50" fmla="*/ 2147483647 w 79"/>
              <a:gd name="T51" fmla="*/ 2147483647 h 120"/>
              <a:gd name="T52" fmla="*/ 2147483647 w 79"/>
              <a:gd name="T53" fmla="*/ 2147483647 h 120"/>
              <a:gd name="T54" fmla="*/ 2147483647 w 79"/>
              <a:gd name="T55" fmla="*/ 0 h 120"/>
              <a:gd name="T56" fmla="*/ 2147483647 w 79"/>
              <a:gd name="T57" fmla="*/ 2147483647 h 120"/>
              <a:gd name="T58" fmla="*/ 2147483647 w 79"/>
              <a:gd name="T59" fmla="*/ 2147483647 h 120"/>
              <a:gd name="T60" fmla="*/ 2147483647 w 79"/>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20">
                <a:moveTo>
                  <a:pt x="20" y="70"/>
                </a:moveTo>
                <a:lnTo>
                  <a:pt x="16" y="93"/>
                </a:lnTo>
                <a:lnTo>
                  <a:pt x="20" y="70"/>
                </a:lnTo>
                <a:lnTo>
                  <a:pt x="13" y="77"/>
                </a:lnTo>
                <a:lnTo>
                  <a:pt x="6" y="83"/>
                </a:lnTo>
                <a:lnTo>
                  <a:pt x="0" y="97"/>
                </a:lnTo>
                <a:lnTo>
                  <a:pt x="6" y="109"/>
                </a:lnTo>
                <a:lnTo>
                  <a:pt x="16" y="116"/>
                </a:lnTo>
                <a:lnTo>
                  <a:pt x="36" y="120"/>
                </a:lnTo>
                <a:lnTo>
                  <a:pt x="53" y="120"/>
                </a:lnTo>
                <a:lnTo>
                  <a:pt x="66" y="116"/>
                </a:lnTo>
                <a:lnTo>
                  <a:pt x="72" y="109"/>
                </a:lnTo>
                <a:lnTo>
                  <a:pt x="79" y="97"/>
                </a:lnTo>
                <a:lnTo>
                  <a:pt x="79" y="83"/>
                </a:lnTo>
                <a:lnTo>
                  <a:pt x="72" y="77"/>
                </a:lnTo>
                <a:lnTo>
                  <a:pt x="66" y="70"/>
                </a:lnTo>
                <a:lnTo>
                  <a:pt x="69" y="93"/>
                </a:lnTo>
                <a:lnTo>
                  <a:pt x="66" y="70"/>
                </a:lnTo>
                <a:lnTo>
                  <a:pt x="66" y="33"/>
                </a:lnTo>
                <a:lnTo>
                  <a:pt x="72" y="17"/>
                </a:lnTo>
                <a:lnTo>
                  <a:pt x="79" y="0"/>
                </a:lnTo>
                <a:lnTo>
                  <a:pt x="69" y="14"/>
                </a:lnTo>
                <a:lnTo>
                  <a:pt x="56" y="17"/>
                </a:lnTo>
                <a:lnTo>
                  <a:pt x="49" y="21"/>
                </a:lnTo>
                <a:lnTo>
                  <a:pt x="36" y="21"/>
                </a:lnTo>
                <a:lnTo>
                  <a:pt x="29" y="17"/>
                </a:lnTo>
                <a:lnTo>
                  <a:pt x="16" y="14"/>
                </a:lnTo>
                <a:lnTo>
                  <a:pt x="6" y="0"/>
                </a:lnTo>
                <a:lnTo>
                  <a:pt x="13" y="17"/>
                </a:lnTo>
                <a:lnTo>
                  <a:pt x="20" y="33"/>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80" name="Freeform 120"/>
          <p:cNvSpPr>
            <a:spLocks/>
          </p:cNvSpPr>
          <p:nvPr/>
        </p:nvSpPr>
        <p:spPr bwMode="auto">
          <a:xfrm>
            <a:off x="4392613" y="3640138"/>
            <a:ext cx="12700" cy="20637"/>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81" name="Freeform 121"/>
          <p:cNvSpPr>
            <a:spLocks/>
          </p:cNvSpPr>
          <p:nvPr/>
        </p:nvSpPr>
        <p:spPr bwMode="auto">
          <a:xfrm>
            <a:off x="4500563" y="5718175"/>
            <a:ext cx="57150" cy="31750"/>
          </a:xfrm>
          <a:custGeom>
            <a:avLst/>
            <a:gdLst>
              <a:gd name="T0" fmla="*/ 0 w 74"/>
              <a:gd name="T1" fmla="*/ 2147483647 h 41"/>
              <a:gd name="T2" fmla="*/ 2147483647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2147483647 h 41"/>
              <a:gd name="T18" fmla="*/ 2147483647 w 74"/>
              <a:gd name="T19" fmla="*/ 2147483647 h 41"/>
              <a:gd name="T20" fmla="*/ 2147483647 w 74"/>
              <a:gd name="T21" fmla="*/ 0 h 41"/>
              <a:gd name="T22" fmla="*/ 2147483647 w 74"/>
              <a:gd name="T23" fmla="*/ 0 h 41"/>
              <a:gd name="T24" fmla="*/ 2147483647 w 74"/>
              <a:gd name="T25" fmla="*/ 2147483647 h 41"/>
              <a:gd name="T26" fmla="*/ 2147483647 w 74"/>
              <a:gd name="T27" fmla="*/ 2147483647 h 41"/>
              <a:gd name="T28" fmla="*/ 0 w 74"/>
              <a:gd name="T29" fmla="*/ 2147483647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1">
                <a:moveTo>
                  <a:pt x="0" y="20"/>
                </a:moveTo>
                <a:lnTo>
                  <a:pt x="11" y="34"/>
                </a:lnTo>
                <a:lnTo>
                  <a:pt x="23" y="37"/>
                </a:lnTo>
                <a:lnTo>
                  <a:pt x="30" y="41"/>
                </a:lnTo>
                <a:lnTo>
                  <a:pt x="44" y="41"/>
                </a:lnTo>
                <a:lnTo>
                  <a:pt x="51" y="37"/>
                </a:lnTo>
                <a:lnTo>
                  <a:pt x="64" y="34"/>
                </a:lnTo>
                <a:lnTo>
                  <a:pt x="74" y="20"/>
                </a:lnTo>
                <a:lnTo>
                  <a:pt x="67" y="11"/>
                </a:lnTo>
                <a:lnTo>
                  <a:pt x="60" y="7"/>
                </a:lnTo>
                <a:lnTo>
                  <a:pt x="44" y="0"/>
                </a:lnTo>
                <a:lnTo>
                  <a:pt x="30" y="0"/>
                </a:lnTo>
                <a:lnTo>
                  <a:pt x="14" y="7"/>
                </a:lnTo>
                <a:lnTo>
                  <a:pt x="7" y="11"/>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682" name="Freeform 122"/>
          <p:cNvSpPr>
            <a:spLocks/>
          </p:cNvSpPr>
          <p:nvPr/>
        </p:nvSpPr>
        <p:spPr bwMode="auto">
          <a:xfrm>
            <a:off x="4495800" y="5732463"/>
            <a:ext cx="61913" cy="95250"/>
          </a:xfrm>
          <a:custGeom>
            <a:avLst/>
            <a:gdLst>
              <a:gd name="T0" fmla="*/ 2147483647 w 79"/>
              <a:gd name="T1" fmla="*/ 2147483647 h 119"/>
              <a:gd name="T2" fmla="*/ 2147483647 w 79"/>
              <a:gd name="T3" fmla="*/ 2147483647 h 119"/>
              <a:gd name="T4" fmla="*/ 2147483647 w 79"/>
              <a:gd name="T5" fmla="*/ 2147483647 h 119"/>
              <a:gd name="T6" fmla="*/ 2147483647 w 79"/>
              <a:gd name="T7" fmla="*/ 2147483647 h 119"/>
              <a:gd name="T8" fmla="*/ 2147483647 w 79"/>
              <a:gd name="T9" fmla="*/ 2147483647 h 119"/>
              <a:gd name="T10" fmla="*/ 0 w 79"/>
              <a:gd name="T11" fmla="*/ 2147483647 h 119"/>
              <a:gd name="T12" fmla="*/ 2147483647 w 79"/>
              <a:gd name="T13" fmla="*/ 2147483647 h 119"/>
              <a:gd name="T14" fmla="*/ 2147483647 w 79"/>
              <a:gd name="T15" fmla="*/ 2147483647 h 119"/>
              <a:gd name="T16" fmla="*/ 2147483647 w 79"/>
              <a:gd name="T17" fmla="*/ 2147483647 h 119"/>
              <a:gd name="T18" fmla="*/ 2147483647 w 79"/>
              <a:gd name="T19" fmla="*/ 2147483647 h 119"/>
              <a:gd name="T20" fmla="*/ 2147483647 w 79"/>
              <a:gd name="T21" fmla="*/ 2147483647 h 119"/>
              <a:gd name="T22" fmla="*/ 2147483647 w 79"/>
              <a:gd name="T23" fmla="*/ 2147483647 h 119"/>
              <a:gd name="T24" fmla="*/ 2147483647 w 79"/>
              <a:gd name="T25" fmla="*/ 2147483647 h 119"/>
              <a:gd name="T26" fmla="*/ 2147483647 w 79"/>
              <a:gd name="T27" fmla="*/ 2147483647 h 119"/>
              <a:gd name="T28" fmla="*/ 2147483647 w 79"/>
              <a:gd name="T29" fmla="*/ 2147483647 h 119"/>
              <a:gd name="T30" fmla="*/ 2147483647 w 79"/>
              <a:gd name="T31" fmla="*/ 2147483647 h 119"/>
              <a:gd name="T32" fmla="*/ 2147483647 w 79"/>
              <a:gd name="T33" fmla="*/ 2147483647 h 119"/>
              <a:gd name="T34" fmla="*/ 2147483647 w 79"/>
              <a:gd name="T35" fmla="*/ 2147483647 h 119"/>
              <a:gd name="T36" fmla="*/ 2147483647 w 79"/>
              <a:gd name="T37" fmla="*/ 2147483647 h 119"/>
              <a:gd name="T38" fmla="*/ 2147483647 w 79"/>
              <a:gd name="T39" fmla="*/ 2147483647 h 119"/>
              <a:gd name="T40" fmla="*/ 2147483647 w 79"/>
              <a:gd name="T41" fmla="*/ 0 h 119"/>
              <a:gd name="T42" fmla="*/ 2147483647 w 79"/>
              <a:gd name="T43" fmla="*/ 2147483647 h 119"/>
              <a:gd name="T44" fmla="*/ 2147483647 w 79"/>
              <a:gd name="T45" fmla="*/ 2147483647 h 119"/>
              <a:gd name="T46" fmla="*/ 2147483647 w 79"/>
              <a:gd name="T47" fmla="*/ 2147483647 h 119"/>
              <a:gd name="T48" fmla="*/ 2147483647 w 79"/>
              <a:gd name="T49" fmla="*/ 2147483647 h 119"/>
              <a:gd name="T50" fmla="*/ 2147483647 w 79"/>
              <a:gd name="T51" fmla="*/ 2147483647 h 119"/>
              <a:gd name="T52" fmla="*/ 2147483647 w 79"/>
              <a:gd name="T53" fmla="*/ 2147483647 h 119"/>
              <a:gd name="T54" fmla="*/ 2147483647 w 79"/>
              <a:gd name="T55" fmla="*/ 0 h 119"/>
              <a:gd name="T56" fmla="*/ 2147483647 w 79"/>
              <a:gd name="T57" fmla="*/ 2147483647 h 119"/>
              <a:gd name="T58" fmla="*/ 2147483647 w 79"/>
              <a:gd name="T59" fmla="*/ 2147483647 h 119"/>
              <a:gd name="T60" fmla="*/ 2147483647 w 79"/>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19">
                <a:moveTo>
                  <a:pt x="19" y="70"/>
                </a:moveTo>
                <a:lnTo>
                  <a:pt x="16" y="93"/>
                </a:lnTo>
                <a:lnTo>
                  <a:pt x="19" y="70"/>
                </a:lnTo>
                <a:lnTo>
                  <a:pt x="12" y="77"/>
                </a:lnTo>
                <a:lnTo>
                  <a:pt x="5" y="83"/>
                </a:lnTo>
                <a:lnTo>
                  <a:pt x="0" y="96"/>
                </a:lnTo>
                <a:lnTo>
                  <a:pt x="5" y="109"/>
                </a:lnTo>
                <a:lnTo>
                  <a:pt x="16" y="116"/>
                </a:lnTo>
                <a:lnTo>
                  <a:pt x="35" y="119"/>
                </a:lnTo>
                <a:lnTo>
                  <a:pt x="52" y="119"/>
                </a:lnTo>
                <a:lnTo>
                  <a:pt x="65" y="116"/>
                </a:lnTo>
                <a:lnTo>
                  <a:pt x="72" y="109"/>
                </a:lnTo>
                <a:lnTo>
                  <a:pt x="79" y="96"/>
                </a:lnTo>
                <a:lnTo>
                  <a:pt x="79" y="83"/>
                </a:lnTo>
                <a:lnTo>
                  <a:pt x="72" y="77"/>
                </a:lnTo>
                <a:lnTo>
                  <a:pt x="65" y="70"/>
                </a:lnTo>
                <a:lnTo>
                  <a:pt x="69" y="93"/>
                </a:lnTo>
                <a:lnTo>
                  <a:pt x="65" y="70"/>
                </a:lnTo>
                <a:lnTo>
                  <a:pt x="65" y="33"/>
                </a:lnTo>
                <a:lnTo>
                  <a:pt x="72" y="17"/>
                </a:lnTo>
                <a:lnTo>
                  <a:pt x="79" y="0"/>
                </a:lnTo>
                <a:lnTo>
                  <a:pt x="69" y="14"/>
                </a:lnTo>
                <a:lnTo>
                  <a:pt x="56" y="17"/>
                </a:lnTo>
                <a:lnTo>
                  <a:pt x="49" y="21"/>
                </a:lnTo>
                <a:lnTo>
                  <a:pt x="35" y="21"/>
                </a:lnTo>
                <a:lnTo>
                  <a:pt x="28" y="17"/>
                </a:lnTo>
                <a:lnTo>
                  <a:pt x="16" y="14"/>
                </a:lnTo>
                <a:lnTo>
                  <a:pt x="5" y="0"/>
                </a:lnTo>
                <a:lnTo>
                  <a:pt x="12" y="17"/>
                </a:lnTo>
                <a:lnTo>
                  <a:pt x="19" y="33"/>
                </a:lnTo>
                <a:lnTo>
                  <a:pt x="19" y="70"/>
                </a:lnTo>
                <a:close/>
              </a:path>
            </a:pathLst>
          </a:custGeom>
          <a:solidFill>
            <a:srgbClr val="FF0000"/>
          </a:solidFill>
          <a:ln w="0">
            <a:solidFill>
              <a:srgbClr val="000000"/>
            </a:solidFill>
            <a:prstDash val="solid"/>
            <a:round/>
            <a:headEnd/>
            <a:tailEnd/>
          </a:ln>
        </p:spPr>
        <p:txBody>
          <a:bodyPr/>
          <a:lstStyle/>
          <a:p>
            <a:endParaRPr lang="en-US"/>
          </a:p>
        </p:txBody>
      </p:sp>
      <p:sp>
        <p:nvSpPr>
          <p:cNvPr id="66683" name="Freeform 123"/>
          <p:cNvSpPr>
            <a:spLocks/>
          </p:cNvSpPr>
          <p:nvPr/>
        </p:nvSpPr>
        <p:spPr bwMode="auto">
          <a:xfrm>
            <a:off x="4524375" y="5827713"/>
            <a:ext cx="12700" cy="20637"/>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7"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84" name="Freeform 124"/>
          <p:cNvSpPr>
            <a:spLocks/>
          </p:cNvSpPr>
          <p:nvPr/>
        </p:nvSpPr>
        <p:spPr bwMode="auto">
          <a:xfrm>
            <a:off x="4349750" y="3667125"/>
            <a:ext cx="58738"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20"/>
                </a:moveTo>
                <a:lnTo>
                  <a:pt x="10" y="33"/>
                </a:lnTo>
                <a:lnTo>
                  <a:pt x="23" y="37"/>
                </a:lnTo>
                <a:lnTo>
                  <a:pt x="30" y="40"/>
                </a:lnTo>
                <a:lnTo>
                  <a:pt x="43" y="40"/>
                </a:lnTo>
                <a:lnTo>
                  <a:pt x="50" y="37"/>
                </a:lnTo>
                <a:lnTo>
                  <a:pt x="63" y="33"/>
                </a:lnTo>
                <a:lnTo>
                  <a:pt x="73" y="20"/>
                </a:lnTo>
                <a:lnTo>
                  <a:pt x="66" y="10"/>
                </a:lnTo>
                <a:lnTo>
                  <a:pt x="60" y="7"/>
                </a:lnTo>
                <a:lnTo>
                  <a:pt x="43" y="0"/>
                </a:lnTo>
                <a:lnTo>
                  <a:pt x="30" y="0"/>
                </a:lnTo>
                <a:lnTo>
                  <a:pt x="14" y="7"/>
                </a:lnTo>
                <a:lnTo>
                  <a:pt x="7" y="10"/>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685" name="Freeform 125"/>
          <p:cNvSpPr>
            <a:spLocks/>
          </p:cNvSpPr>
          <p:nvPr/>
        </p:nvSpPr>
        <p:spPr bwMode="auto">
          <a:xfrm>
            <a:off x="4344988" y="3681413"/>
            <a:ext cx="63500" cy="95250"/>
          </a:xfrm>
          <a:custGeom>
            <a:avLst/>
            <a:gdLst>
              <a:gd name="T0" fmla="*/ 2147483647 w 79"/>
              <a:gd name="T1" fmla="*/ 2147483647 h 119"/>
              <a:gd name="T2" fmla="*/ 2147483647 w 79"/>
              <a:gd name="T3" fmla="*/ 2147483647 h 119"/>
              <a:gd name="T4" fmla="*/ 2147483647 w 79"/>
              <a:gd name="T5" fmla="*/ 2147483647 h 119"/>
              <a:gd name="T6" fmla="*/ 2147483647 w 79"/>
              <a:gd name="T7" fmla="*/ 2147483647 h 119"/>
              <a:gd name="T8" fmla="*/ 2147483647 w 79"/>
              <a:gd name="T9" fmla="*/ 2147483647 h 119"/>
              <a:gd name="T10" fmla="*/ 0 w 79"/>
              <a:gd name="T11" fmla="*/ 2147483647 h 119"/>
              <a:gd name="T12" fmla="*/ 2147483647 w 79"/>
              <a:gd name="T13" fmla="*/ 2147483647 h 119"/>
              <a:gd name="T14" fmla="*/ 2147483647 w 79"/>
              <a:gd name="T15" fmla="*/ 2147483647 h 119"/>
              <a:gd name="T16" fmla="*/ 2147483647 w 79"/>
              <a:gd name="T17" fmla="*/ 2147483647 h 119"/>
              <a:gd name="T18" fmla="*/ 2147483647 w 79"/>
              <a:gd name="T19" fmla="*/ 2147483647 h 119"/>
              <a:gd name="T20" fmla="*/ 2147483647 w 79"/>
              <a:gd name="T21" fmla="*/ 2147483647 h 119"/>
              <a:gd name="T22" fmla="*/ 2147483647 w 79"/>
              <a:gd name="T23" fmla="*/ 2147483647 h 119"/>
              <a:gd name="T24" fmla="*/ 2147483647 w 79"/>
              <a:gd name="T25" fmla="*/ 2147483647 h 119"/>
              <a:gd name="T26" fmla="*/ 2147483647 w 79"/>
              <a:gd name="T27" fmla="*/ 2147483647 h 119"/>
              <a:gd name="T28" fmla="*/ 2147483647 w 79"/>
              <a:gd name="T29" fmla="*/ 2147483647 h 119"/>
              <a:gd name="T30" fmla="*/ 2147483647 w 79"/>
              <a:gd name="T31" fmla="*/ 2147483647 h 119"/>
              <a:gd name="T32" fmla="*/ 2147483647 w 79"/>
              <a:gd name="T33" fmla="*/ 2147483647 h 119"/>
              <a:gd name="T34" fmla="*/ 2147483647 w 79"/>
              <a:gd name="T35" fmla="*/ 2147483647 h 119"/>
              <a:gd name="T36" fmla="*/ 2147483647 w 79"/>
              <a:gd name="T37" fmla="*/ 2147483647 h 119"/>
              <a:gd name="T38" fmla="*/ 2147483647 w 79"/>
              <a:gd name="T39" fmla="*/ 2147483647 h 119"/>
              <a:gd name="T40" fmla="*/ 2147483647 w 79"/>
              <a:gd name="T41" fmla="*/ 0 h 119"/>
              <a:gd name="T42" fmla="*/ 2147483647 w 79"/>
              <a:gd name="T43" fmla="*/ 2147483647 h 119"/>
              <a:gd name="T44" fmla="*/ 2147483647 w 79"/>
              <a:gd name="T45" fmla="*/ 2147483647 h 119"/>
              <a:gd name="T46" fmla="*/ 2147483647 w 79"/>
              <a:gd name="T47" fmla="*/ 2147483647 h 119"/>
              <a:gd name="T48" fmla="*/ 2147483647 w 79"/>
              <a:gd name="T49" fmla="*/ 2147483647 h 119"/>
              <a:gd name="T50" fmla="*/ 2147483647 w 79"/>
              <a:gd name="T51" fmla="*/ 2147483647 h 119"/>
              <a:gd name="T52" fmla="*/ 2147483647 w 79"/>
              <a:gd name="T53" fmla="*/ 2147483647 h 119"/>
              <a:gd name="T54" fmla="*/ 2147483647 w 79"/>
              <a:gd name="T55" fmla="*/ 0 h 119"/>
              <a:gd name="T56" fmla="*/ 2147483647 w 79"/>
              <a:gd name="T57" fmla="*/ 2147483647 h 119"/>
              <a:gd name="T58" fmla="*/ 2147483647 w 79"/>
              <a:gd name="T59" fmla="*/ 2147483647 h 119"/>
              <a:gd name="T60" fmla="*/ 2147483647 w 79"/>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19">
                <a:moveTo>
                  <a:pt x="20" y="70"/>
                </a:moveTo>
                <a:lnTo>
                  <a:pt x="16" y="93"/>
                </a:lnTo>
                <a:lnTo>
                  <a:pt x="20" y="70"/>
                </a:lnTo>
                <a:lnTo>
                  <a:pt x="13" y="77"/>
                </a:lnTo>
                <a:lnTo>
                  <a:pt x="6" y="82"/>
                </a:lnTo>
                <a:lnTo>
                  <a:pt x="0" y="96"/>
                </a:lnTo>
                <a:lnTo>
                  <a:pt x="6" y="109"/>
                </a:lnTo>
                <a:lnTo>
                  <a:pt x="16" y="116"/>
                </a:lnTo>
                <a:lnTo>
                  <a:pt x="36" y="119"/>
                </a:lnTo>
                <a:lnTo>
                  <a:pt x="53" y="119"/>
                </a:lnTo>
                <a:lnTo>
                  <a:pt x="66" y="116"/>
                </a:lnTo>
                <a:lnTo>
                  <a:pt x="72" y="109"/>
                </a:lnTo>
                <a:lnTo>
                  <a:pt x="79" y="96"/>
                </a:lnTo>
                <a:lnTo>
                  <a:pt x="79" y="82"/>
                </a:lnTo>
                <a:lnTo>
                  <a:pt x="72" y="77"/>
                </a:lnTo>
                <a:lnTo>
                  <a:pt x="66" y="70"/>
                </a:lnTo>
                <a:lnTo>
                  <a:pt x="69" y="93"/>
                </a:lnTo>
                <a:lnTo>
                  <a:pt x="66" y="70"/>
                </a:lnTo>
                <a:lnTo>
                  <a:pt x="66" y="33"/>
                </a:lnTo>
                <a:lnTo>
                  <a:pt x="72" y="17"/>
                </a:lnTo>
                <a:lnTo>
                  <a:pt x="79" y="0"/>
                </a:lnTo>
                <a:lnTo>
                  <a:pt x="69" y="13"/>
                </a:lnTo>
                <a:lnTo>
                  <a:pt x="56" y="17"/>
                </a:lnTo>
                <a:lnTo>
                  <a:pt x="49" y="20"/>
                </a:lnTo>
                <a:lnTo>
                  <a:pt x="36" y="20"/>
                </a:lnTo>
                <a:lnTo>
                  <a:pt x="29" y="17"/>
                </a:lnTo>
                <a:lnTo>
                  <a:pt x="16" y="13"/>
                </a:lnTo>
                <a:lnTo>
                  <a:pt x="6" y="0"/>
                </a:lnTo>
                <a:lnTo>
                  <a:pt x="13" y="17"/>
                </a:lnTo>
                <a:lnTo>
                  <a:pt x="20" y="33"/>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86" name="Freeform 126"/>
          <p:cNvSpPr>
            <a:spLocks/>
          </p:cNvSpPr>
          <p:nvPr/>
        </p:nvSpPr>
        <p:spPr bwMode="auto">
          <a:xfrm>
            <a:off x="4373563" y="3776663"/>
            <a:ext cx="14287" cy="20637"/>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7"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87" name="Freeform 127"/>
          <p:cNvSpPr>
            <a:spLocks/>
          </p:cNvSpPr>
          <p:nvPr/>
        </p:nvSpPr>
        <p:spPr bwMode="auto">
          <a:xfrm>
            <a:off x="5106988" y="5191125"/>
            <a:ext cx="58737" cy="31750"/>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19"/>
                </a:moveTo>
                <a:lnTo>
                  <a:pt x="10" y="33"/>
                </a:lnTo>
                <a:lnTo>
                  <a:pt x="23" y="37"/>
                </a:lnTo>
                <a:lnTo>
                  <a:pt x="30" y="40"/>
                </a:lnTo>
                <a:lnTo>
                  <a:pt x="44" y="40"/>
                </a:lnTo>
                <a:lnTo>
                  <a:pt x="51" y="37"/>
                </a:lnTo>
                <a:lnTo>
                  <a:pt x="63" y="33"/>
                </a:lnTo>
                <a:lnTo>
                  <a:pt x="74" y="19"/>
                </a:lnTo>
                <a:lnTo>
                  <a:pt x="67" y="10"/>
                </a:lnTo>
                <a:lnTo>
                  <a:pt x="60" y="7"/>
                </a:lnTo>
                <a:lnTo>
                  <a:pt x="44" y="0"/>
                </a:lnTo>
                <a:lnTo>
                  <a:pt x="30" y="0"/>
                </a:lnTo>
                <a:lnTo>
                  <a:pt x="14" y="7"/>
                </a:lnTo>
                <a:lnTo>
                  <a:pt x="7" y="10"/>
                </a:lnTo>
                <a:lnTo>
                  <a:pt x="0" y="19"/>
                </a:lnTo>
                <a:close/>
              </a:path>
            </a:pathLst>
          </a:custGeom>
          <a:solidFill>
            <a:srgbClr val="FF0000"/>
          </a:solidFill>
          <a:ln w="0">
            <a:solidFill>
              <a:srgbClr val="000000"/>
            </a:solidFill>
            <a:prstDash val="solid"/>
            <a:round/>
            <a:headEnd/>
            <a:tailEnd/>
          </a:ln>
        </p:spPr>
        <p:txBody>
          <a:bodyPr/>
          <a:lstStyle/>
          <a:p>
            <a:endParaRPr lang="en-US"/>
          </a:p>
        </p:txBody>
      </p:sp>
      <p:sp>
        <p:nvSpPr>
          <p:cNvPr id="66688" name="Freeform 128"/>
          <p:cNvSpPr>
            <a:spLocks/>
          </p:cNvSpPr>
          <p:nvPr/>
        </p:nvSpPr>
        <p:spPr bwMode="auto">
          <a:xfrm>
            <a:off x="5102225" y="5207000"/>
            <a:ext cx="63500" cy="93663"/>
          </a:xfrm>
          <a:custGeom>
            <a:avLst/>
            <a:gdLst>
              <a:gd name="T0" fmla="*/ 2147483647 w 80"/>
              <a:gd name="T1" fmla="*/ 2147483647 h 120"/>
              <a:gd name="T2" fmla="*/ 2147483647 w 80"/>
              <a:gd name="T3" fmla="*/ 2147483647 h 120"/>
              <a:gd name="T4" fmla="*/ 2147483647 w 80"/>
              <a:gd name="T5" fmla="*/ 2147483647 h 120"/>
              <a:gd name="T6" fmla="*/ 2147483647 w 80"/>
              <a:gd name="T7" fmla="*/ 2147483647 h 120"/>
              <a:gd name="T8" fmla="*/ 2147483647 w 80"/>
              <a:gd name="T9" fmla="*/ 2147483647 h 120"/>
              <a:gd name="T10" fmla="*/ 0 w 80"/>
              <a:gd name="T11" fmla="*/ 2147483647 h 120"/>
              <a:gd name="T12" fmla="*/ 2147483647 w 80"/>
              <a:gd name="T13" fmla="*/ 2147483647 h 120"/>
              <a:gd name="T14" fmla="*/ 2147483647 w 80"/>
              <a:gd name="T15" fmla="*/ 2147483647 h 120"/>
              <a:gd name="T16" fmla="*/ 2147483647 w 80"/>
              <a:gd name="T17" fmla="*/ 2147483647 h 120"/>
              <a:gd name="T18" fmla="*/ 2147483647 w 80"/>
              <a:gd name="T19" fmla="*/ 2147483647 h 120"/>
              <a:gd name="T20" fmla="*/ 2147483647 w 80"/>
              <a:gd name="T21" fmla="*/ 2147483647 h 120"/>
              <a:gd name="T22" fmla="*/ 2147483647 w 80"/>
              <a:gd name="T23" fmla="*/ 2147483647 h 120"/>
              <a:gd name="T24" fmla="*/ 2147483647 w 80"/>
              <a:gd name="T25" fmla="*/ 2147483647 h 120"/>
              <a:gd name="T26" fmla="*/ 2147483647 w 80"/>
              <a:gd name="T27" fmla="*/ 2147483647 h 120"/>
              <a:gd name="T28" fmla="*/ 2147483647 w 80"/>
              <a:gd name="T29" fmla="*/ 2147483647 h 120"/>
              <a:gd name="T30" fmla="*/ 2147483647 w 80"/>
              <a:gd name="T31" fmla="*/ 2147483647 h 120"/>
              <a:gd name="T32" fmla="*/ 2147483647 w 80"/>
              <a:gd name="T33" fmla="*/ 2147483647 h 120"/>
              <a:gd name="T34" fmla="*/ 2147483647 w 80"/>
              <a:gd name="T35" fmla="*/ 2147483647 h 120"/>
              <a:gd name="T36" fmla="*/ 2147483647 w 80"/>
              <a:gd name="T37" fmla="*/ 2147483647 h 120"/>
              <a:gd name="T38" fmla="*/ 2147483647 w 80"/>
              <a:gd name="T39" fmla="*/ 2147483647 h 120"/>
              <a:gd name="T40" fmla="*/ 2147483647 w 80"/>
              <a:gd name="T41" fmla="*/ 0 h 120"/>
              <a:gd name="T42" fmla="*/ 2147483647 w 80"/>
              <a:gd name="T43" fmla="*/ 2147483647 h 120"/>
              <a:gd name="T44" fmla="*/ 2147483647 w 80"/>
              <a:gd name="T45" fmla="*/ 2147483647 h 120"/>
              <a:gd name="T46" fmla="*/ 2147483647 w 80"/>
              <a:gd name="T47" fmla="*/ 2147483647 h 120"/>
              <a:gd name="T48" fmla="*/ 2147483647 w 80"/>
              <a:gd name="T49" fmla="*/ 2147483647 h 120"/>
              <a:gd name="T50" fmla="*/ 2147483647 w 80"/>
              <a:gd name="T51" fmla="*/ 2147483647 h 120"/>
              <a:gd name="T52" fmla="*/ 2147483647 w 80"/>
              <a:gd name="T53" fmla="*/ 2147483647 h 120"/>
              <a:gd name="T54" fmla="*/ 2147483647 w 80"/>
              <a:gd name="T55" fmla="*/ 0 h 120"/>
              <a:gd name="T56" fmla="*/ 2147483647 w 80"/>
              <a:gd name="T57" fmla="*/ 2147483647 h 120"/>
              <a:gd name="T58" fmla="*/ 2147483647 w 80"/>
              <a:gd name="T59" fmla="*/ 2147483647 h 120"/>
              <a:gd name="T60" fmla="*/ 2147483647 w 80"/>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20">
                <a:moveTo>
                  <a:pt x="20" y="70"/>
                </a:moveTo>
                <a:lnTo>
                  <a:pt x="16" y="93"/>
                </a:lnTo>
                <a:lnTo>
                  <a:pt x="20" y="70"/>
                </a:lnTo>
                <a:lnTo>
                  <a:pt x="13" y="77"/>
                </a:lnTo>
                <a:lnTo>
                  <a:pt x="6" y="83"/>
                </a:lnTo>
                <a:lnTo>
                  <a:pt x="0" y="97"/>
                </a:lnTo>
                <a:lnTo>
                  <a:pt x="6" y="110"/>
                </a:lnTo>
                <a:lnTo>
                  <a:pt x="16" y="116"/>
                </a:lnTo>
                <a:lnTo>
                  <a:pt x="36" y="120"/>
                </a:lnTo>
                <a:lnTo>
                  <a:pt x="53" y="120"/>
                </a:lnTo>
                <a:lnTo>
                  <a:pt x="66" y="116"/>
                </a:lnTo>
                <a:lnTo>
                  <a:pt x="73" y="110"/>
                </a:lnTo>
                <a:lnTo>
                  <a:pt x="80" y="97"/>
                </a:lnTo>
                <a:lnTo>
                  <a:pt x="80" y="83"/>
                </a:lnTo>
                <a:lnTo>
                  <a:pt x="73" y="77"/>
                </a:lnTo>
                <a:lnTo>
                  <a:pt x="66" y="70"/>
                </a:lnTo>
                <a:lnTo>
                  <a:pt x="69" y="93"/>
                </a:lnTo>
                <a:lnTo>
                  <a:pt x="66" y="70"/>
                </a:lnTo>
                <a:lnTo>
                  <a:pt x="66" y="34"/>
                </a:lnTo>
                <a:lnTo>
                  <a:pt x="73" y="18"/>
                </a:lnTo>
                <a:lnTo>
                  <a:pt x="80" y="0"/>
                </a:lnTo>
                <a:lnTo>
                  <a:pt x="69" y="14"/>
                </a:lnTo>
                <a:lnTo>
                  <a:pt x="57" y="18"/>
                </a:lnTo>
                <a:lnTo>
                  <a:pt x="50" y="21"/>
                </a:lnTo>
                <a:lnTo>
                  <a:pt x="36" y="21"/>
                </a:lnTo>
                <a:lnTo>
                  <a:pt x="29" y="18"/>
                </a:lnTo>
                <a:lnTo>
                  <a:pt x="16" y="14"/>
                </a:lnTo>
                <a:lnTo>
                  <a:pt x="6" y="0"/>
                </a:lnTo>
                <a:lnTo>
                  <a:pt x="13" y="18"/>
                </a:lnTo>
                <a:lnTo>
                  <a:pt x="20" y="34"/>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89" name="Freeform 129"/>
          <p:cNvSpPr>
            <a:spLocks/>
          </p:cNvSpPr>
          <p:nvPr/>
        </p:nvSpPr>
        <p:spPr bwMode="auto">
          <a:xfrm>
            <a:off x="5130800" y="5300663"/>
            <a:ext cx="14288" cy="22225"/>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90" name="Freeform 130"/>
          <p:cNvSpPr>
            <a:spLocks/>
          </p:cNvSpPr>
          <p:nvPr/>
        </p:nvSpPr>
        <p:spPr bwMode="auto">
          <a:xfrm>
            <a:off x="4287838" y="3656013"/>
            <a:ext cx="57150" cy="31750"/>
          </a:xfrm>
          <a:custGeom>
            <a:avLst/>
            <a:gdLst>
              <a:gd name="T0" fmla="*/ 0 w 74"/>
              <a:gd name="T1" fmla="*/ 2147483647 h 41"/>
              <a:gd name="T2" fmla="*/ 2147483647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2147483647 h 41"/>
              <a:gd name="T18" fmla="*/ 2147483647 w 74"/>
              <a:gd name="T19" fmla="*/ 2147483647 h 41"/>
              <a:gd name="T20" fmla="*/ 2147483647 w 74"/>
              <a:gd name="T21" fmla="*/ 0 h 41"/>
              <a:gd name="T22" fmla="*/ 2147483647 w 74"/>
              <a:gd name="T23" fmla="*/ 0 h 41"/>
              <a:gd name="T24" fmla="*/ 2147483647 w 74"/>
              <a:gd name="T25" fmla="*/ 2147483647 h 41"/>
              <a:gd name="T26" fmla="*/ 2147483647 w 74"/>
              <a:gd name="T27" fmla="*/ 2147483647 h 41"/>
              <a:gd name="T28" fmla="*/ 0 w 74"/>
              <a:gd name="T29" fmla="*/ 2147483647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1">
                <a:moveTo>
                  <a:pt x="0" y="20"/>
                </a:moveTo>
                <a:lnTo>
                  <a:pt x="11" y="34"/>
                </a:lnTo>
                <a:lnTo>
                  <a:pt x="23" y="37"/>
                </a:lnTo>
                <a:lnTo>
                  <a:pt x="30" y="41"/>
                </a:lnTo>
                <a:lnTo>
                  <a:pt x="44" y="41"/>
                </a:lnTo>
                <a:lnTo>
                  <a:pt x="51" y="37"/>
                </a:lnTo>
                <a:lnTo>
                  <a:pt x="64" y="34"/>
                </a:lnTo>
                <a:lnTo>
                  <a:pt x="74" y="20"/>
                </a:lnTo>
                <a:lnTo>
                  <a:pt x="67" y="11"/>
                </a:lnTo>
                <a:lnTo>
                  <a:pt x="60" y="7"/>
                </a:lnTo>
                <a:lnTo>
                  <a:pt x="44" y="0"/>
                </a:lnTo>
                <a:lnTo>
                  <a:pt x="30" y="0"/>
                </a:lnTo>
                <a:lnTo>
                  <a:pt x="14" y="7"/>
                </a:lnTo>
                <a:lnTo>
                  <a:pt x="7" y="11"/>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691" name="Freeform 131"/>
          <p:cNvSpPr>
            <a:spLocks/>
          </p:cNvSpPr>
          <p:nvPr/>
        </p:nvSpPr>
        <p:spPr bwMode="auto">
          <a:xfrm>
            <a:off x="4283075" y="3670300"/>
            <a:ext cx="61913" cy="95250"/>
          </a:xfrm>
          <a:custGeom>
            <a:avLst/>
            <a:gdLst>
              <a:gd name="T0" fmla="*/ 2147483647 w 79"/>
              <a:gd name="T1" fmla="*/ 2147483647 h 119"/>
              <a:gd name="T2" fmla="*/ 2147483647 w 79"/>
              <a:gd name="T3" fmla="*/ 2147483647 h 119"/>
              <a:gd name="T4" fmla="*/ 2147483647 w 79"/>
              <a:gd name="T5" fmla="*/ 2147483647 h 119"/>
              <a:gd name="T6" fmla="*/ 2147483647 w 79"/>
              <a:gd name="T7" fmla="*/ 2147483647 h 119"/>
              <a:gd name="T8" fmla="*/ 2147483647 w 79"/>
              <a:gd name="T9" fmla="*/ 2147483647 h 119"/>
              <a:gd name="T10" fmla="*/ 0 w 79"/>
              <a:gd name="T11" fmla="*/ 2147483647 h 119"/>
              <a:gd name="T12" fmla="*/ 2147483647 w 79"/>
              <a:gd name="T13" fmla="*/ 2147483647 h 119"/>
              <a:gd name="T14" fmla="*/ 2147483647 w 79"/>
              <a:gd name="T15" fmla="*/ 2147483647 h 119"/>
              <a:gd name="T16" fmla="*/ 2147483647 w 79"/>
              <a:gd name="T17" fmla="*/ 2147483647 h 119"/>
              <a:gd name="T18" fmla="*/ 2147483647 w 79"/>
              <a:gd name="T19" fmla="*/ 2147483647 h 119"/>
              <a:gd name="T20" fmla="*/ 2147483647 w 79"/>
              <a:gd name="T21" fmla="*/ 2147483647 h 119"/>
              <a:gd name="T22" fmla="*/ 2147483647 w 79"/>
              <a:gd name="T23" fmla="*/ 2147483647 h 119"/>
              <a:gd name="T24" fmla="*/ 2147483647 w 79"/>
              <a:gd name="T25" fmla="*/ 2147483647 h 119"/>
              <a:gd name="T26" fmla="*/ 2147483647 w 79"/>
              <a:gd name="T27" fmla="*/ 2147483647 h 119"/>
              <a:gd name="T28" fmla="*/ 2147483647 w 79"/>
              <a:gd name="T29" fmla="*/ 2147483647 h 119"/>
              <a:gd name="T30" fmla="*/ 2147483647 w 79"/>
              <a:gd name="T31" fmla="*/ 2147483647 h 119"/>
              <a:gd name="T32" fmla="*/ 2147483647 w 79"/>
              <a:gd name="T33" fmla="*/ 2147483647 h 119"/>
              <a:gd name="T34" fmla="*/ 2147483647 w 79"/>
              <a:gd name="T35" fmla="*/ 2147483647 h 119"/>
              <a:gd name="T36" fmla="*/ 2147483647 w 79"/>
              <a:gd name="T37" fmla="*/ 2147483647 h 119"/>
              <a:gd name="T38" fmla="*/ 2147483647 w 79"/>
              <a:gd name="T39" fmla="*/ 2147483647 h 119"/>
              <a:gd name="T40" fmla="*/ 2147483647 w 79"/>
              <a:gd name="T41" fmla="*/ 0 h 119"/>
              <a:gd name="T42" fmla="*/ 2147483647 w 79"/>
              <a:gd name="T43" fmla="*/ 2147483647 h 119"/>
              <a:gd name="T44" fmla="*/ 2147483647 w 79"/>
              <a:gd name="T45" fmla="*/ 2147483647 h 119"/>
              <a:gd name="T46" fmla="*/ 2147483647 w 79"/>
              <a:gd name="T47" fmla="*/ 2147483647 h 119"/>
              <a:gd name="T48" fmla="*/ 2147483647 w 79"/>
              <a:gd name="T49" fmla="*/ 2147483647 h 119"/>
              <a:gd name="T50" fmla="*/ 2147483647 w 79"/>
              <a:gd name="T51" fmla="*/ 2147483647 h 119"/>
              <a:gd name="T52" fmla="*/ 2147483647 w 79"/>
              <a:gd name="T53" fmla="*/ 2147483647 h 119"/>
              <a:gd name="T54" fmla="*/ 2147483647 w 79"/>
              <a:gd name="T55" fmla="*/ 0 h 119"/>
              <a:gd name="T56" fmla="*/ 2147483647 w 79"/>
              <a:gd name="T57" fmla="*/ 2147483647 h 119"/>
              <a:gd name="T58" fmla="*/ 2147483647 w 79"/>
              <a:gd name="T59" fmla="*/ 2147483647 h 119"/>
              <a:gd name="T60" fmla="*/ 2147483647 w 79"/>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19">
                <a:moveTo>
                  <a:pt x="19" y="70"/>
                </a:moveTo>
                <a:lnTo>
                  <a:pt x="16" y="93"/>
                </a:lnTo>
                <a:lnTo>
                  <a:pt x="19" y="70"/>
                </a:lnTo>
                <a:lnTo>
                  <a:pt x="12" y="77"/>
                </a:lnTo>
                <a:lnTo>
                  <a:pt x="5" y="83"/>
                </a:lnTo>
                <a:lnTo>
                  <a:pt x="0" y="96"/>
                </a:lnTo>
                <a:lnTo>
                  <a:pt x="5" y="109"/>
                </a:lnTo>
                <a:lnTo>
                  <a:pt x="16" y="116"/>
                </a:lnTo>
                <a:lnTo>
                  <a:pt x="35" y="119"/>
                </a:lnTo>
                <a:lnTo>
                  <a:pt x="53" y="119"/>
                </a:lnTo>
                <a:lnTo>
                  <a:pt x="65" y="116"/>
                </a:lnTo>
                <a:lnTo>
                  <a:pt x="72" y="109"/>
                </a:lnTo>
                <a:lnTo>
                  <a:pt x="79" y="96"/>
                </a:lnTo>
                <a:lnTo>
                  <a:pt x="79" y="83"/>
                </a:lnTo>
                <a:lnTo>
                  <a:pt x="72" y="77"/>
                </a:lnTo>
                <a:lnTo>
                  <a:pt x="65" y="70"/>
                </a:lnTo>
                <a:lnTo>
                  <a:pt x="69" y="93"/>
                </a:lnTo>
                <a:lnTo>
                  <a:pt x="65" y="70"/>
                </a:lnTo>
                <a:lnTo>
                  <a:pt x="65" y="33"/>
                </a:lnTo>
                <a:lnTo>
                  <a:pt x="72" y="17"/>
                </a:lnTo>
                <a:lnTo>
                  <a:pt x="79" y="0"/>
                </a:lnTo>
                <a:lnTo>
                  <a:pt x="69" y="14"/>
                </a:lnTo>
                <a:lnTo>
                  <a:pt x="56" y="17"/>
                </a:lnTo>
                <a:lnTo>
                  <a:pt x="49" y="21"/>
                </a:lnTo>
                <a:lnTo>
                  <a:pt x="35" y="21"/>
                </a:lnTo>
                <a:lnTo>
                  <a:pt x="28" y="17"/>
                </a:lnTo>
                <a:lnTo>
                  <a:pt x="16" y="14"/>
                </a:lnTo>
                <a:lnTo>
                  <a:pt x="5" y="0"/>
                </a:lnTo>
                <a:lnTo>
                  <a:pt x="12" y="17"/>
                </a:lnTo>
                <a:lnTo>
                  <a:pt x="19" y="33"/>
                </a:lnTo>
                <a:lnTo>
                  <a:pt x="19" y="70"/>
                </a:lnTo>
                <a:close/>
              </a:path>
            </a:pathLst>
          </a:custGeom>
          <a:solidFill>
            <a:srgbClr val="FF0000"/>
          </a:solidFill>
          <a:ln w="0">
            <a:solidFill>
              <a:srgbClr val="000000"/>
            </a:solidFill>
            <a:prstDash val="solid"/>
            <a:round/>
            <a:headEnd/>
            <a:tailEnd/>
          </a:ln>
        </p:spPr>
        <p:txBody>
          <a:bodyPr/>
          <a:lstStyle/>
          <a:p>
            <a:endParaRPr lang="en-US"/>
          </a:p>
        </p:txBody>
      </p:sp>
      <p:sp>
        <p:nvSpPr>
          <p:cNvPr id="66692" name="Freeform 132"/>
          <p:cNvSpPr>
            <a:spLocks/>
          </p:cNvSpPr>
          <p:nvPr/>
        </p:nvSpPr>
        <p:spPr bwMode="auto">
          <a:xfrm>
            <a:off x="4311650" y="3765550"/>
            <a:ext cx="12700" cy="20638"/>
          </a:xfrm>
          <a:custGeom>
            <a:avLst/>
            <a:gdLst>
              <a:gd name="T0" fmla="*/ 0 w 18"/>
              <a:gd name="T1" fmla="*/ 0 h 27"/>
              <a:gd name="T2" fmla="*/ 2147483647 w 18"/>
              <a:gd name="T3" fmla="*/ 2147483647 h 27"/>
              <a:gd name="T4" fmla="*/ 2147483647 w 18"/>
              <a:gd name="T5" fmla="*/ 0 h 27"/>
              <a:gd name="T6" fmla="*/ 0 w 18"/>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7">
                <a:moveTo>
                  <a:pt x="0" y="0"/>
                </a:moveTo>
                <a:lnTo>
                  <a:pt x="7" y="27"/>
                </a:lnTo>
                <a:lnTo>
                  <a:pt x="18"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93" name="Freeform 133"/>
          <p:cNvSpPr>
            <a:spLocks/>
          </p:cNvSpPr>
          <p:nvPr/>
        </p:nvSpPr>
        <p:spPr bwMode="auto">
          <a:xfrm>
            <a:off x="4457700" y="3740150"/>
            <a:ext cx="57150" cy="31750"/>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20"/>
                </a:moveTo>
                <a:lnTo>
                  <a:pt x="11" y="33"/>
                </a:lnTo>
                <a:lnTo>
                  <a:pt x="23" y="37"/>
                </a:lnTo>
                <a:lnTo>
                  <a:pt x="30" y="40"/>
                </a:lnTo>
                <a:lnTo>
                  <a:pt x="44" y="40"/>
                </a:lnTo>
                <a:lnTo>
                  <a:pt x="51" y="37"/>
                </a:lnTo>
                <a:lnTo>
                  <a:pt x="64" y="33"/>
                </a:lnTo>
                <a:lnTo>
                  <a:pt x="74" y="20"/>
                </a:lnTo>
                <a:lnTo>
                  <a:pt x="67" y="10"/>
                </a:lnTo>
                <a:lnTo>
                  <a:pt x="60" y="7"/>
                </a:lnTo>
                <a:lnTo>
                  <a:pt x="44" y="0"/>
                </a:lnTo>
                <a:lnTo>
                  <a:pt x="30" y="0"/>
                </a:lnTo>
                <a:lnTo>
                  <a:pt x="14" y="7"/>
                </a:lnTo>
                <a:lnTo>
                  <a:pt x="7" y="10"/>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694" name="Freeform 134"/>
          <p:cNvSpPr>
            <a:spLocks/>
          </p:cNvSpPr>
          <p:nvPr/>
        </p:nvSpPr>
        <p:spPr bwMode="auto">
          <a:xfrm>
            <a:off x="4452938" y="3754438"/>
            <a:ext cx="61912" cy="95250"/>
          </a:xfrm>
          <a:custGeom>
            <a:avLst/>
            <a:gdLst>
              <a:gd name="T0" fmla="*/ 2147483647 w 79"/>
              <a:gd name="T1" fmla="*/ 2147483647 h 119"/>
              <a:gd name="T2" fmla="*/ 2147483647 w 79"/>
              <a:gd name="T3" fmla="*/ 2147483647 h 119"/>
              <a:gd name="T4" fmla="*/ 2147483647 w 79"/>
              <a:gd name="T5" fmla="*/ 2147483647 h 119"/>
              <a:gd name="T6" fmla="*/ 2147483647 w 79"/>
              <a:gd name="T7" fmla="*/ 2147483647 h 119"/>
              <a:gd name="T8" fmla="*/ 2147483647 w 79"/>
              <a:gd name="T9" fmla="*/ 2147483647 h 119"/>
              <a:gd name="T10" fmla="*/ 0 w 79"/>
              <a:gd name="T11" fmla="*/ 2147483647 h 119"/>
              <a:gd name="T12" fmla="*/ 2147483647 w 79"/>
              <a:gd name="T13" fmla="*/ 2147483647 h 119"/>
              <a:gd name="T14" fmla="*/ 2147483647 w 79"/>
              <a:gd name="T15" fmla="*/ 2147483647 h 119"/>
              <a:gd name="T16" fmla="*/ 2147483647 w 79"/>
              <a:gd name="T17" fmla="*/ 2147483647 h 119"/>
              <a:gd name="T18" fmla="*/ 2147483647 w 79"/>
              <a:gd name="T19" fmla="*/ 2147483647 h 119"/>
              <a:gd name="T20" fmla="*/ 2147483647 w 79"/>
              <a:gd name="T21" fmla="*/ 2147483647 h 119"/>
              <a:gd name="T22" fmla="*/ 2147483647 w 79"/>
              <a:gd name="T23" fmla="*/ 2147483647 h 119"/>
              <a:gd name="T24" fmla="*/ 2147483647 w 79"/>
              <a:gd name="T25" fmla="*/ 2147483647 h 119"/>
              <a:gd name="T26" fmla="*/ 2147483647 w 79"/>
              <a:gd name="T27" fmla="*/ 2147483647 h 119"/>
              <a:gd name="T28" fmla="*/ 2147483647 w 79"/>
              <a:gd name="T29" fmla="*/ 2147483647 h 119"/>
              <a:gd name="T30" fmla="*/ 2147483647 w 79"/>
              <a:gd name="T31" fmla="*/ 2147483647 h 119"/>
              <a:gd name="T32" fmla="*/ 2147483647 w 79"/>
              <a:gd name="T33" fmla="*/ 2147483647 h 119"/>
              <a:gd name="T34" fmla="*/ 2147483647 w 79"/>
              <a:gd name="T35" fmla="*/ 2147483647 h 119"/>
              <a:gd name="T36" fmla="*/ 2147483647 w 79"/>
              <a:gd name="T37" fmla="*/ 2147483647 h 119"/>
              <a:gd name="T38" fmla="*/ 2147483647 w 79"/>
              <a:gd name="T39" fmla="*/ 2147483647 h 119"/>
              <a:gd name="T40" fmla="*/ 2147483647 w 79"/>
              <a:gd name="T41" fmla="*/ 0 h 119"/>
              <a:gd name="T42" fmla="*/ 2147483647 w 79"/>
              <a:gd name="T43" fmla="*/ 2147483647 h 119"/>
              <a:gd name="T44" fmla="*/ 2147483647 w 79"/>
              <a:gd name="T45" fmla="*/ 2147483647 h 119"/>
              <a:gd name="T46" fmla="*/ 2147483647 w 79"/>
              <a:gd name="T47" fmla="*/ 2147483647 h 119"/>
              <a:gd name="T48" fmla="*/ 2147483647 w 79"/>
              <a:gd name="T49" fmla="*/ 2147483647 h 119"/>
              <a:gd name="T50" fmla="*/ 2147483647 w 79"/>
              <a:gd name="T51" fmla="*/ 2147483647 h 119"/>
              <a:gd name="T52" fmla="*/ 2147483647 w 79"/>
              <a:gd name="T53" fmla="*/ 2147483647 h 119"/>
              <a:gd name="T54" fmla="*/ 2147483647 w 79"/>
              <a:gd name="T55" fmla="*/ 0 h 119"/>
              <a:gd name="T56" fmla="*/ 2147483647 w 79"/>
              <a:gd name="T57" fmla="*/ 2147483647 h 119"/>
              <a:gd name="T58" fmla="*/ 2147483647 w 79"/>
              <a:gd name="T59" fmla="*/ 2147483647 h 119"/>
              <a:gd name="T60" fmla="*/ 2147483647 w 79"/>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19">
                <a:moveTo>
                  <a:pt x="19" y="70"/>
                </a:moveTo>
                <a:lnTo>
                  <a:pt x="16" y="93"/>
                </a:lnTo>
                <a:lnTo>
                  <a:pt x="19" y="70"/>
                </a:lnTo>
                <a:lnTo>
                  <a:pt x="12" y="77"/>
                </a:lnTo>
                <a:lnTo>
                  <a:pt x="5" y="82"/>
                </a:lnTo>
                <a:lnTo>
                  <a:pt x="0" y="96"/>
                </a:lnTo>
                <a:lnTo>
                  <a:pt x="5" y="109"/>
                </a:lnTo>
                <a:lnTo>
                  <a:pt x="16" y="116"/>
                </a:lnTo>
                <a:lnTo>
                  <a:pt x="35" y="119"/>
                </a:lnTo>
                <a:lnTo>
                  <a:pt x="52" y="119"/>
                </a:lnTo>
                <a:lnTo>
                  <a:pt x="65" y="116"/>
                </a:lnTo>
                <a:lnTo>
                  <a:pt x="72" y="109"/>
                </a:lnTo>
                <a:lnTo>
                  <a:pt x="79" y="96"/>
                </a:lnTo>
                <a:lnTo>
                  <a:pt x="79" y="82"/>
                </a:lnTo>
                <a:lnTo>
                  <a:pt x="72" y="77"/>
                </a:lnTo>
                <a:lnTo>
                  <a:pt x="65" y="70"/>
                </a:lnTo>
                <a:lnTo>
                  <a:pt x="69" y="93"/>
                </a:lnTo>
                <a:lnTo>
                  <a:pt x="65" y="70"/>
                </a:lnTo>
                <a:lnTo>
                  <a:pt x="65" y="33"/>
                </a:lnTo>
                <a:lnTo>
                  <a:pt x="72" y="17"/>
                </a:lnTo>
                <a:lnTo>
                  <a:pt x="79" y="0"/>
                </a:lnTo>
                <a:lnTo>
                  <a:pt x="69" y="13"/>
                </a:lnTo>
                <a:lnTo>
                  <a:pt x="56" y="17"/>
                </a:lnTo>
                <a:lnTo>
                  <a:pt x="49" y="20"/>
                </a:lnTo>
                <a:lnTo>
                  <a:pt x="35" y="20"/>
                </a:lnTo>
                <a:lnTo>
                  <a:pt x="28" y="17"/>
                </a:lnTo>
                <a:lnTo>
                  <a:pt x="16" y="13"/>
                </a:lnTo>
                <a:lnTo>
                  <a:pt x="5" y="0"/>
                </a:lnTo>
                <a:lnTo>
                  <a:pt x="12" y="17"/>
                </a:lnTo>
                <a:lnTo>
                  <a:pt x="19" y="33"/>
                </a:lnTo>
                <a:lnTo>
                  <a:pt x="19" y="70"/>
                </a:lnTo>
                <a:close/>
              </a:path>
            </a:pathLst>
          </a:custGeom>
          <a:solidFill>
            <a:srgbClr val="FF0000"/>
          </a:solidFill>
          <a:ln w="0">
            <a:solidFill>
              <a:srgbClr val="000000"/>
            </a:solidFill>
            <a:prstDash val="solid"/>
            <a:round/>
            <a:headEnd/>
            <a:tailEnd/>
          </a:ln>
        </p:spPr>
        <p:txBody>
          <a:bodyPr/>
          <a:lstStyle/>
          <a:p>
            <a:endParaRPr lang="en-US"/>
          </a:p>
        </p:txBody>
      </p:sp>
      <p:sp>
        <p:nvSpPr>
          <p:cNvPr id="66695" name="Freeform 135"/>
          <p:cNvSpPr>
            <a:spLocks/>
          </p:cNvSpPr>
          <p:nvPr/>
        </p:nvSpPr>
        <p:spPr bwMode="auto">
          <a:xfrm>
            <a:off x="4481513" y="3849688"/>
            <a:ext cx="12700" cy="20637"/>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7"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96" name="Freeform 136"/>
          <p:cNvSpPr>
            <a:spLocks/>
          </p:cNvSpPr>
          <p:nvPr/>
        </p:nvSpPr>
        <p:spPr bwMode="auto">
          <a:xfrm>
            <a:off x="4456113" y="3738563"/>
            <a:ext cx="58737" cy="31750"/>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20"/>
                </a:moveTo>
                <a:lnTo>
                  <a:pt x="10" y="33"/>
                </a:lnTo>
                <a:lnTo>
                  <a:pt x="23" y="37"/>
                </a:lnTo>
                <a:lnTo>
                  <a:pt x="30" y="40"/>
                </a:lnTo>
                <a:lnTo>
                  <a:pt x="44" y="40"/>
                </a:lnTo>
                <a:lnTo>
                  <a:pt x="51" y="37"/>
                </a:lnTo>
                <a:lnTo>
                  <a:pt x="63" y="33"/>
                </a:lnTo>
                <a:lnTo>
                  <a:pt x="74" y="20"/>
                </a:lnTo>
                <a:lnTo>
                  <a:pt x="67" y="10"/>
                </a:lnTo>
                <a:lnTo>
                  <a:pt x="60" y="7"/>
                </a:lnTo>
                <a:lnTo>
                  <a:pt x="44" y="0"/>
                </a:lnTo>
                <a:lnTo>
                  <a:pt x="30" y="0"/>
                </a:lnTo>
                <a:lnTo>
                  <a:pt x="14" y="7"/>
                </a:lnTo>
                <a:lnTo>
                  <a:pt x="7" y="10"/>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697" name="Freeform 137"/>
          <p:cNvSpPr>
            <a:spLocks/>
          </p:cNvSpPr>
          <p:nvPr/>
        </p:nvSpPr>
        <p:spPr bwMode="auto">
          <a:xfrm>
            <a:off x="4451350" y="3754438"/>
            <a:ext cx="63500" cy="95250"/>
          </a:xfrm>
          <a:custGeom>
            <a:avLst/>
            <a:gdLst>
              <a:gd name="T0" fmla="*/ 2147483647 w 80"/>
              <a:gd name="T1" fmla="*/ 2147483647 h 119"/>
              <a:gd name="T2" fmla="*/ 2147483647 w 80"/>
              <a:gd name="T3" fmla="*/ 2147483647 h 119"/>
              <a:gd name="T4" fmla="*/ 2147483647 w 80"/>
              <a:gd name="T5" fmla="*/ 2147483647 h 119"/>
              <a:gd name="T6" fmla="*/ 2147483647 w 80"/>
              <a:gd name="T7" fmla="*/ 2147483647 h 119"/>
              <a:gd name="T8" fmla="*/ 2147483647 w 80"/>
              <a:gd name="T9" fmla="*/ 2147483647 h 119"/>
              <a:gd name="T10" fmla="*/ 0 w 80"/>
              <a:gd name="T11" fmla="*/ 2147483647 h 119"/>
              <a:gd name="T12" fmla="*/ 2147483647 w 80"/>
              <a:gd name="T13" fmla="*/ 2147483647 h 119"/>
              <a:gd name="T14" fmla="*/ 2147483647 w 80"/>
              <a:gd name="T15" fmla="*/ 2147483647 h 119"/>
              <a:gd name="T16" fmla="*/ 2147483647 w 80"/>
              <a:gd name="T17" fmla="*/ 2147483647 h 119"/>
              <a:gd name="T18" fmla="*/ 2147483647 w 80"/>
              <a:gd name="T19" fmla="*/ 2147483647 h 119"/>
              <a:gd name="T20" fmla="*/ 2147483647 w 80"/>
              <a:gd name="T21" fmla="*/ 2147483647 h 119"/>
              <a:gd name="T22" fmla="*/ 2147483647 w 80"/>
              <a:gd name="T23" fmla="*/ 2147483647 h 119"/>
              <a:gd name="T24" fmla="*/ 2147483647 w 80"/>
              <a:gd name="T25" fmla="*/ 2147483647 h 119"/>
              <a:gd name="T26" fmla="*/ 2147483647 w 80"/>
              <a:gd name="T27" fmla="*/ 2147483647 h 119"/>
              <a:gd name="T28" fmla="*/ 2147483647 w 80"/>
              <a:gd name="T29" fmla="*/ 2147483647 h 119"/>
              <a:gd name="T30" fmla="*/ 2147483647 w 80"/>
              <a:gd name="T31" fmla="*/ 2147483647 h 119"/>
              <a:gd name="T32" fmla="*/ 2147483647 w 80"/>
              <a:gd name="T33" fmla="*/ 2147483647 h 119"/>
              <a:gd name="T34" fmla="*/ 2147483647 w 80"/>
              <a:gd name="T35" fmla="*/ 2147483647 h 119"/>
              <a:gd name="T36" fmla="*/ 2147483647 w 80"/>
              <a:gd name="T37" fmla="*/ 2147483647 h 119"/>
              <a:gd name="T38" fmla="*/ 2147483647 w 80"/>
              <a:gd name="T39" fmla="*/ 2147483647 h 119"/>
              <a:gd name="T40" fmla="*/ 2147483647 w 80"/>
              <a:gd name="T41" fmla="*/ 0 h 119"/>
              <a:gd name="T42" fmla="*/ 2147483647 w 80"/>
              <a:gd name="T43" fmla="*/ 2147483647 h 119"/>
              <a:gd name="T44" fmla="*/ 2147483647 w 80"/>
              <a:gd name="T45" fmla="*/ 2147483647 h 119"/>
              <a:gd name="T46" fmla="*/ 2147483647 w 80"/>
              <a:gd name="T47" fmla="*/ 2147483647 h 119"/>
              <a:gd name="T48" fmla="*/ 2147483647 w 80"/>
              <a:gd name="T49" fmla="*/ 2147483647 h 119"/>
              <a:gd name="T50" fmla="*/ 2147483647 w 80"/>
              <a:gd name="T51" fmla="*/ 2147483647 h 119"/>
              <a:gd name="T52" fmla="*/ 2147483647 w 80"/>
              <a:gd name="T53" fmla="*/ 2147483647 h 119"/>
              <a:gd name="T54" fmla="*/ 2147483647 w 80"/>
              <a:gd name="T55" fmla="*/ 0 h 119"/>
              <a:gd name="T56" fmla="*/ 2147483647 w 80"/>
              <a:gd name="T57" fmla="*/ 2147483647 h 119"/>
              <a:gd name="T58" fmla="*/ 2147483647 w 80"/>
              <a:gd name="T59" fmla="*/ 2147483647 h 119"/>
              <a:gd name="T60" fmla="*/ 2147483647 w 80"/>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19">
                <a:moveTo>
                  <a:pt x="20" y="70"/>
                </a:moveTo>
                <a:lnTo>
                  <a:pt x="16" y="93"/>
                </a:lnTo>
                <a:lnTo>
                  <a:pt x="20" y="70"/>
                </a:lnTo>
                <a:lnTo>
                  <a:pt x="13" y="77"/>
                </a:lnTo>
                <a:lnTo>
                  <a:pt x="6" y="82"/>
                </a:lnTo>
                <a:lnTo>
                  <a:pt x="0" y="96"/>
                </a:lnTo>
                <a:lnTo>
                  <a:pt x="6" y="109"/>
                </a:lnTo>
                <a:lnTo>
                  <a:pt x="16" y="116"/>
                </a:lnTo>
                <a:lnTo>
                  <a:pt x="36" y="119"/>
                </a:lnTo>
                <a:lnTo>
                  <a:pt x="53" y="119"/>
                </a:lnTo>
                <a:lnTo>
                  <a:pt x="66" y="116"/>
                </a:lnTo>
                <a:lnTo>
                  <a:pt x="73" y="109"/>
                </a:lnTo>
                <a:lnTo>
                  <a:pt x="80" y="96"/>
                </a:lnTo>
                <a:lnTo>
                  <a:pt x="80" y="82"/>
                </a:lnTo>
                <a:lnTo>
                  <a:pt x="73" y="77"/>
                </a:lnTo>
                <a:lnTo>
                  <a:pt x="66" y="70"/>
                </a:lnTo>
                <a:lnTo>
                  <a:pt x="69" y="93"/>
                </a:lnTo>
                <a:lnTo>
                  <a:pt x="66" y="70"/>
                </a:lnTo>
                <a:lnTo>
                  <a:pt x="66" y="33"/>
                </a:lnTo>
                <a:lnTo>
                  <a:pt x="73" y="17"/>
                </a:lnTo>
                <a:lnTo>
                  <a:pt x="80" y="0"/>
                </a:lnTo>
                <a:lnTo>
                  <a:pt x="69" y="13"/>
                </a:lnTo>
                <a:lnTo>
                  <a:pt x="57" y="17"/>
                </a:lnTo>
                <a:lnTo>
                  <a:pt x="50" y="20"/>
                </a:lnTo>
                <a:lnTo>
                  <a:pt x="36" y="20"/>
                </a:lnTo>
                <a:lnTo>
                  <a:pt x="29" y="17"/>
                </a:lnTo>
                <a:lnTo>
                  <a:pt x="16" y="13"/>
                </a:lnTo>
                <a:lnTo>
                  <a:pt x="6" y="0"/>
                </a:lnTo>
                <a:lnTo>
                  <a:pt x="13" y="17"/>
                </a:lnTo>
                <a:lnTo>
                  <a:pt x="20" y="33"/>
                </a:lnTo>
                <a:lnTo>
                  <a:pt x="20" y="70"/>
                </a:lnTo>
                <a:close/>
              </a:path>
            </a:pathLst>
          </a:custGeom>
          <a:solidFill>
            <a:srgbClr val="FF0000"/>
          </a:solidFill>
          <a:ln w="0">
            <a:solidFill>
              <a:srgbClr val="000000"/>
            </a:solidFill>
            <a:prstDash val="solid"/>
            <a:round/>
            <a:headEnd/>
            <a:tailEnd/>
          </a:ln>
        </p:spPr>
        <p:txBody>
          <a:bodyPr/>
          <a:lstStyle/>
          <a:p>
            <a:endParaRPr lang="en-US"/>
          </a:p>
        </p:txBody>
      </p:sp>
      <p:sp>
        <p:nvSpPr>
          <p:cNvPr id="66698" name="Freeform 138"/>
          <p:cNvSpPr>
            <a:spLocks/>
          </p:cNvSpPr>
          <p:nvPr/>
        </p:nvSpPr>
        <p:spPr bwMode="auto">
          <a:xfrm>
            <a:off x="4479925" y="3849688"/>
            <a:ext cx="14288" cy="20637"/>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7"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699" name="Freeform 139"/>
          <p:cNvSpPr>
            <a:spLocks/>
          </p:cNvSpPr>
          <p:nvPr/>
        </p:nvSpPr>
        <p:spPr bwMode="auto">
          <a:xfrm>
            <a:off x="4337050" y="3656013"/>
            <a:ext cx="58738" cy="31750"/>
          </a:xfrm>
          <a:custGeom>
            <a:avLst/>
            <a:gdLst>
              <a:gd name="T0" fmla="*/ 0 w 74"/>
              <a:gd name="T1" fmla="*/ 2147483647 h 41"/>
              <a:gd name="T2" fmla="*/ 2147483647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2147483647 h 41"/>
              <a:gd name="T18" fmla="*/ 2147483647 w 74"/>
              <a:gd name="T19" fmla="*/ 2147483647 h 41"/>
              <a:gd name="T20" fmla="*/ 2147483647 w 74"/>
              <a:gd name="T21" fmla="*/ 0 h 41"/>
              <a:gd name="T22" fmla="*/ 2147483647 w 74"/>
              <a:gd name="T23" fmla="*/ 0 h 41"/>
              <a:gd name="T24" fmla="*/ 2147483647 w 74"/>
              <a:gd name="T25" fmla="*/ 2147483647 h 41"/>
              <a:gd name="T26" fmla="*/ 2147483647 w 74"/>
              <a:gd name="T27" fmla="*/ 2147483647 h 41"/>
              <a:gd name="T28" fmla="*/ 0 w 74"/>
              <a:gd name="T29" fmla="*/ 2147483647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1">
                <a:moveTo>
                  <a:pt x="0" y="20"/>
                </a:moveTo>
                <a:lnTo>
                  <a:pt x="11" y="34"/>
                </a:lnTo>
                <a:lnTo>
                  <a:pt x="23" y="37"/>
                </a:lnTo>
                <a:lnTo>
                  <a:pt x="30" y="41"/>
                </a:lnTo>
                <a:lnTo>
                  <a:pt x="44" y="41"/>
                </a:lnTo>
                <a:lnTo>
                  <a:pt x="51" y="37"/>
                </a:lnTo>
                <a:lnTo>
                  <a:pt x="64" y="34"/>
                </a:lnTo>
                <a:lnTo>
                  <a:pt x="74" y="20"/>
                </a:lnTo>
                <a:lnTo>
                  <a:pt x="67" y="11"/>
                </a:lnTo>
                <a:lnTo>
                  <a:pt x="60" y="7"/>
                </a:lnTo>
                <a:lnTo>
                  <a:pt x="44" y="0"/>
                </a:lnTo>
                <a:lnTo>
                  <a:pt x="30" y="0"/>
                </a:lnTo>
                <a:lnTo>
                  <a:pt x="14" y="7"/>
                </a:lnTo>
                <a:lnTo>
                  <a:pt x="7" y="11"/>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700" name="Freeform 140"/>
          <p:cNvSpPr>
            <a:spLocks/>
          </p:cNvSpPr>
          <p:nvPr/>
        </p:nvSpPr>
        <p:spPr bwMode="auto">
          <a:xfrm>
            <a:off x="4332288" y="3671888"/>
            <a:ext cx="63500" cy="95250"/>
          </a:xfrm>
          <a:custGeom>
            <a:avLst/>
            <a:gdLst>
              <a:gd name="T0" fmla="*/ 2147483647 w 79"/>
              <a:gd name="T1" fmla="*/ 2147483647 h 120"/>
              <a:gd name="T2" fmla="*/ 2147483647 w 79"/>
              <a:gd name="T3" fmla="*/ 2147483647 h 120"/>
              <a:gd name="T4" fmla="*/ 2147483647 w 79"/>
              <a:gd name="T5" fmla="*/ 2147483647 h 120"/>
              <a:gd name="T6" fmla="*/ 2147483647 w 79"/>
              <a:gd name="T7" fmla="*/ 2147483647 h 120"/>
              <a:gd name="T8" fmla="*/ 2147483647 w 79"/>
              <a:gd name="T9" fmla="*/ 2147483647 h 120"/>
              <a:gd name="T10" fmla="*/ 0 w 79"/>
              <a:gd name="T11" fmla="*/ 2147483647 h 120"/>
              <a:gd name="T12" fmla="*/ 2147483647 w 79"/>
              <a:gd name="T13" fmla="*/ 2147483647 h 120"/>
              <a:gd name="T14" fmla="*/ 2147483647 w 79"/>
              <a:gd name="T15" fmla="*/ 2147483647 h 120"/>
              <a:gd name="T16" fmla="*/ 2147483647 w 79"/>
              <a:gd name="T17" fmla="*/ 2147483647 h 120"/>
              <a:gd name="T18" fmla="*/ 2147483647 w 79"/>
              <a:gd name="T19" fmla="*/ 2147483647 h 120"/>
              <a:gd name="T20" fmla="*/ 2147483647 w 79"/>
              <a:gd name="T21" fmla="*/ 2147483647 h 120"/>
              <a:gd name="T22" fmla="*/ 2147483647 w 79"/>
              <a:gd name="T23" fmla="*/ 2147483647 h 120"/>
              <a:gd name="T24" fmla="*/ 2147483647 w 79"/>
              <a:gd name="T25" fmla="*/ 2147483647 h 120"/>
              <a:gd name="T26" fmla="*/ 2147483647 w 79"/>
              <a:gd name="T27" fmla="*/ 2147483647 h 120"/>
              <a:gd name="T28" fmla="*/ 2147483647 w 79"/>
              <a:gd name="T29" fmla="*/ 2147483647 h 120"/>
              <a:gd name="T30" fmla="*/ 2147483647 w 79"/>
              <a:gd name="T31" fmla="*/ 2147483647 h 120"/>
              <a:gd name="T32" fmla="*/ 2147483647 w 79"/>
              <a:gd name="T33" fmla="*/ 2147483647 h 120"/>
              <a:gd name="T34" fmla="*/ 2147483647 w 79"/>
              <a:gd name="T35" fmla="*/ 2147483647 h 120"/>
              <a:gd name="T36" fmla="*/ 2147483647 w 79"/>
              <a:gd name="T37" fmla="*/ 2147483647 h 120"/>
              <a:gd name="T38" fmla="*/ 2147483647 w 79"/>
              <a:gd name="T39" fmla="*/ 2147483647 h 120"/>
              <a:gd name="T40" fmla="*/ 2147483647 w 79"/>
              <a:gd name="T41" fmla="*/ 0 h 120"/>
              <a:gd name="T42" fmla="*/ 2147483647 w 79"/>
              <a:gd name="T43" fmla="*/ 2147483647 h 120"/>
              <a:gd name="T44" fmla="*/ 2147483647 w 79"/>
              <a:gd name="T45" fmla="*/ 2147483647 h 120"/>
              <a:gd name="T46" fmla="*/ 2147483647 w 79"/>
              <a:gd name="T47" fmla="*/ 2147483647 h 120"/>
              <a:gd name="T48" fmla="*/ 2147483647 w 79"/>
              <a:gd name="T49" fmla="*/ 2147483647 h 120"/>
              <a:gd name="T50" fmla="*/ 2147483647 w 79"/>
              <a:gd name="T51" fmla="*/ 2147483647 h 120"/>
              <a:gd name="T52" fmla="*/ 2147483647 w 79"/>
              <a:gd name="T53" fmla="*/ 2147483647 h 120"/>
              <a:gd name="T54" fmla="*/ 2147483647 w 79"/>
              <a:gd name="T55" fmla="*/ 0 h 120"/>
              <a:gd name="T56" fmla="*/ 2147483647 w 79"/>
              <a:gd name="T57" fmla="*/ 2147483647 h 120"/>
              <a:gd name="T58" fmla="*/ 2147483647 w 79"/>
              <a:gd name="T59" fmla="*/ 2147483647 h 120"/>
              <a:gd name="T60" fmla="*/ 2147483647 w 79"/>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20">
                <a:moveTo>
                  <a:pt x="19" y="70"/>
                </a:moveTo>
                <a:lnTo>
                  <a:pt x="16" y="93"/>
                </a:lnTo>
                <a:lnTo>
                  <a:pt x="19" y="70"/>
                </a:lnTo>
                <a:lnTo>
                  <a:pt x="12" y="77"/>
                </a:lnTo>
                <a:lnTo>
                  <a:pt x="5" y="83"/>
                </a:lnTo>
                <a:lnTo>
                  <a:pt x="0" y="97"/>
                </a:lnTo>
                <a:lnTo>
                  <a:pt x="5" y="109"/>
                </a:lnTo>
                <a:lnTo>
                  <a:pt x="16" y="116"/>
                </a:lnTo>
                <a:lnTo>
                  <a:pt x="35" y="120"/>
                </a:lnTo>
                <a:lnTo>
                  <a:pt x="53" y="120"/>
                </a:lnTo>
                <a:lnTo>
                  <a:pt x="65" y="116"/>
                </a:lnTo>
                <a:lnTo>
                  <a:pt x="72" y="109"/>
                </a:lnTo>
                <a:lnTo>
                  <a:pt x="79" y="97"/>
                </a:lnTo>
                <a:lnTo>
                  <a:pt x="79" y="83"/>
                </a:lnTo>
                <a:lnTo>
                  <a:pt x="72" y="77"/>
                </a:lnTo>
                <a:lnTo>
                  <a:pt x="65" y="70"/>
                </a:lnTo>
                <a:lnTo>
                  <a:pt x="69" y="93"/>
                </a:lnTo>
                <a:lnTo>
                  <a:pt x="65" y="70"/>
                </a:lnTo>
                <a:lnTo>
                  <a:pt x="65" y="33"/>
                </a:lnTo>
                <a:lnTo>
                  <a:pt x="72" y="17"/>
                </a:lnTo>
                <a:lnTo>
                  <a:pt x="79" y="0"/>
                </a:lnTo>
                <a:lnTo>
                  <a:pt x="69" y="14"/>
                </a:lnTo>
                <a:lnTo>
                  <a:pt x="56" y="17"/>
                </a:lnTo>
                <a:lnTo>
                  <a:pt x="49" y="21"/>
                </a:lnTo>
                <a:lnTo>
                  <a:pt x="35" y="21"/>
                </a:lnTo>
                <a:lnTo>
                  <a:pt x="28" y="17"/>
                </a:lnTo>
                <a:lnTo>
                  <a:pt x="16" y="14"/>
                </a:lnTo>
                <a:lnTo>
                  <a:pt x="5" y="0"/>
                </a:lnTo>
                <a:lnTo>
                  <a:pt x="12" y="17"/>
                </a:lnTo>
                <a:lnTo>
                  <a:pt x="19" y="33"/>
                </a:lnTo>
                <a:lnTo>
                  <a:pt x="19" y="70"/>
                </a:lnTo>
                <a:close/>
              </a:path>
            </a:pathLst>
          </a:custGeom>
          <a:solidFill>
            <a:srgbClr val="FF0000"/>
          </a:solidFill>
          <a:ln w="0">
            <a:solidFill>
              <a:srgbClr val="000000"/>
            </a:solidFill>
            <a:prstDash val="solid"/>
            <a:round/>
            <a:headEnd/>
            <a:tailEnd/>
          </a:ln>
        </p:spPr>
        <p:txBody>
          <a:bodyPr/>
          <a:lstStyle/>
          <a:p>
            <a:endParaRPr lang="en-US"/>
          </a:p>
        </p:txBody>
      </p:sp>
      <p:sp>
        <p:nvSpPr>
          <p:cNvPr id="66701" name="Freeform 141"/>
          <p:cNvSpPr>
            <a:spLocks/>
          </p:cNvSpPr>
          <p:nvPr/>
        </p:nvSpPr>
        <p:spPr bwMode="auto">
          <a:xfrm>
            <a:off x="4360863" y="3767138"/>
            <a:ext cx="12700" cy="20637"/>
          </a:xfrm>
          <a:custGeom>
            <a:avLst/>
            <a:gdLst>
              <a:gd name="T0" fmla="*/ 0 w 18"/>
              <a:gd name="T1" fmla="*/ 0 h 26"/>
              <a:gd name="T2" fmla="*/ 2147483647 w 18"/>
              <a:gd name="T3" fmla="*/ 2147483647 h 26"/>
              <a:gd name="T4" fmla="*/ 2147483647 w 18"/>
              <a:gd name="T5" fmla="*/ 0 h 26"/>
              <a:gd name="T6" fmla="*/ 0 w 18"/>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6">
                <a:moveTo>
                  <a:pt x="0" y="0"/>
                </a:moveTo>
                <a:lnTo>
                  <a:pt x="7" y="26"/>
                </a:lnTo>
                <a:lnTo>
                  <a:pt x="18"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702" name="Freeform 142"/>
          <p:cNvSpPr>
            <a:spLocks/>
          </p:cNvSpPr>
          <p:nvPr/>
        </p:nvSpPr>
        <p:spPr bwMode="auto">
          <a:xfrm>
            <a:off x="4538663" y="5759450"/>
            <a:ext cx="58737"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20"/>
                </a:moveTo>
                <a:lnTo>
                  <a:pt x="10" y="34"/>
                </a:lnTo>
                <a:lnTo>
                  <a:pt x="23" y="37"/>
                </a:lnTo>
                <a:lnTo>
                  <a:pt x="30" y="40"/>
                </a:lnTo>
                <a:lnTo>
                  <a:pt x="43" y="40"/>
                </a:lnTo>
                <a:lnTo>
                  <a:pt x="50" y="37"/>
                </a:lnTo>
                <a:lnTo>
                  <a:pt x="63" y="34"/>
                </a:lnTo>
                <a:lnTo>
                  <a:pt x="73" y="20"/>
                </a:lnTo>
                <a:lnTo>
                  <a:pt x="66" y="11"/>
                </a:lnTo>
                <a:lnTo>
                  <a:pt x="59" y="7"/>
                </a:lnTo>
                <a:lnTo>
                  <a:pt x="43" y="0"/>
                </a:lnTo>
                <a:lnTo>
                  <a:pt x="30" y="0"/>
                </a:lnTo>
                <a:lnTo>
                  <a:pt x="13" y="7"/>
                </a:lnTo>
                <a:lnTo>
                  <a:pt x="7" y="11"/>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703" name="Freeform 143"/>
          <p:cNvSpPr>
            <a:spLocks/>
          </p:cNvSpPr>
          <p:nvPr/>
        </p:nvSpPr>
        <p:spPr bwMode="auto">
          <a:xfrm>
            <a:off x="4533900" y="5775325"/>
            <a:ext cx="63500" cy="95250"/>
          </a:xfrm>
          <a:custGeom>
            <a:avLst/>
            <a:gdLst>
              <a:gd name="T0" fmla="*/ 2147483647 w 79"/>
              <a:gd name="T1" fmla="*/ 2147483647 h 119"/>
              <a:gd name="T2" fmla="*/ 2147483647 w 79"/>
              <a:gd name="T3" fmla="*/ 2147483647 h 119"/>
              <a:gd name="T4" fmla="*/ 2147483647 w 79"/>
              <a:gd name="T5" fmla="*/ 2147483647 h 119"/>
              <a:gd name="T6" fmla="*/ 2147483647 w 79"/>
              <a:gd name="T7" fmla="*/ 2147483647 h 119"/>
              <a:gd name="T8" fmla="*/ 2147483647 w 79"/>
              <a:gd name="T9" fmla="*/ 2147483647 h 119"/>
              <a:gd name="T10" fmla="*/ 0 w 79"/>
              <a:gd name="T11" fmla="*/ 2147483647 h 119"/>
              <a:gd name="T12" fmla="*/ 2147483647 w 79"/>
              <a:gd name="T13" fmla="*/ 2147483647 h 119"/>
              <a:gd name="T14" fmla="*/ 2147483647 w 79"/>
              <a:gd name="T15" fmla="*/ 2147483647 h 119"/>
              <a:gd name="T16" fmla="*/ 2147483647 w 79"/>
              <a:gd name="T17" fmla="*/ 2147483647 h 119"/>
              <a:gd name="T18" fmla="*/ 2147483647 w 79"/>
              <a:gd name="T19" fmla="*/ 2147483647 h 119"/>
              <a:gd name="T20" fmla="*/ 2147483647 w 79"/>
              <a:gd name="T21" fmla="*/ 2147483647 h 119"/>
              <a:gd name="T22" fmla="*/ 2147483647 w 79"/>
              <a:gd name="T23" fmla="*/ 2147483647 h 119"/>
              <a:gd name="T24" fmla="*/ 2147483647 w 79"/>
              <a:gd name="T25" fmla="*/ 2147483647 h 119"/>
              <a:gd name="T26" fmla="*/ 2147483647 w 79"/>
              <a:gd name="T27" fmla="*/ 2147483647 h 119"/>
              <a:gd name="T28" fmla="*/ 2147483647 w 79"/>
              <a:gd name="T29" fmla="*/ 2147483647 h 119"/>
              <a:gd name="T30" fmla="*/ 2147483647 w 79"/>
              <a:gd name="T31" fmla="*/ 2147483647 h 119"/>
              <a:gd name="T32" fmla="*/ 2147483647 w 79"/>
              <a:gd name="T33" fmla="*/ 2147483647 h 119"/>
              <a:gd name="T34" fmla="*/ 2147483647 w 79"/>
              <a:gd name="T35" fmla="*/ 2147483647 h 119"/>
              <a:gd name="T36" fmla="*/ 2147483647 w 79"/>
              <a:gd name="T37" fmla="*/ 2147483647 h 119"/>
              <a:gd name="T38" fmla="*/ 2147483647 w 79"/>
              <a:gd name="T39" fmla="*/ 2147483647 h 119"/>
              <a:gd name="T40" fmla="*/ 2147483647 w 79"/>
              <a:gd name="T41" fmla="*/ 0 h 119"/>
              <a:gd name="T42" fmla="*/ 2147483647 w 79"/>
              <a:gd name="T43" fmla="*/ 2147483647 h 119"/>
              <a:gd name="T44" fmla="*/ 2147483647 w 79"/>
              <a:gd name="T45" fmla="*/ 2147483647 h 119"/>
              <a:gd name="T46" fmla="*/ 2147483647 w 79"/>
              <a:gd name="T47" fmla="*/ 2147483647 h 119"/>
              <a:gd name="T48" fmla="*/ 2147483647 w 79"/>
              <a:gd name="T49" fmla="*/ 2147483647 h 119"/>
              <a:gd name="T50" fmla="*/ 2147483647 w 79"/>
              <a:gd name="T51" fmla="*/ 2147483647 h 119"/>
              <a:gd name="T52" fmla="*/ 2147483647 w 79"/>
              <a:gd name="T53" fmla="*/ 2147483647 h 119"/>
              <a:gd name="T54" fmla="*/ 2147483647 w 79"/>
              <a:gd name="T55" fmla="*/ 0 h 119"/>
              <a:gd name="T56" fmla="*/ 2147483647 w 79"/>
              <a:gd name="T57" fmla="*/ 2147483647 h 119"/>
              <a:gd name="T58" fmla="*/ 2147483647 w 79"/>
              <a:gd name="T59" fmla="*/ 2147483647 h 119"/>
              <a:gd name="T60" fmla="*/ 2147483647 w 79"/>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19">
                <a:moveTo>
                  <a:pt x="19" y="70"/>
                </a:moveTo>
                <a:lnTo>
                  <a:pt x="16" y="93"/>
                </a:lnTo>
                <a:lnTo>
                  <a:pt x="19" y="70"/>
                </a:lnTo>
                <a:lnTo>
                  <a:pt x="13" y="77"/>
                </a:lnTo>
                <a:lnTo>
                  <a:pt x="6" y="83"/>
                </a:lnTo>
                <a:lnTo>
                  <a:pt x="0" y="96"/>
                </a:lnTo>
                <a:lnTo>
                  <a:pt x="6" y="109"/>
                </a:lnTo>
                <a:lnTo>
                  <a:pt x="16" y="116"/>
                </a:lnTo>
                <a:lnTo>
                  <a:pt x="36" y="119"/>
                </a:lnTo>
                <a:lnTo>
                  <a:pt x="53" y="119"/>
                </a:lnTo>
                <a:lnTo>
                  <a:pt x="65" y="116"/>
                </a:lnTo>
                <a:lnTo>
                  <a:pt x="72" y="109"/>
                </a:lnTo>
                <a:lnTo>
                  <a:pt x="79" y="96"/>
                </a:lnTo>
                <a:lnTo>
                  <a:pt x="79" y="83"/>
                </a:lnTo>
                <a:lnTo>
                  <a:pt x="72" y="77"/>
                </a:lnTo>
                <a:lnTo>
                  <a:pt x="65" y="70"/>
                </a:lnTo>
                <a:lnTo>
                  <a:pt x="69" y="93"/>
                </a:lnTo>
                <a:lnTo>
                  <a:pt x="65" y="70"/>
                </a:lnTo>
                <a:lnTo>
                  <a:pt x="65" y="33"/>
                </a:lnTo>
                <a:lnTo>
                  <a:pt x="72" y="17"/>
                </a:lnTo>
                <a:lnTo>
                  <a:pt x="79" y="0"/>
                </a:lnTo>
                <a:lnTo>
                  <a:pt x="69" y="14"/>
                </a:lnTo>
                <a:lnTo>
                  <a:pt x="56" y="17"/>
                </a:lnTo>
                <a:lnTo>
                  <a:pt x="49" y="20"/>
                </a:lnTo>
                <a:lnTo>
                  <a:pt x="36" y="20"/>
                </a:lnTo>
                <a:lnTo>
                  <a:pt x="29" y="17"/>
                </a:lnTo>
                <a:lnTo>
                  <a:pt x="16" y="14"/>
                </a:lnTo>
                <a:lnTo>
                  <a:pt x="6" y="0"/>
                </a:lnTo>
                <a:lnTo>
                  <a:pt x="13" y="17"/>
                </a:lnTo>
                <a:lnTo>
                  <a:pt x="19" y="33"/>
                </a:lnTo>
                <a:lnTo>
                  <a:pt x="19" y="70"/>
                </a:lnTo>
                <a:close/>
              </a:path>
            </a:pathLst>
          </a:custGeom>
          <a:solidFill>
            <a:srgbClr val="FF0000"/>
          </a:solidFill>
          <a:ln w="0">
            <a:solidFill>
              <a:srgbClr val="000000"/>
            </a:solidFill>
            <a:prstDash val="solid"/>
            <a:round/>
            <a:headEnd/>
            <a:tailEnd/>
          </a:ln>
        </p:spPr>
        <p:txBody>
          <a:bodyPr/>
          <a:lstStyle/>
          <a:p>
            <a:endParaRPr lang="en-US"/>
          </a:p>
        </p:txBody>
      </p:sp>
      <p:sp>
        <p:nvSpPr>
          <p:cNvPr id="66704" name="Freeform 144"/>
          <p:cNvSpPr>
            <a:spLocks/>
          </p:cNvSpPr>
          <p:nvPr/>
        </p:nvSpPr>
        <p:spPr bwMode="auto">
          <a:xfrm>
            <a:off x="4562475" y="5870575"/>
            <a:ext cx="12700" cy="20638"/>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6"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705" name="Freeform 145"/>
          <p:cNvSpPr>
            <a:spLocks/>
          </p:cNvSpPr>
          <p:nvPr/>
        </p:nvSpPr>
        <p:spPr bwMode="auto">
          <a:xfrm>
            <a:off x="4538663" y="5759450"/>
            <a:ext cx="58737"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20"/>
                </a:moveTo>
                <a:lnTo>
                  <a:pt x="10" y="34"/>
                </a:lnTo>
                <a:lnTo>
                  <a:pt x="23" y="37"/>
                </a:lnTo>
                <a:lnTo>
                  <a:pt x="30" y="40"/>
                </a:lnTo>
                <a:lnTo>
                  <a:pt x="43" y="40"/>
                </a:lnTo>
                <a:lnTo>
                  <a:pt x="50" y="37"/>
                </a:lnTo>
                <a:lnTo>
                  <a:pt x="63" y="34"/>
                </a:lnTo>
                <a:lnTo>
                  <a:pt x="73" y="20"/>
                </a:lnTo>
                <a:lnTo>
                  <a:pt x="66" y="11"/>
                </a:lnTo>
                <a:lnTo>
                  <a:pt x="59" y="7"/>
                </a:lnTo>
                <a:lnTo>
                  <a:pt x="43" y="0"/>
                </a:lnTo>
                <a:lnTo>
                  <a:pt x="30" y="0"/>
                </a:lnTo>
                <a:lnTo>
                  <a:pt x="13" y="7"/>
                </a:lnTo>
                <a:lnTo>
                  <a:pt x="7" y="11"/>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706" name="Freeform 146"/>
          <p:cNvSpPr>
            <a:spLocks/>
          </p:cNvSpPr>
          <p:nvPr/>
        </p:nvSpPr>
        <p:spPr bwMode="auto">
          <a:xfrm>
            <a:off x="4533900" y="5775325"/>
            <a:ext cx="63500" cy="95250"/>
          </a:xfrm>
          <a:custGeom>
            <a:avLst/>
            <a:gdLst>
              <a:gd name="T0" fmla="*/ 2147483647 w 79"/>
              <a:gd name="T1" fmla="*/ 2147483647 h 119"/>
              <a:gd name="T2" fmla="*/ 2147483647 w 79"/>
              <a:gd name="T3" fmla="*/ 2147483647 h 119"/>
              <a:gd name="T4" fmla="*/ 2147483647 w 79"/>
              <a:gd name="T5" fmla="*/ 2147483647 h 119"/>
              <a:gd name="T6" fmla="*/ 2147483647 w 79"/>
              <a:gd name="T7" fmla="*/ 2147483647 h 119"/>
              <a:gd name="T8" fmla="*/ 2147483647 w 79"/>
              <a:gd name="T9" fmla="*/ 2147483647 h 119"/>
              <a:gd name="T10" fmla="*/ 0 w 79"/>
              <a:gd name="T11" fmla="*/ 2147483647 h 119"/>
              <a:gd name="T12" fmla="*/ 2147483647 w 79"/>
              <a:gd name="T13" fmla="*/ 2147483647 h 119"/>
              <a:gd name="T14" fmla="*/ 2147483647 w 79"/>
              <a:gd name="T15" fmla="*/ 2147483647 h 119"/>
              <a:gd name="T16" fmla="*/ 2147483647 w 79"/>
              <a:gd name="T17" fmla="*/ 2147483647 h 119"/>
              <a:gd name="T18" fmla="*/ 2147483647 w 79"/>
              <a:gd name="T19" fmla="*/ 2147483647 h 119"/>
              <a:gd name="T20" fmla="*/ 2147483647 w 79"/>
              <a:gd name="T21" fmla="*/ 2147483647 h 119"/>
              <a:gd name="T22" fmla="*/ 2147483647 w 79"/>
              <a:gd name="T23" fmla="*/ 2147483647 h 119"/>
              <a:gd name="T24" fmla="*/ 2147483647 w 79"/>
              <a:gd name="T25" fmla="*/ 2147483647 h 119"/>
              <a:gd name="T26" fmla="*/ 2147483647 w 79"/>
              <a:gd name="T27" fmla="*/ 2147483647 h 119"/>
              <a:gd name="T28" fmla="*/ 2147483647 w 79"/>
              <a:gd name="T29" fmla="*/ 2147483647 h 119"/>
              <a:gd name="T30" fmla="*/ 2147483647 w 79"/>
              <a:gd name="T31" fmla="*/ 2147483647 h 119"/>
              <a:gd name="T32" fmla="*/ 2147483647 w 79"/>
              <a:gd name="T33" fmla="*/ 2147483647 h 119"/>
              <a:gd name="T34" fmla="*/ 2147483647 w 79"/>
              <a:gd name="T35" fmla="*/ 2147483647 h 119"/>
              <a:gd name="T36" fmla="*/ 2147483647 w 79"/>
              <a:gd name="T37" fmla="*/ 2147483647 h 119"/>
              <a:gd name="T38" fmla="*/ 2147483647 w 79"/>
              <a:gd name="T39" fmla="*/ 2147483647 h 119"/>
              <a:gd name="T40" fmla="*/ 2147483647 w 79"/>
              <a:gd name="T41" fmla="*/ 0 h 119"/>
              <a:gd name="T42" fmla="*/ 2147483647 w 79"/>
              <a:gd name="T43" fmla="*/ 2147483647 h 119"/>
              <a:gd name="T44" fmla="*/ 2147483647 w 79"/>
              <a:gd name="T45" fmla="*/ 2147483647 h 119"/>
              <a:gd name="T46" fmla="*/ 2147483647 w 79"/>
              <a:gd name="T47" fmla="*/ 2147483647 h 119"/>
              <a:gd name="T48" fmla="*/ 2147483647 w 79"/>
              <a:gd name="T49" fmla="*/ 2147483647 h 119"/>
              <a:gd name="T50" fmla="*/ 2147483647 w 79"/>
              <a:gd name="T51" fmla="*/ 2147483647 h 119"/>
              <a:gd name="T52" fmla="*/ 2147483647 w 79"/>
              <a:gd name="T53" fmla="*/ 2147483647 h 119"/>
              <a:gd name="T54" fmla="*/ 2147483647 w 79"/>
              <a:gd name="T55" fmla="*/ 0 h 119"/>
              <a:gd name="T56" fmla="*/ 2147483647 w 79"/>
              <a:gd name="T57" fmla="*/ 2147483647 h 119"/>
              <a:gd name="T58" fmla="*/ 2147483647 w 79"/>
              <a:gd name="T59" fmla="*/ 2147483647 h 119"/>
              <a:gd name="T60" fmla="*/ 2147483647 w 79"/>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19">
                <a:moveTo>
                  <a:pt x="19" y="70"/>
                </a:moveTo>
                <a:lnTo>
                  <a:pt x="16" y="93"/>
                </a:lnTo>
                <a:lnTo>
                  <a:pt x="19" y="70"/>
                </a:lnTo>
                <a:lnTo>
                  <a:pt x="13" y="77"/>
                </a:lnTo>
                <a:lnTo>
                  <a:pt x="6" y="83"/>
                </a:lnTo>
                <a:lnTo>
                  <a:pt x="0" y="96"/>
                </a:lnTo>
                <a:lnTo>
                  <a:pt x="6" y="109"/>
                </a:lnTo>
                <a:lnTo>
                  <a:pt x="16" y="116"/>
                </a:lnTo>
                <a:lnTo>
                  <a:pt x="36" y="119"/>
                </a:lnTo>
                <a:lnTo>
                  <a:pt x="53" y="119"/>
                </a:lnTo>
                <a:lnTo>
                  <a:pt x="65" y="116"/>
                </a:lnTo>
                <a:lnTo>
                  <a:pt x="72" y="109"/>
                </a:lnTo>
                <a:lnTo>
                  <a:pt x="79" y="96"/>
                </a:lnTo>
                <a:lnTo>
                  <a:pt x="79" y="83"/>
                </a:lnTo>
                <a:lnTo>
                  <a:pt x="72" y="77"/>
                </a:lnTo>
                <a:lnTo>
                  <a:pt x="65" y="70"/>
                </a:lnTo>
                <a:lnTo>
                  <a:pt x="69" y="93"/>
                </a:lnTo>
                <a:lnTo>
                  <a:pt x="65" y="70"/>
                </a:lnTo>
                <a:lnTo>
                  <a:pt x="65" y="33"/>
                </a:lnTo>
                <a:lnTo>
                  <a:pt x="72" y="17"/>
                </a:lnTo>
                <a:lnTo>
                  <a:pt x="79" y="0"/>
                </a:lnTo>
                <a:lnTo>
                  <a:pt x="69" y="14"/>
                </a:lnTo>
                <a:lnTo>
                  <a:pt x="56" y="17"/>
                </a:lnTo>
                <a:lnTo>
                  <a:pt x="49" y="20"/>
                </a:lnTo>
                <a:lnTo>
                  <a:pt x="36" y="20"/>
                </a:lnTo>
                <a:lnTo>
                  <a:pt x="29" y="17"/>
                </a:lnTo>
                <a:lnTo>
                  <a:pt x="16" y="14"/>
                </a:lnTo>
                <a:lnTo>
                  <a:pt x="6" y="0"/>
                </a:lnTo>
                <a:lnTo>
                  <a:pt x="13" y="17"/>
                </a:lnTo>
                <a:lnTo>
                  <a:pt x="19" y="33"/>
                </a:lnTo>
                <a:lnTo>
                  <a:pt x="19" y="70"/>
                </a:lnTo>
                <a:close/>
              </a:path>
            </a:pathLst>
          </a:custGeom>
          <a:solidFill>
            <a:srgbClr val="FF0000"/>
          </a:solidFill>
          <a:ln w="0">
            <a:solidFill>
              <a:srgbClr val="000000"/>
            </a:solidFill>
            <a:prstDash val="solid"/>
            <a:round/>
            <a:headEnd/>
            <a:tailEnd/>
          </a:ln>
        </p:spPr>
        <p:txBody>
          <a:bodyPr/>
          <a:lstStyle/>
          <a:p>
            <a:endParaRPr lang="en-US"/>
          </a:p>
        </p:txBody>
      </p:sp>
      <p:sp>
        <p:nvSpPr>
          <p:cNvPr id="66707" name="Freeform 147"/>
          <p:cNvSpPr>
            <a:spLocks/>
          </p:cNvSpPr>
          <p:nvPr/>
        </p:nvSpPr>
        <p:spPr bwMode="auto">
          <a:xfrm>
            <a:off x="4562475" y="5870575"/>
            <a:ext cx="12700" cy="20638"/>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6"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708" name="Freeform 148"/>
          <p:cNvSpPr>
            <a:spLocks/>
          </p:cNvSpPr>
          <p:nvPr/>
        </p:nvSpPr>
        <p:spPr bwMode="auto">
          <a:xfrm>
            <a:off x="4538663" y="5759450"/>
            <a:ext cx="58737" cy="31750"/>
          </a:xfrm>
          <a:custGeom>
            <a:avLst/>
            <a:gdLst>
              <a:gd name="T0" fmla="*/ 0 w 73"/>
              <a:gd name="T1" fmla="*/ 2147483647 h 40"/>
              <a:gd name="T2" fmla="*/ 2147483647 w 73"/>
              <a:gd name="T3" fmla="*/ 2147483647 h 40"/>
              <a:gd name="T4" fmla="*/ 2147483647 w 73"/>
              <a:gd name="T5" fmla="*/ 2147483647 h 40"/>
              <a:gd name="T6" fmla="*/ 2147483647 w 73"/>
              <a:gd name="T7" fmla="*/ 2147483647 h 40"/>
              <a:gd name="T8" fmla="*/ 2147483647 w 73"/>
              <a:gd name="T9" fmla="*/ 2147483647 h 40"/>
              <a:gd name="T10" fmla="*/ 2147483647 w 73"/>
              <a:gd name="T11" fmla="*/ 2147483647 h 40"/>
              <a:gd name="T12" fmla="*/ 2147483647 w 73"/>
              <a:gd name="T13" fmla="*/ 2147483647 h 40"/>
              <a:gd name="T14" fmla="*/ 2147483647 w 73"/>
              <a:gd name="T15" fmla="*/ 2147483647 h 40"/>
              <a:gd name="T16" fmla="*/ 2147483647 w 73"/>
              <a:gd name="T17" fmla="*/ 2147483647 h 40"/>
              <a:gd name="T18" fmla="*/ 2147483647 w 73"/>
              <a:gd name="T19" fmla="*/ 2147483647 h 40"/>
              <a:gd name="T20" fmla="*/ 2147483647 w 73"/>
              <a:gd name="T21" fmla="*/ 0 h 40"/>
              <a:gd name="T22" fmla="*/ 2147483647 w 73"/>
              <a:gd name="T23" fmla="*/ 0 h 40"/>
              <a:gd name="T24" fmla="*/ 2147483647 w 73"/>
              <a:gd name="T25" fmla="*/ 2147483647 h 40"/>
              <a:gd name="T26" fmla="*/ 2147483647 w 73"/>
              <a:gd name="T27" fmla="*/ 2147483647 h 40"/>
              <a:gd name="T28" fmla="*/ 0 w 73"/>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40">
                <a:moveTo>
                  <a:pt x="0" y="20"/>
                </a:moveTo>
                <a:lnTo>
                  <a:pt x="10" y="34"/>
                </a:lnTo>
                <a:lnTo>
                  <a:pt x="23" y="37"/>
                </a:lnTo>
                <a:lnTo>
                  <a:pt x="30" y="40"/>
                </a:lnTo>
                <a:lnTo>
                  <a:pt x="43" y="40"/>
                </a:lnTo>
                <a:lnTo>
                  <a:pt x="50" y="37"/>
                </a:lnTo>
                <a:lnTo>
                  <a:pt x="63" y="34"/>
                </a:lnTo>
                <a:lnTo>
                  <a:pt x="73" y="20"/>
                </a:lnTo>
                <a:lnTo>
                  <a:pt x="66" y="11"/>
                </a:lnTo>
                <a:lnTo>
                  <a:pt x="59" y="7"/>
                </a:lnTo>
                <a:lnTo>
                  <a:pt x="43" y="0"/>
                </a:lnTo>
                <a:lnTo>
                  <a:pt x="30" y="0"/>
                </a:lnTo>
                <a:lnTo>
                  <a:pt x="13" y="7"/>
                </a:lnTo>
                <a:lnTo>
                  <a:pt x="7" y="11"/>
                </a:lnTo>
                <a:lnTo>
                  <a:pt x="0" y="20"/>
                </a:lnTo>
                <a:close/>
              </a:path>
            </a:pathLst>
          </a:custGeom>
          <a:solidFill>
            <a:srgbClr val="FF0000"/>
          </a:solidFill>
          <a:ln w="0">
            <a:solidFill>
              <a:srgbClr val="000000"/>
            </a:solidFill>
            <a:prstDash val="solid"/>
            <a:round/>
            <a:headEnd/>
            <a:tailEnd/>
          </a:ln>
        </p:spPr>
        <p:txBody>
          <a:bodyPr/>
          <a:lstStyle/>
          <a:p>
            <a:endParaRPr lang="en-US"/>
          </a:p>
        </p:txBody>
      </p:sp>
      <p:sp>
        <p:nvSpPr>
          <p:cNvPr id="66709" name="Freeform 149"/>
          <p:cNvSpPr>
            <a:spLocks/>
          </p:cNvSpPr>
          <p:nvPr/>
        </p:nvSpPr>
        <p:spPr bwMode="auto">
          <a:xfrm>
            <a:off x="4533900" y="5775325"/>
            <a:ext cx="63500" cy="95250"/>
          </a:xfrm>
          <a:custGeom>
            <a:avLst/>
            <a:gdLst>
              <a:gd name="T0" fmla="*/ 2147483647 w 79"/>
              <a:gd name="T1" fmla="*/ 2147483647 h 119"/>
              <a:gd name="T2" fmla="*/ 2147483647 w 79"/>
              <a:gd name="T3" fmla="*/ 2147483647 h 119"/>
              <a:gd name="T4" fmla="*/ 2147483647 w 79"/>
              <a:gd name="T5" fmla="*/ 2147483647 h 119"/>
              <a:gd name="T6" fmla="*/ 2147483647 w 79"/>
              <a:gd name="T7" fmla="*/ 2147483647 h 119"/>
              <a:gd name="T8" fmla="*/ 2147483647 w 79"/>
              <a:gd name="T9" fmla="*/ 2147483647 h 119"/>
              <a:gd name="T10" fmla="*/ 0 w 79"/>
              <a:gd name="T11" fmla="*/ 2147483647 h 119"/>
              <a:gd name="T12" fmla="*/ 2147483647 w 79"/>
              <a:gd name="T13" fmla="*/ 2147483647 h 119"/>
              <a:gd name="T14" fmla="*/ 2147483647 w 79"/>
              <a:gd name="T15" fmla="*/ 2147483647 h 119"/>
              <a:gd name="T16" fmla="*/ 2147483647 w 79"/>
              <a:gd name="T17" fmla="*/ 2147483647 h 119"/>
              <a:gd name="T18" fmla="*/ 2147483647 w 79"/>
              <a:gd name="T19" fmla="*/ 2147483647 h 119"/>
              <a:gd name="T20" fmla="*/ 2147483647 w 79"/>
              <a:gd name="T21" fmla="*/ 2147483647 h 119"/>
              <a:gd name="T22" fmla="*/ 2147483647 w 79"/>
              <a:gd name="T23" fmla="*/ 2147483647 h 119"/>
              <a:gd name="T24" fmla="*/ 2147483647 w 79"/>
              <a:gd name="T25" fmla="*/ 2147483647 h 119"/>
              <a:gd name="T26" fmla="*/ 2147483647 w 79"/>
              <a:gd name="T27" fmla="*/ 2147483647 h 119"/>
              <a:gd name="T28" fmla="*/ 2147483647 w 79"/>
              <a:gd name="T29" fmla="*/ 2147483647 h 119"/>
              <a:gd name="T30" fmla="*/ 2147483647 w 79"/>
              <a:gd name="T31" fmla="*/ 2147483647 h 119"/>
              <a:gd name="T32" fmla="*/ 2147483647 w 79"/>
              <a:gd name="T33" fmla="*/ 2147483647 h 119"/>
              <a:gd name="T34" fmla="*/ 2147483647 w 79"/>
              <a:gd name="T35" fmla="*/ 2147483647 h 119"/>
              <a:gd name="T36" fmla="*/ 2147483647 w 79"/>
              <a:gd name="T37" fmla="*/ 2147483647 h 119"/>
              <a:gd name="T38" fmla="*/ 2147483647 w 79"/>
              <a:gd name="T39" fmla="*/ 2147483647 h 119"/>
              <a:gd name="T40" fmla="*/ 2147483647 w 79"/>
              <a:gd name="T41" fmla="*/ 0 h 119"/>
              <a:gd name="T42" fmla="*/ 2147483647 w 79"/>
              <a:gd name="T43" fmla="*/ 2147483647 h 119"/>
              <a:gd name="T44" fmla="*/ 2147483647 w 79"/>
              <a:gd name="T45" fmla="*/ 2147483647 h 119"/>
              <a:gd name="T46" fmla="*/ 2147483647 w 79"/>
              <a:gd name="T47" fmla="*/ 2147483647 h 119"/>
              <a:gd name="T48" fmla="*/ 2147483647 w 79"/>
              <a:gd name="T49" fmla="*/ 2147483647 h 119"/>
              <a:gd name="T50" fmla="*/ 2147483647 w 79"/>
              <a:gd name="T51" fmla="*/ 2147483647 h 119"/>
              <a:gd name="T52" fmla="*/ 2147483647 w 79"/>
              <a:gd name="T53" fmla="*/ 2147483647 h 119"/>
              <a:gd name="T54" fmla="*/ 2147483647 w 79"/>
              <a:gd name="T55" fmla="*/ 0 h 119"/>
              <a:gd name="T56" fmla="*/ 2147483647 w 79"/>
              <a:gd name="T57" fmla="*/ 2147483647 h 119"/>
              <a:gd name="T58" fmla="*/ 2147483647 w 79"/>
              <a:gd name="T59" fmla="*/ 2147483647 h 119"/>
              <a:gd name="T60" fmla="*/ 2147483647 w 79"/>
              <a:gd name="T61" fmla="*/ 2147483647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119">
                <a:moveTo>
                  <a:pt x="19" y="70"/>
                </a:moveTo>
                <a:lnTo>
                  <a:pt x="16" y="93"/>
                </a:lnTo>
                <a:lnTo>
                  <a:pt x="19" y="70"/>
                </a:lnTo>
                <a:lnTo>
                  <a:pt x="13" y="77"/>
                </a:lnTo>
                <a:lnTo>
                  <a:pt x="6" y="83"/>
                </a:lnTo>
                <a:lnTo>
                  <a:pt x="0" y="96"/>
                </a:lnTo>
                <a:lnTo>
                  <a:pt x="6" y="109"/>
                </a:lnTo>
                <a:lnTo>
                  <a:pt x="16" y="116"/>
                </a:lnTo>
                <a:lnTo>
                  <a:pt x="36" y="119"/>
                </a:lnTo>
                <a:lnTo>
                  <a:pt x="53" y="119"/>
                </a:lnTo>
                <a:lnTo>
                  <a:pt x="65" y="116"/>
                </a:lnTo>
                <a:lnTo>
                  <a:pt x="72" y="109"/>
                </a:lnTo>
                <a:lnTo>
                  <a:pt x="79" y="96"/>
                </a:lnTo>
                <a:lnTo>
                  <a:pt x="79" y="83"/>
                </a:lnTo>
                <a:lnTo>
                  <a:pt x="72" y="77"/>
                </a:lnTo>
                <a:lnTo>
                  <a:pt x="65" y="70"/>
                </a:lnTo>
                <a:lnTo>
                  <a:pt x="69" y="93"/>
                </a:lnTo>
                <a:lnTo>
                  <a:pt x="65" y="70"/>
                </a:lnTo>
                <a:lnTo>
                  <a:pt x="65" y="33"/>
                </a:lnTo>
                <a:lnTo>
                  <a:pt x="72" y="17"/>
                </a:lnTo>
                <a:lnTo>
                  <a:pt x="79" y="0"/>
                </a:lnTo>
                <a:lnTo>
                  <a:pt x="69" y="14"/>
                </a:lnTo>
                <a:lnTo>
                  <a:pt x="56" y="17"/>
                </a:lnTo>
                <a:lnTo>
                  <a:pt x="49" y="20"/>
                </a:lnTo>
                <a:lnTo>
                  <a:pt x="36" y="20"/>
                </a:lnTo>
                <a:lnTo>
                  <a:pt x="29" y="17"/>
                </a:lnTo>
                <a:lnTo>
                  <a:pt x="16" y="14"/>
                </a:lnTo>
                <a:lnTo>
                  <a:pt x="6" y="0"/>
                </a:lnTo>
                <a:lnTo>
                  <a:pt x="13" y="17"/>
                </a:lnTo>
                <a:lnTo>
                  <a:pt x="19" y="33"/>
                </a:lnTo>
                <a:lnTo>
                  <a:pt x="19" y="70"/>
                </a:lnTo>
                <a:close/>
              </a:path>
            </a:pathLst>
          </a:custGeom>
          <a:solidFill>
            <a:srgbClr val="FF0000"/>
          </a:solidFill>
          <a:ln w="0">
            <a:solidFill>
              <a:srgbClr val="000000"/>
            </a:solidFill>
            <a:prstDash val="solid"/>
            <a:round/>
            <a:headEnd/>
            <a:tailEnd/>
          </a:ln>
        </p:spPr>
        <p:txBody>
          <a:bodyPr/>
          <a:lstStyle/>
          <a:p>
            <a:endParaRPr lang="en-US"/>
          </a:p>
        </p:txBody>
      </p:sp>
      <p:sp>
        <p:nvSpPr>
          <p:cNvPr id="66710" name="Freeform 150"/>
          <p:cNvSpPr>
            <a:spLocks/>
          </p:cNvSpPr>
          <p:nvPr/>
        </p:nvSpPr>
        <p:spPr bwMode="auto">
          <a:xfrm>
            <a:off x="4562475" y="5870575"/>
            <a:ext cx="12700" cy="20638"/>
          </a:xfrm>
          <a:custGeom>
            <a:avLst/>
            <a:gdLst>
              <a:gd name="T0" fmla="*/ 0 w 17"/>
              <a:gd name="T1" fmla="*/ 0 h 27"/>
              <a:gd name="T2" fmla="*/ 2147483647 w 17"/>
              <a:gd name="T3" fmla="*/ 2147483647 h 27"/>
              <a:gd name="T4" fmla="*/ 2147483647 w 17"/>
              <a:gd name="T5" fmla="*/ 0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6" y="27"/>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711" name="Freeform 151"/>
          <p:cNvSpPr>
            <a:spLocks/>
          </p:cNvSpPr>
          <p:nvPr/>
        </p:nvSpPr>
        <p:spPr bwMode="auto">
          <a:xfrm>
            <a:off x="4352925" y="3717925"/>
            <a:ext cx="58738" cy="31750"/>
          </a:xfrm>
          <a:custGeom>
            <a:avLst/>
            <a:gdLst>
              <a:gd name="T0" fmla="*/ 0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0 h 40"/>
              <a:gd name="T22" fmla="*/ 2147483647 w 74"/>
              <a:gd name="T23" fmla="*/ 0 h 40"/>
              <a:gd name="T24" fmla="*/ 2147483647 w 74"/>
              <a:gd name="T25" fmla="*/ 2147483647 h 40"/>
              <a:gd name="T26" fmla="*/ 2147483647 w 74"/>
              <a:gd name="T27" fmla="*/ 2147483647 h 40"/>
              <a:gd name="T28" fmla="*/ 0 w 74"/>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40">
                <a:moveTo>
                  <a:pt x="0" y="19"/>
                </a:moveTo>
                <a:lnTo>
                  <a:pt x="11" y="33"/>
                </a:lnTo>
                <a:lnTo>
                  <a:pt x="23" y="36"/>
                </a:lnTo>
                <a:lnTo>
                  <a:pt x="30" y="40"/>
                </a:lnTo>
                <a:lnTo>
                  <a:pt x="44" y="40"/>
                </a:lnTo>
                <a:lnTo>
                  <a:pt x="51" y="36"/>
                </a:lnTo>
                <a:lnTo>
                  <a:pt x="63" y="33"/>
                </a:lnTo>
                <a:lnTo>
                  <a:pt x="74" y="19"/>
                </a:lnTo>
                <a:lnTo>
                  <a:pt x="67" y="10"/>
                </a:lnTo>
                <a:lnTo>
                  <a:pt x="60" y="7"/>
                </a:lnTo>
                <a:lnTo>
                  <a:pt x="44" y="0"/>
                </a:lnTo>
                <a:lnTo>
                  <a:pt x="30" y="0"/>
                </a:lnTo>
                <a:lnTo>
                  <a:pt x="14" y="7"/>
                </a:lnTo>
                <a:lnTo>
                  <a:pt x="7" y="10"/>
                </a:lnTo>
                <a:lnTo>
                  <a:pt x="0" y="19"/>
                </a:lnTo>
                <a:close/>
              </a:path>
            </a:pathLst>
          </a:custGeom>
          <a:solidFill>
            <a:srgbClr val="0000FF"/>
          </a:solidFill>
          <a:ln w="0">
            <a:solidFill>
              <a:srgbClr val="000000"/>
            </a:solidFill>
            <a:prstDash val="solid"/>
            <a:round/>
            <a:headEnd/>
            <a:tailEnd/>
          </a:ln>
        </p:spPr>
        <p:txBody>
          <a:bodyPr/>
          <a:lstStyle/>
          <a:p>
            <a:endParaRPr lang="en-US"/>
          </a:p>
        </p:txBody>
      </p:sp>
      <p:sp>
        <p:nvSpPr>
          <p:cNvPr id="66712" name="Freeform 152"/>
          <p:cNvSpPr>
            <a:spLocks/>
          </p:cNvSpPr>
          <p:nvPr/>
        </p:nvSpPr>
        <p:spPr bwMode="auto">
          <a:xfrm>
            <a:off x="4348163" y="3733800"/>
            <a:ext cx="63500" cy="95250"/>
          </a:xfrm>
          <a:custGeom>
            <a:avLst/>
            <a:gdLst>
              <a:gd name="T0" fmla="*/ 2147483647 w 80"/>
              <a:gd name="T1" fmla="*/ 2147483647 h 120"/>
              <a:gd name="T2" fmla="*/ 2147483647 w 80"/>
              <a:gd name="T3" fmla="*/ 2147483647 h 120"/>
              <a:gd name="T4" fmla="*/ 2147483647 w 80"/>
              <a:gd name="T5" fmla="*/ 2147483647 h 120"/>
              <a:gd name="T6" fmla="*/ 2147483647 w 80"/>
              <a:gd name="T7" fmla="*/ 2147483647 h 120"/>
              <a:gd name="T8" fmla="*/ 2147483647 w 80"/>
              <a:gd name="T9" fmla="*/ 2147483647 h 120"/>
              <a:gd name="T10" fmla="*/ 0 w 80"/>
              <a:gd name="T11" fmla="*/ 2147483647 h 120"/>
              <a:gd name="T12" fmla="*/ 2147483647 w 80"/>
              <a:gd name="T13" fmla="*/ 2147483647 h 120"/>
              <a:gd name="T14" fmla="*/ 2147483647 w 80"/>
              <a:gd name="T15" fmla="*/ 2147483647 h 120"/>
              <a:gd name="T16" fmla="*/ 2147483647 w 80"/>
              <a:gd name="T17" fmla="*/ 2147483647 h 120"/>
              <a:gd name="T18" fmla="*/ 2147483647 w 80"/>
              <a:gd name="T19" fmla="*/ 2147483647 h 120"/>
              <a:gd name="T20" fmla="*/ 2147483647 w 80"/>
              <a:gd name="T21" fmla="*/ 2147483647 h 120"/>
              <a:gd name="T22" fmla="*/ 2147483647 w 80"/>
              <a:gd name="T23" fmla="*/ 2147483647 h 120"/>
              <a:gd name="T24" fmla="*/ 2147483647 w 80"/>
              <a:gd name="T25" fmla="*/ 2147483647 h 120"/>
              <a:gd name="T26" fmla="*/ 2147483647 w 80"/>
              <a:gd name="T27" fmla="*/ 2147483647 h 120"/>
              <a:gd name="T28" fmla="*/ 2147483647 w 80"/>
              <a:gd name="T29" fmla="*/ 2147483647 h 120"/>
              <a:gd name="T30" fmla="*/ 2147483647 w 80"/>
              <a:gd name="T31" fmla="*/ 2147483647 h 120"/>
              <a:gd name="T32" fmla="*/ 2147483647 w 80"/>
              <a:gd name="T33" fmla="*/ 2147483647 h 120"/>
              <a:gd name="T34" fmla="*/ 2147483647 w 80"/>
              <a:gd name="T35" fmla="*/ 2147483647 h 120"/>
              <a:gd name="T36" fmla="*/ 2147483647 w 80"/>
              <a:gd name="T37" fmla="*/ 2147483647 h 120"/>
              <a:gd name="T38" fmla="*/ 2147483647 w 80"/>
              <a:gd name="T39" fmla="*/ 2147483647 h 120"/>
              <a:gd name="T40" fmla="*/ 2147483647 w 80"/>
              <a:gd name="T41" fmla="*/ 0 h 120"/>
              <a:gd name="T42" fmla="*/ 2147483647 w 80"/>
              <a:gd name="T43" fmla="*/ 2147483647 h 120"/>
              <a:gd name="T44" fmla="*/ 2147483647 w 80"/>
              <a:gd name="T45" fmla="*/ 2147483647 h 120"/>
              <a:gd name="T46" fmla="*/ 2147483647 w 80"/>
              <a:gd name="T47" fmla="*/ 2147483647 h 120"/>
              <a:gd name="T48" fmla="*/ 2147483647 w 80"/>
              <a:gd name="T49" fmla="*/ 2147483647 h 120"/>
              <a:gd name="T50" fmla="*/ 2147483647 w 80"/>
              <a:gd name="T51" fmla="*/ 2147483647 h 120"/>
              <a:gd name="T52" fmla="*/ 2147483647 w 80"/>
              <a:gd name="T53" fmla="*/ 2147483647 h 120"/>
              <a:gd name="T54" fmla="*/ 2147483647 w 80"/>
              <a:gd name="T55" fmla="*/ 0 h 120"/>
              <a:gd name="T56" fmla="*/ 2147483647 w 80"/>
              <a:gd name="T57" fmla="*/ 2147483647 h 120"/>
              <a:gd name="T58" fmla="*/ 2147483647 w 80"/>
              <a:gd name="T59" fmla="*/ 2147483647 h 120"/>
              <a:gd name="T60" fmla="*/ 2147483647 w 80"/>
              <a:gd name="T61" fmla="*/ 2147483647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20">
                <a:moveTo>
                  <a:pt x="20" y="70"/>
                </a:moveTo>
                <a:lnTo>
                  <a:pt x="17" y="93"/>
                </a:lnTo>
                <a:lnTo>
                  <a:pt x="20" y="70"/>
                </a:lnTo>
                <a:lnTo>
                  <a:pt x="13" y="77"/>
                </a:lnTo>
                <a:lnTo>
                  <a:pt x="6" y="83"/>
                </a:lnTo>
                <a:lnTo>
                  <a:pt x="0" y="97"/>
                </a:lnTo>
                <a:lnTo>
                  <a:pt x="6" y="109"/>
                </a:lnTo>
                <a:lnTo>
                  <a:pt x="17" y="116"/>
                </a:lnTo>
                <a:lnTo>
                  <a:pt x="36" y="120"/>
                </a:lnTo>
                <a:lnTo>
                  <a:pt x="53" y="120"/>
                </a:lnTo>
                <a:lnTo>
                  <a:pt x="66" y="116"/>
                </a:lnTo>
                <a:lnTo>
                  <a:pt x="73" y="109"/>
                </a:lnTo>
                <a:lnTo>
                  <a:pt x="80" y="97"/>
                </a:lnTo>
                <a:lnTo>
                  <a:pt x="80" y="83"/>
                </a:lnTo>
                <a:lnTo>
                  <a:pt x="73" y="77"/>
                </a:lnTo>
                <a:lnTo>
                  <a:pt x="66" y="70"/>
                </a:lnTo>
                <a:lnTo>
                  <a:pt x="69" y="93"/>
                </a:lnTo>
                <a:lnTo>
                  <a:pt x="66" y="70"/>
                </a:lnTo>
                <a:lnTo>
                  <a:pt x="66" y="34"/>
                </a:lnTo>
                <a:lnTo>
                  <a:pt x="73" y="17"/>
                </a:lnTo>
                <a:lnTo>
                  <a:pt x="80" y="0"/>
                </a:lnTo>
                <a:lnTo>
                  <a:pt x="69" y="14"/>
                </a:lnTo>
                <a:lnTo>
                  <a:pt x="57" y="17"/>
                </a:lnTo>
                <a:lnTo>
                  <a:pt x="50" y="21"/>
                </a:lnTo>
                <a:lnTo>
                  <a:pt x="36" y="21"/>
                </a:lnTo>
                <a:lnTo>
                  <a:pt x="29" y="17"/>
                </a:lnTo>
                <a:lnTo>
                  <a:pt x="17" y="14"/>
                </a:lnTo>
                <a:lnTo>
                  <a:pt x="6" y="0"/>
                </a:lnTo>
                <a:lnTo>
                  <a:pt x="13" y="17"/>
                </a:lnTo>
                <a:lnTo>
                  <a:pt x="20" y="34"/>
                </a:lnTo>
                <a:lnTo>
                  <a:pt x="20" y="70"/>
                </a:lnTo>
                <a:close/>
              </a:path>
            </a:pathLst>
          </a:custGeom>
          <a:solidFill>
            <a:srgbClr val="0000FF"/>
          </a:solidFill>
          <a:ln w="0">
            <a:solidFill>
              <a:srgbClr val="000000"/>
            </a:solidFill>
            <a:prstDash val="solid"/>
            <a:round/>
            <a:headEnd/>
            <a:tailEnd/>
          </a:ln>
        </p:spPr>
        <p:txBody>
          <a:bodyPr/>
          <a:lstStyle/>
          <a:p>
            <a:endParaRPr lang="en-US"/>
          </a:p>
        </p:txBody>
      </p:sp>
      <p:sp>
        <p:nvSpPr>
          <p:cNvPr id="66713" name="Freeform 153"/>
          <p:cNvSpPr>
            <a:spLocks/>
          </p:cNvSpPr>
          <p:nvPr/>
        </p:nvSpPr>
        <p:spPr bwMode="auto">
          <a:xfrm>
            <a:off x="4376738" y="3829050"/>
            <a:ext cx="14287" cy="20638"/>
          </a:xfrm>
          <a:custGeom>
            <a:avLst/>
            <a:gdLst>
              <a:gd name="T0" fmla="*/ 0 w 17"/>
              <a:gd name="T1" fmla="*/ 0 h 26"/>
              <a:gd name="T2" fmla="*/ 2147483647 w 17"/>
              <a:gd name="T3" fmla="*/ 2147483647 h 26"/>
              <a:gd name="T4" fmla="*/ 2147483647 w 17"/>
              <a:gd name="T5" fmla="*/ 0 h 26"/>
              <a:gd name="T6" fmla="*/ 0 w 17"/>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6">
                <a:moveTo>
                  <a:pt x="0" y="0"/>
                </a:moveTo>
                <a:lnTo>
                  <a:pt x="7" y="26"/>
                </a:lnTo>
                <a:lnTo>
                  <a:pt x="17" y="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66714" name="Rectangle 154"/>
          <p:cNvSpPr>
            <a:spLocks noChangeArrowheads="1"/>
          </p:cNvSpPr>
          <p:nvPr/>
        </p:nvSpPr>
        <p:spPr bwMode="auto">
          <a:xfrm>
            <a:off x="2895600" y="4459288"/>
            <a:ext cx="8794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200" b="1" i="1">
                <a:solidFill>
                  <a:schemeClr val="bg1"/>
                </a:solidFill>
              </a:rPr>
              <a:t>Chesterfield</a:t>
            </a:r>
            <a:endParaRPr lang="en-US" sz="1200" b="1" i="1">
              <a:solidFill>
                <a:schemeClr val="bg1"/>
              </a:solidFill>
              <a:latin typeface="Times New Roman" panose="02020603050405020304" pitchFamily="18" charset="0"/>
            </a:endParaRPr>
          </a:p>
        </p:txBody>
      </p:sp>
      <p:sp>
        <p:nvSpPr>
          <p:cNvPr id="66715" name="Rectangle 155"/>
          <p:cNvSpPr>
            <a:spLocks noChangeArrowheads="1"/>
          </p:cNvSpPr>
          <p:nvPr/>
        </p:nvSpPr>
        <p:spPr bwMode="auto">
          <a:xfrm>
            <a:off x="3398838" y="3138488"/>
            <a:ext cx="639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200" b="1" i="1">
                <a:solidFill>
                  <a:schemeClr val="bg1"/>
                </a:solidFill>
              </a:rPr>
              <a:t>Henrico</a:t>
            </a:r>
            <a:endParaRPr lang="en-US" sz="1200" b="1" i="1">
              <a:solidFill>
                <a:schemeClr val="bg1"/>
              </a:solidFill>
              <a:latin typeface="Times New Roman" panose="02020603050405020304" pitchFamily="18" charset="0"/>
            </a:endParaRPr>
          </a:p>
        </p:txBody>
      </p:sp>
      <p:sp>
        <p:nvSpPr>
          <p:cNvPr id="66716" name="Line 156"/>
          <p:cNvSpPr>
            <a:spLocks noChangeShapeType="1"/>
          </p:cNvSpPr>
          <p:nvPr/>
        </p:nvSpPr>
        <p:spPr bwMode="auto">
          <a:xfrm flipH="1" flipV="1">
            <a:off x="4548188" y="3868738"/>
            <a:ext cx="2114550" cy="415925"/>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17" name="Freeform 157"/>
          <p:cNvSpPr>
            <a:spLocks/>
          </p:cNvSpPr>
          <p:nvPr/>
        </p:nvSpPr>
        <p:spPr bwMode="auto">
          <a:xfrm>
            <a:off x="4519613" y="3841750"/>
            <a:ext cx="33337" cy="53975"/>
          </a:xfrm>
          <a:custGeom>
            <a:avLst/>
            <a:gdLst>
              <a:gd name="T0" fmla="*/ 0 w 41"/>
              <a:gd name="T1" fmla="*/ 2147483647 h 69"/>
              <a:gd name="T2" fmla="*/ 2147483647 w 41"/>
              <a:gd name="T3" fmla="*/ 0 h 69"/>
              <a:gd name="T4" fmla="*/ 2147483647 w 41"/>
              <a:gd name="T5" fmla="*/ 2147483647 h 69"/>
              <a:gd name="T6" fmla="*/ 0 w 41"/>
              <a:gd name="T7" fmla="*/ 2147483647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69">
                <a:moveTo>
                  <a:pt x="0" y="28"/>
                </a:moveTo>
                <a:lnTo>
                  <a:pt x="41" y="0"/>
                </a:lnTo>
                <a:lnTo>
                  <a:pt x="27" y="69"/>
                </a:lnTo>
                <a:lnTo>
                  <a:pt x="0" y="28"/>
                </a:lnTo>
                <a:close/>
              </a:path>
            </a:pathLst>
          </a:custGeom>
          <a:solidFill>
            <a:srgbClr val="000000"/>
          </a:solidFill>
          <a:ln w="0">
            <a:solidFill>
              <a:srgbClr val="000000"/>
            </a:solidFill>
            <a:prstDash val="solid"/>
            <a:round/>
            <a:headEnd/>
            <a:tailEnd/>
          </a:ln>
        </p:spPr>
        <p:txBody>
          <a:bodyPr/>
          <a:lstStyle/>
          <a:p>
            <a:endParaRPr lang="en-US"/>
          </a:p>
        </p:txBody>
      </p:sp>
      <p:sp>
        <p:nvSpPr>
          <p:cNvPr id="66718" name="Rectangle 158"/>
          <p:cNvSpPr>
            <a:spLocks noChangeArrowheads="1"/>
          </p:cNvSpPr>
          <p:nvPr/>
        </p:nvSpPr>
        <p:spPr bwMode="auto">
          <a:xfrm>
            <a:off x="6173788" y="4284663"/>
            <a:ext cx="16875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Joyce L. Whitaker, M.D., LTD.</a:t>
            </a:r>
            <a:endParaRPr lang="en-US" sz="2400">
              <a:solidFill>
                <a:schemeClr val="bg1"/>
              </a:solidFill>
              <a:latin typeface="Times New Roman" panose="02020603050405020304" pitchFamily="18" charset="0"/>
            </a:endParaRPr>
          </a:p>
        </p:txBody>
      </p:sp>
      <p:sp>
        <p:nvSpPr>
          <p:cNvPr id="66719" name="Line 159"/>
          <p:cNvSpPr>
            <a:spLocks noChangeShapeType="1"/>
          </p:cNvSpPr>
          <p:nvPr/>
        </p:nvSpPr>
        <p:spPr bwMode="auto">
          <a:xfrm flipH="1" flipV="1">
            <a:off x="4511675" y="3879850"/>
            <a:ext cx="2035175" cy="688975"/>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20" name="Freeform 160"/>
          <p:cNvSpPr>
            <a:spLocks/>
          </p:cNvSpPr>
          <p:nvPr/>
        </p:nvSpPr>
        <p:spPr bwMode="auto">
          <a:xfrm>
            <a:off x="4484688" y="3852863"/>
            <a:ext cx="36512" cy="52387"/>
          </a:xfrm>
          <a:custGeom>
            <a:avLst/>
            <a:gdLst>
              <a:gd name="T0" fmla="*/ 0 w 45"/>
              <a:gd name="T1" fmla="*/ 2147483647 h 66"/>
              <a:gd name="T2" fmla="*/ 2147483647 w 45"/>
              <a:gd name="T3" fmla="*/ 0 h 66"/>
              <a:gd name="T4" fmla="*/ 2147483647 w 45"/>
              <a:gd name="T5" fmla="*/ 2147483647 h 66"/>
              <a:gd name="T6" fmla="*/ 0 w 45"/>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66">
                <a:moveTo>
                  <a:pt x="0" y="22"/>
                </a:moveTo>
                <a:lnTo>
                  <a:pt x="45" y="0"/>
                </a:lnTo>
                <a:lnTo>
                  <a:pt x="22" y="66"/>
                </a:lnTo>
                <a:lnTo>
                  <a:pt x="0" y="22"/>
                </a:lnTo>
                <a:close/>
              </a:path>
            </a:pathLst>
          </a:custGeom>
          <a:solidFill>
            <a:srgbClr val="000000"/>
          </a:solidFill>
          <a:ln w="0">
            <a:solidFill>
              <a:srgbClr val="000000"/>
            </a:solidFill>
            <a:prstDash val="solid"/>
            <a:round/>
            <a:headEnd/>
            <a:tailEnd/>
          </a:ln>
        </p:spPr>
        <p:txBody>
          <a:bodyPr/>
          <a:lstStyle/>
          <a:p>
            <a:endParaRPr lang="en-US"/>
          </a:p>
        </p:txBody>
      </p:sp>
      <p:sp>
        <p:nvSpPr>
          <p:cNvPr id="66721" name="Rectangle 161"/>
          <p:cNvSpPr>
            <a:spLocks noChangeArrowheads="1"/>
          </p:cNvSpPr>
          <p:nvPr/>
        </p:nvSpPr>
        <p:spPr bwMode="auto">
          <a:xfrm>
            <a:off x="6235700" y="4568825"/>
            <a:ext cx="146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Vernon J. Harris East End</a:t>
            </a:r>
            <a:endParaRPr lang="en-US" sz="2400">
              <a:solidFill>
                <a:schemeClr val="bg1"/>
              </a:solidFill>
              <a:latin typeface="Times New Roman" panose="02020603050405020304" pitchFamily="18" charset="0"/>
            </a:endParaRPr>
          </a:p>
        </p:txBody>
      </p:sp>
      <p:sp>
        <p:nvSpPr>
          <p:cNvPr id="66722" name="Rectangle 162"/>
          <p:cNvSpPr>
            <a:spLocks noChangeArrowheads="1"/>
          </p:cNvSpPr>
          <p:nvPr/>
        </p:nvSpPr>
        <p:spPr bwMode="auto">
          <a:xfrm>
            <a:off x="6235700" y="4719638"/>
            <a:ext cx="14557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Community Health Center</a:t>
            </a:r>
            <a:endParaRPr lang="en-US" sz="2400">
              <a:solidFill>
                <a:schemeClr val="bg1"/>
              </a:solidFill>
              <a:latin typeface="Times New Roman" panose="02020603050405020304" pitchFamily="18" charset="0"/>
            </a:endParaRPr>
          </a:p>
        </p:txBody>
      </p:sp>
      <p:sp>
        <p:nvSpPr>
          <p:cNvPr id="66723" name="Line 163"/>
          <p:cNvSpPr>
            <a:spLocks noChangeShapeType="1"/>
          </p:cNvSpPr>
          <p:nvPr/>
        </p:nvSpPr>
        <p:spPr bwMode="auto">
          <a:xfrm flipV="1">
            <a:off x="3695700" y="3998913"/>
            <a:ext cx="615950" cy="1152525"/>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24" name="Freeform 164"/>
          <p:cNvSpPr>
            <a:spLocks/>
          </p:cNvSpPr>
          <p:nvPr/>
        </p:nvSpPr>
        <p:spPr bwMode="auto">
          <a:xfrm>
            <a:off x="4287838" y="3973513"/>
            <a:ext cx="49212" cy="38100"/>
          </a:xfrm>
          <a:custGeom>
            <a:avLst/>
            <a:gdLst>
              <a:gd name="T0" fmla="*/ 2147483647 w 62"/>
              <a:gd name="T1" fmla="*/ 0 h 48"/>
              <a:gd name="T2" fmla="*/ 2147483647 w 62"/>
              <a:gd name="T3" fmla="*/ 2147483647 h 48"/>
              <a:gd name="T4" fmla="*/ 0 w 62"/>
              <a:gd name="T5" fmla="*/ 2147483647 h 48"/>
              <a:gd name="T6" fmla="*/ 2147483647 w 62"/>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48">
                <a:moveTo>
                  <a:pt x="49" y="0"/>
                </a:moveTo>
                <a:lnTo>
                  <a:pt x="62" y="48"/>
                </a:lnTo>
                <a:lnTo>
                  <a:pt x="0" y="13"/>
                </a:lnTo>
                <a:lnTo>
                  <a:pt x="49" y="0"/>
                </a:lnTo>
                <a:close/>
              </a:path>
            </a:pathLst>
          </a:custGeom>
          <a:solidFill>
            <a:srgbClr val="000000"/>
          </a:solidFill>
          <a:ln w="0">
            <a:solidFill>
              <a:srgbClr val="000000"/>
            </a:solidFill>
            <a:prstDash val="solid"/>
            <a:round/>
            <a:headEnd/>
            <a:tailEnd/>
          </a:ln>
        </p:spPr>
        <p:txBody>
          <a:bodyPr/>
          <a:lstStyle/>
          <a:p>
            <a:endParaRPr lang="en-US"/>
          </a:p>
        </p:txBody>
      </p:sp>
      <p:sp>
        <p:nvSpPr>
          <p:cNvPr id="66725" name="Rectangle 165"/>
          <p:cNvSpPr>
            <a:spLocks noChangeArrowheads="1"/>
          </p:cNvSpPr>
          <p:nvPr/>
        </p:nvSpPr>
        <p:spPr bwMode="auto">
          <a:xfrm>
            <a:off x="2852738" y="5151438"/>
            <a:ext cx="15478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Charles City Medical Group</a:t>
            </a:r>
            <a:endParaRPr lang="en-US" sz="2400">
              <a:solidFill>
                <a:schemeClr val="bg1"/>
              </a:solidFill>
              <a:latin typeface="Times New Roman" panose="02020603050405020304" pitchFamily="18" charset="0"/>
            </a:endParaRPr>
          </a:p>
        </p:txBody>
      </p:sp>
      <p:sp>
        <p:nvSpPr>
          <p:cNvPr id="66726" name="Line 166"/>
          <p:cNvSpPr>
            <a:spLocks noChangeShapeType="1"/>
          </p:cNvSpPr>
          <p:nvPr/>
        </p:nvSpPr>
        <p:spPr bwMode="auto">
          <a:xfrm flipV="1">
            <a:off x="3625850" y="3995738"/>
            <a:ext cx="671513" cy="879475"/>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27" name="Freeform 167"/>
          <p:cNvSpPr>
            <a:spLocks/>
          </p:cNvSpPr>
          <p:nvPr/>
        </p:nvSpPr>
        <p:spPr bwMode="auto">
          <a:xfrm>
            <a:off x="4275138" y="3971925"/>
            <a:ext cx="44450" cy="39688"/>
          </a:xfrm>
          <a:custGeom>
            <a:avLst/>
            <a:gdLst>
              <a:gd name="T0" fmla="*/ 2147483647 w 58"/>
              <a:gd name="T1" fmla="*/ 0 h 51"/>
              <a:gd name="T2" fmla="*/ 2147483647 w 58"/>
              <a:gd name="T3" fmla="*/ 2147483647 h 51"/>
              <a:gd name="T4" fmla="*/ 0 w 58"/>
              <a:gd name="T5" fmla="*/ 2147483647 h 51"/>
              <a:gd name="T6" fmla="*/ 2147483647 w 58"/>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1">
                <a:moveTo>
                  <a:pt x="51" y="0"/>
                </a:moveTo>
                <a:lnTo>
                  <a:pt x="58" y="51"/>
                </a:lnTo>
                <a:lnTo>
                  <a:pt x="0" y="7"/>
                </a:lnTo>
                <a:lnTo>
                  <a:pt x="51" y="0"/>
                </a:lnTo>
                <a:close/>
              </a:path>
            </a:pathLst>
          </a:custGeom>
          <a:solidFill>
            <a:srgbClr val="000000"/>
          </a:solidFill>
          <a:ln w="0">
            <a:solidFill>
              <a:srgbClr val="000000"/>
            </a:solidFill>
            <a:prstDash val="solid"/>
            <a:round/>
            <a:headEnd/>
            <a:tailEnd/>
          </a:ln>
        </p:spPr>
        <p:txBody>
          <a:bodyPr/>
          <a:lstStyle/>
          <a:p>
            <a:endParaRPr lang="en-US"/>
          </a:p>
        </p:txBody>
      </p:sp>
      <p:sp>
        <p:nvSpPr>
          <p:cNvPr id="66728" name="Rectangle 168"/>
          <p:cNvSpPr>
            <a:spLocks noChangeArrowheads="1"/>
          </p:cNvSpPr>
          <p:nvPr/>
        </p:nvSpPr>
        <p:spPr bwMode="auto">
          <a:xfrm>
            <a:off x="2614613" y="4875213"/>
            <a:ext cx="18335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Manchester Pediatric Associates</a:t>
            </a:r>
            <a:endParaRPr lang="en-US" sz="2400">
              <a:solidFill>
                <a:schemeClr val="bg1"/>
              </a:solidFill>
              <a:latin typeface="Times New Roman" panose="02020603050405020304" pitchFamily="18" charset="0"/>
            </a:endParaRPr>
          </a:p>
        </p:txBody>
      </p:sp>
      <p:sp>
        <p:nvSpPr>
          <p:cNvPr id="66729" name="Line 169"/>
          <p:cNvSpPr>
            <a:spLocks noChangeShapeType="1"/>
          </p:cNvSpPr>
          <p:nvPr/>
        </p:nvSpPr>
        <p:spPr bwMode="auto">
          <a:xfrm flipH="1">
            <a:off x="4532313" y="3516313"/>
            <a:ext cx="2274887" cy="327025"/>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30" name="Freeform 170"/>
          <p:cNvSpPr>
            <a:spLocks/>
          </p:cNvSpPr>
          <p:nvPr/>
        </p:nvSpPr>
        <p:spPr bwMode="auto">
          <a:xfrm>
            <a:off x="4503738" y="3814763"/>
            <a:ext cx="31750" cy="55562"/>
          </a:xfrm>
          <a:custGeom>
            <a:avLst/>
            <a:gdLst>
              <a:gd name="T0" fmla="*/ 0 w 40"/>
              <a:gd name="T1" fmla="*/ 2147483647 h 72"/>
              <a:gd name="T2" fmla="*/ 2147483647 w 40"/>
              <a:gd name="T3" fmla="*/ 0 h 72"/>
              <a:gd name="T4" fmla="*/ 2147483647 w 40"/>
              <a:gd name="T5" fmla="*/ 2147483647 h 72"/>
              <a:gd name="T6" fmla="*/ 0 w 4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72">
                <a:moveTo>
                  <a:pt x="0" y="41"/>
                </a:moveTo>
                <a:lnTo>
                  <a:pt x="31" y="0"/>
                </a:lnTo>
                <a:lnTo>
                  <a:pt x="40" y="72"/>
                </a:lnTo>
                <a:lnTo>
                  <a:pt x="0" y="41"/>
                </a:lnTo>
                <a:close/>
              </a:path>
            </a:pathLst>
          </a:custGeom>
          <a:solidFill>
            <a:srgbClr val="000000"/>
          </a:solidFill>
          <a:ln w="0">
            <a:solidFill>
              <a:srgbClr val="000000"/>
            </a:solidFill>
            <a:prstDash val="solid"/>
            <a:round/>
            <a:headEnd/>
            <a:tailEnd/>
          </a:ln>
        </p:spPr>
        <p:txBody>
          <a:bodyPr/>
          <a:lstStyle/>
          <a:p>
            <a:endParaRPr lang="en-US"/>
          </a:p>
        </p:txBody>
      </p:sp>
      <p:sp>
        <p:nvSpPr>
          <p:cNvPr id="66731" name="Rectangle 171"/>
          <p:cNvSpPr>
            <a:spLocks noChangeArrowheads="1"/>
          </p:cNvSpPr>
          <p:nvPr/>
        </p:nvSpPr>
        <p:spPr bwMode="auto">
          <a:xfrm>
            <a:off x="6807200" y="3417888"/>
            <a:ext cx="1104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Frank S. Royal, MD</a:t>
            </a:r>
            <a:endParaRPr lang="en-US" sz="2400">
              <a:solidFill>
                <a:schemeClr val="bg1"/>
              </a:solidFill>
              <a:latin typeface="Times New Roman" panose="02020603050405020304" pitchFamily="18" charset="0"/>
            </a:endParaRPr>
          </a:p>
        </p:txBody>
      </p:sp>
      <p:sp>
        <p:nvSpPr>
          <p:cNvPr id="66732" name="Line 172"/>
          <p:cNvSpPr>
            <a:spLocks noChangeShapeType="1"/>
          </p:cNvSpPr>
          <p:nvPr/>
        </p:nvSpPr>
        <p:spPr bwMode="auto">
          <a:xfrm flipH="1">
            <a:off x="4557713" y="3286125"/>
            <a:ext cx="2230437" cy="54610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33" name="Freeform 173"/>
          <p:cNvSpPr>
            <a:spLocks/>
          </p:cNvSpPr>
          <p:nvPr/>
        </p:nvSpPr>
        <p:spPr bwMode="auto">
          <a:xfrm>
            <a:off x="4530725" y="3805238"/>
            <a:ext cx="33338" cy="53975"/>
          </a:xfrm>
          <a:custGeom>
            <a:avLst/>
            <a:gdLst>
              <a:gd name="T0" fmla="*/ 0 w 43"/>
              <a:gd name="T1" fmla="*/ 2147483647 h 69"/>
              <a:gd name="T2" fmla="*/ 2147483647 w 43"/>
              <a:gd name="T3" fmla="*/ 0 h 69"/>
              <a:gd name="T4" fmla="*/ 2147483647 w 43"/>
              <a:gd name="T5" fmla="*/ 2147483647 h 69"/>
              <a:gd name="T6" fmla="*/ 0 w 43"/>
              <a:gd name="T7" fmla="*/ 2147483647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69">
                <a:moveTo>
                  <a:pt x="0" y="42"/>
                </a:moveTo>
                <a:lnTo>
                  <a:pt x="27" y="0"/>
                </a:lnTo>
                <a:lnTo>
                  <a:pt x="43" y="69"/>
                </a:lnTo>
                <a:lnTo>
                  <a:pt x="0" y="42"/>
                </a:lnTo>
                <a:close/>
              </a:path>
            </a:pathLst>
          </a:custGeom>
          <a:solidFill>
            <a:srgbClr val="000000"/>
          </a:solidFill>
          <a:ln w="0">
            <a:solidFill>
              <a:srgbClr val="000000"/>
            </a:solidFill>
            <a:prstDash val="solid"/>
            <a:round/>
            <a:headEnd/>
            <a:tailEnd/>
          </a:ln>
        </p:spPr>
        <p:txBody>
          <a:bodyPr/>
          <a:lstStyle/>
          <a:p>
            <a:endParaRPr lang="en-US"/>
          </a:p>
        </p:txBody>
      </p:sp>
      <p:sp>
        <p:nvSpPr>
          <p:cNvPr id="66734" name="Rectangle 174"/>
          <p:cNvSpPr>
            <a:spLocks noChangeArrowheads="1"/>
          </p:cNvSpPr>
          <p:nvPr/>
        </p:nvSpPr>
        <p:spPr bwMode="auto">
          <a:xfrm>
            <a:off x="6400800" y="3135313"/>
            <a:ext cx="13446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James River Physicians</a:t>
            </a:r>
            <a:endParaRPr lang="en-US" sz="2400">
              <a:solidFill>
                <a:schemeClr val="bg1"/>
              </a:solidFill>
              <a:latin typeface="Times New Roman" panose="02020603050405020304" pitchFamily="18" charset="0"/>
            </a:endParaRPr>
          </a:p>
        </p:txBody>
      </p:sp>
      <p:sp>
        <p:nvSpPr>
          <p:cNvPr id="66735" name="Line 175"/>
          <p:cNvSpPr>
            <a:spLocks noChangeShapeType="1"/>
          </p:cNvSpPr>
          <p:nvPr/>
        </p:nvSpPr>
        <p:spPr bwMode="auto">
          <a:xfrm flipH="1">
            <a:off x="4405313" y="2749550"/>
            <a:ext cx="2735262" cy="1038225"/>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36" name="Freeform 176"/>
          <p:cNvSpPr>
            <a:spLocks/>
          </p:cNvSpPr>
          <p:nvPr/>
        </p:nvSpPr>
        <p:spPr bwMode="auto">
          <a:xfrm>
            <a:off x="4379913" y="3760788"/>
            <a:ext cx="36512" cy="53975"/>
          </a:xfrm>
          <a:custGeom>
            <a:avLst/>
            <a:gdLst>
              <a:gd name="T0" fmla="*/ 0 w 46"/>
              <a:gd name="T1" fmla="*/ 2147483647 h 66"/>
              <a:gd name="T2" fmla="*/ 2147483647 w 46"/>
              <a:gd name="T3" fmla="*/ 0 h 66"/>
              <a:gd name="T4" fmla="*/ 2147483647 w 46"/>
              <a:gd name="T5" fmla="*/ 2147483647 h 66"/>
              <a:gd name="T6" fmla="*/ 0 w 46"/>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6">
                <a:moveTo>
                  <a:pt x="0" y="46"/>
                </a:moveTo>
                <a:lnTo>
                  <a:pt x="20" y="0"/>
                </a:lnTo>
                <a:lnTo>
                  <a:pt x="46" y="66"/>
                </a:lnTo>
                <a:lnTo>
                  <a:pt x="0" y="46"/>
                </a:lnTo>
                <a:close/>
              </a:path>
            </a:pathLst>
          </a:custGeom>
          <a:solidFill>
            <a:srgbClr val="000000"/>
          </a:solidFill>
          <a:ln w="0">
            <a:solidFill>
              <a:srgbClr val="000000"/>
            </a:solidFill>
            <a:prstDash val="solid"/>
            <a:round/>
            <a:headEnd/>
            <a:tailEnd/>
          </a:ln>
        </p:spPr>
        <p:txBody>
          <a:bodyPr/>
          <a:lstStyle/>
          <a:p>
            <a:endParaRPr lang="en-US"/>
          </a:p>
        </p:txBody>
      </p:sp>
      <p:sp>
        <p:nvSpPr>
          <p:cNvPr id="66737" name="Rectangle 177"/>
          <p:cNvSpPr>
            <a:spLocks noChangeArrowheads="1"/>
          </p:cNvSpPr>
          <p:nvPr/>
        </p:nvSpPr>
        <p:spPr bwMode="auto">
          <a:xfrm>
            <a:off x="6481763" y="2597150"/>
            <a:ext cx="16525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Dominion Medical Associates</a:t>
            </a:r>
            <a:endParaRPr lang="en-US" sz="2400">
              <a:solidFill>
                <a:schemeClr val="bg1"/>
              </a:solidFill>
              <a:latin typeface="Times New Roman" panose="02020603050405020304" pitchFamily="18" charset="0"/>
            </a:endParaRPr>
          </a:p>
        </p:txBody>
      </p:sp>
      <p:sp>
        <p:nvSpPr>
          <p:cNvPr id="66738" name="Line 178"/>
          <p:cNvSpPr>
            <a:spLocks noChangeShapeType="1"/>
          </p:cNvSpPr>
          <p:nvPr/>
        </p:nvSpPr>
        <p:spPr bwMode="auto">
          <a:xfrm flipH="1">
            <a:off x="4389438" y="2354263"/>
            <a:ext cx="2246312" cy="1417637"/>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39" name="Freeform 179"/>
          <p:cNvSpPr>
            <a:spLocks/>
          </p:cNvSpPr>
          <p:nvPr/>
        </p:nvSpPr>
        <p:spPr bwMode="auto">
          <a:xfrm>
            <a:off x="4365625" y="3748088"/>
            <a:ext cx="39688" cy="47625"/>
          </a:xfrm>
          <a:custGeom>
            <a:avLst/>
            <a:gdLst>
              <a:gd name="T0" fmla="*/ 0 w 50"/>
              <a:gd name="T1" fmla="*/ 2147483647 h 59"/>
              <a:gd name="T2" fmla="*/ 2147483647 w 50"/>
              <a:gd name="T3" fmla="*/ 0 h 59"/>
              <a:gd name="T4" fmla="*/ 2147483647 w 50"/>
              <a:gd name="T5" fmla="*/ 2147483647 h 59"/>
              <a:gd name="T6" fmla="*/ 0 w 50"/>
              <a:gd name="T7" fmla="*/ 2147483647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9">
                <a:moveTo>
                  <a:pt x="0" y="49"/>
                </a:moveTo>
                <a:lnTo>
                  <a:pt x="11" y="0"/>
                </a:lnTo>
                <a:lnTo>
                  <a:pt x="50" y="59"/>
                </a:lnTo>
                <a:lnTo>
                  <a:pt x="0" y="49"/>
                </a:lnTo>
                <a:close/>
              </a:path>
            </a:pathLst>
          </a:custGeom>
          <a:solidFill>
            <a:srgbClr val="000000"/>
          </a:solidFill>
          <a:ln w="0">
            <a:solidFill>
              <a:srgbClr val="000000"/>
            </a:solidFill>
            <a:prstDash val="solid"/>
            <a:round/>
            <a:headEnd/>
            <a:tailEnd/>
          </a:ln>
        </p:spPr>
        <p:txBody>
          <a:bodyPr/>
          <a:lstStyle/>
          <a:p>
            <a:endParaRPr lang="en-US"/>
          </a:p>
        </p:txBody>
      </p:sp>
      <p:sp>
        <p:nvSpPr>
          <p:cNvPr id="66740" name="Rectangle 180"/>
          <p:cNvSpPr>
            <a:spLocks noChangeArrowheads="1"/>
          </p:cNvSpPr>
          <p:nvPr/>
        </p:nvSpPr>
        <p:spPr bwMode="auto">
          <a:xfrm>
            <a:off x="5895975" y="2203450"/>
            <a:ext cx="16525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Dominion Medical Associates</a:t>
            </a:r>
            <a:endParaRPr lang="en-US" sz="2400">
              <a:solidFill>
                <a:schemeClr val="bg1"/>
              </a:solidFill>
              <a:latin typeface="Times New Roman" panose="02020603050405020304" pitchFamily="18" charset="0"/>
            </a:endParaRPr>
          </a:p>
        </p:txBody>
      </p:sp>
      <p:sp>
        <p:nvSpPr>
          <p:cNvPr id="66741" name="Line 181"/>
          <p:cNvSpPr>
            <a:spLocks noChangeShapeType="1"/>
          </p:cNvSpPr>
          <p:nvPr/>
        </p:nvSpPr>
        <p:spPr bwMode="auto">
          <a:xfrm>
            <a:off x="2498725" y="3475038"/>
            <a:ext cx="1790700" cy="306387"/>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42" name="Freeform 182"/>
          <p:cNvSpPr>
            <a:spLocks/>
          </p:cNvSpPr>
          <p:nvPr/>
        </p:nvSpPr>
        <p:spPr bwMode="auto">
          <a:xfrm>
            <a:off x="4283075" y="3754438"/>
            <a:ext cx="33338" cy="53975"/>
          </a:xfrm>
          <a:custGeom>
            <a:avLst/>
            <a:gdLst>
              <a:gd name="T0" fmla="*/ 2147483647 w 41"/>
              <a:gd name="T1" fmla="*/ 2147483647 h 69"/>
              <a:gd name="T2" fmla="*/ 0 w 41"/>
              <a:gd name="T3" fmla="*/ 2147483647 h 69"/>
              <a:gd name="T4" fmla="*/ 2147483647 w 41"/>
              <a:gd name="T5" fmla="*/ 0 h 69"/>
              <a:gd name="T6" fmla="*/ 2147483647 w 41"/>
              <a:gd name="T7" fmla="*/ 2147483647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69">
                <a:moveTo>
                  <a:pt x="41" y="41"/>
                </a:moveTo>
                <a:lnTo>
                  <a:pt x="0" y="69"/>
                </a:lnTo>
                <a:lnTo>
                  <a:pt x="14" y="0"/>
                </a:lnTo>
                <a:lnTo>
                  <a:pt x="41" y="41"/>
                </a:lnTo>
                <a:close/>
              </a:path>
            </a:pathLst>
          </a:custGeom>
          <a:solidFill>
            <a:srgbClr val="000000"/>
          </a:solidFill>
          <a:ln w="0">
            <a:solidFill>
              <a:srgbClr val="000000"/>
            </a:solidFill>
            <a:prstDash val="solid"/>
            <a:round/>
            <a:headEnd/>
            <a:tailEnd/>
          </a:ln>
        </p:spPr>
        <p:txBody>
          <a:bodyPr/>
          <a:lstStyle/>
          <a:p>
            <a:endParaRPr lang="en-US"/>
          </a:p>
        </p:txBody>
      </p:sp>
      <p:sp>
        <p:nvSpPr>
          <p:cNvPr id="66743" name="Rectangle 183"/>
          <p:cNvSpPr>
            <a:spLocks noChangeArrowheads="1"/>
          </p:cNvSpPr>
          <p:nvPr/>
        </p:nvSpPr>
        <p:spPr bwMode="auto">
          <a:xfrm>
            <a:off x="1584325" y="3322638"/>
            <a:ext cx="11033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Carolyn Boone, MD</a:t>
            </a:r>
            <a:endParaRPr lang="en-US" sz="2400">
              <a:solidFill>
                <a:schemeClr val="bg1"/>
              </a:solidFill>
              <a:latin typeface="Times New Roman" panose="02020603050405020304" pitchFamily="18" charset="0"/>
            </a:endParaRPr>
          </a:p>
        </p:txBody>
      </p:sp>
      <p:sp>
        <p:nvSpPr>
          <p:cNvPr id="66744" name="Line 184"/>
          <p:cNvSpPr>
            <a:spLocks noChangeShapeType="1"/>
          </p:cNvSpPr>
          <p:nvPr/>
        </p:nvSpPr>
        <p:spPr bwMode="auto">
          <a:xfrm>
            <a:off x="2955925" y="3779838"/>
            <a:ext cx="1385888" cy="22225"/>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45" name="Freeform 185"/>
          <p:cNvSpPr>
            <a:spLocks/>
          </p:cNvSpPr>
          <p:nvPr/>
        </p:nvSpPr>
        <p:spPr bwMode="auto">
          <a:xfrm>
            <a:off x="4340225" y="3773488"/>
            <a:ext cx="28575" cy="55562"/>
          </a:xfrm>
          <a:custGeom>
            <a:avLst/>
            <a:gdLst>
              <a:gd name="T0" fmla="*/ 2147483647 w 37"/>
              <a:gd name="T1" fmla="*/ 2147483647 h 71"/>
              <a:gd name="T2" fmla="*/ 0 w 37"/>
              <a:gd name="T3" fmla="*/ 2147483647 h 71"/>
              <a:gd name="T4" fmla="*/ 2147483647 w 37"/>
              <a:gd name="T5" fmla="*/ 0 h 71"/>
              <a:gd name="T6" fmla="*/ 2147483647 w 37"/>
              <a:gd name="T7" fmla="*/ 2147483647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1">
                <a:moveTo>
                  <a:pt x="37" y="36"/>
                </a:moveTo>
                <a:lnTo>
                  <a:pt x="0" y="71"/>
                </a:lnTo>
                <a:lnTo>
                  <a:pt x="2" y="0"/>
                </a:lnTo>
                <a:lnTo>
                  <a:pt x="37" y="36"/>
                </a:lnTo>
                <a:close/>
              </a:path>
            </a:pathLst>
          </a:custGeom>
          <a:solidFill>
            <a:srgbClr val="000000"/>
          </a:solidFill>
          <a:ln w="0">
            <a:solidFill>
              <a:srgbClr val="000000"/>
            </a:solidFill>
            <a:prstDash val="solid"/>
            <a:round/>
            <a:headEnd/>
            <a:tailEnd/>
          </a:ln>
        </p:spPr>
        <p:txBody>
          <a:bodyPr/>
          <a:lstStyle/>
          <a:p>
            <a:endParaRPr lang="en-US"/>
          </a:p>
        </p:txBody>
      </p:sp>
      <p:sp>
        <p:nvSpPr>
          <p:cNvPr id="66746" name="Rectangle 186"/>
          <p:cNvSpPr>
            <a:spLocks noChangeArrowheads="1"/>
          </p:cNvSpPr>
          <p:nvPr/>
        </p:nvSpPr>
        <p:spPr bwMode="auto">
          <a:xfrm>
            <a:off x="1279525" y="3703638"/>
            <a:ext cx="16716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Joseph W. Boatwright, III, MD</a:t>
            </a:r>
            <a:endParaRPr lang="en-US" sz="2400">
              <a:solidFill>
                <a:schemeClr val="bg1"/>
              </a:solidFill>
              <a:latin typeface="Times New Roman" panose="02020603050405020304" pitchFamily="18" charset="0"/>
            </a:endParaRPr>
          </a:p>
        </p:txBody>
      </p:sp>
      <p:sp>
        <p:nvSpPr>
          <p:cNvPr id="66747" name="Line 187"/>
          <p:cNvSpPr>
            <a:spLocks noChangeShapeType="1"/>
          </p:cNvSpPr>
          <p:nvPr/>
        </p:nvSpPr>
        <p:spPr bwMode="auto">
          <a:xfrm flipH="1">
            <a:off x="4430713" y="1958975"/>
            <a:ext cx="1470025" cy="1681163"/>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48" name="Freeform 188"/>
          <p:cNvSpPr>
            <a:spLocks/>
          </p:cNvSpPr>
          <p:nvPr/>
        </p:nvSpPr>
        <p:spPr bwMode="auto">
          <a:xfrm>
            <a:off x="4395788" y="3621088"/>
            <a:ext cx="41275" cy="39687"/>
          </a:xfrm>
          <a:custGeom>
            <a:avLst/>
            <a:gdLst>
              <a:gd name="T0" fmla="*/ 2147483647 w 53"/>
              <a:gd name="T1" fmla="*/ 2147483647 h 49"/>
              <a:gd name="T2" fmla="*/ 0 w 53"/>
              <a:gd name="T3" fmla="*/ 0 h 49"/>
              <a:gd name="T4" fmla="*/ 2147483647 w 53"/>
              <a:gd name="T5" fmla="*/ 2147483647 h 49"/>
              <a:gd name="T6" fmla="*/ 2147483647 w 53"/>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9">
                <a:moveTo>
                  <a:pt x="4" y="49"/>
                </a:moveTo>
                <a:lnTo>
                  <a:pt x="0" y="0"/>
                </a:lnTo>
                <a:lnTo>
                  <a:pt x="53" y="46"/>
                </a:lnTo>
                <a:lnTo>
                  <a:pt x="4" y="49"/>
                </a:lnTo>
                <a:close/>
              </a:path>
            </a:pathLst>
          </a:custGeom>
          <a:solidFill>
            <a:srgbClr val="000000"/>
          </a:solidFill>
          <a:ln w="0">
            <a:solidFill>
              <a:srgbClr val="000000"/>
            </a:solidFill>
            <a:prstDash val="solid"/>
            <a:round/>
            <a:headEnd/>
            <a:tailEnd/>
          </a:ln>
        </p:spPr>
        <p:txBody>
          <a:bodyPr/>
          <a:lstStyle/>
          <a:p>
            <a:endParaRPr lang="en-US"/>
          </a:p>
        </p:txBody>
      </p:sp>
      <p:sp>
        <p:nvSpPr>
          <p:cNvPr id="66749" name="Rectangle 189"/>
          <p:cNvSpPr>
            <a:spLocks noChangeArrowheads="1"/>
          </p:cNvSpPr>
          <p:nvPr/>
        </p:nvSpPr>
        <p:spPr bwMode="auto">
          <a:xfrm>
            <a:off x="5095875" y="1808163"/>
            <a:ext cx="16525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Dominion Medical Associates</a:t>
            </a:r>
            <a:endParaRPr lang="en-US" sz="2400">
              <a:solidFill>
                <a:schemeClr val="bg1"/>
              </a:solidFill>
              <a:latin typeface="Times New Roman" panose="02020603050405020304" pitchFamily="18" charset="0"/>
            </a:endParaRPr>
          </a:p>
        </p:txBody>
      </p:sp>
      <p:sp>
        <p:nvSpPr>
          <p:cNvPr id="66750" name="Line 190"/>
          <p:cNvSpPr>
            <a:spLocks noChangeShapeType="1"/>
          </p:cNvSpPr>
          <p:nvPr/>
        </p:nvSpPr>
        <p:spPr bwMode="auto">
          <a:xfrm flipH="1">
            <a:off x="4349750" y="1554163"/>
            <a:ext cx="596900" cy="2097087"/>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51" name="Freeform 191"/>
          <p:cNvSpPr>
            <a:spLocks/>
          </p:cNvSpPr>
          <p:nvPr/>
        </p:nvSpPr>
        <p:spPr bwMode="auto">
          <a:xfrm>
            <a:off x="4322763" y="3644900"/>
            <a:ext cx="53975" cy="34925"/>
          </a:xfrm>
          <a:custGeom>
            <a:avLst/>
            <a:gdLst>
              <a:gd name="T0" fmla="*/ 2147483647 w 69"/>
              <a:gd name="T1" fmla="*/ 2147483647 h 44"/>
              <a:gd name="T2" fmla="*/ 0 w 69"/>
              <a:gd name="T3" fmla="*/ 0 h 44"/>
              <a:gd name="T4" fmla="*/ 2147483647 w 69"/>
              <a:gd name="T5" fmla="*/ 2147483647 h 44"/>
              <a:gd name="T6" fmla="*/ 2147483647 w 69"/>
              <a:gd name="T7" fmla="*/ 2147483647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4">
                <a:moveTo>
                  <a:pt x="25" y="44"/>
                </a:moveTo>
                <a:lnTo>
                  <a:pt x="0" y="0"/>
                </a:lnTo>
                <a:lnTo>
                  <a:pt x="69" y="19"/>
                </a:lnTo>
                <a:lnTo>
                  <a:pt x="25" y="44"/>
                </a:lnTo>
                <a:close/>
              </a:path>
            </a:pathLst>
          </a:custGeom>
          <a:solidFill>
            <a:srgbClr val="000000"/>
          </a:solidFill>
          <a:ln w="0">
            <a:solidFill>
              <a:srgbClr val="000000"/>
            </a:solidFill>
            <a:prstDash val="solid"/>
            <a:round/>
            <a:headEnd/>
            <a:tailEnd/>
          </a:ln>
        </p:spPr>
        <p:txBody>
          <a:bodyPr/>
          <a:lstStyle/>
          <a:p>
            <a:endParaRPr lang="en-US"/>
          </a:p>
        </p:txBody>
      </p:sp>
      <p:sp>
        <p:nvSpPr>
          <p:cNvPr id="66752" name="Rectangle 192"/>
          <p:cNvSpPr>
            <a:spLocks noChangeArrowheads="1"/>
          </p:cNvSpPr>
          <p:nvPr/>
        </p:nvSpPr>
        <p:spPr bwMode="auto">
          <a:xfrm>
            <a:off x="4324350" y="1403350"/>
            <a:ext cx="12366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Green Medical Center</a:t>
            </a:r>
            <a:endParaRPr lang="en-US" sz="2400">
              <a:solidFill>
                <a:schemeClr val="bg1"/>
              </a:solidFill>
              <a:latin typeface="Times New Roman" panose="02020603050405020304" pitchFamily="18" charset="0"/>
            </a:endParaRPr>
          </a:p>
        </p:txBody>
      </p:sp>
      <p:sp>
        <p:nvSpPr>
          <p:cNvPr id="66753" name="Line 193"/>
          <p:cNvSpPr>
            <a:spLocks noChangeShapeType="1"/>
          </p:cNvSpPr>
          <p:nvPr/>
        </p:nvSpPr>
        <p:spPr bwMode="auto">
          <a:xfrm flipH="1">
            <a:off x="5164138" y="5207000"/>
            <a:ext cx="839787" cy="111125"/>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54" name="Freeform 194"/>
          <p:cNvSpPr>
            <a:spLocks/>
          </p:cNvSpPr>
          <p:nvPr/>
        </p:nvSpPr>
        <p:spPr bwMode="auto">
          <a:xfrm>
            <a:off x="5135563" y="5291138"/>
            <a:ext cx="33337" cy="55562"/>
          </a:xfrm>
          <a:custGeom>
            <a:avLst/>
            <a:gdLst>
              <a:gd name="T0" fmla="*/ 0 w 40"/>
              <a:gd name="T1" fmla="*/ 2147483647 h 71"/>
              <a:gd name="T2" fmla="*/ 2147483647 w 40"/>
              <a:gd name="T3" fmla="*/ 0 h 71"/>
              <a:gd name="T4" fmla="*/ 2147483647 w 40"/>
              <a:gd name="T5" fmla="*/ 2147483647 h 71"/>
              <a:gd name="T6" fmla="*/ 0 w 40"/>
              <a:gd name="T7" fmla="*/ 2147483647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71">
                <a:moveTo>
                  <a:pt x="0" y="40"/>
                </a:moveTo>
                <a:lnTo>
                  <a:pt x="31" y="0"/>
                </a:lnTo>
                <a:lnTo>
                  <a:pt x="40" y="71"/>
                </a:lnTo>
                <a:lnTo>
                  <a:pt x="0" y="40"/>
                </a:lnTo>
                <a:close/>
              </a:path>
            </a:pathLst>
          </a:custGeom>
          <a:solidFill>
            <a:srgbClr val="000000"/>
          </a:solidFill>
          <a:ln w="0">
            <a:solidFill>
              <a:srgbClr val="000000"/>
            </a:solidFill>
            <a:prstDash val="solid"/>
            <a:round/>
            <a:headEnd/>
            <a:tailEnd/>
          </a:ln>
        </p:spPr>
        <p:txBody>
          <a:bodyPr/>
          <a:lstStyle/>
          <a:p>
            <a:endParaRPr lang="en-US"/>
          </a:p>
        </p:txBody>
      </p:sp>
      <p:sp>
        <p:nvSpPr>
          <p:cNvPr id="66755" name="Rectangle 195"/>
          <p:cNvSpPr>
            <a:spLocks noChangeArrowheads="1"/>
          </p:cNvSpPr>
          <p:nvPr/>
        </p:nvSpPr>
        <p:spPr bwMode="auto">
          <a:xfrm>
            <a:off x="5859463" y="5056188"/>
            <a:ext cx="13779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Hopewell Medical Group</a:t>
            </a:r>
            <a:endParaRPr lang="en-US" sz="2400">
              <a:solidFill>
                <a:schemeClr val="bg1"/>
              </a:solidFill>
              <a:latin typeface="Times New Roman" panose="02020603050405020304" pitchFamily="18" charset="0"/>
            </a:endParaRPr>
          </a:p>
        </p:txBody>
      </p:sp>
      <p:sp>
        <p:nvSpPr>
          <p:cNvPr id="66756" name="Line 196"/>
          <p:cNvSpPr>
            <a:spLocks noChangeShapeType="1"/>
          </p:cNvSpPr>
          <p:nvPr/>
        </p:nvSpPr>
        <p:spPr bwMode="auto">
          <a:xfrm flipH="1" flipV="1">
            <a:off x="5121275" y="5421313"/>
            <a:ext cx="1090613" cy="23812"/>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57" name="Freeform 197"/>
          <p:cNvSpPr>
            <a:spLocks/>
          </p:cNvSpPr>
          <p:nvPr/>
        </p:nvSpPr>
        <p:spPr bwMode="auto">
          <a:xfrm>
            <a:off x="5092700" y="5392738"/>
            <a:ext cx="30163" cy="57150"/>
          </a:xfrm>
          <a:custGeom>
            <a:avLst/>
            <a:gdLst>
              <a:gd name="T0" fmla="*/ 0 w 37"/>
              <a:gd name="T1" fmla="*/ 2147483647 h 71"/>
              <a:gd name="T2" fmla="*/ 2147483647 w 37"/>
              <a:gd name="T3" fmla="*/ 0 h 71"/>
              <a:gd name="T4" fmla="*/ 2147483647 w 37"/>
              <a:gd name="T5" fmla="*/ 2147483647 h 71"/>
              <a:gd name="T6" fmla="*/ 0 w 37"/>
              <a:gd name="T7" fmla="*/ 2147483647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1">
                <a:moveTo>
                  <a:pt x="0" y="34"/>
                </a:moveTo>
                <a:lnTo>
                  <a:pt x="37" y="0"/>
                </a:lnTo>
                <a:lnTo>
                  <a:pt x="34" y="71"/>
                </a:lnTo>
                <a:lnTo>
                  <a:pt x="0" y="34"/>
                </a:lnTo>
                <a:close/>
              </a:path>
            </a:pathLst>
          </a:custGeom>
          <a:solidFill>
            <a:srgbClr val="000000"/>
          </a:solidFill>
          <a:ln w="0">
            <a:solidFill>
              <a:srgbClr val="000000"/>
            </a:solidFill>
            <a:prstDash val="solid"/>
            <a:round/>
            <a:headEnd/>
            <a:tailEnd/>
          </a:ln>
        </p:spPr>
        <p:txBody>
          <a:bodyPr/>
          <a:lstStyle/>
          <a:p>
            <a:endParaRPr lang="en-US"/>
          </a:p>
        </p:txBody>
      </p:sp>
      <p:sp>
        <p:nvSpPr>
          <p:cNvPr id="66758" name="Rectangle 198"/>
          <p:cNvSpPr>
            <a:spLocks noChangeArrowheads="1"/>
          </p:cNvSpPr>
          <p:nvPr/>
        </p:nvSpPr>
        <p:spPr bwMode="auto">
          <a:xfrm>
            <a:off x="6211888" y="5384800"/>
            <a:ext cx="1358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AWK. Durrani, MD, P.C.</a:t>
            </a:r>
            <a:endParaRPr lang="en-US" sz="2400">
              <a:solidFill>
                <a:schemeClr val="bg1"/>
              </a:solidFill>
              <a:latin typeface="Times New Roman" panose="02020603050405020304" pitchFamily="18" charset="0"/>
            </a:endParaRPr>
          </a:p>
        </p:txBody>
      </p:sp>
      <p:sp>
        <p:nvSpPr>
          <p:cNvPr id="66759" name="Line 199"/>
          <p:cNvSpPr>
            <a:spLocks noChangeShapeType="1"/>
          </p:cNvSpPr>
          <p:nvPr/>
        </p:nvSpPr>
        <p:spPr bwMode="auto">
          <a:xfrm flipH="1">
            <a:off x="4660900" y="5761038"/>
            <a:ext cx="1281113" cy="200025"/>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60" name="Freeform 200"/>
          <p:cNvSpPr>
            <a:spLocks/>
          </p:cNvSpPr>
          <p:nvPr/>
        </p:nvSpPr>
        <p:spPr bwMode="auto">
          <a:xfrm>
            <a:off x="4632325" y="5932488"/>
            <a:ext cx="33338" cy="57150"/>
          </a:xfrm>
          <a:custGeom>
            <a:avLst/>
            <a:gdLst>
              <a:gd name="T0" fmla="*/ 0 w 41"/>
              <a:gd name="T1" fmla="*/ 2147483647 h 71"/>
              <a:gd name="T2" fmla="*/ 2147483647 w 41"/>
              <a:gd name="T3" fmla="*/ 0 h 71"/>
              <a:gd name="T4" fmla="*/ 2147483647 w 41"/>
              <a:gd name="T5" fmla="*/ 2147483647 h 71"/>
              <a:gd name="T6" fmla="*/ 0 w 41"/>
              <a:gd name="T7" fmla="*/ 2147483647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71">
                <a:moveTo>
                  <a:pt x="0" y="41"/>
                </a:moveTo>
                <a:lnTo>
                  <a:pt x="30" y="0"/>
                </a:lnTo>
                <a:lnTo>
                  <a:pt x="41" y="71"/>
                </a:lnTo>
                <a:lnTo>
                  <a:pt x="0" y="41"/>
                </a:lnTo>
                <a:close/>
              </a:path>
            </a:pathLst>
          </a:custGeom>
          <a:solidFill>
            <a:srgbClr val="000000"/>
          </a:solidFill>
          <a:ln w="0">
            <a:solidFill>
              <a:srgbClr val="000000"/>
            </a:solidFill>
            <a:prstDash val="solid"/>
            <a:round/>
            <a:headEnd/>
            <a:tailEnd/>
          </a:ln>
        </p:spPr>
        <p:txBody>
          <a:bodyPr/>
          <a:lstStyle/>
          <a:p>
            <a:endParaRPr lang="en-US"/>
          </a:p>
        </p:txBody>
      </p:sp>
      <p:sp>
        <p:nvSpPr>
          <p:cNvPr id="66761" name="Rectangle 201"/>
          <p:cNvSpPr>
            <a:spLocks noChangeArrowheads="1"/>
          </p:cNvSpPr>
          <p:nvPr/>
        </p:nvSpPr>
        <p:spPr bwMode="auto">
          <a:xfrm>
            <a:off x="5942013" y="5659438"/>
            <a:ext cx="1231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Richard W. Dunn, MD</a:t>
            </a:r>
            <a:endParaRPr lang="en-US" sz="2400">
              <a:solidFill>
                <a:schemeClr val="bg1"/>
              </a:solidFill>
              <a:latin typeface="Times New Roman" panose="02020603050405020304" pitchFamily="18" charset="0"/>
            </a:endParaRPr>
          </a:p>
        </p:txBody>
      </p:sp>
      <p:sp>
        <p:nvSpPr>
          <p:cNvPr id="66762" name="Line 202"/>
          <p:cNvSpPr>
            <a:spLocks noChangeShapeType="1"/>
          </p:cNvSpPr>
          <p:nvPr/>
        </p:nvSpPr>
        <p:spPr bwMode="auto">
          <a:xfrm>
            <a:off x="1946275" y="1890713"/>
            <a:ext cx="1020763" cy="182562"/>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63" name="Freeform 203"/>
          <p:cNvSpPr>
            <a:spLocks/>
          </p:cNvSpPr>
          <p:nvPr/>
        </p:nvSpPr>
        <p:spPr bwMode="auto">
          <a:xfrm>
            <a:off x="2962275" y="2044700"/>
            <a:ext cx="33338" cy="55563"/>
          </a:xfrm>
          <a:custGeom>
            <a:avLst/>
            <a:gdLst>
              <a:gd name="T0" fmla="*/ 2147483647 w 41"/>
              <a:gd name="T1" fmla="*/ 2147483647 h 72"/>
              <a:gd name="T2" fmla="*/ 0 w 41"/>
              <a:gd name="T3" fmla="*/ 2147483647 h 72"/>
              <a:gd name="T4" fmla="*/ 2147483647 w 41"/>
              <a:gd name="T5" fmla="*/ 0 h 72"/>
              <a:gd name="T6" fmla="*/ 2147483647 w 41"/>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72">
                <a:moveTo>
                  <a:pt x="41" y="42"/>
                </a:moveTo>
                <a:lnTo>
                  <a:pt x="0" y="72"/>
                </a:lnTo>
                <a:lnTo>
                  <a:pt x="11" y="0"/>
                </a:lnTo>
                <a:lnTo>
                  <a:pt x="41" y="42"/>
                </a:lnTo>
                <a:close/>
              </a:path>
            </a:pathLst>
          </a:custGeom>
          <a:solidFill>
            <a:srgbClr val="000000"/>
          </a:solidFill>
          <a:ln w="0">
            <a:solidFill>
              <a:srgbClr val="000000"/>
            </a:solidFill>
            <a:prstDash val="solid"/>
            <a:round/>
            <a:headEnd/>
            <a:tailEnd/>
          </a:ln>
        </p:spPr>
        <p:txBody>
          <a:bodyPr/>
          <a:lstStyle/>
          <a:p>
            <a:endParaRPr lang="en-US"/>
          </a:p>
        </p:txBody>
      </p:sp>
      <p:sp>
        <p:nvSpPr>
          <p:cNvPr id="66764" name="Rectangle 204"/>
          <p:cNvSpPr>
            <a:spLocks noChangeArrowheads="1"/>
          </p:cNvSpPr>
          <p:nvPr/>
        </p:nvSpPr>
        <p:spPr bwMode="auto">
          <a:xfrm>
            <a:off x="746125" y="1739900"/>
            <a:ext cx="1492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Montpelier Family Practice</a:t>
            </a:r>
            <a:endParaRPr lang="en-US" sz="2400">
              <a:solidFill>
                <a:schemeClr val="bg1"/>
              </a:solidFill>
              <a:latin typeface="Times New Roman" panose="02020603050405020304" pitchFamily="18" charset="0"/>
            </a:endParaRPr>
          </a:p>
        </p:txBody>
      </p:sp>
      <p:sp>
        <p:nvSpPr>
          <p:cNvPr id="66765" name="Line 205"/>
          <p:cNvSpPr>
            <a:spLocks noChangeShapeType="1"/>
          </p:cNvSpPr>
          <p:nvPr/>
        </p:nvSpPr>
        <p:spPr bwMode="auto">
          <a:xfrm flipV="1">
            <a:off x="3217863" y="5891213"/>
            <a:ext cx="1320800" cy="46037"/>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66" name="Freeform 206"/>
          <p:cNvSpPr>
            <a:spLocks/>
          </p:cNvSpPr>
          <p:nvPr/>
        </p:nvSpPr>
        <p:spPr bwMode="auto">
          <a:xfrm>
            <a:off x="4538663" y="5864225"/>
            <a:ext cx="28575" cy="55563"/>
          </a:xfrm>
          <a:custGeom>
            <a:avLst/>
            <a:gdLst>
              <a:gd name="T0" fmla="*/ 2147483647 w 36"/>
              <a:gd name="T1" fmla="*/ 2147483647 h 72"/>
              <a:gd name="T2" fmla="*/ 2147483647 w 36"/>
              <a:gd name="T3" fmla="*/ 2147483647 h 72"/>
              <a:gd name="T4" fmla="*/ 0 w 36"/>
              <a:gd name="T5" fmla="*/ 0 h 72"/>
              <a:gd name="T6" fmla="*/ 2147483647 w 36"/>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72">
                <a:moveTo>
                  <a:pt x="36" y="35"/>
                </a:moveTo>
                <a:lnTo>
                  <a:pt x="2" y="72"/>
                </a:lnTo>
                <a:lnTo>
                  <a:pt x="0" y="0"/>
                </a:lnTo>
                <a:lnTo>
                  <a:pt x="36" y="35"/>
                </a:lnTo>
                <a:close/>
              </a:path>
            </a:pathLst>
          </a:custGeom>
          <a:solidFill>
            <a:srgbClr val="000000"/>
          </a:solidFill>
          <a:ln w="0">
            <a:solidFill>
              <a:srgbClr val="000000"/>
            </a:solidFill>
            <a:prstDash val="solid"/>
            <a:round/>
            <a:headEnd/>
            <a:tailEnd/>
          </a:ln>
        </p:spPr>
        <p:txBody>
          <a:bodyPr/>
          <a:lstStyle/>
          <a:p>
            <a:endParaRPr lang="en-US"/>
          </a:p>
        </p:txBody>
      </p:sp>
      <p:sp>
        <p:nvSpPr>
          <p:cNvPr id="66767" name="Rectangle 207"/>
          <p:cNvSpPr>
            <a:spLocks noChangeArrowheads="1"/>
          </p:cNvSpPr>
          <p:nvPr/>
        </p:nvSpPr>
        <p:spPr bwMode="auto">
          <a:xfrm>
            <a:off x="1614488" y="5889625"/>
            <a:ext cx="15478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Charles City Medical Group</a:t>
            </a:r>
            <a:endParaRPr lang="en-US" sz="2400">
              <a:solidFill>
                <a:schemeClr val="bg1"/>
              </a:solidFill>
              <a:latin typeface="Times New Roman" panose="02020603050405020304" pitchFamily="18" charset="0"/>
            </a:endParaRPr>
          </a:p>
        </p:txBody>
      </p:sp>
      <p:sp>
        <p:nvSpPr>
          <p:cNvPr id="66768" name="Line 208"/>
          <p:cNvSpPr>
            <a:spLocks noChangeShapeType="1"/>
          </p:cNvSpPr>
          <p:nvPr/>
        </p:nvSpPr>
        <p:spPr bwMode="auto">
          <a:xfrm>
            <a:off x="3257550" y="5770563"/>
            <a:ext cx="1243013" cy="7620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69" name="Freeform 209"/>
          <p:cNvSpPr>
            <a:spLocks/>
          </p:cNvSpPr>
          <p:nvPr/>
        </p:nvSpPr>
        <p:spPr bwMode="auto">
          <a:xfrm>
            <a:off x="4498975" y="5818188"/>
            <a:ext cx="30163" cy="57150"/>
          </a:xfrm>
          <a:custGeom>
            <a:avLst/>
            <a:gdLst>
              <a:gd name="T0" fmla="*/ 2147483647 w 38"/>
              <a:gd name="T1" fmla="*/ 2147483647 h 71"/>
              <a:gd name="T2" fmla="*/ 0 w 38"/>
              <a:gd name="T3" fmla="*/ 2147483647 h 71"/>
              <a:gd name="T4" fmla="*/ 2147483647 w 38"/>
              <a:gd name="T5" fmla="*/ 0 h 71"/>
              <a:gd name="T6" fmla="*/ 2147483647 w 38"/>
              <a:gd name="T7" fmla="*/ 2147483647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71">
                <a:moveTo>
                  <a:pt x="38" y="38"/>
                </a:moveTo>
                <a:lnTo>
                  <a:pt x="0" y="71"/>
                </a:lnTo>
                <a:lnTo>
                  <a:pt x="5" y="0"/>
                </a:lnTo>
                <a:lnTo>
                  <a:pt x="38" y="38"/>
                </a:lnTo>
                <a:close/>
              </a:path>
            </a:pathLst>
          </a:custGeom>
          <a:solidFill>
            <a:srgbClr val="000000"/>
          </a:solidFill>
          <a:ln w="0">
            <a:solidFill>
              <a:srgbClr val="000000"/>
            </a:solidFill>
            <a:prstDash val="solid"/>
            <a:round/>
            <a:headEnd/>
            <a:tailEnd/>
          </a:ln>
        </p:spPr>
        <p:txBody>
          <a:bodyPr/>
          <a:lstStyle/>
          <a:p>
            <a:endParaRPr lang="en-US"/>
          </a:p>
        </p:txBody>
      </p:sp>
      <p:sp>
        <p:nvSpPr>
          <p:cNvPr id="66770" name="Rectangle 210"/>
          <p:cNvSpPr>
            <a:spLocks noChangeArrowheads="1"/>
          </p:cNvSpPr>
          <p:nvPr/>
        </p:nvSpPr>
        <p:spPr bwMode="auto">
          <a:xfrm>
            <a:off x="1701800" y="5646738"/>
            <a:ext cx="1495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Petersburg Health Alliance</a:t>
            </a:r>
            <a:endParaRPr lang="en-US" sz="2400">
              <a:solidFill>
                <a:schemeClr val="bg1"/>
              </a:solidFill>
              <a:latin typeface="Times New Roman" panose="02020603050405020304" pitchFamily="18" charset="0"/>
            </a:endParaRPr>
          </a:p>
        </p:txBody>
      </p:sp>
      <p:sp>
        <p:nvSpPr>
          <p:cNvPr id="66771" name="Line 211"/>
          <p:cNvSpPr>
            <a:spLocks noChangeShapeType="1"/>
          </p:cNvSpPr>
          <p:nvPr/>
        </p:nvSpPr>
        <p:spPr bwMode="auto">
          <a:xfrm flipH="1" flipV="1">
            <a:off x="4713288" y="6021388"/>
            <a:ext cx="1493837" cy="1905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72" name="Freeform 212"/>
          <p:cNvSpPr>
            <a:spLocks/>
          </p:cNvSpPr>
          <p:nvPr/>
        </p:nvSpPr>
        <p:spPr bwMode="auto">
          <a:xfrm>
            <a:off x="4684713" y="5992813"/>
            <a:ext cx="28575" cy="55562"/>
          </a:xfrm>
          <a:custGeom>
            <a:avLst/>
            <a:gdLst>
              <a:gd name="T0" fmla="*/ 0 w 35"/>
              <a:gd name="T1" fmla="*/ 2147483647 h 72"/>
              <a:gd name="T2" fmla="*/ 2147483647 w 35"/>
              <a:gd name="T3" fmla="*/ 0 h 72"/>
              <a:gd name="T4" fmla="*/ 2147483647 w 35"/>
              <a:gd name="T5" fmla="*/ 2147483647 h 72"/>
              <a:gd name="T6" fmla="*/ 0 w 35"/>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2">
                <a:moveTo>
                  <a:pt x="0" y="36"/>
                </a:moveTo>
                <a:lnTo>
                  <a:pt x="35" y="0"/>
                </a:lnTo>
                <a:lnTo>
                  <a:pt x="35" y="72"/>
                </a:lnTo>
                <a:lnTo>
                  <a:pt x="0" y="36"/>
                </a:lnTo>
                <a:close/>
              </a:path>
            </a:pathLst>
          </a:custGeom>
          <a:solidFill>
            <a:srgbClr val="000000"/>
          </a:solidFill>
          <a:ln w="0">
            <a:solidFill>
              <a:srgbClr val="000000"/>
            </a:solidFill>
            <a:prstDash val="solid"/>
            <a:round/>
            <a:headEnd/>
            <a:tailEnd/>
          </a:ln>
        </p:spPr>
        <p:txBody>
          <a:bodyPr/>
          <a:lstStyle/>
          <a:p>
            <a:endParaRPr lang="en-US"/>
          </a:p>
        </p:txBody>
      </p:sp>
      <p:sp>
        <p:nvSpPr>
          <p:cNvPr id="66773" name="Rectangle 213"/>
          <p:cNvSpPr>
            <a:spLocks noChangeArrowheads="1"/>
          </p:cNvSpPr>
          <p:nvPr/>
        </p:nvSpPr>
        <p:spPr bwMode="auto">
          <a:xfrm>
            <a:off x="6235700" y="5988050"/>
            <a:ext cx="1347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a:solidFill>
                  <a:schemeClr val="bg1"/>
                </a:solidFill>
              </a:rPr>
              <a:t>Convenient Health Care</a:t>
            </a:r>
            <a:endParaRPr lang="en-US" sz="2400">
              <a:solidFill>
                <a:schemeClr val="bg1"/>
              </a:solidFill>
              <a:latin typeface="Times New Roman" panose="02020603050405020304" pitchFamily="18" charset="0"/>
            </a:endParaRPr>
          </a:p>
        </p:txBody>
      </p:sp>
      <p:sp>
        <p:nvSpPr>
          <p:cNvPr id="66774" name="Line 214"/>
          <p:cNvSpPr>
            <a:spLocks noChangeShapeType="1"/>
          </p:cNvSpPr>
          <p:nvPr/>
        </p:nvSpPr>
        <p:spPr bwMode="auto">
          <a:xfrm flipH="1" flipV="1">
            <a:off x="4410075" y="3851275"/>
            <a:ext cx="2025650" cy="49213"/>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75" name="Freeform 215"/>
          <p:cNvSpPr>
            <a:spLocks/>
          </p:cNvSpPr>
          <p:nvPr/>
        </p:nvSpPr>
        <p:spPr bwMode="auto">
          <a:xfrm>
            <a:off x="4381500" y="3822700"/>
            <a:ext cx="30163" cy="57150"/>
          </a:xfrm>
          <a:custGeom>
            <a:avLst/>
            <a:gdLst>
              <a:gd name="T0" fmla="*/ 0 w 37"/>
              <a:gd name="T1" fmla="*/ 2147483647 h 71"/>
              <a:gd name="T2" fmla="*/ 2147483647 w 37"/>
              <a:gd name="T3" fmla="*/ 0 h 71"/>
              <a:gd name="T4" fmla="*/ 2147483647 w 37"/>
              <a:gd name="T5" fmla="*/ 2147483647 h 71"/>
              <a:gd name="T6" fmla="*/ 0 w 37"/>
              <a:gd name="T7" fmla="*/ 2147483647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1">
                <a:moveTo>
                  <a:pt x="0" y="34"/>
                </a:moveTo>
                <a:lnTo>
                  <a:pt x="37" y="0"/>
                </a:lnTo>
                <a:lnTo>
                  <a:pt x="34" y="71"/>
                </a:lnTo>
                <a:lnTo>
                  <a:pt x="0" y="34"/>
                </a:lnTo>
                <a:close/>
              </a:path>
            </a:pathLst>
          </a:custGeom>
          <a:solidFill>
            <a:srgbClr val="000000"/>
          </a:solidFill>
          <a:ln w="0">
            <a:solidFill>
              <a:srgbClr val="000000"/>
            </a:solidFill>
            <a:prstDash val="solid"/>
            <a:round/>
            <a:headEnd/>
            <a:tailEnd/>
          </a:ln>
        </p:spPr>
        <p:txBody>
          <a:bodyPr/>
          <a:lstStyle/>
          <a:p>
            <a:endParaRPr lang="en-US"/>
          </a:p>
        </p:txBody>
      </p:sp>
      <p:sp>
        <p:nvSpPr>
          <p:cNvPr id="66776" name="Rectangle 216"/>
          <p:cNvSpPr>
            <a:spLocks noChangeArrowheads="1"/>
          </p:cNvSpPr>
          <p:nvPr/>
        </p:nvSpPr>
        <p:spPr bwMode="auto">
          <a:xfrm>
            <a:off x="6213475" y="3767138"/>
            <a:ext cx="17256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000" b="1">
                <a:solidFill>
                  <a:schemeClr val="bg1"/>
                </a:solidFill>
              </a:rPr>
              <a:t>         </a:t>
            </a:r>
            <a:r>
              <a:rPr lang="en-US" sz="1200" b="1">
                <a:solidFill>
                  <a:schemeClr val="accent2"/>
                </a:solidFill>
              </a:rPr>
              <a:t>VCU Health System</a:t>
            </a:r>
            <a:endParaRPr lang="en-US" sz="2800">
              <a:solidFill>
                <a:schemeClr val="accent2"/>
              </a:solidFill>
              <a:latin typeface="Times New Roman" panose="02020603050405020304" pitchFamily="18" charset="0"/>
            </a:endParaRPr>
          </a:p>
        </p:txBody>
      </p:sp>
      <p:sp>
        <p:nvSpPr>
          <p:cNvPr id="66777" name="Rectangle 217"/>
          <p:cNvSpPr>
            <a:spLocks noChangeArrowheads="1"/>
          </p:cNvSpPr>
          <p:nvPr/>
        </p:nvSpPr>
        <p:spPr bwMode="auto">
          <a:xfrm>
            <a:off x="6118225" y="3954463"/>
            <a:ext cx="2219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200" b="1">
                <a:solidFill>
                  <a:schemeClr val="accent2"/>
                </a:solidFill>
              </a:rPr>
              <a:t>MCV Hospitals and Physicians</a:t>
            </a:r>
            <a:endParaRPr lang="en-US" sz="2800">
              <a:solidFill>
                <a:schemeClr val="accent2"/>
              </a:solidFill>
              <a:latin typeface="Times New Roman" panose="02020603050405020304" pitchFamily="18" charset="0"/>
            </a:endParaRPr>
          </a:p>
        </p:txBody>
      </p:sp>
      <p:sp>
        <p:nvSpPr>
          <p:cNvPr id="66778" name="Rectangle 218"/>
          <p:cNvSpPr>
            <a:spLocks noGrp="1" noChangeArrowheads="1"/>
          </p:cNvSpPr>
          <p:nvPr>
            <p:ph type="title"/>
          </p:nvPr>
        </p:nvSpPr>
        <p:spPr>
          <a:xfrm>
            <a:off x="746125" y="6350"/>
            <a:ext cx="7664450" cy="701675"/>
          </a:xfrm>
        </p:spPr>
        <p:txBody>
          <a:bodyPr/>
          <a:lstStyle/>
          <a:p>
            <a:pPr algn="ctr"/>
            <a:r>
              <a:rPr lang="en-US" smtClean="0"/>
              <a:t>VCC Community Primary Care Sites</a:t>
            </a:r>
          </a:p>
        </p:txBody>
      </p:sp>
      <p:sp>
        <p:nvSpPr>
          <p:cNvPr id="66779" name="Rectangle 219"/>
          <p:cNvSpPr>
            <a:spLocks noChangeArrowheads="1"/>
          </p:cNvSpPr>
          <p:nvPr/>
        </p:nvSpPr>
        <p:spPr bwMode="auto">
          <a:xfrm>
            <a:off x="3471863" y="1949450"/>
            <a:ext cx="6080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200" b="1" i="1">
                <a:solidFill>
                  <a:schemeClr val="bg1"/>
                </a:solidFill>
              </a:rPr>
              <a:t>Hanover</a:t>
            </a:r>
            <a:endParaRPr lang="en-US" sz="1200" b="1" i="1">
              <a:solidFill>
                <a:schemeClr val="bg1"/>
              </a:solidFill>
              <a:latin typeface="Times New Roman" panose="02020603050405020304" pitchFamily="18" charset="0"/>
            </a:endParaRPr>
          </a:p>
        </p:txBody>
      </p:sp>
      <p:sp>
        <p:nvSpPr>
          <p:cNvPr id="66780" name="Text Box 221"/>
          <p:cNvSpPr txBox="1">
            <a:spLocks noChangeArrowheads="1"/>
          </p:cNvSpPr>
          <p:nvPr/>
        </p:nvSpPr>
        <p:spPr bwMode="auto">
          <a:xfrm>
            <a:off x="3357563" y="3959225"/>
            <a:ext cx="74612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200" b="1" i="1">
                <a:solidFill>
                  <a:schemeClr val="bg1"/>
                </a:solidFill>
              </a:rPr>
              <a:t>Richmond</a:t>
            </a:r>
          </a:p>
        </p:txBody>
      </p:sp>
      <p:sp>
        <p:nvSpPr>
          <p:cNvPr id="66781" name="Text Box 222"/>
          <p:cNvSpPr txBox="1">
            <a:spLocks noChangeArrowheads="1"/>
          </p:cNvSpPr>
          <p:nvPr/>
        </p:nvSpPr>
        <p:spPr bwMode="auto">
          <a:xfrm>
            <a:off x="4991100" y="5524500"/>
            <a:ext cx="66992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200" b="1" i="1">
                <a:solidFill>
                  <a:schemeClr val="bg1"/>
                </a:solidFill>
              </a:rPr>
              <a:t>Hopewell</a:t>
            </a:r>
          </a:p>
        </p:txBody>
      </p:sp>
      <p:sp>
        <p:nvSpPr>
          <p:cNvPr id="66782" name="Text Box 223"/>
          <p:cNvSpPr txBox="1">
            <a:spLocks noChangeArrowheads="1"/>
          </p:cNvSpPr>
          <p:nvPr/>
        </p:nvSpPr>
        <p:spPr bwMode="auto">
          <a:xfrm>
            <a:off x="3525838" y="5441950"/>
            <a:ext cx="1204912"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200" b="1" i="1">
                <a:solidFill>
                  <a:schemeClr val="bg1"/>
                </a:solidFill>
              </a:rPr>
              <a:t>Colonial Heights</a:t>
            </a:r>
          </a:p>
        </p:txBody>
      </p:sp>
      <p:sp>
        <p:nvSpPr>
          <p:cNvPr id="66783" name="Text Box 224"/>
          <p:cNvSpPr txBox="1">
            <a:spLocks noChangeArrowheads="1"/>
          </p:cNvSpPr>
          <p:nvPr/>
        </p:nvSpPr>
        <p:spPr bwMode="auto">
          <a:xfrm>
            <a:off x="3567113" y="6061075"/>
            <a:ext cx="80327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sz="1200" b="1" i="1">
                <a:solidFill>
                  <a:schemeClr val="bg1"/>
                </a:solidFill>
              </a:rPr>
              <a:t>Petersburg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0"/>
            <a:ext cx="91979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TextBox 3"/>
          <p:cNvSpPr txBox="1">
            <a:spLocks noChangeArrowheads="1"/>
          </p:cNvSpPr>
          <p:nvPr/>
        </p:nvSpPr>
        <p:spPr bwMode="auto">
          <a:xfrm>
            <a:off x="1146175" y="2211388"/>
            <a:ext cx="63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2000" b="1"/>
              <a:t>2%</a:t>
            </a:r>
          </a:p>
        </p:txBody>
      </p:sp>
      <p:sp>
        <p:nvSpPr>
          <p:cNvPr id="67588" name="TextBox 4"/>
          <p:cNvSpPr txBox="1">
            <a:spLocks noChangeArrowheads="1"/>
          </p:cNvSpPr>
          <p:nvPr/>
        </p:nvSpPr>
        <p:spPr bwMode="auto">
          <a:xfrm>
            <a:off x="1346200" y="1906588"/>
            <a:ext cx="585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2000" b="1"/>
              <a:t>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14400" y="0"/>
            <a:ext cx="7329488" cy="619125"/>
          </a:xfrm>
        </p:spPr>
        <p:txBody>
          <a:bodyPr/>
          <a:lstStyle/>
          <a:p>
            <a:pPr algn="ctr"/>
            <a:r>
              <a:rPr lang="en-US" sz="2800" smtClean="0"/>
              <a:t>Jenkins Care Coordination Highlights</a:t>
            </a:r>
          </a:p>
        </p:txBody>
      </p:sp>
      <p:sp>
        <p:nvSpPr>
          <p:cNvPr id="68611" name="Rectangle 3"/>
          <p:cNvSpPr>
            <a:spLocks noGrp="1" noChangeArrowheads="1"/>
          </p:cNvSpPr>
          <p:nvPr>
            <p:ph type="body" idx="1"/>
          </p:nvPr>
        </p:nvSpPr>
        <p:spPr>
          <a:xfrm>
            <a:off x="1068388" y="979488"/>
            <a:ext cx="6954837" cy="4800600"/>
          </a:xfrm>
        </p:spPr>
        <p:txBody>
          <a:bodyPr/>
          <a:lstStyle/>
          <a:p>
            <a:pPr>
              <a:lnSpc>
                <a:spcPct val="110000"/>
              </a:lnSpc>
              <a:spcBef>
                <a:spcPct val="0"/>
              </a:spcBef>
            </a:pPr>
            <a:r>
              <a:rPr lang="en-US" sz="2400" smtClean="0">
                <a:cs typeface="Times New Roman" panose="02020603050405020304" pitchFamily="18" charset="0"/>
              </a:rPr>
              <a:t>Assisted VCC patients with the transition from the VCUHS to community “medical homes” </a:t>
            </a:r>
          </a:p>
          <a:p>
            <a:pPr>
              <a:lnSpc>
                <a:spcPct val="110000"/>
              </a:lnSpc>
              <a:spcBef>
                <a:spcPct val="0"/>
              </a:spcBef>
            </a:pPr>
            <a:endParaRPr lang="en-US" sz="2400" smtClean="0">
              <a:cs typeface="Times New Roman" panose="02020603050405020304" pitchFamily="18" charset="0"/>
            </a:endParaRPr>
          </a:p>
          <a:p>
            <a:pPr>
              <a:lnSpc>
                <a:spcPct val="110000"/>
              </a:lnSpc>
              <a:spcBef>
                <a:spcPct val="0"/>
              </a:spcBef>
            </a:pPr>
            <a:r>
              <a:rPr lang="en-US" sz="2400" smtClean="0">
                <a:cs typeface="Times New Roman" panose="02020603050405020304" pitchFamily="18" charset="0"/>
              </a:rPr>
              <a:t>Reduced ED utilization by 4.6% for the entire population (19% for patients enrolled for more than 18 months)</a:t>
            </a:r>
          </a:p>
          <a:p>
            <a:pPr>
              <a:lnSpc>
                <a:spcPct val="110000"/>
              </a:lnSpc>
              <a:spcBef>
                <a:spcPct val="0"/>
              </a:spcBef>
            </a:pPr>
            <a:endParaRPr lang="en-US" sz="2400" smtClean="0">
              <a:cs typeface="Times New Roman" panose="02020603050405020304" pitchFamily="18" charset="0"/>
            </a:endParaRPr>
          </a:p>
          <a:p>
            <a:pPr>
              <a:lnSpc>
                <a:spcPct val="110000"/>
              </a:lnSpc>
              <a:spcBef>
                <a:spcPct val="0"/>
              </a:spcBef>
            </a:pPr>
            <a:r>
              <a:rPr lang="en-US" sz="2400" smtClean="0">
                <a:cs typeface="Times New Roman" panose="02020603050405020304" pitchFamily="18" charset="0"/>
              </a:rPr>
              <a:t>Received a grant from the Jesse Ball duPont Fund in 2004 to expand the program to assist Self-Pay “frequent flyers” who visit the 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358900"/>
            <a:ext cx="7932737" cy="46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5524500"/>
            <a:ext cx="632777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TextBox 1"/>
          <p:cNvSpPr txBox="1">
            <a:spLocks noChangeArrowheads="1"/>
          </p:cNvSpPr>
          <p:nvPr/>
        </p:nvSpPr>
        <p:spPr bwMode="auto">
          <a:xfrm>
            <a:off x="836613" y="476250"/>
            <a:ext cx="7354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sz="2800">
                <a:solidFill>
                  <a:schemeClr val="bg1"/>
                </a:solidFill>
              </a:rPr>
              <a:t>VCC Historical Enrollment</a:t>
            </a:r>
          </a:p>
          <a:p>
            <a:pPr algn="ctr" eaLnBrk="1" hangingPunct="1"/>
            <a:r>
              <a:rPr lang="en-US" sz="2800">
                <a:solidFill>
                  <a:schemeClr val="bg1"/>
                </a:solidFill>
              </a:rPr>
              <a:t>FY2001 through FY2012 YTD (8 Months)</a:t>
            </a:r>
          </a:p>
        </p:txBody>
      </p:sp>
      <p:sp>
        <p:nvSpPr>
          <p:cNvPr id="69637" name="TextBox 2"/>
          <p:cNvSpPr txBox="1">
            <a:spLocks noChangeArrowheads="1"/>
          </p:cNvSpPr>
          <p:nvPr/>
        </p:nvSpPr>
        <p:spPr bwMode="auto">
          <a:xfrm>
            <a:off x="579438" y="1455738"/>
            <a:ext cx="669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80,000</a:t>
            </a:r>
          </a:p>
        </p:txBody>
      </p:sp>
      <p:sp>
        <p:nvSpPr>
          <p:cNvPr id="69638" name="TextBox 3"/>
          <p:cNvSpPr txBox="1">
            <a:spLocks noChangeArrowheads="1"/>
          </p:cNvSpPr>
          <p:nvPr/>
        </p:nvSpPr>
        <p:spPr bwMode="auto">
          <a:xfrm>
            <a:off x="579438" y="1801813"/>
            <a:ext cx="669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70,000</a:t>
            </a:r>
          </a:p>
        </p:txBody>
      </p:sp>
      <p:sp>
        <p:nvSpPr>
          <p:cNvPr id="69639" name="TextBox 4"/>
          <p:cNvSpPr txBox="1">
            <a:spLocks noChangeArrowheads="1"/>
          </p:cNvSpPr>
          <p:nvPr/>
        </p:nvSpPr>
        <p:spPr bwMode="auto">
          <a:xfrm>
            <a:off x="579438" y="2176463"/>
            <a:ext cx="669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60,000</a:t>
            </a:r>
          </a:p>
        </p:txBody>
      </p:sp>
      <p:sp>
        <p:nvSpPr>
          <p:cNvPr id="69640" name="TextBox 5"/>
          <p:cNvSpPr txBox="1">
            <a:spLocks noChangeArrowheads="1"/>
          </p:cNvSpPr>
          <p:nvPr/>
        </p:nvSpPr>
        <p:spPr bwMode="auto">
          <a:xfrm>
            <a:off x="579438" y="2562225"/>
            <a:ext cx="6699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50,000</a:t>
            </a:r>
          </a:p>
        </p:txBody>
      </p:sp>
      <p:sp>
        <p:nvSpPr>
          <p:cNvPr id="69641" name="TextBox 6"/>
          <p:cNvSpPr txBox="1">
            <a:spLocks noChangeArrowheads="1"/>
          </p:cNvSpPr>
          <p:nvPr/>
        </p:nvSpPr>
        <p:spPr bwMode="auto">
          <a:xfrm>
            <a:off x="579438" y="2949575"/>
            <a:ext cx="669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40,000</a:t>
            </a:r>
          </a:p>
        </p:txBody>
      </p:sp>
      <p:sp>
        <p:nvSpPr>
          <p:cNvPr id="69642" name="TextBox 7"/>
          <p:cNvSpPr txBox="1">
            <a:spLocks noChangeArrowheads="1"/>
          </p:cNvSpPr>
          <p:nvPr/>
        </p:nvSpPr>
        <p:spPr bwMode="auto">
          <a:xfrm>
            <a:off x="579438" y="3360738"/>
            <a:ext cx="669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30,000</a:t>
            </a:r>
          </a:p>
        </p:txBody>
      </p:sp>
      <p:sp>
        <p:nvSpPr>
          <p:cNvPr id="69643" name="TextBox 8"/>
          <p:cNvSpPr txBox="1">
            <a:spLocks noChangeArrowheads="1"/>
          </p:cNvSpPr>
          <p:nvPr/>
        </p:nvSpPr>
        <p:spPr bwMode="auto">
          <a:xfrm>
            <a:off x="579438" y="3798888"/>
            <a:ext cx="669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20,000</a:t>
            </a:r>
          </a:p>
        </p:txBody>
      </p:sp>
      <p:sp>
        <p:nvSpPr>
          <p:cNvPr id="69644" name="TextBox 9"/>
          <p:cNvSpPr txBox="1">
            <a:spLocks noChangeArrowheads="1"/>
          </p:cNvSpPr>
          <p:nvPr/>
        </p:nvSpPr>
        <p:spPr bwMode="auto">
          <a:xfrm>
            <a:off x="579438" y="4186238"/>
            <a:ext cx="669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10,000</a:t>
            </a:r>
          </a:p>
        </p:txBody>
      </p:sp>
      <p:sp>
        <p:nvSpPr>
          <p:cNvPr id="69645" name="TextBox 10"/>
          <p:cNvSpPr txBox="1">
            <a:spLocks noChangeArrowheads="1"/>
          </p:cNvSpPr>
          <p:nvPr/>
        </p:nvSpPr>
        <p:spPr bwMode="auto">
          <a:xfrm>
            <a:off x="1030288" y="4649788"/>
            <a:ext cx="296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a:t>
            </a:r>
          </a:p>
        </p:txBody>
      </p:sp>
      <p:sp>
        <p:nvSpPr>
          <p:cNvPr id="69646" name="TextBox 11"/>
          <p:cNvSpPr txBox="1">
            <a:spLocks noChangeArrowheads="1"/>
          </p:cNvSpPr>
          <p:nvPr/>
        </p:nvSpPr>
        <p:spPr bwMode="auto">
          <a:xfrm rot="-2716312">
            <a:off x="873919" y="4953794"/>
            <a:ext cx="735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1">
                <a:solidFill>
                  <a:schemeClr val="bg1"/>
                </a:solidFill>
              </a:rPr>
              <a:t>FY2001</a:t>
            </a:r>
          </a:p>
        </p:txBody>
      </p:sp>
      <p:sp>
        <p:nvSpPr>
          <p:cNvPr id="69647" name="TextBox 12"/>
          <p:cNvSpPr txBox="1">
            <a:spLocks noChangeArrowheads="1"/>
          </p:cNvSpPr>
          <p:nvPr/>
        </p:nvSpPr>
        <p:spPr bwMode="auto">
          <a:xfrm rot="-2785916">
            <a:off x="1421607" y="4971256"/>
            <a:ext cx="749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1">
                <a:solidFill>
                  <a:schemeClr val="bg1"/>
                </a:solidFill>
              </a:rPr>
              <a:t>FY2002</a:t>
            </a:r>
          </a:p>
        </p:txBody>
      </p:sp>
      <p:sp>
        <p:nvSpPr>
          <p:cNvPr id="69648" name="TextBox 14"/>
          <p:cNvSpPr txBox="1">
            <a:spLocks noChangeArrowheads="1"/>
          </p:cNvSpPr>
          <p:nvPr/>
        </p:nvSpPr>
        <p:spPr bwMode="auto">
          <a:xfrm rot="-2780617">
            <a:off x="1978025" y="4953000"/>
            <a:ext cx="804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1">
                <a:solidFill>
                  <a:schemeClr val="bg1"/>
                </a:solidFill>
              </a:rPr>
              <a:t>FY2003</a:t>
            </a:r>
          </a:p>
        </p:txBody>
      </p:sp>
      <p:sp>
        <p:nvSpPr>
          <p:cNvPr id="69649" name="TextBox 22"/>
          <p:cNvSpPr txBox="1">
            <a:spLocks noChangeArrowheads="1"/>
          </p:cNvSpPr>
          <p:nvPr/>
        </p:nvSpPr>
        <p:spPr bwMode="auto">
          <a:xfrm rot="-2775621">
            <a:off x="2613026" y="4975225"/>
            <a:ext cx="73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1">
                <a:solidFill>
                  <a:schemeClr val="bg1"/>
                </a:solidFill>
              </a:rPr>
              <a:t>FY2004</a:t>
            </a:r>
          </a:p>
        </p:txBody>
      </p:sp>
      <p:sp>
        <p:nvSpPr>
          <p:cNvPr id="69650" name="TextBox 23"/>
          <p:cNvSpPr txBox="1">
            <a:spLocks noChangeArrowheads="1"/>
          </p:cNvSpPr>
          <p:nvPr/>
        </p:nvSpPr>
        <p:spPr bwMode="auto">
          <a:xfrm rot="-2924832">
            <a:off x="3187701" y="4976812"/>
            <a:ext cx="73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1">
                <a:solidFill>
                  <a:schemeClr val="bg1"/>
                </a:solidFill>
              </a:rPr>
              <a:t>FY2005</a:t>
            </a:r>
          </a:p>
        </p:txBody>
      </p:sp>
      <p:sp>
        <p:nvSpPr>
          <p:cNvPr id="69651" name="TextBox 24"/>
          <p:cNvSpPr txBox="1">
            <a:spLocks noChangeArrowheads="1"/>
          </p:cNvSpPr>
          <p:nvPr/>
        </p:nvSpPr>
        <p:spPr bwMode="auto">
          <a:xfrm rot="-2996305">
            <a:off x="3823495" y="4955381"/>
            <a:ext cx="735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1">
                <a:solidFill>
                  <a:schemeClr val="bg1"/>
                </a:solidFill>
              </a:rPr>
              <a:t>FY2006</a:t>
            </a:r>
          </a:p>
        </p:txBody>
      </p:sp>
      <p:sp>
        <p:nvSpPr>
          <p:cNvPr id="69652" name="TextBox 25"/>
          <p:cNvSpPr txBox="1">
            <a:spLocks noChangeArrowheads="1"/>
          </p:cNvSpPr>
          <p:nvPr/>
        </p:nvSpPr>
        <p:spPr bwMode="auto">
          <a:xfrm rot="-3067263">
            <a:off x="4376738" y="4983162"/>
            <a:ext cx="73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1">
                <a:solidFill>
                  <a:schemeClr val="bg1"/>
                </a:solidFill>
              </a:rPr>
              <a:t>FY2007</a:t>
            </a:r>
          </a:p>
        </p:txBody>
      </p:sp>
      <p:sp>
        <p:nvSpPr>
          <p:cNvPr id="69653" name="TextBox 26"/>
          <p:cNvSpPr txBox="1">
            <a:spLocks noChangeArrowheads="1"/>
          </p:cNvSpPr>
          <p:nvPr/>
        </p:nvSpPr>
        <p:spPr bwMode="auto">
          <a:xfrm rot="-2989120">
            <a:off x="4969669" y="4990307"/>
            <a:ext cx="736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1">
                <a:solidFill>
                  <a:schemeClr val="bg1"/>
                </a:solidFill>
              </a:rPr>
              <a:t>FY2008</a:t>
            </a:r>
          </a:p>
        </p:txBody>
      </p:sp>
      <p:sp>
        <p:nvSpPr>
          <p:cNvPr id="69654" name="TextBox 27"/>
          <p:cNvSpPr txBox="1">
            <a:spLocks noChangeArrowheads="1"/>
          </p:cNvSpPr>
          <p:nvPr/>
        </p:nvSpPr>
        <p:spPr bwMode="auto">
          <a:xfrm rot="-2961313">
            <a:off x="5608638" y="4976813"/>
            <a:ext cx="735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1">
                <a:solidFill>
                  <a:schemeClr val="bg1"/>
                </a:solidFill>
              </a:rPr>
              <a:t>FY2009</a:t>
            </a:r>
          </a:p>
        </p:txBody>
      </p:sp>
      <p:sp>
        <p:nvSpPr>
          <p:cNvPr id="69655" name="TextBox 28"/>
          <p:cNvSpPr txBox="1">
            <a:spLocks noChangeArrowheads="1"/>
          </p:cNvSpPr>
          <p:nvPr/>
        </p:nvSpPr>
        <p:spPr bwMode="auto">
          <a:xfrm rot="-3168351">
            <a:off x="6165057" y="4990306"/>
            <a:ext cx="735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1">
                <a:solidFill>
                  <a:schemeClr val="bg1"/>
                </a:solidFill>
              </a:rPr>
              <a:t>FY2010</a:t>
            </a:r>
          </a:p>
        </p:txBody>
      </p:sp>
      <p:sp>
        <p:nvSpPr>
          <p:cNvPr id="69656" name="TextBox 29"/>
          <p:cNvSpPr txBox="1">
            <a:spLocks noChangeArrowheads="1"/>
          </p:cNvSpPr>
          <p:nvPr/>
        </p:nvSpPr>
        <p:spPr bwMode="auto">
          <a:xfrm rot="-3213659">
            <a:off x="6804026" y="4975225"/>
            <a:ext cx="73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1">
                <a:solidFill>
                  <a:schemeClr val="bg1"/>
                </a:solidFill>
              </a:rPr>
              <a:t>FY2011</a:t>
            </a:r>
          </a:p>
        </p:txBody>
      </p:sp>
      <p:sp>
        <p:nvSpPr>
          <p:cNvPr id="69657" name="TextBox 30"/>
          <p:cNvSpPr txBox="1">
            <a:spLocks noChangeArrowheads="1"/>
          </p:cNvSpPr>
          <p:nvPr/>
        </p:nvSpPr>
        <p:spPr bwMode="auto">
          <a:xfrm rot="-3169474">
            <a:off x="7389813" y="4881563"/>
            <a:ext cx="1128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1">
                <a:solidFill>
                  <a:schemeClr val="bg1"/>
                </a:solidFill>
              </a:rPr>
              <a:t>FY2012 YTD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p:cNvSpPr>
            <a:spLocks noGrp="1"/>
          </p:cNvSpPr>
          <p:nvPr>
            <p:ph type="title"/>
          </p:nvPr>
        </p:nvSpPr>
        <p:spPr>
          <a:xfrm>
            <a:off x="979488" y="193675"/>
            <a:ext cx="7224712" cy="798513"/>
          </a:xfrm>
        </p:spPr>
        <p:txBody>
          <a:bodyPr/>
          <a:lstStyle/>
          <a:p>
            <a:pPr algn="ctr"/>
            <a:r>
              <a:rPr lang="en-US" sz="3000" smtClean="0"/>
              <a:t>VCC Program has Demonstrated Utilization Reductions</a:t>
            </a:r>
          </a:p>
        </p:txBody>
      </p:sp>
      <p:pic>
        <p:nvPicPr>
          <p:cNvPr id="706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889000"/>
            <a:ext cx="4572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2016125"/>
            <a:ext cx="2547937"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013700" y="1714500"/>
            <a:ext cx="898525" cy="523875"/>
          </a:xfrm>
          <a:prstGeom prst="rect">
            <a:avLst/>
          </a:prstGeom>
          <a:noFill/>
        </p:spPr>
        <p:txBody>
          <a:bodyPr>
            <a:spAutoFit/>
          </a:bodyPr>
          <a:lstStyle/>
          <a:p>
            <a:pPr fontAlgn="auto">
              <a:spcBef>
                <a:spcPts val="0"/>
              </a:spcBef>
              <a:spcAft>
                <a:spcPts val="0"/>
              </a:spcAft>
              <a:defRPr/>
            </a:pPr>
            <a:r>
              <a:rPr lang="en-US" kern="0" dirty="0">
                <a:solidFill>
                  <a:schemeClr val="bg1"/>
                </a:solidFill>
                <a:latin typeface="Calibri"/>
              </a:rPr>
              <a:t>38% </a:t>
            </a:r>
          </a:p>
          <a:p>
            <a:pPr fontAlgn="auto">
              <a:spcBef>
                <a:spcPts val="0"/>
              </a:spcBef>
              <a:spcAft>
                <a:spcPts val="0"/>
              </a:spcAft>
              <a:defRPr/>
            </a:pPr>
            <a:r>
              <a:rPr lang="en-US" kern="0" dirty="0">
                <a:solidFill>
                  <a:schemeClr val="bg1"/>
                </a:solidFill>
                <a:latin typeface="Calibri"/>
              </a:rPr>
              <a:t>reduction</a:t>
            </a:r>
          </a:p>
        </p:txBody>
      </p:sp>
      <p:sp>
        <p:nvSpPr>
          <p:cNvPr id="8" name="Right Brace 7"/>
          <p:cNvSpPr/>
          <p:nvPr/>
        </p:nvSpPr>
        <p:spPr>
          <a:xfrm>
            <a:off x="7781925" y="1487488"/>
            <a:ext cx="120650" cy="682625"/>
          </a:xfrm>
          <a:prstGeom prst="rightBrace">
            <a:avLst>
              <a:gd name="adj1" fmla="val 8333"/>
              <a:gd name="adj2" fmla="val 51087"/>
            </a:avLst>
          </a:prstGeom>
          <a:noFill/>
          <a:ln w="15875"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800" kern="0">
              <a:solidFill>
                <a:schemeClr val="bg1">
                  <a:lumMod val="95000"/>
                </a:schemeClr>
              </a:solidFill>
              <a:latin typeface="Calibri"/>
            </a:endParaRPr>
          </a:p>
        </p:txBody>
      </p:sp>
      <p:sp>
        <p:nvSpPr>
          <p:cNvPr id="9" name="TextBox 8"/>
          <p:cNvSpPr txBox="1"/>
          <p:nvPr/>
        </p:nvSpPr>
        <p:spPr>
          <a:xfrm>
            <a:off x="7972425" y="4379913"/>
            <a:ext cx="939800" cy="523875"/>
          </a:xfrm>
          <a:prstGeom prst="rect">
            <a:avLst/>
          </a:prstGeom>
          <a:noFill/>
        </p:spPr>
        <p:txBody>
          <a:bodyPr>
            <a:spAutoFit/>
          </a:bodyPr>
          <a:lstStyle/>
          <a:p>
            <a:pPr fontAlgn="auto">
              <a:spcBef>
                <a:spcPts val="0"/>
              </a:spcBef>
              <a:spcAft>
                <a:spcPts val="0"/>
              </a:spcAft>
              <a:defRPr/>
            </a:pPr>
            <a:r>
              <a:rPr lang="en-US" kern="0" dirty="0">
                <a:solidFill>
                  <a:schemeClr val="bg1"/>
                </a:solidFill>
                <a:latin typeface="Calibri"/>
              </a:rPr>
              <a:t>45% </a:t>
            </a:r>
          </a:p>
          <a:p>
            <a:pPr fontAlgn="auto">
              <a:spcBef>
                <a:spcPts val="0"/>
              </a:spcBef>
              <a:spcAft>
                <a:spcPts val="0"/>
              </a:spcAft>
              <a:defRPr/>
            </a:pPr>
            <a:r>
              <a:rPr lang="en-US" kern="0" dirty="0">
                <a:solidFill>
                  <a:schemeClr val="bg1"/>
                </a:solidFill>
                <a:latin typeface="Calibri"/>
              </a:rPr>
              <a:t>reduction</a:t>
            </a:r>
          </a:p>
        </p:txBody>
      </p:sp>
      <p:sp>
        <p:nvSpPr>
          <p:cNvPr id="10" name="Right Brace 9"/>
          <p:cNvSpPr/>
          <p:nvPr/>
        </p:nvSpPr>
        <p:spPr>
          <a:xfrm>
            <a:off x="7712075" y="4141788"/>
            <a:ext cx="119063" cy="750887"/>
          </a:xfrm>
          <a:prstGeom prst="rightBrace">
            <a:avLst>
              <a:gd name="adj1" fmla="val 8333"/>
              <a:gd name="adj2" fmla="val 51087"/>
            </a:avLst>
          </a:prstGeom>
          <a:noFill/>
          <a:ln w="15875"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800" b="1" kern="0" dirty="0">
              <a:solidFill>
                <a:sysClr val="windowText" lastClr="000000"/>
              </a:solidFill>
              <a:latin typeface="Calibri"/>
            </a:endParaRPr>
          </a:p>
        </p:txBody>
      </p:sp>
      <p:sp>
        <p:nvSpPr>
          <p:cNvPr id="70665" name="TextBox 1"/>
          <p:cNvSpPr txBox="1">
            <a:spLocks noChangeArrowheads="1"/>
          </p:cNvSpPr>
          <p:nvPr/>
        </p:nvSpPr>
        <p:spPr bwMode="auto">
          <a:xfrm>
            <a:off x="373063" y="4892675"/>
            <a:ext cx="30083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000">
                <a:solidFill>
                  <a:schemeClr val="bg1"/>
                </a:solidFill>
              </a:rPr>
              <a:t>Bradley, C, Gandhi, S, Neumark, D, Garland, S, Retchin, S, Lessons for Coverage Expansion: A Virginia Primary Care Program for the Uninsured Reduced Utilization and Cut Costs, </a:t>
            </a:r>
            <a:r>
              <a:rPr lang="en-US" sz="1000" i="1">
                <a:solidFill>
                  <a:schemeClr val="bg1"/>
                </a:solidFill>
              </a:rPr>
              <a:t>Health Affairs</a:t>
            </a:r>
            <a:r>
              <a:rPr lang="en-US" sz="1000">
                <a:solidFill>
                  <a:schemeClr val="bg1"/>
                </a:solidFill>
              </a:rPr>
              <a:t> 31, No. 2 (2012): 355</a:t>
            </a:r>
          </a:p>
        </p:txBody>
      </p:sp>
      <p:sp>
        <p:nvSpPr>
          <p:cNvPr id="70666" name="TextBox 2"/>
          <p:cNvSpPr txBox="1">
            <a:spLocks noChangeArrowheads="1"/>
          </p:cNvSpPr>
          <p:nvPr/>
        </p:nvSpPr>
        <p:spPr bwMode="auto">
          <a:xfrm>
            <a:off x="3417888" y="1349375"/>
            <a:ext cx="47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1.2</a:t>
            </a:r>
          </a:p>
        </p:txBody>
      </p:sp>
      <p:sp>
        <p:nvSpPr>
          <p:cNvPr id="70667" name="TextBox 16"/>
          <p:cNvSpPr txBox="1">
            <a:spLocks noChangeArrowheads="1"/>
          </p:cNvSpPr>
          <p:nvPr/>
        </p:nvSpPr>
        <p:spPr bwMode="auto">
          <a:xfrm>
            <a:off x="3500438" y="1595438"/>
            <a:ext cx="357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1</a:t>
            </a:r>
          </a:p>
        </p:txBody>
      </p:sp>
      <p:sp>
        <p:nvSpPr>
          <p:cNvPr id="70668" name="TextBox 17"/>
          <p:cNvSpPr txBox="1">
            <a:spLocks noChangeArrowheads="1"/>
          </p:cNvSpPr>
          <p:nvPr/>
        </p:nvSpPr>
        <p:spPr bwMode="auto">
          <a:xfrm>
            <a:off x="3381375" y="1868488"/>
            <a:ext cx="47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0.8</a:t>
            </a:r>
          </a:p>
        </p:txBody>
      </p:sp>
      <p:sp>
        <p:nvSpPr>
          <p:cNvPr id="70669" name="TextBox 18"/>
          <p:cNvSpPr txBox="1">
            <a:spLocks noChangeArrowheads="1"/>
          </p:cNvSpPr>
          <p:nvPr/>
        </p:nvSpPr>
        <p:spPr bwMode="auto">
          <a:xfrm>
            <a:off x="3363913" y="2224088"/>
            <a:ext cx="47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0.6</a:t>
            </a:r>
          </a:p>
        </p:txBody>
      </p:sp>
      <p:sp>
        <p:nvSpPr>
          <p:cNvPr id="70670" name="TextBox 19"/>
          <p:cNvSpPr txBox="1">
            <a:spLocks noChangeArrowheads="1"/>
          </p:cNvSpPr>
          <p:nvPr/>
        </p:nvSpPr>
        <p:spPr bwMode="auto">
          <a:xfrm>
            <a:off x="3365500" y="2544763"/>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0.4</a:t>
            </a:r>
          </a:p>
        </p:txBody>
      </p:sp>
      <p:sp>
        <p:nvSpPr>
          <p:cNvPr id="70671" name="TextBox 20"/>
          <p:cNvSpPr txBox="1">
            <a:spLocks noChangeArrowheads="1"/>
          </p:cNvSpPr>
          <p:nvPr/>
        </p:nvSpPr>
        <p:spPr bwMode="auto">
          <a:xfrm>
            <a:off x="3363913" y="2946400"/>
            <a:ext cx="476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0.2</a:t>
            </a:r>
          </a:p>
        </p:txBody>
      </p:sp>
      <p:sp>
        <p:nvSpPr>
          <p:cNvPr id="70672" name="TextBox 21"/>
          <p:cNvSpPr txBox="1">
            <a:spLocks noChangeArrowheads="1"/>
          </p:cNvSpPr>
          <p:nvPr/>
        </p:nvSpPr>
        <p:spPr bwMode="auto">
          <a:xfrm>
            <a:off x="3363913" y="3290888"/>
            <a:ext cx="47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  0</a:t>
            </a:r>
          </a:p>
        </p:txBody>
      </p:sp>
      <p:sp>
        <p:nvSpPr>
          <p:cNvPr id="70673" name="TextBox 22"/>
          <p:cNvSpPr txBox="1">
            <a:spLocks noChangeArrowheads="1"/>
          </p:cNvSpPr>
          <p:nvPr/>
        </p:nvSpPr>
        <p:spPr bwMode="auto">
          <a:xfrm>
            <a:off x="4654550" y="1547813"/>
            <a:ext cx="5826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1.02</a:t>
            </a:r>
          </a:p>
        </p:txBody>
      </p:sp>
      <p:sp>
        <p:nvSpPr>
          <p:cNvPr id="70674" name="TextBox 23"/>
          <p:cNvSpPr txBox="1">
            <a:spLocks noChangeArrowheads="1"/>
          </p:cNvSpPr>
          <p:nvPr/>
        </p:nvSpPr>
        <p:spPr bwMode="auto">
          <a:xfrm>
            <a:off x="5507038" y="1931988"/>
            <a:ext cx="574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0.74</a:t>
            </a:r>
          </a:p>
        </p:txBody>
      </p:sp>
      <p:sp>
        <p:nvSpPr>
          <p:cNvPr id="70675" name="TextBox 24"/>
          <p:cNvSpPr txBox="1">
            <a:spLocks noChangeArrowheads="1"/>
          </p:cNvSpPr>
          <p:nvPr/>
        </p:nvSpPr>
        <p:spPr bwMode="auto">
          <a:xfrm>
            <a:off x="6351588" y="1552575"/>
            <a:ext cx="47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1.0</a:t>
            </a:r>
          </a:p>
        </p:txBody>
      </p:sp>
      <p:sp>
        <p:nvSpPr>
          <p:cNvPr id="70676" name="TextBox 25"/>
          <p:cNvSpPr txBox="1">
            <a:spLocks noChangeArrowheads="1"/>
          </p:cNvSpPr>
          <p:nvPr/>
        </p:nvSpPr>
        <p:spPr bwMode="auto">
          <a:xfrm>
            <a:off x="7186613" y="2141538"/>
            <a:ext cx="582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0.62</a:t>
            </a:r>
          </a:p>
        </p:txBody>
      </p:sp>
      <p:sp>
        <p:nvSpPr>
          <p:cNvPr id="70677" name="TextBox 26"/>
          <p:cNvSpPr txBox="1">
            <a:spLocks noChangeArrowheads="1"/>
          </p:cNvSpPr>
          <p:nvPr/>
        </p:nvSpPr>
        <p:spPr bwMode="auto">
          <a:xfrm>
            <a:off x="3719513" y="3248025"/>
            <a:ext cx="6778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1</a:t>
            </a:r>
          </a:p>
        </p:txBody>
      </p:sp>
      <p:sp>
        <p:nvSpPr>
          <p:cNvPr id="70678" name="TextBox 27"/>
          <p:cNvSpPr txBox="1">
            <a:spLocks noChangeArrowheads="1"/>
          </p:cNvSpPr>
          <p:nvPr/>
        </p:nvSpPr>
        <p:spPr bwMode="auto">
          <a:xfrm>
            <a:off x="4471988" y="3248025"/>
            <a:ext cx="6588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a:t>
            </a:r>
            <a:r>
              <a:rPr lang="en-US" sz="1200">
                <a:solidFill>
                  <a:schemeClr val="bg1"/>
                </a:solidFill>
              </a:rPr>
              <a:t> 1</a:t>
            </a:r>
          </a:p>
        </p:txBody>
      </p:sp>
      <p:sp>
        <p:nvSpPr>
          <p:cNvPr id="70679" name="TextBox 28"/>
          <p:cNvSpPr txBox="1">
            <a:spLocks noChangeArrowheads="1"/>
          </p:cNvSpPr>
          <p:nvPr/>
        </p:nvSpPr>
        <p:spPr bwMode="auto">
          <a:xfrm>
            <a:off x="4989513" y="3263900"/>
            <a:ext cx="679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2</a:t>
            </a:r>
          </a:p>
        </p:txBody>
      </p:sp>
      <p:sp>
        <p:nvSpPr>
          <p:cNvPr id="70680" name="TextBox 29"/>
          <p:cNvSpPr txBox="1">
            <a:spLocks noChangeArrowheads="1"/>
          </p:cNvSpPr>
          <p:nvPr/>
        </p:nvSpPr>
        <p:spPr bwMode="auto">
          <a:xfrm>
            <a:off x="5454650" y="3267075"/>
            <a:ext cx="679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3</a:t>
            </a:r>
          </a:p>
        </p:txBody>
      </p:sp>
      <p:sp>
        <p:nvSpPr>
          <p:cNvPr id="70681" name="TextBox 30"/>
          <p:cNvSpPr txBox="1">
            <a:spLocks noChangeArrowheads="1"/>
          </p:cNvSpPr>
          <p:nvPr/>
        </p:nvSpPr>
        <p:spPr bwMode="auto">
          <a:xfrm>
            <a:off x="6149975" y="3246438"/>
            <a:ext cx="6778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1</a:t>
            </a:r>
          </a:p>
        </p:txBody>
      </p:sp>
      <p:sp>
        <p:nvSpPr>
          <p:cNvPr id="70682" name="TextBox 31"/>
          <p:cNvSpPr txBox="1">
            <a:spLocks noChangeArrowheads="1"/>
          </p:cNvSpPr>
          <p:nvPr/>
        </p:nvSpPr>
        <p:spPr bwMode="auto">
          <a:xfrm>
            <a:off x="6689725" y="3267075"/>
            <a:ext cx="6778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2</a:t>
            </a:r>
          </a:p>
        </p:txBody>
      </p:sp>
      <p:sp>
        <p:nvSpPr>
          <p:cNvPr id="70683" name="TextBox 32"/>
          <p:cNvSpPr txBox="1">
            <a:spLocks noChangeArrowheads="1"/>
          </p:cNvSpPr>
          <p:nvPr/>
        </p:nvSpPr>
        <p:spPr bwMode="auto">
          <a:xfrm>
            <a:off x="7212013" y="3246438"/>
            <a:ext cx="677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3</a:t>
            </a:r>
          </a:p>
        </p:txBody>
      </p:sp>
      <p:sp>
        <p:nvSpPr>
          <p:cNvPr id="70684" name="TextBox 3"/>
          <p:cNvSpPr txBox="1">
            <a:spLocks noChangeArrowheads="1"/>
          </p:cNvSpPr>
          <p:nvPr/>
        </p:nvSpPr>
        <p:spPr bwMode="auto">
          <a:xfrm>
            <a:off x="4141788" y="992188"/>
            <a:ext cx="288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b="1">
                <a:solidFill>
                  <a:schemeClr val="bg1"/>
                </a:solidFill>
              </a:rPr>
              <a:t>Emergency Department Visits</a:t>
            </a:r>
          </a:p>
        </p:txBody>
      </p:sp>
      <p:sp>
        <p:nvSpPr>
          <p:cNvPr id="36" name="Right Brace 35"/>
          <p:cNvSpPr/>
          <p:nvPr/>
        </p:nvSpPr>
        <p:spPr>
          <a:xfrm>
            <a:off x="7851775" y="1547813"/>
            <a:ext cx="161925" cy="747712"/>
          </a:xfrm>
          <a:prstGeom prst="rightBrace">
            <a:avLst>
              <a:gd name="adj1" fmla="val 8333"/>
              <a:gd name="adj2" fmla="val 51087"/>
            </a:avLst>
          </a:prstGeom>
          <a:noFill/>
          <a:ln w="15875"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800" kern="0">
              <a:solidFill>
                <a:schemeClr val="bg1"/>
              </a:solidFill>
              <a:latin typeface="Calibri"/>
            </a:endParaRPr>
          </a:p>
        </p:txBody>
      </p:sp>
      <p:sp>
        <p:nvSpPr>
          <p:cNvPr id="37" name="Right Brace 36"/>
          <p:cNvSpPr/>
          <p:nvPr/>
        </p:nvSpPr>
        <p:spPr>
          <a:xfrm>
            <a:off x="7781925" y="1487488"/>
            <a:ext cx="207963" cy="682625"/>
          </a:xfrm>
          <a:prstGeom prst="rightBrace">
            <a:avLst>
              <a:gd name="adj1" fmla="val 8333"/>
              <a:gd name="adj2" fmla="val 51087"/>
            </a:avLst>
          </a:prstGeom>
          <a:noFill/>
          <a:ln w="15875"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800" kern="0">
              <a:solidFill>
                <a:schemeClr val="bg1"/>
              </a:solidFill>
              <a:latin typeface="Calibri"/>
            </a:endParaRPr>
          </a:p>
        </p:txBody>
      </p:sp>
      <p:sp>
        <p:nvSpPr>
          <p:cNvPr id="38" name="Right Brace 37"/>
          <p:cNvSpPr/>
          <p:nvPr/>
        </p:nvSpPr>
        <p:spPr>
          <a:xfrm>
            <a:off x="7797800" y="1598613"/>
            <a:ext cx="207963" cy="682625"/>
          </a:xfrm>
          <a:prstGeom prst="rightBrace">
            <a:avLst>
              <a:gd name="adj1" fmla="val 8333"/>
              <a:gd name="adj2" fmla="val 51087"/>
            </a:avLst>
          </a:prstGeom>
          <a:noFill/>
          <a:ln w="15875"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800" kern="0">
              <a:solidFill>
                <a:schemeClr val="bg1"/>
              </a:solidFill>
              <a:latin typeface="Calibri"/>
            </a:endParaRPr>
          </a:p>
        </p:txBody>
      </p:sp>
      <p:pic>
        <p:nvPicPr>
          <p:cNvPr id="706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638" y="3670300"/>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89" name="TextBox 14"/>
          <p:cNvSpPr txBox="1">
            <a:spLocks noChangeArrowheads="1"/>
          </p:cNvSpPr>
          <p:nvPr/>
        </p:nvSpPr>
        <p:spPr bwMode="auto">
          <a:xfrm>
            <a:off x="3881438" y="3786188"/>
            <a:ext cx="314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b="1">
                <a:solidFill>
                  <a:schemeClr val="bg1"/>
                </a:solidFill>
              </a:rPr>
              <a:t>Inpatient Hospitalizations</a:t>
            </a:r>
          </a:p>
        </p:txBody>
      </p:sp>
      <p:sp>
        <p:nvSpPr>
          <p:cNvPr id="70690" name="TextBox 60"/>
          <p:cNvSpPr txBox="1">
            <a:spLocks noChangeArrowheads="1"/>
          </p:cNvSpPr>
          <p:nvPr/>
        </p:nvSpPr>
        <p:spPr bwMode="auto">
          <a:xfrm>
            <a:off x="3389313" y="4141788"/>
            <a:ext cx="549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0.25</a:t>
            </a:r>
          </a:p>
        </p:txBody>
      </p:sp>
      <p:sp>
        <p:nvSpPr>
          <p:cNvPr id="70691" name="TextBox 61"/>
          <p:cNvSpPr txBox="1">
            <a:spLocks noChangeArrowheads="1"/>
          </p:cNvSpPr>
          <p:nvPr/>
        </p:nvSpPr>
        <p:spPr bwMode="auto">
          <a:xfrm>
            <a:off x="3457575" y="4516438"/>
            <a:ext cx="476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0.2</a:t>
            </a:r>
          </a:p>
        </p:txBody>
      </p:sp>
      <p:sp>
        <p:nvSpPr>
          <p:cNvPr id="70692" name="TextBox 62"/>
          <p:cNvSpPr txBox="1">
            <a:spLocks noChangeArrowheads="1"/>
          </p:cNvSpPr>
          <p:nvPr/>
        </p:nvSpPr>
        <p:spPr bwMode="auto">
          <a:xfrm>
            <a:off x="3360738" y="48641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0.15</a:t>
            </a:r>
          </a:p>
        </p:txBody>
      </p:sp>
      <p:sp>
        <p:nvSpPr>
          <p:cNvPr id="70693" name="TextBox 63"/>
          <p:cNvSpPr txBox="1">
            <a:spLocks noChangeArrowheads="1"/>
          </p:cNvSpPr>
          <p:nvPr/>
        </p:nvSpPr>
        <p:spPr bwMode="auto">
          <a:xfrm>
            <a:off x="3424238" y="5211763"/>
            <a:ext cx="476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 0.1</a:t>
            </a:r>
          </a:p>
        </p:txBody>
      </p:sp>
      <p:sp>
        <p:nvSpPr>
          <p:cNvPr id="70694" name="TextBox 64"/>
          <p:cNvSpPr txBox="1">
            <a:spLocks noChangeArrowheads="1"/>
          </p:cNvSpPr>
          <p:nvPr/>
        </p:nvSpPr>
        <p:spPr bwMode="auto">
          <a:xfrm>
            <a:off x="3360738" y="5616575"/>
            <a:ext cx="506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0.05</a:t>
            </a:r>
          </a:p>
        </p:txBody>
      </p:sp>
      <p:sp>
        <p:nvSpPr>
          <p:cNvPr id="70695" name="TextBox 65"/>
          <p:cNvSpPr txBox="1">
            <a:spLocks noChangeArrowheads="1"/>
          </p:cNvSpPr>
          <p:nvPr/>
        </p:nvSpPr>
        <p:spPr bwMode="auto">
          <a:xfrm>
            <a:off x="3381375" y="5918200"/>
            <a:ext cx="47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    0</a:t>
            </a:r>
          </a:p>
        </p:txBody>
      </p:sp>
      <p:sp>
        <p:nvSpPr>
          <p:cNvPr id="70696" name="TextBox 66"/>
          <p:cNvSpPr txBox="1">
            <a:spLocks noChangeArrowheads="1"/>
          </p:cNvSpPr>
          <p:nvPr/>
        </p:nvSpPr>
        <p:spPr bwMode="auto">
          <a:xfrm>
            <a:off x="4719638" y="4379913"/>
            <a:ext cx="47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0.2</a:t>
            </a:r>
          </a:p>
        </p:txBody>
      </p:sp>
      <p:sp>
        <p:nvSpPr>
          <p:cNvPr id="70697" name="TextBox 67"/>
          <p:cNvSpPr txBox="1">
            <a:spLocks noChangeArrowheads="1"/>
          </p:cNvSpPr>
          <p:nvPr/>
        </p:nvSpPr>
        <p:spPr bwMode="auto">
          <a:xfrm>
            <a:off x="5507038" y="4862513"/>
            <a:ext cx="476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 0.11</a:t>
            </a:r>
          </a:p>
        </p:txBody>
      </p:sp>
      <p:sp>
        <p:nvSpPr>
          <p:cNvPr id="70698" name="TextBox 68"/>
          <p:cNvSpPr txBox="1">
            <a:spLocks noChangeArrowheads="1"/>
          </p:cNvSpPr>
          <p:nvPr/>
        </p:nvSpPr>
        <p:spPr bwMode="auto">
          <a:xfrm>
            <a:off x="6351588" y="4252913"/>
            <a:ext cx="577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0.22</a:t>
            </a:r>
          </a:p>
        </p:txBody>
      </p:sp>
      <p:sp>
        <p:nvSpPr>
          <p:cNvPr id="70699" name="TextBox 70"/>
          <p:cNvSpPr txBox="1">
            <a:spLocks noChangeArrowheads="1"/>
          </p:cNvSpPr>
          <p:nvPr/>
        </p:nvSpPr>
        <p:spPr bwMode="auto">
          <a:xfrm>
            <a:off x="7221538" y="4935538"/>
            <a:ext cx="650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0.12</a:t>
            </a:r>
          </a:p>
        </p:txBody>
      </p:sp>
      <p:sp>
        <p:nvSpPr>
          <p:cNvPr id="70700" name="TextBox 71"/>
          <p:cNvSpPr txBox="1">
            <a:spLocks noChangeArrowheads="1"/>
          </p:cNvSpPr>
          <p:nvPr/>
        </p:nvSpPr>
        <p:spPr bwMode="auto">
          <a:xfrm>
            <a:off x="3794125" y="6021388"/>
            <a:ext cx="677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1</a:t>
            </a:r>
          </a:p>
        </p:txBody>
      </p:sp>
      <p:sp>
        <p:nvSpPr>
          <p:cNvPr id="70701" name="TextBox 72"/>
          <p:cNvSpPr txBox="1">
            <a:spLocks noChangeArrowheads="1"/>
          </p:cNvSpPr>
          <p:nvPr/>
        </p:nvSpPr>
        <p:spPr bwMode="auto">
          <a:xfrm>
            <a:off x="4518025" y="6030913"/>
            <a:ext cx="677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1</a:t>
            </a:r>
          </a:p>
        </p:txBody>
      </p:sp>
      <p:sp>
        <p:nvSpPr>
          <p:cNvPr id="70702" name="TextBox 73"/>
          <p:cNvSpPr txBox="1">
            <a:spLocks noChangeArrowheads="1"/>
          </p:cNvSpPr>
          <p:nvPr/>
        </p:nvSpPr>
        <p:spPr bwMode="auto">
          <a:xfrm>
            <a:off x="5019675" y="6030913"/>
            <a:ext cx="677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2</a:t>
            </a:r>
          </a:p>
        </p:txBody>
      </p:sp>
      <p:sp>
        <p:nvSpPr>
          <p:cNvPr id="70703" name="TextBox 74"/>
          <p:cNvSpPr txBox="1">
            <a:spLocks noChangeArrowheads="1"/>
          </p:cNvSpPr>
          <p:nvPr/>
        </p:nvSpPr>
        <p:spPr bwMode="auto">
          <a:xfrm>
            <a:off x="5584825" y="6035675"/>
            <a:ext cx="677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3</a:t>
            </a:r>
          </a:p>
        </p:txBody>
      </p:sp>
      <p:sp>
        <p:nvSpPr>
          <p:cNvPr id="70704" name="TextBox 75"/>
          <p:cNvSpPr txBox="1">
            <a:spLocks noChangeArrowheads="1"/>
          </p:cNvSpPr>
          <p:nvPr/>
        </p:nvSpPr>
        <p:spPr bwMode="auto">
          <a:xfrm>
            <a:off x="6249988" y="6021388"/>
            <a:ext cx="677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1</a:t>
            </a:r>
          </a:p>
        </p:txBody>
      </p:sp>
      <p:sp>
        <p:nvSpPr>
          <p:cNvPr id="70705" name="TextBox 76"/>
          <p:cNvSpPr txBox="1">
            <a:spLocks noChangeArrowheads="1"/>
          </p:cNvSpPr>
          <p:nvPr/>
        </p:nvSpPr>
        <p:spPr bwMode="auto">
          <a:xfrm>
            <a:off x="6789738" y="6021388"/>
            <a:ext cx="677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2</a:t>
            </a:r>
          </a:p>
        </p:txBody>
      </p:sp>
      <p:sp>
        <p:nvSpPr>
          <p:cNvPr id="70706" name="TextBox 77"/>
          <p:cNvSpPr txBox="1">
            <a:spLocks noChangeArrowheads="1"/>
          </p:cNvSpPr>
          <p:nvPr/>
        </p:nvSpPr>
        <p:spPr bwMode="auto">
          <a:xfrm>
            <a:off x="7299325" y="6021388"/>
            <a:ext cx="677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Year 3</a:t>
            </a:r>
          </a:p>
        </p:txBody>
      </p:sp>
      <p:sp>
        <p:nvSpPr>
          <p:cNvPr id="70707" name="AutoShape 8"/>
          <p:cNvSpPr>
            <a:spLocks/>
          </p:cNvSpPr>
          <p:nvPr/>
        </p:nvSpPr>
        <p:spPr bwMode="auto">
          <a:xfrm>
            <a:off x="7769225" y="1350963"/>
            <a:ext cx="315913" cy="1587500"/>
          </a:xfrm>
          <a:prstGeom prst="rightBrace">
            <a:avLst>
              <a:gd name="adj1" fmla="val 30756"/>
              <a:gd name="adj2"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solidFill>
                <a:schemeClr val="bg1"/>
              </a:solidFill>
            </a:endParaRPr>
          </a:p>
        </p:txBody>
      </p:sp>
      <p:sp>
        <p:nvSpPr>
          <p:cNvPr id="70708" name="AutoShape 8"/>
          <p:cNvSpPr>
            <a:spLocks/>
          </p:cNvSpPr>
          <p:nvPr/>
        </p:nvSpPr>
        <p:spPr bwMode="auto">
          <a:xfrm>
            <a:off x="7669213" y="1177925"/>
            <a:ext cx="303212" cy="1389063"/>
          </a:xfrm>
          <a:prstGeom prst="rightBrace">
            <a:avLst>
              <a:gd name="adj1" fmla="val 30562"/>
              <a:gd name="adj2" fmla="val 50000"/>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solidFill>
                <a:schemeClr val="bg1"/>
              </a:solidFill>
            </a:endParaRPr>
          </a:p>
        </p:txBody>
      </p:sp>
      <p:sp>
        <p:nvSpPr>
          <p:cNvPr id="70709" name="AutoShape 8"/>
          <p:cNvSpPr>
            <a:spLocks/>
          </p:cNvSpPr>
          <p:nvPr/>
        </p:nvSpPr>
        <p:spPr bwMode="auto">
          <a:xfrm>
            <a:off x="7669213" y="3925888"/>
            <a:ext cx="257175" cy="1279525"/>
          </a:xfrm>
          <a:prstGeom prst="rightBrace">
            <a:avLst>
              <a:gd name="adj1" fmla="val 30589"/>
              <a:gd name="adj2" fmla="val 50000"/>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360363" y="5807075"/>
            <a:ext cx="8435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000" dirty="0">
                <a:solidFill>
                  <a:schemeClr val="bg1">
                    <a:lumMod val="50000"/>
                  </a:schemeClr>
                </a:solidFill>
                <a:latin typeface="Arial" charset="0"/>
              </a:rPr>
              <a:t>Bradley, C, Gandhi, S, </a:t>
            </a:r>
            <a:r>
              <a:rPr lang="en-US" sz="1000" dirty="0" err="1">
                <a:solidFill>
                  <a:schemeClr val="bg1">
                    <a:lumMod val="50000"/>
                  </a:schemeClr>
                </a:solidFill>
                <a:latin typeface="Arial" charset="0"/>
              </a:rPr>
              <a:t>Neumark</a:t>
            </a:r>
            <a:r>
              <a:rPr lang="en-US" sz="1000" dirty="0">
                <a:solidFill>
                  <a:schemeClr val="bg1">
                    <a:lumMod val="50000"/>
                  </a:schemeClr>
                </a:solidFill>
                <a:latin typeface="Arial" charset="0"/>
              </a:rPr>
              <a:t>, D, Garland, S, Retchin, S, Lessons For Coverage Expansion: A Virginia Primary Care Program For the Uninsured Reduced Utilization And Cut Costs, </a:t>
            </a:r>
            <a:r>
              <a:rPr lang="en-US" sz="1000" i="1" dirty="0">
                <a:solidFill>
                  <a:schemeClr val="bg1">
                    <a:lumMod val="50000"/>
                  </a:schemeClr>
                </a:solidFill>
                <a:latin typeface="Arial" charset="0"/>
              </a:rPr>
              <a:t>Health Affairs</a:t>
            </a:r>
            <a:r>
              <a:rPr lang="en-US" sz="1000" dirty="0">
                <a:solidFill>
                  <a:schemeClr val="bg1">
                    <a:lumMod val="50000"/>
                  </a:schemeClr>
                </a:solidFill>
                <a:latin typeface="Arial" charset="0"/>
              </a:rPr>
              <a:t> 31, No. 2 (2012): 350-359</a:t>
            </a:r>
          </a:p>
        </p:txBody>
      </p:sp>
      <p:sp>
        <p:nvSpPr>
          <p:cNvPr id="71683" name="Rectangle 9"/>
          <p:cNvSpPr>
            <a:spLocks noGrp="1" noChangeArrowheads="1"/>
          </p:cNvSpPr>
          <p:nvPr>
            <p:ph type="title"/>
          </p:nvPr>
        </p:nvSpPr>
        <p:spPr>
          <a:xfrm>
            <a:off x="863600" y="107950"/>
            <a:ext cx="7456488" cy="776288"/>
          </a:xfrm>
        </p:spPr>
        <p:txBody>
          <a:bodyPr/>
          <a:lstStyle/>
          <a:p>
            <a:pPr algn="ctr"/>
            <a:r>
              <a:rPr lang="en-US" sz="2800" smtClean="0"/>
              <a:t>VCC Program has Demonstrated Cost Reductions </a:t>
            </a:r>
          </a:p>
        </p:txBody>
      </p:sp>
      <p:graphicFrame>
        <p:nvGraphicFramePr>
          <p:cNvPr id="10" name="Chart 9"/>
          <p:cNvGraphicFramePr>
            <a:graphicFrameLocks/>
          </p:cNvGraphicFramePr>
          <p:nvPr/>
        </p:nvGraphicFramePr>
        <p:xfrm>
          <a:off x="1137477" y="1847807"/>
          <a:ext cx="6881924" cy="377138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2652713" y="863600"/>
            <a:ext cx="4017962" cy="922338"/>
          </a:xfrm>
          <a:prstGeom prst="rect">
            <a:avLst/>
          </a:prstGeom>
          <a:noFill/>
        </p:spPr>
        <p:txBody>
          <a:bodyPr>
            <a:spAutoFit/>
          </a:bodyPr>
          <a:lstStyle/>
          <a:p>
            <a:pPr algn="ctr" fontAlgn="auto">
              <a:spcBef>
                <a:spcPts val="0"/>
              </a:spcBef>
              <a:spcAft>
                <a:spcPts val="0"/>
              </a:spcAft>
              <a:defRPr/>
            </a:pPr>
            <a:r>
              <a:rPr lang="en-US" sz="1800" kern="0" dirty="0">
                <a:solidFill>
                  <a:schemeClr val="bg1"/>
                </a:solidFill>
                <a:latin typeface="Arial" charset="0"/>
              </a:rPr>
              <a:t>VCC Population</a:t>
            </a:r>
          </a:p>
          <a:p>
            <a:pPr algn="ctr" fontAlgn="auto">
              <a:spcBef>
                <a:spcPts val="0"/>
              </a:spcBef>
              <a:spcAft>
                <a:spcPts val="0"/>
              </a:spcAft>
              <a:defRPr/>
            </a:pPr>
            <a:r>
              <a:rPr lang="en-US" sz="1800" kern="0" dirty="0">
                <a:solidFill>
                  <a:schemeClr val="bg1"/>
                </a:solidFill>
                <a:latin typeface="Arial" charset="0"/>
              </a:rPr>
              <a:t>Average Cost/Year</a:t>
            </a:r>
          </a:p>
          <a:p>
            <a:pPr algn="ctr" fontAlgn="auto">
              <a:spcBef>
                <a:spcPts val="0"/>
              </a:spcBef>
              <a:spcAft>
                <a:spcPts val="0"/>
              </a:spcAft>
              <a:defRPr/>
            </a:pPr>
            <a:r>
              <a:rPr lang="en-US" sz="1800" kern="0" dirty="0">
                <a:solidFill>
                  <a:schemeClr val="bg1"/>
                </a:solidFill>
                <a:latin typeface="Arial" charset="0"/>
              </a:rPr>
              <a:t>(2000 – 2007)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051" descr="j00786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254125"/>
            <a:ext cx="8015287"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052"/>
          <p:cNvSpPr>
            <a:spLocks noChangeArrowheads="1"/>
          </p:cNvSpPr>
          <p:nvPr/>
        </p:nvSpPr>
        <p:spPr bwMode="auto">
          <a:xfrm>
            <a:off x="398463" y="0"/>
            <a:ext cx="833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endParaRPr kumimoji="1" lang="en-US" sz="2400">
              <a:solidFill>
                <a:schemeClr val="bg1"/>
              </a:solidFill>
              <a:latin typeface="Verdana" panose="020B0604030504040204" pitchFamily="34" charset="0"/>
            </a:endParaRPr>
          </a:p>
        </p:txBody>
      </p:sp>
      <p:sp>
        <p:nvSpPr>
          <p:cNvPr id="35844" name="Text Box 2053"/>
          <p:cNvSpPr txBox="1">
            <a:spLocks noChangeArrowheads="1"/>
          </p:cNvSpPr>
          <p:nvPr/>
        </p:nvSpPr>
        <p:spPr bwMode="auto">
          <a:xfrm>
            <a:off x="547688" y="457200"/>
            <a:ext cx="80152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sz="1600">
                <a:solidFill>
                  <a:schemeClr val="bg1"/>
                </a:solidFill>
                <a:latin typeface="Arial Black" panose="020B0A04020102020204" pitchFamily="34" charset="0"/>
              </a:rPr>
              <a:t>Growing concern for many health care administrators is where will </a:t>
            </a:r>
          </a:p>
          <a:p>
            <a:pPr algn="ctr" eaLnBrk="1" hangingPunct="1"/>
            <a:r>
              <a:rPr lang="en-US" sz="1600">
                <a:solidFill>
                  <a:schemeClr val="bg1"/>
                </a:solidFill>
                <a:latin typeface="Arial Black" panose="020B0A04020102020204" pitchFamily="34" charset="0"/>
              </a:rPr>
              <a:t>the 47 million uninsured in the U.S. get health care services?</a:t>
            </a:r>
          </a:p>
        </p:txBody>
      </p:sp>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1"/>
          <p:cNvGraphicFramePr>
            <a:graphicFrameLocks noChangeAspect="1"/>
          </p:cNvGraphicFramePr>
          <p:nvPr/>
        </p:nvGraphicFramePr>
        <p:xfrm>
          <a:off x="1030288" y="1108075"/>
          <a:ext cx="7372350" cy="5451475"/>
        </p:xfrm>
        <a:graphic>
          <a:graphicData uri="http://schemas.openxmlformats.org/presentationml/2006/ole">
            <mc:AlternateContent xmlns:mc="http://schemas.openxmlformats.org/markup-compatibility/2006">
              <mc:Choice xmlns:v="urn:schemas-microsoft-com:vml" Requires="v">
                <p:oleObj spid="_x0000_s72715" name="Chart" r:id="rId3" imgW="9010721" imgH="6286602" progId="Excel.Chart.8">
                  <p:embed/>
                </p:oleObj>
              </mc:Choice>
              <mc:Fallback>
                <p:oleObj name="Chart" r:id="rId3" imgW="9010721" imgH="6286602" progId="Excel.Char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88" y="1108075"/>
                        <a:ext cx="737235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07" name="Rectangle 9"/>
          <p:cNvSpPr txBox="1">
            <a:spLocks noChangeArrowheads="1"/>
          </p:cNvSpPr>
          <p:nvPr/>
        </p:nvSpPr>
        <p:spPr bwMode="auto">
          <a:xfrm>
            <a:off x="347663" y="0"/>
            <a:ext cx="837088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1963"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buClr>
                <a:srgbClr val="FF3300"/>
              </a:buClr>
              <a:buSzPct val="90000"/>
              <a:buFont typeface="Monotype Sorts" pitchFamily="2" charset="2"/>
              <a:buNone/>
            </a:pPr>
            <a:r>
              <a:rPr kumimoji="1" lang="en-US" sz="2800">
                <a:solidFill>
                  <a:schemeClr val="bg1"/>
                </a:solidFill>
                <a:latin typeface="Verdana" panose="020B0604030504040204" pitchFamily="34" charset="0"/>
              </a:rPr>
              <a:t>Not Only have ED Visits been Reduced, but</a:t>
            </a:r>
          </a:p>
        </p:txBody>
      </p:sp>
      <p:sp>
        <p:nvSpPr>
          <p:cNvPr id="72708" name="TextBox 6"/>
          <p:cNvSpPr txBox="1">
            <a:spLocks noChangeArrowheads="1"/>
          </p:cNvSpPr>
          <p:nvPr/>
        </p:nvSpPr>
        <p:spPr bwMode="auto">
          <a:xfrm>
            <a:off x="3735388" y="1262063"/>
            <a:ext cx="4017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b="1">
                <a:solidFill>
                  <a:schemeClr val="bg1"/>
                </a:solidFill>
              </a:rPr>
              <a:t>Classification of ED Visits for VCC Patients</a:t>
            </a:r>
          </a:p>
        </p:txBody>
      </p:sp>
      <p:sp>
        <p:nvSpPr>
          <p:cNvPr id="72709" name="Oval 7"/>
          <p:cNvSpPr>
            <a:spLocks noChangeArrowheads="1"/>
          </p:cNvSpPr>
          <p:nvPr/>
        </p:nvSpPr>
        <p:spPr bwMode="auto">
          <a:xfrm>
            <a:off x="3902075" y="5743575"/>
            <a:ext cx="515938" cy="271463"/>
          </a:xfrm>
          <a:prstGeom prst="ellipse">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
        <p:nvSpPr>
          <p:cNvPr id="72710" name="Oval 8"/>
          <p:cNvSpPr>
            <a:spLocks noChangeArrowheads="1"/>
          </p:cNvSpPr>
          <p:nvPr/>
        </p:nvSpPr>
        <p:spPr bwMode="auto">
          <a:xfrm>
            <a:off x="6877050" y="5743575"/>
            <a:ext cx="503238" cy="271463"/>
          </a:xfrm>
          <a:prstGeom prst="ellipse">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cxnSp>
        <p:nvCxnSpPr>
          <p:cNvPr id="21" name="Straight Arrow Connector 20"/>
          <p:cNvCxnSpPr/>
          <p:nvPr/>
        </p:nvCxnSpPr>
        <p:spPr bwMode="auto">
          <a:xfrm>
            <a:off x="4211638" y="6015038"/>
            <a:ext cx="2968625" cy="0"/>
          </a:xfrm>
          <a:prstGeom prst="straightConnector1">
            <a:avLst/>
          </a:prstGeom>
          <a:solidFill>
            <a:schemeClr val="accent1"/>
          </a:solidFill>
          <a:ln w="9525" cap="flat" cmpd="sng" algn="ctr">
            <a:solidFill>
              <a:schemeClr val="accent2">
                <a:lumMod val="60000"/>
                <a:lumOff val="40000"/>
              </a:schemeClr>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12" name="TextBox 21"/>
          <p:cNvSpPr txBox="1">
            <a:spLocks noChangeArrowheads="1"/>
          </p:cNvSpPr>
          <p:nvPr/>
        </p:nvSpPr>
        <p:spPr bwMode="auto">
          <a:xfrm>
            <a:off x="5241925" y="6040438"/>
            <a:ext cx="12493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Fiscal Year</a:t>
            </a:r>
          </a:p>
        </p:txBody>
      </p:sp>
      <p:sp>
        <p:nvSpPr>
          <p:cNvPr id="72713" name="Title 23"/>
          <p:cNvSpPr>
            <a:spLocks noGrp="1"/>
          </p:cNvSpPr>
          <p:nvPr>
            <p:ph type="title"/>
          </p:nvPr>
        </p:nvSpPr>
        <p:spPr>
          <a:xfrm>
            <a:off x="528638" y="0"/>
            <a:ext cx="8074025" cy="1068388"/>
          </a:xfrm>
        </p:spPr>
        <p:txBody>
          <a:bodyPr/>
          <a:lstStyle/>
          <a:p>
            <a:pPr algn="ctr"/>
            <a:r>
              <a:rPr lang="en-US" sz="2800" smtClean="0"/>
              <a:t>Not Only have ED Visits been Reduced, but Fewer are for Non-Emergent Conditions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022475" y="128588"/>
            <a:ext cx="5254625" cy="528637"/>
          </a:xfrm>
        </p:spPr>
        <p:txBody>
          <a:bodyPr/>
          <a:lstStyle/>
          <a:p>
            <a:pPr algn="ctr"/>
            <a:r>
              <a:rPr lang="en-US" smtClean="0"/>
              <a:t>Inpatient Services </a:t>
            </a:r>
          </a:p>
        </p:txBody>
      </p:sp>
      <p:sp>
        <p:nvSpPr>
          <p:cNvPr id="73731" name="Rectangle 3"/>
          <p:cNvSpPr>
            <a:spLocks noGrp="1" noChangeArrowheads="1"/>
          </p:cNvSpPr>
          <p:nvPr>
            <p:ph type="body" idx="1"/>
          </p:nvPr>
        </p:nvSpPr>
        <p:spPr/>
        <p:txBody>
          <a:bodyPr/>
          <a:lstStyle/>
          <a:p>
            <a:r>
              <a:rPr lang="en-US" smtClean="0"/>
              <a:t>Many admissions were for services that could be provided in community hospital settings </a:t>
            </a:r>
          </a:p>
          <a:p>
            <a:r>
              <a:rPr lang="en-US" smtClean="0"/>
              <a:t>The Case Mix Index (CMI or measure of acuity) for VCC patients in FY01 was 1.22 as compared to the Hospital average of 1.5</a:t>
            </a:r>
          </a:p>
          <a:p>
            <a:r>
              <a:rPr lang="en-US" smtClean="0"/>
              <a:t>Most prevalent discharge diagnoses for the VCC population were:</a:t>
            </a:r>
          </a:p>
          <a:p>
            <a:pPr lvl="1"/>
            <a:r>
              <a:rPr lang="en-US" smtClean="0"/>
              <a:t>Psychoses</a:t>
            </a:r>
          </a:p>
          <a:p>
            <a:pPr lvl="1"/>
            <a:r>
              <a:rPr lang="en-US" smtClean="0"/>
              <a:t>Disorders of the Pancreas</a:t>
            </a:r>
          </a:p>
          <a:p>
            <a:pPr lvl="1"/>
            <a:r>
              <a:rPr lang="en-US" smtClean="0"/>
              <a:t>Chest Pain</a:t>
            </a:r>
          </a:p>
          <a:p>
            <a:pPr lvl="1"/>
            <a:r>
              <a:rPr lang="en-US" smtClean="0"/>
              <a:t>Alcohol or Substance Abuse</a:t>
            </a:r>
          </a:p>
          <a:p>
            <a:pPr lvl="1"/>
            <a:r>
              <a:rPr lang="en-US" smtClean="0"/>
              <a:t>Diabetes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p:cNvGraphicFramePr>
            <a:graphicFrameLocks noChangeAspect="1"/>
          </p:cNvGraphicFramePr>
          <p:nvPr/>
        </p:nvGraphicFramePr>
        <p:xfrm>
          <a:off x="820738" y="1281113"/>
          <a:ext cx="7345362" cy="4999037"/>
        </p:xfrm>
        <a:graphic>
          <a:graphicData uri="http://schemas.openxmlformats.org/presentationml/2006/ole">
            <mc:AlternateContent xmlns:mc="http://schemas.openxmlformats.org/markup-compatibility/2006">
              <mc:Choice xmlns:v="urn:schemas-microsoft-com:vml" Requires="v">
                <p:oleObj spid="_x0000_s74757" name="Chart" r:id="rId4" imgW="7781834" imgH="5457734" progId="MSGraph.Chart.8">
                  <p:embed followColorScheme="full"/>
                </p:oleObj>
              </mc:Choice>
              <mc:Fallback>
                <p:oleObj name="Chart" r:id="rId4" imgW="7781834" imgH="5457734"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1281113"/>
                        <a:ext cx="7345362" cy="4999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5" name="Title 1"/>
          <p:cNvSpPr>
            <a:spLocks noGrp="1"/>
          </p:cNvSpPr>
          <p:nvPr>
            <p:ph type="title"/>
          </p:nvPr>
        </p:nvSpPr>
        <p:spPr>
          <a:xfrm>
            <a:off x="619125" y="93663"/>
            <a:ext cx="7908925" cy="793750"/>
          </a:xfrm>
        </p:spPr>
        <p:txBody>
          <a:bodyPr/>
          <a:lstStyle/>
          <a:p>
            <a:r>
              <a:rPr lang="en-US" sz="2200" smtClean="0"/>
              <a:t>Access to Medical Homes has Reduced the Number of Admissions for Ambulatory Sensitive Conditions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15950" y="0"/>
            <a:ext cx="3941763" cy="644525"/>
          </a:xfrm>
        </p:spPr>
        <p:txBody>
          <a:bodyPr/>
          <a:lstStyle/>
          <a:p>
            <a:r>
              <a:rPr lang="en-US" sz="3600" smtClean="0"/>
              <a:t>VCC Today</a:t>
            </a:r>
          </a:p>
        </p:txBody>
      </p:sp>
      <p:sp>
        <p:nvSpPr>
          <p:cNvPr id="75779" name="Rectangle 3"/>
          <p:cNvSpPr>
            <a:spLocks noGrp="1" noChangeArrowheads="1"/>
          </p:cNvSpPr>
          <p:nvPr>
            <p:ph type="body" idx="1"/>
          </p:nvPr>
        </p:nvSpPr>
        <p:spPr>
          <a:xfrm>
            <a:off x="303213" y="1023938"/>
            <a:ext cx="8382000" cy="5232400"/>
          </a:xfrm>
        </p:spPr>
        <p:txBody>
          <a:bodyPr/>
          <a:lstStyle/>
          <a:p>
            <a:pPr>
              <a:lnSpc>
                <a:spcPct val="90000"/>
              </a:lnSpc>
              <a:spcBef>
                <a:spcPct val="45000"/>
              </a:spcBef>
            </a:pPr>
            <a:r>
              <a:rPr lang="en-US" smtClean="0"/>
              <a:t>Enrollment in FY12 was approximately 30,000 patients </a:t>
            </a:r>
          </a:p>
          <a:p>
            <a:pPr>
              <a:lnSpc>
                <a:spcPct val="90000"/>
              </a:lnSpc>
              <a:spcBef>
                <a:spcPct val="45000"/>
              </a:spcBef>
            </a:pPr>
            <a:r>
              <a:rPr lang="en-US" smtClean="0"/>
              <a:t>Over 50 Providers participating from Community Physician Practices and Safety Net Providers </a:t>
            </a:r>
          </a:p>
          <a:p>
            <a:pPr>
              <a:lnSpc>
                <a:spcPct val="90000"/>
              </a:lnSpc>
              <a:spcBef>
                <a:spcPct val="45000"/>
              </a:spcBef>
            </a:pPr>
            <a:r>
              <a:rPr lang="en-US" smtClean="0"/>
              <a:t>Community partnerships are driving costs down</a:t>
            </a:r>
          </a:p>
          <a:p>
            <a:pPr>
              <a:lnSpc>
                <a:spcPct val="90000"/>
              </a:lnSpc>
              <a:spcBef>
                <a:spcPct val="45000"/>
              </a:spcBef>
            </a:pPr>
            <a:r>
              <a:rPr lang="en-US" smtClean="0"/>
              <a:t>Program has resulted in reduced utilization of services</a:t>
            </a:r>
          </a:p>
          <a:p>
            <a:pPr>
              <a:lnSpc>
                <a:spcPct val="90000"/>
              </a:lnSpc>
              <a:spcBef>
                <a:spcPct val="45000"/>
              </a:spcBef>
            </a:pPr>
            <a:endParaRPr lang="en-US" smtClean="0"/>
          </a:p>
        </p:txBody>
      </p:sp>
      <p:pic>
        <p:nvPicPr>
          <p:cNvPr id="75780" name="Picture 4" descr="fourhands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0" y="4144963"/>
            <a:ext cx="3116263"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4"/>
          <p:cNvSpPr>
            <a:spLocks noGrp="1"/>
          </p:cNvSpPr>
          <p:nvPr>
            <p:ph type="body" idx="1"/>
          </p:nvPr>
        </p:nvSpPr>
        <p:spPr>
          <a:xfrm>
            <a:off x="842963" y="2409825"/>
            <a:ext cx="7772400" cy="1500188"/>
          </a:xfrm>
        </p:spPr>
        <p:txBody>
          <a:bodyPr/>
          <a:lstStyle/>
          <a:p>
            <a:r>
              <a:rPr lang="en-US" sz="4400" smtClean="0"/>
              <a:t>Safety Net Delivery System Models and Health Reform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4"/>
          <p:cNvSpPr>
            <a:spLocks noGrp="1"/>
          </p:cNvSpPr>
          <p:nvPr>
            <p:ph type="title"/>
          </p:nvPr>
        </p:nvSpPr>
        <p:spPr>
          <a:xfrm>
            <a:off x="646113" y="46038"/>
            <a:ext cx="7908925" cy="571500"/>
          </a:xfrm>
        </p:spPr>
        <p:txBody>
          <a:bodyPr/>
          <a:lstStyle/>
          <a:p>
            <a:pPr algn="ctr"/>
            <a:r>
              <a:rPr lang="en-US" smtClean="0"/>
              <a:t>VCC is a “Bridge” to Health Reform</a:t>
            </a:r>
          </a:p>
        </p:txBody>
      </p:sp>
      <p:sp>
        <p:nvSpPr>
          <p:cNvPr id="8" name="Content Placeholder 7"/>
          <p:cNvSpPr>
            <a:spLocks noGrp="1"/>
          </p:cNvSpPr>
          <p:nvPr>
            <p:ph idx="1"/>
          </p:nvPr>
        </p:nvSpPr>
        <p:spPr>
          <a:xfrm>
            <a:off x="285750" y="712788"/>
            <a:ext cx="8064500" cy="5456237"/>
          </a:xfrm>
        </p:spPr>
        <p:txBody>
          <a:bodyPr/>
          <a:lstStyle/>
          <a:p>
            <a:pPr>
              <a:defRPr/>
            </a:pPr>
            <a:r>
              <a:rPr lang="en-US" dirty="0" smtClean="0"/>
              <a:t>Enrollees will be eligible for Medicaid or Health Insurance Exchanges beginning in 2014</a:t>
            </a:r>
          </a:p>
          <a:p>
            <a:pPr>
              <a:defRPr/>
            </a:pPr>
            <a:r>
              <a:rPr lang="en-US" dirty="0" smtClean="0"/>
              <a:t>VCC community providers may play a critical role in  addressing access issues for the “newly insured” </a:t>
            </a:r>
            <a:endParaRPr lang="en-US" b="1" dirty="0" smtClean="0"/>
          </a:p>
          <a:p>
            <a:pPr marL="342778" indent="-342778" eaLnBrk="1" hangingPunct="1">
              <a:defRPr/>
            </a:pPr>
            <a:r>
              <a:rPr lang="en-US" sz="2600" dirty="0" smtClean="0"/>
              <a:t>Transitioning VCC to an </a:t>
            </a:r>
            <a:r>
              <a:rPr lang="en-US" sz="2600" b="1" i="1" dirty="0"/>
              <a:t>Enhanced Delivery System Model </a:t>
            </a:r>
            <a:r>
              <a:rPr lang="en-US" sz="2600" dirty="0" smtClean="0"/>
              <a:t> </a:t>
            </a:r>
            <a:r>
              <a:rPr lang="en-US" sz="2600" dirty="0"/>
              <a:t>that focuses on the Institute of Healthcare Improvement’s “Triple Aim” objectives:</a:t>
            </a:r>
          </a:p>
          <a:p>
            <a:pPr marL="742684" lvl="1" indent="-285647" eaLnBrk="1" hangingPunct="1">
              <a:defRPr/>
            </a:pPr>
            <a:r>
              <a:rPr lang="en-US" sz="2000" b="1" dirty="0"/>
              <a:t>Improve the health of the population</a:t>
            </a:r>
          </a:p>
          <a:p>
            <a:pPr marL="742684" lvl="1" indent="-285647" eaLnBrk="1" hangingPunct="1">
              <a:defRPr/>
            </a:pPr>
            <a:r>
              <a:rPr lang="en-US" sz="2000" b="1" dirty="0"/>
              <a:t>Enhance the patient care experience</a:t>
            </a:r>
          </a:p>
          <a:p>
            <a:pPr marL="742684" lvl="1" indent="-285647" eaLnBrk="1" hangingPunct="1">
              <a:defRPr/>
            </a:pPr>
            <a:r>
              <a:rPr lang="en-US" sz="2000" b="1" dirty="0"/>
              <a:t>Reduce, or at least control, the per </a:t>
            </a:r>
          </a:p>
          <a:p>
            <a:pPr marL="457200" lvl="1" indent="0" eaLnBrk="1" hangingPunct="1">
              <a:buFont typeface="Arial" pitchFamily="34" charset="0"/>
              <a:buNone/>
              <a:defRPr/>
            </a:pPr>
            <a:r>
              <a:rPr lang="en-US" sz="2000" b="1" dirty="0"/>
              <a:t>     capita cost of care </a:t>
            </a:r>
          </a:p>
          <a:p>
            <a:pPr>
              <a:defRPr/>
            </a:pPr>
            <a:endParaRPr lang="en-US" dirty="0"/>
          </a:p>
        </p:txBody>
      </p:sp>
      <p:sp>
        <p:nvSpPr>
          <p:cNvPr id="10" name="Rectangle 9"/>
          <p:cNvSpPr/>
          <p:nvPr/>
        </p:nvSpPr>
        <p:spPr>
          <a:xfrm>
            <a:off x="4356100" y="5951538"/>
            <a:ext cx="4465638" cy="460375"/>
          </a:xfrm>
          <a:prstGeom prst="rect">
            <a:avLst/>
          </a:prstGeom>
        </p:spPr>
        <p:txBody>
          <a:bodyPr>
            <a:spAutoFit/>
          </a:bodyPr>
          <a:lstStyle/>
          <a:p>
            <a:pPr>
              <a:defRPr/>
            </a:pPr>
            <a:r>
              <a:rPr lang="en-US" sz="1200" dirty="0">
                <a:solidFill>
                  <a:schemeClr val="bg1">
                    <a:lumMod val="50000"/>
                  </a:schemeClr>
                </a:solidFill>
                <a:latin typeface="Arial" charset="0"/>
              </a:rPr>
              <a:t>IHI Triple Aim Initiative, Institute for Healthcare Improvement, </a:t>
            </a:r>
            <a:r>
              <a:rPr lang="en-US" sz="1200" dirty="0">
                <a:solidFill>
                  <a:schemeClr val="bg1">
                    <a:lumMod val="50000"/>
                  </a:schemeClr>
                </a:solidFill>
                <a:latin typeface="Arial" charset="0"/>
                <a:hlinkClick r:id="rId2"/>
              </a:rPr>
              <a:t>www.ihi.org/offerings/Initiatives/TripleAIM</a:t>
            </a:r>
            <a:r>
              <a:rPr lang="en-US" sz="1200" dirty="0">
                <a:solidFill>
                  <a:schemeClr val="bg1">
                    <a:lumMod val="50000"/>
                  </a:schemeClr>
                </a:solidFill>
                <a:latin typeface="Arial" charset="0"/>
              </a:rPr>
              <a:t>, 2012</a:t>
            </a:r>
          </a:p>
        </p:txBody>
      </p:sp>
      <p:pic>
        <p:nvPicPr>
          <p:cNvPr id="77829" name="Picture 4" descr="j0382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0" y="4356100"/>
            <a:ext cx="25527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a:xfrm>
            <a:off x="523875" y="0"/>
            <a:ext cx="8132763" cy="849313"/>
          </a:xfrm>
        </p:spPr>
        <p:txBody>
          <a:bodyPr/>
          <a:lstStyle/>
          <a:p>
            <a:r>
              <a:rPr lang="en-US" sz="2800" smtClean="0"/>
              <a:t>VCC is a Model that can be used to Support Other Populations</a:t>
            </a:r>
          </a:p>
        </p:txBody>
      </p:sp>
      <p:sp>
        <p:nvSpPr>
          <p:cNvPr id="78851" name="Text Placeholder 4"/>
          <p:cNvSpPr>
            <a:spLocks noGrp="1"/>
          </p:cNvSpPr>
          <p:nvPr>
            <p:ph type="body" sz="half" idx="1"/>
          </p:nvPr>
        </p:nvSpPr>
        <p:spPr>
          <a:xfrm>
            <a:off x="612775" y="965200"/>
            <a:ext cx="3814763" cy="5456238"/>
          </a:xfrm>
        </p:spPr>
        <p:txBody>
          <a:bodyPr/>
          <a:lstStyle/>
          <a:p>
            <a:pPr>
              <a:lnSpc>
                <a:spcPct val="90000"/>
              </a:lnSpc>
            </a:pPr>
            <a:r>
              <a:rPr lang="en-US" sz="2400" smtClean="0"/>
              <a:t>Publications have shown that VCC is an innovative program that can provide the framework for future health care delivery models</a:t>
            </a:r>
          </a:p>
          <a:p>
            <a:pPr>
              <a:lnSpc>
                <a:spcPct val="90000"/>
              </a:lnSpc>
            </a:pPr>
            <a:r>
              <a:rPr lang="en-US" sz="2400" smtClean="0"/>
              <a:t>The lessons learned from the VCC program will be beneficial in shaping health care policies for newly insured populations under health reform </a:t>
            </a:r>
          </a:p>
          <a:p>
            <a:endParaRPr lang="en-US" smtClean="0"/>
          </a:p>
        </p:txBody>
      </p:sp>
      <p:pic>
        <p:nvPicPr>
          <p:cNvPr id="78852" name="Picture 1" descr="VCC_artic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4424363"/>
            <a:ext cx="25209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3" descr="VCC_presentationCov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736600"/>
            <a:ext cx="2968625" cy="368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4"/>
          <p:cNvSpPr>
            <a:spLocks noGrp="1"/>
          </p:cNvSpPr>
          <p:nvPr>
            <p:ph type="title"/>
          </p:nvPr>
        </p:nvSpPr>
        <p:spPr>
          <a:xfrm>
            <a:off x="566738" y="46038"/>
            <a:ext cx="8101012" cy="481012"/>
          </a:xfrm>
        </p:spPr>
        <p:txBody>
          <a:bodyPr/>
          <a:lstStyle/>
          <a:p>
            <a:pPr algn="ctr"/>
            <a:r>
              <a:rPr lang="en-US" sz="2600" smtClean="0"/>
              <a:t>VCC Can Fit into Various Health Reform Models</a:t>
            </a:r>
          </a:p>
        </p:txBody>
      </p:sp>
      <p:sp>
        <p:nvSpPr>
          <p:cNvPr id="79875" name="Chart Placeholder 5"/>
          <p:cNvSpPr>
            <a:spLocks noGrp="1" noTextEdit="1"/>
          </p:cNvSpPr>
          <p:nvPr>
            <p:ph type="chart" idx="1"/>
          </p:nvPr>
        </p:nvSpPr>
        <p:spPr>
          <a:xfrm>
            <a:off x="712788" y="960438"/>
            <a:ext cx="7783512" cy="5456237"/>
          </a:xfrm>
        </p:spPr>
      </p:sp>
      <p:grpSp>
        <p:nvGrpSpPr>
          <p:cNvPr id="79876" name="Group 6"/>
          <p:cNvGrpSpPr>
            <a:grpSpLocks/>
          </p:cNvGrpSpPr>
          <p:nvPr/>
        </p:nvGrpSpPr>
        <p:grpSpPr bwMode="auto">
          <a:xfrm>
            <a:off x="374650" y="776288"/>
            <a:ext cx="8458200" cy="1084262"/>
            <a:chOff x="8266" y="81185"/>
            <a:chExt cx="8456860" cy="1084525"/>
          </a:xfrm>
        </p:grpSpPr>
        <p:sp>
          <p:nvSpPr>
            <p:cNvPr id="8" name="Rounded Rectangle 7"/>
            <p:cNvSpPr/>
            <p:nvPr/>
          </p:nvSpPr>
          <p:spPr>
            <a:xfrm>
              <a:off x="8266" y="81185"/>
              <a:ext cx="8456860" cy="1084525"/>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40011" y="112943"/>
              <a:ext cx="8393370" cy="1021010"/>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3200" dirty="0"/>
                <a:t>New care delivery models and organizations</a:t>
              </a:r>
            </a:p>
          </p:txBody>
        </p:sp>
      </p:grpSp>
      <p:grpSp>
        <p:nvGrpSpPr>
          <p:cNvPr id="79877" name="Group 9"/>
          <p:cNvGrpSpPr>
            <a:grpSpLocks/>
          </p:cNvGrpSpPr>
          <p:nvPr/>
        </p:nvGrpSpPr>
        <p:grpSpPr bwMode="auto">
          <a:xfrm>
            <a:off x="1438275" y="2008188"/>
            <a:ext cx="2287588" cy="1616075"/>
            <a:chOff x="443340" y="1497227"/>
            <a:chExt cx="2287242" cy="1615886"/>
          </a:xfrm>
        </p:grpSpPr>
        <p:sp>
          <p:nvSpPr>
            <p:cNvPr id="11" name="Rounded Rectangle 10"/>
            <p:cNvSpPr/>
            <p:nvPr/>
          </p:nvSpPr>
          <p:spPr>
            <a:xfrm>
              <a:off x="443340" y="1497227"/>
              <a:ext cx="2287242" cy="1615886"/>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490958" y="1544846"/>
              <a:ext cx="2192006" cy="1520647"/>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dirty="0">
                  <a:latin typeface="Verdana" pitchFamily="34" charset="0"/>
                </a:rPr>
                <a:t>Accountable Care Organizations (ACOs)</a:t>
              </a:r>
              <a:r>
                <a:rPr lang="en-US" sz="2200" dirty="0"/>
                <a:t/>
              </a:r>
              <a:br>
                <a:rPr lang="en-US" sz="2200" dirty="0"/>
              </a:br>
              <a:r>
                <a:rPr lang="en-US" sz="2200" dirty="0"/>
                <a:t> </a:t>
              </a:r>
            </a:p>
          </p:txBody>
        </p:sp>
      </p:grpSp>
      <p:grpSp>
        <p:nvGrpSpPr>
          <p:cNvPr id="79878" name="Group 12"/>
          <p:cNvGrpSpPr>
            <a:grpSpLocks/>
          </p:cNvGrpSpPr>
          <p:nvPr/>
        </p:nvGrpSpPr>
        <p:grpSpPr bwMode="auto">
          <a:xfrm>
            <a:off x="3954463" y="3576638"/>
            <a:ext cx="1895475" cy="1825625"/>
            <a:chOff x="3248227" y="1477471"/>
            <a:chExt cx="1895605" cy="1825677"/>
          </a:xfrm>
        </p:grpSpPr>
        <p:sp>
          <p:nvSpPr>
            <p:cNvPr id="14" name="Rounded Rectangle 13"/>
            <p:cNvSpPr/>
            <p:nvPr/>
          </p:nvSpPr>
          <p:spPr>
            <a:xfrm>
              <a:off x="3248227" y="1477471"/>
              <a:ext cx="1895605" cy="1825677"/>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3302206" y="1531448"/>
              <a:ext cx="1787648" cy="1717724"/>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dirty="0">
                  <a:latin typeface="Verdana" pitchFamily="34" charset="0"/>
                </a:rPr>
                <a:t>Healthcare Innovation Zone (HIZ) </a:t>
              </a:r>
            </a:p>
          </p:txBody>
        </p:sp>
      </p:grpSp>
      <p:grpSp>
        <p:nvGrpSpPr>
          <p:cNvPr id="79879" name="Group 9"/>
          <p:cNvGrpSpPr>
            <a:grpSpLocks/>
          </p:cNvGrpSpPr>
          <p:nvPr/>
        </p:nvGrpSpPr>
        <p:grpSpPr bwMode="auto">
          <a:xfrm>
            <a:off x="6399213" y="2481263"/>
            <a:ext cx="2109787" cy="2306637"/>
            <a:chOff x="3691662" y="2313708"/>
            <a:chExt cx="2109788" cy="2306783"/>
          </a:xfrm>
        </p:grpSpPr>
        <p:sp>
          <p:nvSpPr>
            <p:cNvPr id="79883" name="Pentagon 6"/>
            <p:cNvSpPr>
              <a:spLocks noChangeAspect="1"/>
            </p:cNvSpPr>
            <p:nvPr/>
          </p:nvSpPr>
          <p:spPr bwMode="auto">
            <a:xfrm rot="-5400000">
              <a:off x="3579670" y="2495550"/>
              <a:ext cx="2306783" cy="1943100"/>
            </a:xfrm>
            <a:prstGeom prst="homePlate">
              <a:avLst>
                <a:gd name="adj" fmla="val 49998"/>
              </a:avLst>
            </a:prstGeom>
            <a:solidFill>
              <a:srgbClr val="0070C0"/>
            </a:solidFill>
            <a:ln w="9525" algn="ctr">
              <a:solidFill>
                <a:schemeClr val="tx1"/>
              </a:solidFill>
              <a:round/>
              <a:headEnd/>
              <a:tailEnd/>
            </a:ln>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sz="1600">
                <a:latin typeface="Verdana" panose="020B0604030504040204" pitchFamily="34" charset="0"/>
              </a:endParaRPr>
            </a:p>
          </p:txBody>
        </p:sp>
        <p:sp>
          <p:nvSpPr>
            <p:cNvPr id="79884" name="TextBox 8"/>
            <p:cNvSpPr txBox="1">
              <a:spLocks noChangeArrowheads="1"/>
            </p:cNvSpPr>
            <p:nvPr/>
          </p:nvSpPr>
          <p:spPr bwMode="auto">
            <a:xfrm>
              <a:off x="3691662" y="3477419"/>
              <a:ext cx="2109788" cy="6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sz="1800">
                  <a:solidFill>
                    <a:srgbClr val="FFFFFF"/>
                  </a:solidFill>
                  <a:latin typeface="Verdana" panose="020B0604030504040204" pitchFamily="34" charset="0"/>
                </a:rPr>
                <a:t>Patient Centered</a:t>
              </a:r>
            </a:p>
            <a:p>
              <a:pPr algn="ctr" eaLnBrk="1" hangingPunct="1"/>
              <a:r>
                <a:rPr lang="en-US" sz="1800">
                  <a:solidFill>
                    <a:srgbClr val="FFFFFF"/>
                  </a:solidFill>
                  <a:latin typeface="Verdana" panose="020B0604030504040204" pitchFamily="34" charset="0"/>
                </a:rPr>
                <a:t>Medical Home</a:t>
              </a:r>
            </a:p>
          </p:txBody>
        </p:sp>
      </p:grpSp>
      <p:grpSp>
        <p:nvGrpSpPr>
          <p:cNvPr id="79880" name="Group 18"/>
          <p:cNvGrpSpPr>
            <a:grpSpLocks/>
          </p:cNvGrpSpPr>
          <p:nvPr/>
        </p:nvGrpSpPr>
        <p:grpSpPr bwMode="auto">
          <a:xfrm>
            <a:off x="1089025" y="4651375"/>
            <a:ext cx="2287588" cy="1616075"/>
            <a:chOff x="1622226" y="3287334"/>
            <a:chExt cx="2287242" cy="1615886"/>
          </a:xfrm>
        </p:grpSpPr>
        <p:sp>
          <p:nvSpPr>
            <p:cNvPr id="20" name="Rounded Rectangle 19"/>
            <p:cNvSpPr/>
            <p:nvPr/>
          </p:nvSpPr>
          <p:spPr>
            <a:xfrm>
              <a:off x="1622226" y="3287334"/>
              <a:ext cx="2287242" cy="1615886"/>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p:cNvSpPr/>
            <p:nvPr/>
          </p:nvSpPr>
          <p:spPr>
            <a:xfrm>
              <a:off x="1669844" y="3334953"/>
              <a:ext cx="2192006" cy="1520647"/>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dirty="0">
                  <a:latin typeface="Verdana" pitchFamily="34" charset="0"/>
                </a:rPr>
                <a:t>Coordinated Care Networks</a:t>
              </a:r>
              <a:r>
                <a:rPr lang="en-US" sz="2200" dirty="0"/>
                <a:t/>
              </a:r>
              <a:br>
                <a:rPr lang="en-US" sz="2200" dirty="0"/>
              </a:br>
              <a:r>
                <a:rPr lang="en-US" sz="2200" dirty="0"/>
                <a:t> </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790700" y="46038"/>
            <a:ext cx="5524500" cy="481012"/>
          </a:xfrm>
        </p:spPr>
        <p:txBody>
          <a:bodyPr/>
          <a:lstStyle/>
          <a:p>
            <a:pPr algn="ctr"/>
            <a:r>
              <a:rPr lang="en-US" smtClean="0"/>
              <a:t>Conclusion</a:t>
            </a:r>
          </a:p>
        </p:txBody>
      </p:sp>
      <p:sp>
        <p:nvSpPr>
          <p:cNvPr id="80899" name="Rectangle 3"/>
          <p:cNvSpPr>
            <a:spLocks noGrp="1" noChangeArrowheads="1"/>
          </p:cNvSpPr>
          <p:nvPr>
            <p:ph type="body" idx="1"/>
          </p:nvPr>
        </p:nvSpPr>
        <p:spPr/>
        <p:txBody>
          <a:bodyPr/>
          <a:lstStyle/>
          <a:p>
            <a:r>
              <a:rPr lang="en-US" smtClean="0"/>
              <a:t>The role the Academic Medical Center plays is critical in a Safety Net System due to the resources (financial, human, clinical) available</a:t>
            </a:r>
          </a:p>
          <a:p>
            <a:pPr>
              <a:buFontTx/>
              <a:buNone/>
            </a:pPr>
            <a:r>
              <a:rPr lang="en-US" smtClean="0"/>
              <a:t> </a:t>
            </a:r>
          </a:p>
          <a:p>
            <a:r>
              <a:rPr lang="en-US" smtClean="0"/>
              <a:t>Leveraging resources through partnerships provides expanded opportunities to enhance access to care for the Uninsured</a:t>
            </a:r>
          </a:p>
          <a:p>
            <a:pPr>
              <a:buFontTx/>
              <a:buNone/>
            </a:pPr>
            <a:endParaRPr lang="en-US" smtClean="0"/>
          </a:p>
          <a:p>
            <a:r>
              <a:rPr lang="en-US" smtClean="0"/>
              <a:t>The history of the partnerships developed in the Richmond area demonstrate the level of success that can be achieved.</a:t>
            </a:r>
            <a:endParaRPr lang="en-US" sz="2400" smtClean="0"/>
          </a:p>
          <a:p>
            <a:endParaRPr lang="en-US" sz="2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485775" y="850900"/>
            <a:ext cx="676275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sz="3600">
                <a:solidFill>
                  <a:schemeClr val="bg1"/>
                </a:solidFill>
                <a:latin typeface="Goudy" pitchFamily="18" charset="0"/>
              </a:rPr>
              <a:t>“University-based urban </a:t>
            </a:r>
          </a:p>
          <a:p>
            <a:pPr algn="ctr" eaLnBrk="1" hangingPunct="1"/>
            <a:r>
              <a:rPr lang="en-US" sz="3600">
                <a:solidFill>
                  <a:schemeClr val="bg1"/>
                </a:solidFill>
                <a:latin typeface="Goudy" pitchFamily="18" charset="0"/>
              </a:rPr>
              <a:t>academic medical centers….</a:t>
            </a:r>
          </a:p>
          <a:p>
            <a:pPr algn="ctr" eaLnBrk="1" hangingPunct="1"/>
            <a:r>
              <a:rPr lang="en-US" sz="3600">
                <a:solidFill>
                  <a:schemeClr val="bg1"/>
                </a:solidFill>
                <a:latin typeface="Goudy" pitchFamily="18" charset="0"/>
              </a:rPr>
              <a:t>function most </a:t>
            </a:r>
          </a:p>
          <a:p>
            <a:pPr algn="ctr" eaLnBrk="1" hangingPunct="1"/>
            <a:r>
              <a:rPr lang="en-US" sz="3600">
                <a:solidFill>
                  <a:schemeClr val="bg1"/>
                </a:solidFill>
                <a:latin typeface="Goudy" pitchFamily="18" charset="0"/>
              </a:rPr>
              <a:t>effectively and for the greater good </a:t>
            </a:r>
          </a:p>
          <a:p>
            <a:pPr algn="ctr" eaLnBrk="1" hangingPunct="1"/>
            <a:r>
              <a:rPr lang="en-US" sz="3600">
                <a:solidFill>
                  <a:schemeClr val="bg1"/>
                </a:solidFill>
                <a:latin typeface="Goudy" pitchFamily="18" charset="0"/>
              </a:rPr>
              <a:t>when their care is a complement to,</a:t>
            </a:r>
          </a:p>
          <a:p>
            <a:pPr algn="ctr" eaLnBrk="1" hangingPunct="1"/>
            <a:r>
              <a:rPr lang="en-US" sz="3600">
                <a:solidFill>
                  <a:schemeClr val="bg1"/>
                </a:solidFill>
                <a:latin typeface="Goudy" pitchFamily="18" charset="0"/>
              </a:rPr>
              <a:t>and not a substitute for, </a:t>
            </a:r>
          </a:p>
          <a:p>
            <a:pPr algn="ctr" eaLnBrk="1" hangingPunct="1"/>
            <a:r>
              <a:rPr lang="en-US" sz="3600">
                <a:solidFill>
                  <a:schemeClr val="bg1"/>
                </a:solidFill>
                <a:latin typeface="Goudy" pitchFamily="18" charset="0"/>
              </a:rPr>
              <a:t>community health care providers.”</a:t>
            </a:r>
          </a:p>
        </p:txBody>
      </p:sp>
      <p:sp>
        <p:nvSpPr>
          <p:cNvPr id="81923" name="Text Box 3"/>
          <p:cNvSpPr txBox="1">
            <a:spLocks noChangeArrowheads="1"/>
          </p:cNvSpPr>
          <p:nvPr/>
        </p:nvSpPr>
        <p:spPr bwMode="auto">
          <a:xfrm>
            <a:off x="962025" y="5573713"/>
            <a:ext cx="695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a:solidFill>
                  <a:schemeClr val="bg1"/>
                </a:solidFill>
              </a:rPr>
              <a:t>Hill, Laurence and Madara, James, “Role of the Urban Academic Medical Center in US Health Care”,</a:t>
            </a:r>
          </a:p>
          <a:p>
            <a:pPr eaLnBrk="1" hangingPunct="1"/>
            <a:r>
              <a:rPr lang="en-US" sz="1200">
                <a:solidFill>
                  <a:schemeClr val="bg1"/>
                </a:solidFill>
              </a:rPr>
              <a:t>Journal of the American Medical Association, November 2, 2005 – Vol 294, No. 17, p.2219.</a:t>
            </a:r>
          </a:p>
        </p:txBody>
      </p:sp>
      <p:pic>
        <p:nvPicPr>
          <p:cNvPr id="81924" name="Picture 4" descr="j03247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063" y="690563"/>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47875" y="46038"/>
            <a:ext cx="5100638" cy="481012"/>
          </a:xfrm>
        </p:spPr>
        <p:txBody>
          <a:bodyPr/>
          <a:lstStyle/>
          <a:p>
            <a:r>
              <a:rPr lang="en-US" sz="2800" smtClean="0"/>
              <a:t>Statistics on the Uninsured</a:t>
            </a:r>
          </a:p>
        </p:txBody>
      </p:sp>
      <p:sp>
        <p:nvSpPr>
          <p:cNvPr id="36867" name="Rectangle 3"/>
          <p:cNvSpPr>
            <a:spLocks noGrp="1" noChangeArrowheads="1"/>
          </p:cNvSpPr>
          <p:nvPr>
            <p:ph type="body" idx="1"/>
          </p:nvPr>
        </p:nvSpPr>
        <p:spPr>
          <a:xfrm>
            <a:off x="661988" y="631825"/>
            <a:ext cx="7783512" cy="4297363"/>
          </a:xfrm>
        </p:spPr>
        <p:txBody>
          <a:bodyPr/>
          <a:lstStyle/>
          <a:p>
            <a:pPr>
              <a:spcBef>
                <a:spcPct val="40000"/>
              </a:spcBef>
            </a:pPr>
            <a:r>
              <a:rPr lang="en-US" sz="2400" smtClean="0"/>
              <a:t>Approximately 64% are below 200% FPL; 35% are below the poverty line</a:t>
            </a:r>
          </a:p>
          <a:p>
            <a:pPr>
              <a:spcBef>
                <a:spcPct val="40000"/>
              </a:spcBef>
            </a:pPr>
            <a:r>
              <a:rPr lang="en-US" sz="2400" smtClean="0"/>
              <a:t>52% are below the age of 30; 18% are below 18</a:t>
            </a:r>
          </a:p>
          <a:p>
            <a:pPr>
              <a:spcBef>
                <a:spcPct val="40000"/>
              </a:spcBef>
            </a:pPr>
            <a:r>
              <a:rPr lang="en-US" sz="2400" smtClean="0"/>
              <a:t>62% of the uninsured have no education beyond high school </a:t>
            </a:r>
          </a:p>
          <a:p>
            <a:pPr>
              <a:spcBef>
                <a:spcPct val="40000"/>
              </a:spcBef>
            </a:pPr>
            <a:r>
              <a:rPr lang="en-US" sz="2400" smtClean="0"/>
              <a:t>Minorities represent approximately 35% of the population, but 54% of the uninsured</a:t>
            </a:r>
          </a:p>
          <a:p>
            <a:pPr>
              <a:spcBef>
                <a:spcPct val="40000"/>
              </a:spcBef>
            </a:pPr>
            <a:r>
              <a:rPr lang="en-US" sz="2400" smtClean="0"/>
              <a:t>80% of the uninsured are native or naturalized citizens</a:t>
            </a:r>
          </a:p>
          <a:p>
            <a:pPr>
              <a:spcBef>
                <a:spcPct val="40000"/>
              </a:spcBef>
            </a:pPr>
            <a:r>
              <a:rPr lang="en-US" sz="2400" smtClean="0"/>
              <a:t>80% of the uninsured are employed (66% work full time and 14% work part-time)</a:t>
            </a:r>
          </a:p>
        </p:txBody>
      </p:sp>
      <p:sp>
        <p:nvSpPr>
          <p:cNvPr id="36868" name="Text Box 4"/>
          <p:cNvSpPr txBox="1">
            <a:spLocks noChangeArrowheads="1"/>
          </p:cNvSpPr>
          <p:nvPr/>
        </p:nvSpPr>
        <p:spPr bwMode="auto">
          <a:xfrm>
            <a:off x="798513" y="5486400"/>
            <a:ext cx="780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100">
                <a:solidFill>
                  <a:schemeClr val="bg1"/>
                </a:solidFill>
              </a:rPr>
              <a:t>The Uninsured: A Primer, Key Facts about Americans without Health Insurance, Kaiser Commission  On Medicaid and the Uninsured, October 2009, pages 4-6.</a:t>
            </a:r>
          </a:p>
          <a:p>
            <a:pPr eaLnBrk="1" hangingPunct="1"/>
            <a:r>
              <a:rPr lang="en-US" sz="1100">
                <a:solidFill>
                  <a:schemeClr val="bg1"/>
                </a:solidFill>
              </a:rPr>
              <a:t>Health Coverage in Communities of Color: Talking about the New Census Numbers, Fact Sheet from Minority Health Initiatives, </a:t>
            </a:r>
            <a:r>
              <a:rPr lang="en-US" sz="1100">
                <a:solidFill>
                  <a:schemeClr val="bg1"/>
                </a:solidFill>
                <a:hlinkClick r:id="rId3"/>
              </a:rPr>
              <a:t>www.familiesusa.org/assets/pdf/minority-health-census-sept2009/pdf</a:t>
            </a:r>
            <a:r>
              <a:rPr lang="en-US" sz="1100">
                <a:solidFill>
                  <a:schemeClr val="bg1"/>
                </a:solidFill>
              </a:rPr>
              <a:t>., p.1.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547688" y="766763"/>
            <a:ext cx="7908925" cy="4344987"/>
          </a:xfrm>
        </p:spPr>
        <p:txBody>
          <a:bodyPr/>
          <a:lstStyle/>
          <a:p>
            <a:pPr eaLnBrk="1" hangingPunct="1">
              <a:spcBef>
                <a:spcPct val="50000"/>
              </a:spcBef>
              <a:buClrTx/>
              <a:buSzTx/>
              <a:buFontTx/>
              <a:buNone/>
            </a:pPr>
            <a:r>
              <a:rPr kumimoji="0" lang="en-US" sz="2400" smtClean="0"/>
              <a:t>According to the Institute of Medicine:</a:t>
            </a:r>
            <a:br>
              <a:rPr kumimoji="0" lang="en-US" sz="2400" smtClean="0"/>
            </a:br>
            <a:r>
              <a:rPr kumimoji="0" lang="en-US" sz="2400" smtClean="0"/>
              <a:t/>
            </a:r>
            <a:br>
              <a:rPr kumimoji="0" lang="en-US" sz="2400" smtClean="0"/>
            </a:br>
            <a:r>
              <a:rPr kumimoji="0" lang="en-US" sz="2400" smtClean="0"/>
              <a:t> “</a:t>
            </a:r>
            <a:r>
              <a:rPr kumimoji="0" lang="en-US" sz="2400" smtClean="0">
                <a:latin typeface="Goudy" pitchFamily="18" charset="0"/>
              </a:rPr>
              <a:t>In the absence of universal comprehensive coverage, the health care safety net has served as the default system for caring for many of the nation’s uninsured and vulnerable populations</a:t>
            </a:r>
            <a:r>
              <a:rPr kumimoji="0" lang="en-US" sz="2400" smtClean="0"/>
              <a:t>.”</a:t>
            </a:r>
            <a:br>
              <a:rPr kumimoji="0" lang="en-US" sz="2400" smtClean="0"/>
            </a:br>
            <a:r>
              <a:rPr kumimoji="0" lang="en-US" sz="2400" smtClean="0"/>
              <a:t/>
            </a:r>
            <a:br>
              <a:rPr kumimoji="0" lang="en-US" sz="2400" smtClean="0"/>
            </a:br>
            <a:r>
              <a:rPr kumimoji="0" lang="en-US" sz="2400" smtClean="0"/>
              <a:t/>
            </a:r>
            <a:br>
              <a:rPr kumimoji="0" lang="en-US" sz="2400" smtClean="0"/>
            </a:br>
            <a:r>
              <a:rPr kumimoji="0" lang="en-US" sz="2400" smtClean="0"/>
              <a:t/>
            </a:r>
            <a:br>
              <a:rPr kumimoji="0" lang="en-US" sz="2400" smtClean="0"/>
            </a:br>
            <a:r>
              <a:rPr kumimoji="0" lang="en-US" sz="1200" smtClean="0"/>
              <a:t>Institute of Medicine, </a:t>
            </a:r>
            <a:r>
              <a:rPr kumimoji="0" lang="en-US" sz="1200" i="1" smtClean="0"/>
              <a:t>America’s Health Care SafetyNet: Intact but Endangered</a:t>
            </a:r>
            <a:r>
              <a:rPr kumimoji="0" lang="en-US" sz="1200" smtClean="0"/>
              <a:t> (Washington, D.C: National Academy Press, 2000) p.2.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04888" y="46038"/>
            <a:ext cx="6908800" cy="481012"/>
          </a:xfrm>
        </p:spPr>
        <p:txBody>
          <a:bodyPr/>
          <a:lstStyle/>
          <a:p>
            <a:r>
              <a:rPr lang="en-US" sz="2800" smtClean="0"/>
              <a:t>Growth of the Health Care Safety Net</a:t>
            </a:r>
          </a:p>
        </p:txBody>
      </p:sp>
      <p:sp>
        <p:nvSpPr>
          <p:cNvPr id="38915" name="Rectangle 3"/>
          <p:cNvSpPr>
            <a:spLocks noGrp="1" noChangeArrowheads="1"/>
          </p:cNvSpPr>
          <p:nvPr>
            <p:ph type="body" sz="half" idx="1"/>
          </p:nvPr>
        </p:nvSpPr>
        <p:spPr>
          <a:xfrm>
            <a:off x="661988" y="712788"/>
            <a:ext cx="4040187" cy="5456237"/>
          </a:xfrm>
        </p:spPr>
        <p:txBody>
          <a:bodyPr/>
          <a:lstStyle/>
          <a:p>
            <a:r>
              <a:rPr lang="en-US" sz="2400" smtClean="0"/>
              <a:t>Safety Net system has grown</a:t>
            </a:r>
          </a:p>
          <a:p>
            <a:r>
              <a:rPr lang="en-US" sz="2400" smtClean="0"/>
              <a:t>Varies by community</a:t>
            </a:r>
          </a:p>
          <a:p>
            <a:r>
              <a:rPr lang="en-US" sz="2400" smtClean="0"/>
              <a:t>Includes various configurations of providers such as public and private hospitals, community health centers (FQHC’s), local health departments, free and school-based clinics and physician charity care.</a:t>
            </a:r>
          </a:p>
        </p:txBody>
      </p:sp>
      <p:graphicFrame>
        <p:nvGraphicFramePr>
          <p:cNvPr id="38916" name="Object 4"/>
          <p:cNvGraphicFramePr>
            <a:graphicFrameLocks noChangeAspect="1"/>
          </p:cNvGraphicFramePr>
          <p:nvPr>
            <p:ph type="chart" sz="half" idx="2"/>
          </p:nvPr>
        </p:nvGraphicFramePr>
        <p:xfrm>
          <a:off x="4984750" y="1079500"/>
          <a:ext cx="3460750" cy="4281488"/>
        </p:xfrm>
        <a:graphic>
          <a:graphicData uri="http://schemas.openxmlformats.org/presentationml/2006/ole">
            <mc:AlternateContent xmlns:mc="http://schemas.openxmlformats.org/markup-compatibility/2006">
              <mc:Choice xmlns:v="urn:schemas-microsoft-com:vml" Requires="v">
                <p:oleObj spid="_x0000_s38919" name="Clip" r:id="rId4" imgW="2827338" imgH="3497263" progId="MS_ClipArt_Gallery.2">
                  <p:embed/>
                </p:oleObj>
              </mc:Choice>
              <mc:Fallback>
                <p:oleObj name="Clip" r:id="rId4" imgW="2827338" imgH="3497263"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750" y="1079500"/>
                        <a:ext cx="3460750" cy="428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7" name="Text Box 5"/>
          <p:cNvSpPr txBox="1">
            <a:spLocks noChangeArrowheads="1"/>
          </p:cNvSpPr>
          <p:nvPr/>
        </p:nvSpPr>
        <p:spPr bwMode="auto">
          <a:xfrm>
            <a:off x="620713" y="5780088"/>
            <a:ext cx="81454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900" b="1">
                <a:solidFill>
                  <a:schemeClr val="bg1"/>
                </a:solidFill>
                <a:latin typeface="Verdana" panose="020B0604030504040204" pitchFamily="34" charset="0"/>
              </a:rPr>
              <a:t>Laurie E. Felland, Kyle Kinner, John F. Hoadley, “The Health Care Safety Net: Money Matters but Savvy Leadership Counts”, </a:t>
            </a:r>
          </a:p>
          <a:p>
            <a:pPr eaLnBrk="1" hangingPunct="1"/>
            <a:r>
              <a:rPr lang="en-US" sz="900" b="1">
                <a:solidFill>
                  <a:schemeClr val="bg1"/>
                </a:solidFill>
                <a:latin typeface="Verdana" panose="020B0604030504040204" pitchFamily="34" charset="0"/>
              </a:rPr>
              <a:t>Issue Brief No. 66, August 2003, p.1.</a:t>
            </a:r>
          </a:p>
          <a:p>
            <a:pPr eaLnBrk="1" hangingPunct="1"/>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sz="half" idx="1"/>
          </p:nvPr>
        </p:nvSpPr>
        <p:spPr>
          <a:xfrm>
            <a:off x="666750" y="2706688"/>
            <a:ext cx="7332663" cy="2678112"/>
          </a:xfrm>
        </p:spPr>
        <p:txBody>
          <a:bodyPr/>
          <a:lstStyle/>
          <a:p>
            <a:r>
              <a:rPr lang="en-US" sz="2400" smtClean="0"/>
              <a:t>Maintain an “open door”</a:t>
            </a:r>
          </a:p>
          <a:p>
            <a:pPr>
              <a:spcBef>
                <a:spcPct val="40000"/>
              </a:spcBef>
            </a:pPr>
            <a:r>
              <a:rPr lang="en-US" sz="2400" smtClean="0"/>
              <a:t>Provide a significant proportion of the preventive, acute and chronic health care services delivered to uninsured, Medicaid and other vulnerable populations in their region</a:t>
            </a:r>
          </a:p>
        </p:txBody>
      </p:sp>
      <p:sp>
        <p:nvSpPr>
          <p:cNvPr id="39939" name="Rectangle 3"/>
          <p:cNvSpPr>
            <a:spLocks noChangeArrowheads="1"/>
          </p:cNvSpPr>
          <p:nvPr/>
        </p:nvSpPr>
        <p:spPr bwMode="auto">
          <a:xfrm>
            <a:off x="608013" y="5553075"/>
            <a:ext cx="7951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600">
                <a:solidFill>
                  <a:schemeClr val="bg1"/>
                </a:solidFill>
                <a:latin typeface="Times New Roman" panose="02020603050405020304" pitchFamily="18" charset="0"/>
              </a:rPr>
              <a:t>America’s Health Care Safety Net: Intact, but Endangered”, Institute of Medicine Report, 2000</a:t>
            </a:r>
          </a:p>
        </p:txBody>
      </p:sp>
      <p:graphicFrame>
        <p:nvGraphicFramePr>
          <p:cNvPr id="39940" name="Object 4"/>
          <p:cNvGraphicFramePr>
            <a:graphicFrameLocks noChangeAspect="1"/>
          </p:cNvGraphicFramePr>
          <p:nvPr>
            <p:ph sz="half" idx="2"/>
          </p:nvPr>
        </p:nvGraphicFramePr>
        <p:xfrm>
          <a:off x="2644775" y="1306513"/>
          <a:ext cx="3851275" cy="1087437"/>
        </p:xfrm>
        <a:graphic>
          <a:graphicData uri="http://schemas.openxmlformats.org/presentationml/2006/ole">
            <mc:AlternateContent xmlns:mc="http://schemas.openxmlformats.org/markup-compatibility/2006">
              <mc:Choice xmlns:v="urn:schemas-microsoft-com:vml" Requires="v">
                <p:oleObj spid="_x0000_s39943" name="Clip" r:id="rId4" imgW="4618038" imgH="1303338" progId="MS_ClipArt_Gallery.5">
                  <p:embed/>
                </p:oleObj>
              </mc:Choice>
              <mc:Fallback>
                <p:oleObj name="Clip" r:id="rId4" imgW="4618038" imgH="1303338"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4775" y="1306513"/>
                        <a:ext cx="3851275" cy="1087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1" name="Rectangle 5"/>
          <p:cNvSpPr>
            <a:spLocks noGrp="1" noChangeArrowheads="1"/>
          </p:cNvSpPr>
          <p:nvPr>
            <p:ph type="title"/>
          </p:nvPr>
        </p:nvSpPr>
        <p:spPr>
          <a:xfrm>
            <a:off x="798513" y="101600"/>
            <a:ext cx="7624762" cy="898525"/>
          </a:xfrm>
        </p:spPr>
        <p:txBody>
          <a:bodyPr/>
          <a:lstStyle/>
          <a:p>
            <a:pPr algn="ctr"/>
            <a:r>
              <a:rPr lang="en-US" sz="2800" smtClean="0"/>
              <a:t>Safety Net Health Systems Have</a:t>
            </a:r>
            <a:br>
              <a:rPr lang="en-US" sz="2800" smtClean="0"/>
            </a:br>
            <a:r>
              <a:rPr lang="en-US" sz="2800" smtClean="0"/>
              <a:t>Two Distinguishing Characteristics: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39800" y="50800"/>
            <a:ext cx="7307263" cy="992188"/>
          </a:xfrm>
        </p:spPr>
        <p:txBody>
          <a:bodyPr/>
          <a:lstStyle/>
          <a:p>
            <a:pPr algn="ctr"/>
            <a:r>
              <a:rPr lang="en-US" sz="2800" smtClean="0"/>
              <a:t>The Uninsured Seek Care at Academic Health Centers</a:t>
            </a:r>
          </a:p>
        </p:txBody>
      </p:sp>
      <p:sp>
        <p:nvSpPr>
          <p:cNvPr id="40963" name="Rectangle 3"/>
          <p:cNvSpPr>
            <a:spLocks noGrp="1" noChangeArrowheads="1"/>
          </p:cNvSpPr>
          <p:nvPr>
            <p:ph type="body" idx="1"/>
          </p:nvPr>
        </p:nvSpPr>
        <p:spPr>
          <a:xfrm>
            <a:off x="579438" y="1430338"/>
            <a:ext cx="7783512" cy="4117975"/>
          </a:xfrm>
        </p:spPr>
        <p:txBody>
          <a:bodyPr/>
          <a:lstStyle/>
          <a:p>
            <a:pPr>
              <a:spcBef>
                <a:spcPct val="45000"/>
              </a:spcBef>
            </a:pPr>
            <a:r>
              <a:rPr lang="en-US" smtClean="0"/>
              <a:t>High utilization of services by the uninsured in Emergency Rooms</a:t>
            </a:r>
          </a:p>
          <a:p>
            <a:pPr>
              <a:spcBef>
                <a:spcPct val="45000"/>
              </a:spcBef>
            </a:pPr>
            <a:r>
              <a:rPr lang="en-US" smtClean="0"/>
              <a:t>Provide specialty care for patients referred from primary care Safety Net facilities (free clinics and federally qualified health centers)</a:t>
            </a:r>
          </a:p>
          <a:p>
            <a:pPr>
              <a:spcBef>
                <a:spcPct val="45000"/>
              </a:spcBef>
            </a:pPr>
            <a:r>
              <a:rPr lang="en-US" smtClean="0"/>
              <a:t>Academic Health Centers continuously struggle with “social admissions”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VCU Health System">
  <a:themeElements>
    <a:clrScheme name="1_VCU Health System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VCU Health System">
      <a:majorFont>
        <a:latin typeface="Verdana"/>
        <a:ea typeface=""/>
        <a:cs typeface=""/>
      </a:majorFont>
      <a:minorFont>
        <a:latin typeface="Goud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VCU Health System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VCU Health System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VCU Health System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VCU Health System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VCU Health System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VCU Health System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VCU Health System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CUHS new_2">
  <a:themeElements>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1_Default Design">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VCUHS new_2">
  <a:themeElements>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1_Default Design">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12164</TotalTime>
  <Words>2453</Words>
  <Application>Microsoft Office PowerPoint</Application>
  <PresentationFormat>On-screen Show (4:3)</PresentationFormat>
  <Paragraphs>425</Paragraphs>
  <Slides>49</Slides>
  <Notes>29</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3</vt:i4>
      </vt:variant>
      <vt:variant>
        <vt:lpstr>Slide Titles</vt:lpstr>
      </vt:variant>
      <vt:variant>
        <vt:i4>49</vt:i4>
      </vt:variant>
    </vt:vector>
  </HeadingPairs>
  <TitlesOfParts>
    <vt:vector size="67" baseType="lpstr">
      <vt:lpstr>Arial</vt:lpstr>
      <vt:lpstr>Verdana</vt:lpstr>
      <vt:lpstr>Monotype Sorts</vt:lpstr>
      <vt:lpstr>Goudy</vt:lpstr>
      <vt:lpstr>Wingdings</vt:lpstr>
      <vt:lpstr>Goudy Old Style</vt:lpstr>
      <vt:lpstr>Univers 75 Black</vt:lpstr>
      <vt:lpstr>Arial Black</vt:lpstr>
      <vt:lpstr>Times New Roman</vt:lpstr>
      <vt:lpstr>Arial Narrow</vt:lpstr>
      <vt:lpstr>Calibri</vt:lpstr>
      <vt:lpstr>Times</vt:lpstr>
      <vt:lpstr>1_VCU Health System</vt:lpstr>
      <vt:lpstr>2_VCUHS new_2</vt:lpstr>
      <vt:lpstr>3_VCUHS new_2</vt:lpstr>
      <vt:lpstr>Microsoft Clip Gallery</vt:lpstr>
      <vt:lpstr>Microsoft Excel Chart</vt:lpstr>
      <vt:lpstr>Microsoft Graph 2000 Chart</vt:lpstr>
      <vt:lpstr>PowerPoint Presentation</vt:lpstr>
      <vt:lpstr>Learning Objectives</vt:lpstr>
      <vt:lpstr>Presentation Outline</vt:lpstr>
      <vt:lpstr>PowerPoint Presentation</vt:lpstr>
      <vt:lpstr>Statistics on the Uninsured</vt:lpstr>
      <vt:lpstr>According to the Institute of Medicine:   “In the absence of universal comprehensive coverage, the health care safety net has served as the default system for caring for many of the nation’s uninsured and vulnerable populations.”    Institute of Medicine, America’s Health Care SafetyNet: Intact but Endangered (Washington, D.C: National Academy Press, 2000) p.2.</vt:lpstr>
      <vt:lpstr>Growth of the Health Care Safety Net</vt:lpstr>
      <vt:lpstr>Safety Net Health Systems Have Two Distinguishing Characteristics:</vt:lpstr>
      <vt:lpstr>The Uninsured Seek Care at Academic Health Centers</vt:lpstr>
      <vt:lpstr>PowerPoint Presentation</vt:lpstr>
      <vt:lpstr>PowerPoint Presentation</vt:lpstr>
      <vt:lpstr>Virginia’s Indigent Care Program</vt:lpstr>
      <vt:lpstr>PowerPoint Presentation</vt:lpstr>
      <vt:lpstr>VCU Health System Indigent Care Distribution</vt:lpstr>
      <vt:lpstr>About The VCU Health System</vt:lpstr>
      <vt:lpstr>Payer Mix</vt:lpstr>
      <vt:lpstr>The Ecology of Safety Net Care</vt:lpstr>
      <vt:lpstr>VCUHS Partnership Timeline</vt:lpstr>
      <vt:lpstr>PowerPoint Presentation</vt:lpstr>
      <vt:lpstr>Assessment of Primary Care Capacity</vt:lpstr>
      <vt:lpstr>Richmond Urban Primary Care Initiative (RUPCI)</vt:lpstr>
      <vt:lpstr>South Richmond Health Center</vt:lpstr>
      <vt:lpstr>Clinical Services for Low Income Patients </vt:lpstr>
      <vt:lpstr>Hayes E. Willis Health Center</vt:lpstr>
      <vt:lpstr>Expansion of the RCDPH/VCUHS Partnership</vt:lpstr>
      <vt:lpstr>Goals of the City Care Program</vt:lpstr>
      <vt:lpstr>Jenkins Care Coordination Program</vt:lpstr>
      <vt:lpstr>PowerPoint Presentation</vt:lpstr>
      <vt:lpstr>Geographic Distribution of VCUHS Uninsured Patients  (FY2000)</vt:lpstr>
      <vt:lpstr>VCU Health System Indigent Care Distribution</vt:lpstr>
      <vt:lpstr>Virginia Coordinated Care for the Uninsured (VCC)</vt:lpstr>
      <vt:lpstr>Virginia Coordinated Care (VCC) Program</vt:lpstr>
      <vt:lpstr>VCC Program Goals</vt:lpstr>
      <vt:lpstr>VCC Community Primary Care Sites</vt:lpstr>
      <vt:lpstr>PowerPoint Presentation</vt:lpstr>
      <vt:lpstr>Jenkins Care Coordination Highlights</vt:lpstr>
      <vt:lpstr>PowerPoint Presentation</vt:lpstr>
      <vt:lpstr>VCC Program has Demonstrated Utilization Reductions</vt:lpstr>
      <vt:lpstr>VCC Program has Demonstrated Cost Reductions </vt:lpstr>
      <vt:lpstr>Not Only have ED Visits been Reduced, but Fewer are for Non-Emergent Conditions</vt:lpstr>
      <vt:lpstr>Inpatient Services </vt:lpstr>
      <vt:lpstr>Access to Medical Homes has Reduced the Number of Admissions for Ambulatory Sensitive Conditions</vt:lpstr>
      <vt:lpstr>VCC Today</vt:lpstr>
      <vt:lpstr>PowerPoint Presentation</vt:lpstr>
      <vt:lpstr>VCC is a “Bridge” to Health Reform</vt:lpstr>
      <vt:lpstr>VCC is a Model that can be used to Support Other Populations</vt:lpstr>
      <vt:lpstr>VCC Can Fit into Various Health Reform Models</vt:lpstr>
      <vt:lpstr>Conclusion</vt:lpstr>
      <vt:lpstr>PowerPoint Presentation</vt:lpstr>
    </vt:vector>
  </TitlesOfParts>
  <Company>Virginia Commonwealth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VCU Health System</dc:title>
  <dc:creator>Marcos F. Irigaray</dc:creator>
  <cp:lastModifiedBy>Christopher Buttery</cp:lastModifiedBy>
  <cp:revision>318</cp:revision>
  <cp:lastPrinted>2012-07-17T18:04:45Z</cp:lastPrinted>
  <dcterms:created xsi:type="dcterms:W3CDTF">2003-11-11T18:59:49Z</dcterms:created>
  <dcterms:modified xsi:type="dcterms:W3CDTF">2013-08-26T14:28:50Z</dcterms:modified>
</cp:coreProperties>
</file>