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1"/>
  </p:notesMasterIdLst>
  <p:sldIdLst>
    <p:sldId id="278" r:id="rId2"/>
    <p:sldId id="279" r:id="rId3"/>
    <p:sldId id="256" r:id="rId4"/>
    <p:sldId id="259" r:id="rId5"/>
    <p:sldId id="261" r:id="rId6"/>
    <p:sldId id="262" r:id="rId7"/>
    <p:sldId id="263" r:id="rId8"/>
    <p:sldId id="264" r:id="rId9"/>
    <p:sldId id="265" r:id="rId10"/>
    <p:sldId id="267" r:id="rId11"/>
    <p:sldId id="268" r:id="rId12"/>
    <p:sldId id="269" r:id="rId13"/>
    <p:sldId id="266" r:id="rId14"/>
    <p:sldId id="275" r:id="rId15"/>
    <p:sldId id="277" r:id="rId16"/>
    <p:sldId id="273" r:id="rId17"/>
    <p:sldId id="271" r:id="rId18"/>
    <p:sldId id="272" r:id="rId19"/>
    <p:sldId id="276"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66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525D4B3-9F10-4716-AA31-09D7282BE6DC}" type="slidenum">
              <a:rPr lang="en-US"/>
              <a:pPr/>
              <a:t>‹#›</a:t>
            </a:fld>
            <a:endParaRPr lang="en-US"/>
          </a:p>
        </p:txBody>
      </p:sp>
    </p:spTree>
    <p:extLst>
      <p:ext uri="{BB962C8B-B14F-4D97-AF65-F5344CB8AC3E}">
        <p14:creationId xmlns:p14="http://schemas.microsoft.com/office/powerpoint/2010/main" val="17876450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5208FC-2608-48CB-91E4-46503BA103E9}" type="slidenum">
              <a:rPr lang="en-US"/>
              <a:pPr/>
              <a:t>4</a:t>
            </a:fld>
            <a:endParaRPr lang="en-US"/>
          </a:p>
        </p:txBody>
      </p:sp>
      <p:sp>
        <p:nvSpPr>
          <p:cNvPr id="8194" name="Rectangle 2"/>
          <p:cNvSpPr>
            <a:spLocks noRo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72337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CA2004-1502-4FD9-857F-01AC085ABFEA}" type="slidenum">
              <a:rPr lang="en-US"/>
              <a:pPr/>
              <a:t>5</a:t>
            </a:fld>
            <a:endParaRPr lang="en-US"/>
          </a:p>
        </p:txBody>
      </p:sp>
      <p:sp>
        <p:nvSpPr>
          <p:cNvPr id="11266" name="Rectangle 2"/>
          <p:cNvSpPr>
            <a:spLocks noRot="1" noChangeArrowheads="1" noTextEdit="1"/>
          </p:cNvSpPr>
          <p:nvPr>
            <p:ph type="sldImg"/>
          </p:nvPr>
        </p:nvSpPr>
        <p:spPr>
          <a:ln/>
        </p:spPr>
      </p:sp>
      <p:sp>
        <p:nvSpPr>
          <p:cNvPr id="11267" name="Rectangle 3"/>
          <p:cNvSpPr>
            <a:spLocks noGrp="1" noChangeArrowheads="1"/>
          </p:cNvSpPr>
          <p:nvPr>
            <p:ph type="body" idx="1"/>
          </p:nvPr>
        </p:nvSpPr>
        <p:spPr>
          <a:xfrm>
            <a:off x="914400" y="4343400"/>
            <a:ext cx="5029200" cy="4114800"/>
          </a:xfrm>
        </p:spPr>
        <p:txBody>
          <a:bodyPr/>
          <a:lstStyle/>
          <a:p>
            <a:r>
              <a:rPr lang="en-US"/>
              <a:t>The first step is getting the child to an evaluation. Here are some critical warning signs suggesting an evaluation should be made pronto. Noticing any of these things does not necessarily mean that a child has autism, but it is critical to get an evaluation when any of these things are noticed.</a:t>
            </a:r>
          </a:p>
          <a:p>
            <a:r>
              <a:rPr lang="en-US"/>
              <a:t>In particular, loss of skills definitely means something has gone wrong</a:t>
            </a:r>
          </a:p>
        </p:txBody>
      </p:sp>
    </p:spTree>
    <p:extLst>
      <p:ext uri="{BB962C8B-B14F-4D97-AF65-F5344CB8AC3E}">
        <p14:creationId xmlns:p14="http://schemas.microsoft.com/office/powerpoint/2010/main" val="7964204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DD27E5-9D59-476D-B348-11488B68F24C}" type="slidenum">
              <a:rPr lang="en-US"/>
              <a:pPr/>
              <a:t>6</a:t>
            </a:fld>
            <a:endParaRPr lang="en-US"/>
          </a:p>
        </p:txBody>
      </p:sp>
      <p:sp>
        <p:nvSpPr>
          <p:cNvPr id="13314" name="Rectangle 2"/>
          <p:cNvSpPr>
            <a:spLocks noRo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62909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765D4C6-0047-4F31-A2E2-9686542B898B}" type="slidenum">
              <a:rPr lang="en-US"/>
              <a:pPr/>
              <a:t>‹#›</a:t>
            </a:fld>
            <a:endParaRPr lang="en-US"/>
          </a:p>
        </p:txBody>
      </p:sp>
    </p:spTree>
    <p:extLst>
      <p:ext uri="{BB962C8B-B14F-4D97-AF65-F5344CB8AC3E}">
        <p14:creationId xmlns:p14="http://schemas.microsoft.com/office/powerpoint/2010/main" val="2502462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B5EB186-A6AD-4216-8601-3EEB93D73033}" type="slidenum">
              <a:rPr lang="en-US"/>
              <a:pPr/>
              <a:t>‹#›</a:t>
            </a:fld>
            <a:endParaRPr lang="en-US"/>
          </a:p>
        </p:txBody>
      </p:sp>
    </p:spTree>
    <p:extLst>
      <p:ext uri="{BB962C8B-B14F-4D97-AF65-F5344CB8AC3E}">
        <p14:creationId xmlns:p14="http://schemas.microsoft.com/office/powerpoint/2010/main" val="3409117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EEBB205-5A89-47B3-BAEB-B69741586987}" type="slidenum">
              <a:rPr lang="en-US"/>
              <a:pPr/>
              <a:t>‹#›</a:t>
            </a:fld>
            <a:endParaRPr lang="en-US"/>
          </a:p>
        </p:txBody>
      </p:sp>
    </p:spTree>
    <p:extLst>
      <p:ext uri="{BB962C8B-B14F-4D97-AF65-F5344CB8AC3E}">
        <p14:creationId xmlns:p14="http://schemas.microsoft.com/office/powerpoint/2010/main" val="448945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52E269-949B-4CE1-8461-231C52DB3C69}" type="slidenum">
              <a:rPr lang="en-US"/>
              <a:pPr/>
              <a:t>‹#›</a:t>
            </a:fld>
            <a:endParaRPr lang="en-US"/>
          </a:p>
        </p:txBody>
      </p:sp>
    </p:spTree>
    <p:extLst>
      <p:ext uri="{BB962C8B-B14F-4D97-AF65-F5344CB8AC3E}">
        <p14:creationId xmlns:p14="http://schemas.microsoft.com/office/powerpoint/2010/main" val="1382278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A4A7696-095E-4123-8AF6-74AAA2943C66}" type="slidenum">
              <a:rPr lang="en-US"/>
              <a:pPr/>
              <a:t>‹#›</a:t>
            </a:fld>
            <a:endParaRPr lang="en-US"/>
          </a:p>
        </p:txBody>
      </p:sp>
    </p:spTree>
    <p:extLst>
      <p:ext uri="{BB962C8B-B14F-4D97-AF65-F5344CB8AC3E}">
        <p14:creationId xmlns:p14="http://schemas.microsoft.com/office/powerpoint/2010/main" val="3805239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9344993-DD89-4FA3-9F8E-AC859A1B3220}" type="slidenum">
              <a:rPr lang="en-US"/>
              <a:pPr/>
              <a:t>‹#›</a:t>
            </a:fld>
            <a:endParaRPr lang="en-US"/>
          </a:p>
        </p:txBody>
      </p:sp>
    </p:spTree>
    <p:extLst>
      <p:ext uri="{BB962C8B-B14F-4D97-AF65-F5344CB8AC3E}">
        <p14:creationId xmlns:p14="http://schemas.microsoft.com/office/powerpoint/2010/main" val="2240330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DA77772-5475-4E5B-AE6A-A4DB911FE8C2}" type="slidenum">
              <a:rPr lang="en-US"/>
              <a:pPr/>
              <a:t>‹#›</a:t>
            </a:fld>
            <a:endParaRPr lang="en-US"/>
          </a:p>
        </p:txBody>
      </p:sp>
    </p:spTree>
    <p:extLst>
      <p:ext uri="{BB962C8B-B14F-4D97-AF65-F5344CB8AC3E}">
        <p14:creationId xmlns:p14="http://schemas.microsoft.com/office/powerpoint/2010/main" val="200449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BFAED52-0387-477E-81C0-3D9C6F4C94F5}" type="slidenum">
              <a:rPr lang="en-US"/>
              <a:pPr/>
              <a:t>‹#›</a:t>
            </a:fld>
            <a:endParaRPr lang="en-US"/>
          </a:p>
        </p:txBody>
      </p:sp>
    </p:spTree>
    <p:extLst>
      <p:ext uri="{BB962C8B-B14F-4D97-AF65-F5344CB8AC3E}">
        <p14:creationId xmlns:p14="http://schemas.microsoft.com/office/powerpoint/2010/main" val="3245094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33E6048-9F1A-41F9-94CD-13DC8DADD4BD}" type="slidenum">
              <a:rPr lang="en-US"/>
              <a:pPr/>
              <a:t>‹#›</a:t>
            </a:fld>
            <a:endParaRPr lang="en-US"/>
          </a:p>
        </p:txBody>
      </p:sp>
    </p:spTree>
    <p:extLst>
      <p:ext uri="{BB962C8B-B14F-4D97-AF65-F5344CB8AC3E}">
        <p14:creationId xmlns:p14="http://schemas.microsoft.com/office/powerpoint/2010/main" val="3322442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68ABC1B-FB63-4F86-9ECB-87D030E1317F}" type="slidenum">
              <a:rPr lang="en-US"/>
              <a:pPr/>
              <a:t>‹#›</a:t>
            </a:fld>
            <a:endParaRPr lang="en-US"/>
          </a:p>
        </p:txBody>
      </p:sp>
    </p:spTree>
    <p:extLst>
      <p:ext uri="{BB962C8B-B14F-4D97-AF65-F5344CB8AC3E}">
        <p14:creationId xmlns:p14="http://schemas.microsoft.com/office/powerpoint/2010/main" val="4050961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98E5A52-6527-4F71-B598-101E4972E8BB}" type="slidenum">
              <a:rPr lang="en-US"/>
              <a:pPr/>
              <a:t>‹#›</a:t>
            </a:fld>
            <a:endParaRPr lang="en-US"/>
          </a:p>
        </p:txBody>
      </p:sp>
    </p:spTree>
    <p:extLst>
      <p:ext uri="{BB962C8B-B14F-4D97-AF65-F5344CB8AC3E}">
        <p14:creationId xmlns:p14="http://schemas.microsoft.com/office/powerpoint/2010/main" val="1175811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66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66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66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F07594D-0757-418A-857A-983C53B9C70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cdc.gov/genomics/gtesting/ACCE/index.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Grp="1" noChangeArrowheads="1"/>
          </p:cNvSpPr>
          <p:nvPr>
            <p:ph type="ctrTitle"/>
          </p:nvPr>
        </p:nvSpPr>
        <p:spPr>
          <a:xfrm>
            <a:off x="685800" y="2130425"/>
            <a:ext cx="7772400" cy="1470025"/>
          </a:xfrm>
        </p:spPr>
        <p:txBody>
          <a:bodyPr anchor="ctr"/>
          <a:lstStyle/>
          <a:p>
            <a:r>
              <a:rPr lang="en-US" sz="4400"/>
              <a:t>Autism Spectrum Disorder</a:t>
            </a:r>
          </a:p>
        </p:txBody>
      </p:sp>
      <p:sp>
        <p:nvSpPr>
          <p:cNvPr id="37893" name="Rectangle 5"/>
          <p:cNvSpPr>
            <a:spLocks noGrp="1" noChangeArrowheads="1"/>
          </p:cNvSpPr>
          <p:nvPr>
            <p:ph type="subTitle" idx="1"/>
          </p:nvPr>
        </p:nvSpPr>
        <p:spPr>
          <a:xfrm>
            <a:off x="1371600" y="3886200"/>
            <a:ext cx="6400800" cy="1752600"/>
          </a:xfrm>
        </p:spPr>
        <p:txBody>
          <a:bodyPr/>
          <a:lstStyle/>
          <a:p>
            <a:endParaRPr 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z="4000"/>
              <a:t>Some Genetic Testing Is Often Recommended</a:t>
            </a:r>
          </a:p>
        </p:txBody>
      </p:sp>
      <p:sp>
        <p:nvSpPr>
          <p:cNvPr id="22531" name="Rectangle 3"/>
          <p:cNvSpPr>
            <a:spLocks noGrp="1" noChangeArrowheads="1"/>
          </p:cNvSpPr>
          <p:nvPr>
            <p:ph type="body" idx="1"/>
          </p:nvPr>
        </p:nvSpPr>
        <p:spPr/>
        <p:txBody>
          <a:bodyPr/>
          <a:lstStyle/>
          <a:p>
            <a:r>
              <a:rPr lang="en-US"/>
              <a:t>Microscopic chromosomal abnormalities (up to 5%)</a:t>
            </a:r>
          </a:p>
          <a:p>
            <a:r>
              <a:rPr lang="en-US"/>
              <a:t>Copy number variants (submicroscopic chromosome abnormalities) found on microarrays (10% to 35%)</a:t>
            </a:r>
          </a:p>
          <a:p>
            <a:r>
              <a:rPr lang="en-US"/>
              <a:t>Single-gene conditions (less than 5%)</a:t>
            </a:r>
          </a:p>
        </p:txBody>
      </p:sp>
      <p:sp>
        <p:nvSpPr>
          <p:cNvPr id="22532" name="Text Box 4"/>
          <p:cNvSpPr txBox="1">
            <a:spLocks noChangeArrowheads="1"/>
          </p:cNvSpPr>
          <p:nvPr/>
        </p:nvSpPr>
        <p:spPr bwMode="auto">
          <a:xfrm>
            <a:off x="6156325" y="6280150"/>
            <a:ext cx="15097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atin typeface="Tahoma" panose="020B0604030504040204" pitchFamily="34" charset="0"/>
              </a:rPr>
              <a:t>Gurrieri 2012</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p:txBody>
          <a:bodyPr/>
          <a:lstStyle/>
          <a:p>
            <a:r>
              <a:rPr lang="en-US"/>
              <a:t>Clinical genetics evaluation could make this more targeted or suggest testing would not be helpful</a:t>
            </a:r>
          </a:p>
          <a:p>
            <a:pPr lvl="1"/>
            <a:r>
              <a:rPr lang="en-US"/>
              <a:t>Family history assessment</a:t>
            </a:r>
          </a:p>
          <a:p>
            <a:pPr lvl="1"/>
            <a:r>
              <a:rPr lang="en-US"/>
              <a:t>Environmental assessment (e.g., alcohol exposure in pregnancy)</a:t>
            </a:r>
          </a:p>
          <a:p>
            <a:pPr lvl="1"/>
            <a:r>
              <a:rPr lang="en-US"/>
              <a:t>Syndromic appearance (e.g., tuberous sclerosis)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p:txBody>
          <a:bodyPr/>
          <a:lstStyle/>
          <a:p>
            <a:pPr marL="0" indent="0">
              <a:buFontTx/>
              <a:buNone/>
            </a:pPr>
            <a:r>
              <a:rPr lang="en-US"/>
              <a:t>“Even with an extensive clinical workup, physicians can expect to identify a genetic cause in less than 25% of ASD patients.”</a:t>
            </a:r>
          </a:p>
          <a:p>
            <a:pPr marL="0" indent="0">
              <a:buFontTx/>
              <a:buNone/>
            </a:pPr>
            <a:endParaRPr lang="en-US"/>
          </a:p>
          <a:p>
            <a:pPr marL="0" indent="0">
              <a:buFontTx/>
              <a:buNone/>
            </a:pPr>
            <a:r>
              <a:rPr lang="en-US"/>
              <a:t>The chance for a sibling to have autism in such cases is 10% to 20%.</a:t>
            </a:r>
          </a:p>
        </p:txBody>
      </p:sp>
      <p:sp>
        <p:nvSpPr>
          <p:cNvPr id="24580" name="Text Box 4"/>
          <p:cNvSpPr txBox="1">
            <a:spLocks noChangeArrowheads="1"/>
          </p:cNvSpPr>
          <p:nvPr/>
        </p:nvSpPr>
        <p:spPr bwMode="auto">
          <a:xfrm>
            <a:off x="6156325" y="6280150"/>
            <a:ext cx="15097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atin typeface="Tahoma" panose="020B0604030504040204" pitchFamily="34" charset="0"/>
              </a:rPr>
              <a:t>Gurrieri 2012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Do I do an autism genetic test?</a:t>
            </a:r>
          </a:p>
        </p:txBody>
      </p:sp>
      <p:sp>
        <p:nvSpPr>
          <p:cNvPr id="17411" name="Rectangle 3"/>
          <p:cNvSpPr>
            <a:spLocks noGrp="1" noChangeArrowheads="1"/>
          </p:cNvSpPr>
          <p:nvPr>
            <p:ph type="body" idx="1"/>
          </p:nvPr>
        </p:nvSpPr>
        <p:spPr/>
        <p:txBody>
          <a:bodyPr/>
          <a:lstStyle/>
          <a:p>
            <a:r>
              <a:rPr lang="en-US"/>
              <a:t>Consider genetic counseling referral for syndromes and targeted testing</a:t>
            </a:r>
          </a:p>
          <a:p>
            <a:r>
              <a:rPr lang="en-US"/>
              <a:t>Where do you put resources – early identification, services, research, other?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z="3200"/>
              <a:t>What Makes a Good Public Health Test?</a:t>
            </a:r>
          </a:p>
        </p:txBody>
      </p:sp>
      <p:sp>
        <p:nvSpPr>
          <p:cNvPr id="34819" name="Rectangle 3"/>
          <p:cNvSpPr>
            <a:spLocks noGrp="1" noChangeArrowheads="1"/>
          </p:cNvSpPr>
          <p:nvPr>
            <p:ph type="body" idx="1"/>
          </p:nvPr>
        </p:nvSpPr>
        <p:spPr/>
        <p:txBody>
          <a:bodyPr/>
          <a:lstStyle/>
          <a:p>
            <a:pPr>
              <a:lnSpc>
                <a:spcPct val="80000"/>
              </a:lnSpc>
            </a:pPr>
            <a:r>
              <a:rPr lang="en-US" sz="2800" b="1"/>
              <a:t>A</a:t>
            </a:r>
            <a:r>
              <a:rPr lang="en-US" sz="2400"/>
              <a:t>nalytic validity – if there is a genetic cause for ASD, how likely is the genetic test to pick it up?</a:t>
            </a:r>
          </a:p>
          <a:p>
            <a:pPr>
              <a:lnSpc>
                <a:spcPct val="80000"/>
              </a:lnSpc>
            </a:pPr>
            <a:r>
              <a:rPr lang="en-US" sz="2800" b="1"/>
              <a:t>C</a:t>
            </a:r>
            <a:r>
              <a:rPr lang="en-US" sz="2400"/>
              <a:t>linical validity – What proportion of ASD can be attributed to genes?</a:t>
            </a:r>
          </a:p>
          <a:p>
            <a:pPr>
              <a:lnSpc>
                <a:spcPct val="80000"/>
              </a:lnSpc>
            </a:pPr>
            <a:r>
              <a:rPr lang="en-US" sz="2800" b="1"/>
              <a:t>C</a:t>
            </a:r>
            <a:r>
              <a:rPr lang="en-US" sz="2400"/>
              <a:t>linical utility – If your genetic test is positive, does this change your medical management?</a:t>
            </a:r>
          </a:p>
          <a:p>
            <a:pPr>
              <a:lnSpc>
                <a:spcPct val="80000"/>
              </a:lnSpc>
            </a:pPr>
            <a:r>
              <a:rPr lang="en-US" sz="2800" b="1"/>
              <a:t>E</a:t>
            </a:r>
            <a:r>
              <a:rPr lang="en-US" sz="2400"/>
              <a:t>thical Implications – Are the individual or community ethical concerns (e.g., privacy, stigma, stereotype, insurance discrimination)</a:t>
            </a:r>
          </a:p>
          <a:p>
            <a:pPr>
              <a:lnSpc>
                <a:spcPct val="80000"/>
              </a:lnSpc>
            </a:pPr>
            <a:r>
              <a:rPr lang="en-US" sz="2400"/>
              <a:t>For more information about the </a:t>
            </a:r>
            <a:r>
              <a:rPr lang="en-US" sz="2800" b="1"/>
              <a:t>ACCE</a:t>
            </a:r>
            <a:r>
              <a:rPr lang="en-US" sz="2400"/>
              <a:t> model, check out the CDC website: </a:t>
            </a:r>
            <a:r>
              <a:rPr lang="en-US" sz="2400">
                <a:hlinkClick r:id="rId2"/>
              </a:rPr>
              <a:t>http://www.cdc.gov/genomics/gtesting/ACCE/index.htm</a:t>
            </a:r>
            <a:endParaRPr lang="en-US"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t>Recall Your Task</a:t>
            </a:r>
          </a:p>
        </p:txBody>
      </p:sp>
      <p:sp>
        <p:nvSpPr>
          <p:cNvPr id="36867" name="Rectangle 3"/>
          <p:cNvSpPr>
            <a:spLocks noGrp="1" noChangeArrowheads="1"/>
          </p:cNvSpPr>
          <p:nvPr>
            <p:ph type="body" idx="1"/>
          </p:nvPr>
        </p:nvSpPr>
        <p:spPr/>
        <p:txBody>
          <a:bodyPr/>
          <a:lstStyle/>
          <a:p>
            <a:pPr marL="0" indent="457200">
              <a:buFontTx/>
              <a:buNone/>
            </a:pPr>
            <a:r>
              <a:rPr lang="en-US"/>
              <a:t>Your Congresswoman has 2 grandchildren with autism spectrum disorder and included a promise to “to do more testing for autism” in her campaign.  She has representatives of a company that has a panel of markers for autism asking to schedule a meeting with you so that you can become her state professional advocate to add this testing to the newborn screen.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sz="4000"/>
              <a:t>What Public Health Genomic Competencies Apply?</a:t>
            </a:r>
          </a:p>
        </p:txBody>
      </p:sp>
      <p:sp>
        <p:nvSpPr>
          <p:cNvPr id="32771" name="Rectangle 3"/>
          <p:cNvSpPr>
            <a:spLocks noGrp="1" noChangeArrowheads="1"/>
          </p:cNvSpPr>
          <p:nvPr>
            <p:ph type="body" idx="1"/>
          </p:nvPr>
        </p:nvSpPr>
        <p:spPr/>
        <p:txBody>
          <a:bodyPr/>
          <a:lstStyle/>
          <a:p>
            <a:pPr>
              <a:lnSpc>
                <a:spcPct val="80000"/>
              </a:lnSpc>
              <a:buFontTx/>
              <a:buNone/>
            </a:pPr>
            <a:r>
              <a:rPr lang="en-US" sz="2000" u="sng"/>
              <a:t>Competencies</a:t>
            </a:r>
          </a:p>
          <a:p>
            <a:pPr>
              <a:lnSpc>
                <a:spcPct val="80000"/>
              </a:lnSpc>
            </a:pPr>
            <a:r>
              <a:rPr lang="en-US" sz="2000"/>
              <a:t>Maintain up-to-date knowledge on the development of genetic advances and technologies relevant to his/her specialty or field of expertise and learn the uses of genomics as a tool for achieving public health goals related to his/her field or area of practice  </a:t>
            </a:r>
          </a:p>
          <a:p>
            <a:pPr>
              <a:lnSpc>
                <a:spcPct val="80000"/>
              </a:lnSpc>
            </a:pPr>
            <a:r>
              <a:rPr lang="en-US" sz="2000"/>
              <a:t>Collaborate with existing and emerging health agencies and organizations, academic, research, private and commercial enterprises, including genomic-related businesses, agencies and organizations and community partnerships to identify and solve genomic-related problems </a:t>
            </a:r>
          </a:p>
          <a:p>
            <a:pPr>
              <a:lnSpc>
                <a:spcPct val="80000"/>
              </a:lnSpc>
            </a:pPr>
            <a:r>
              <a:rPr lang="en-US" sz="2000"/>
              <a:t>Identify ethical and medical limitations to genetic testing, including uses that don't benefit the individual  </a:t>
            </a:r>
          </a:p>
          <a:p>
            <a:pPr>
              <a:lnSpc>
                <a:spcPct val="80000"/>
              </a:lnSpc>
            </a:pPr>
            <a:r>
              <a:rPr lang="en-US" sz="2000"/>
              <a:t>Participate in strategic policy planning and development related to genetic testing or genomic programs </a:t>
            </a:r>
          </a:p>
          <a:p>
            <a:pPr>
              <a:lnSpc>
                <a:spcPct val="80000"/>
              </a:lnSpc>
            </a:pPr>
            <a:endParaRPr lang="en-US" sz="20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381000" y="1371600"/>
            <a:ext cx="8229600" cy="2392363"/>
          </a:xfrm>
        </p:spPr>
        <p:txBody>
          <a:bodyPr/>
          <a:lstStyle/>
          <a:p>
            <a:r>
              <a:rPr lang="en-US" sz="4000"/>
              <a:t>Which essential public health  services would you recommend?</a:t>
            </a:r>
            <a:br>
              <a:rPr lang="en-US" sz="4000"/>
            </a:br>
            <a:r>
              <a:rPr lang="en-US" sz="4000"/>
              <a:t/>
            </a:r>
            <a:br>
              <a:rPr lang="en-US" sz="4000"/>
            </a:br>
            <a:r>
              <a:rPr lang="en-US" sz="4000"/>
              <a:t>(See Framework on Next Slide for Ideas)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9688"/>
            <a:ext cx="8763000" cy="672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z="4000"/>
              <a:t>A Potential Action Plan</a:t>
            </a:r>
          </a:p>
        </p:txBody>
      </p:sp>
      <p:sp>
        <p:nvSpPr>
          <p:cNvPr id="35843" name="Rectangle 3"/>
          <p:cNvSpPr>
            <a:spLocks noGrp="1" noChangeArrowheads="1"/>
          </p:cNvSpPr>
          <p:nvPr>
            <p:ph type="body" idx="1"/>
          </p:nvPr>
        </p:nvSpPr>
        <p:spPr/>
        <p:txBody>
          <a:bodyPr/>
          <a:lstStyle/>
          <a:p>
            <a:r>
              <a:rPr lang="en-US" sz="2800"/>
              <a:t>Public Health Service:</a:t>
            </a:r>
          </a:p>
          <a:p>
            <a:pPr lvl="1"/>
            <a:r>
              <a:rPr lang="en-US" sz="2400"/>
              <a:t>Inform, educate and empower people about health issues</a:t>
            </a:r>
          </a:p>
          <a:p>
            <a:pPr lvl="1">
              <a:buFontTx/>
              <a:buNone/>
            </a:pPr>
            <a:endParaRPr lang="en-US" sz="2400"/>
          </a:p>
          <a:p>
            <a:r>
              <a:rPr lang="en-US" sz="2800"/>
              <a:t>You decide to invite a medical geneticist to attend the meeting between your congresswoman and the genetic testing company representatives to discuss the clinical and public health utility of adding routine genetic testing.</a:t>
            </a:r>
          </a:p>
          <a:p>
            <a:endParaRPr lang="en-US" sz="2800"/>
          </a:p>
          <a:p>
            <a:endParaRPr lang="en-US" sz="2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Day #3 as Director</a:t>
            </a:r>
          </a:p>
        </p:txBody>
      </p:sp>
      <p:sp>
        <p:nvSpPr>
          <p:cNvPr id="39939" name="Rectangle 3"/>
          <p:cNvSpPr>
            <a:spLocks noGrp="1" noChangeArrowheads="1"/>
          </p:cNvSpPr>
          <p:nvPr>
            <p:ph type="body" idx="1"/>
          </p:nvPr>
        </p:nvSpPr>
        <p:spPr/>
        <p:txBody>
          <a:bodyPr/>
          <a:lstStyle/>
          <a:p>
            <a:pPr marL="0" indent="228600">
              <a:buFontTx/>
              <a:buNone/>
            </a:pPr>
            <a:r>
              <a:rPr lang="en-US"/>
              <a:t>Your Congresswoman has 2 grandchildren with autism spectrum disorder and included a promise to “to do more testing for autism” in her campaign.  She has representatives of a company that has a panel of markers for autism asking to schedule a meeting with you so that you can become her state professional advocate to add this testing to the newborn screen.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sz="4000"/>
              <a:t>Autism Spectrum Disorder</a:t>
            </a:r>
            <a:br>
              <a:rPr lang="en-US" sz="4000"/>
            </a:br>
            <a:r>
              <a:rPr lang="en-US" sz="4000"/>
              <a:t>What Do You Need To Know?</a:t>
            </a:r>
          </a:p>
        </p:txBody>
      </p:sp>
      <p:sp>
        <p:nvSpPr>
          <p:cNvPr id="2053" name="Rectangle 5"/>
          <p:cNvSpPr>
            <a:spLocks noGrp="1" noChangeArrowheads="1"/>
          </p:cNvSpPr>
          <p:nvPr>
            <p:ph type="body" idx="1"/>
          </p:nvPr>
        </p:nvSpPr>
        <p:spPr/>
        <p:txBody>
          <a:bodyPr/>
          <a:lstStyle/>
          <a:p>
            <a:pPr>
              <a:lnSpc>
                <a:spcPct val="90000"/>
              </a:lnSpc>
            </a:pPr>
            <a:r>
              <a:rPr lang="en-US" sz="2800"/>
              <a:t>ASD symptoms (social responsiveness, communication, need for sameness) vary</a:t>
            </a:r>
          </a:p>
          <a:p>
            <a:pPr>
              <a:lnSpc>
                <a:spcPct val="90000"/>
              </a:lnSpc>
            </a:pPr>
            <a:r>
              <a:rPr lang="en-US" sz="2800"/>
              <a:t>Caused by interacting factors – genetic changes, interacting genes, epigenetic factors (influences on genes), and environmental stressors - that disrupt these faculties</a:t>
            </a:r>
          </a:p>
          <a:p>
            <a:pPr>
              <a:lnSpc>
                <a:spcPct val="90000"/>
              </a:lnSpc>
            </a:pPr>
            <a:r>
              <a:rPr lang="en-US" sz="2800"/>
              <a:t>Common biochemical, structural or developmental pathways may be impacted at different places and by different agents, to cause ASD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Prevalence</a:t>
            </a:r>
          </a:p>
        </p:txBody>
      </p:sp>
      <p:sp>
        <p:nvSpPr>
          <p:cNvPr id="7171" name="Rectangle 3"/>
          <p:cNvSpPr>
            <a:spLocks noGrp="1" noChangeArrowheads="1"/>
          </p:cNvSpPr>
          <p:nvPr>
            <p:ph type="body" idx="1"/>
          </p:nvPr>
        </p:nvSpPr>
        <p:spPr/>
        <p:txBody>
          <a:bodyPr/>
          <a:lstStyle/>
          <a:p>
            <a:r>
              <a:rPr lang="en-US" sz="2400"/>
              <a:t>“. . . the best estimate of current prevalence of ASDs in Europe and North America is approximately 6 per 1000”</a:t>
            </a:r>
          </a:p>
          <a:p>
            <a:pPr lvl="4"/>
            <a:r>
              <a:rPr lang="en-US" sz="1600"/>
              <a:t>Johnson et al., 2007</a:t>
            </a:r>
          </a:p>
          <a:p>
            <a:r>
              <a:rPr lang="en-US" sz="2400"/>
              <a:t>Prevalence by type:</a:t>
            </a:r>
          </a:p>
          <a:p>
            <a:pPr lvl="1"/>
            <a:r>
              <a:rPr lang="en-US" sz="2000"/>
              <a:t>Autism Disorder - 2.2 per 1000</a:t>
            </a:r>
          </a:p>
          <a:p>
            <a:pPr lvl="1"/>
            <a:r>
              <a:rPr lang="en-US" sz="2000"/>
              <a:t>Asperger Disorder - 1.0 per 1000</a:t>
            </a:r>
          </a:p>
          <a:p>
            <a:pPr lvl="1"/>
            <a:r>
              <a:rPr lang="en-US" sz="2000"/>
              <a:t>PDD-NOS - 3.3 per 1000</a:t>
            </a:r>
          </a:p>
          <a:p>
            <a:pPr lvl="4"/>
            <a:r>
              <a:rPr lang="en-US" sz="1600"/>
              <a:t>Fombonne et al., 2006</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Early Warning Signs</a:t>
            </a:r>
          </a:p>
        </p:txBody>
      </p:sp>
      <p:sp>
        <p:nvSpPr>
          <p:cNvPr id="10243" name="Rectangle 3"/>
          <p:cNvSpPr>
            <a:spLocks noGrp="1" noChangeArrowheads="1"/>
          </p:cNvSpPr>
          <p:nvPr>
            <p:ph type="body" idx="1"/>
          </p:nvPr>
        </p:nvSpPr>
        <p:spPr>
          <a:xfrm>
            <a:off x="457200" y="1600200"/>
            <a:ext cx="8178800" cy="4591050"/>
          </a:xfrm>
        </p:spPr>
        <p:txBody>
          <a:bodyPr/>
          <a:lstStyle/>
          <a:p>
            <a:pPr>
              <a:lnSpc>
                <a:spcPct val="90000"/>
              </a:lnSpc>
            </a:pPr>
            <a:r>
              <a:rPr lang="en-US" sz="2800"/>
              <a:t>A developmental / diagnostic evaluation is indicated if:</a:t>
            </a:r>
          </a:p>
          <a:p>
            <a:pPr lvl="1">
              <a:lnSpc>
                <a:spcPct val="90000"/>
              </a:lnSpc>
            </a:pPr>
            <a:r>
              <a:rPr lang="en-US" sz="2500"/>
              <a:t>There is any loss of language or social skills at any age</a:t>
            </a:r>
          </a:p>
          <a:p>
            <a:pPr lvl="1">
              <a:lnSpc>
                <a:spcPct val="90000"/>
              </a:lnSpc>
            </a:pPr>
            <a:r>
              <a:rPr lang="en-US" sz="2500"/>
              <a:t>The child does not </a:t>
            </a:r>
          </a:p>
          <a:p>
            <a:pPr lvl="2">
              <a:lnSpc>
                <a:spcPct val="90000"/>
              </a:lnSpc>
            </a:pPr>
            <a:r>
              <a:rPr lang="en-US" sz="2100"/>
              <a:t>babble or coo by 12 months of age </a:t>
            </a:r>
          </a:p>
          <a:p>
            <a:pPr lvl="2">
              <a:lnSpc>
                <a:spcPct val="90000"/>
              </a:lnSpc>
            </a:pPr>
            <a:r>
              <a:rPr lang="en-US" sz="2100"/>
              <a:t>gesture (point, wave, grasp, etc.) by 12 months </a:t>
            </a:r>
          </a:p>
          <a:p>
            <a:pPr lvl="2">
              <a:lnSpc>
                <a:spcPct val="90000"/>
              </a:lnSpc>
            </a:pPr>
            <a:r>
              <a:rPr lang="en-US" sz="2100"/>
              <a:t>say single words by 16 months of age</a:t>
            </a:r>
          </a:p>
          <a:p>
            <a:pPr lvl="2">
              <a:lnSpc>
                <a:spcPct val="90000"/>
              </a:lnSpc>
            </a:pPr>
            <a:r>
              <a:rPr lang="en-US" sz="2100"/>
              <a:t>say two-word phrases on his or her own (rather than just repeating what someone says to him or her) by 24 months of age</a:t>
            </a:r>
            <a:r>
              <a:rPr lang="en-US" sz="2000"/>
              <a:t> </a:t>
            </a:r>
          </a:p>
          <a:p>
            <a:pPr lvl="4">
              <a:lnSpc>
                <a:spcPct val="90000"/>
              </a:lnSpc>
            </a:pPr>
            <a:r>
              <a:rPr lang="en-US" sz="1600">
                <a:latin typeface="Verdana" panose="020B0604030504040204" pitchFamily="34" charset="0"/>
              </a:rPr>
              <a:t>National Institute of Child Health and Human Development (NICHD)</a:t>
            </a:r>
            <a:endParaRPr lang="en-US" sz="1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609600"/>
            <a:ext cx="7772400" cy="1295400"/>
          </a:xfrm>
        </p:spPr>
        <p:txBody>
          <a:bodyPr/>
          <a:lstStyle/>
          <a:p>
            <a:r>
              <a:rPr lang="en-US"/>
              <a:t>Screening and Early Identification</a:t>
            </a:r>
          </a:p>
        </p:txBody>
      </p:sp>
      <p:sp>
        <p:nvSpPr>
          <p:cNvPr id="12291" name="Rectangle 3"/>
          <p:cNvSpPr>
            <a:spLocks noGrp="1" noChangeArrowheads="1"/>
          </p:cNvSpPr>
          <p:nvPr>
            <p:ph type="body" idx="1"/>
          </p:nvPr>
        </p:nvSpPr>
        <p:spPr>
          <a:xfrm>
            <a:off x="457200" y="1935163"/>
            <a:ext cx="8229600" cy="3856037"/>
          </a:xfrm>
        </p:spPr>
        <p:txBody>
          <a:bodyPr/>
          <a:lstStyle/>
          <a:p>
            <a:pPr>
              <a:lnSpc>
                <a:spcPct val="90000"/>
              </a:lnSpc>
            </a:pPr>
            <a:r>
              <a:rPr lang="en-US" sz="2400"/>
              <a:t>AAP Recommended Surveillance and Screening Algorithm</a:t>
            </a:r>
          </a:p>
          <a:p>
            <a:pPr lvl="1">
              <a:lnSpc>
                <a:spcPct val="90000"/>
              </a:lnSpc>
            </a:pPr>
            <a:r>
              <a:rPr lang="en-US" sz="2000"/>
              <a:t>Evaluate risk factors:</a:t>
            </a:r>
          </a:p>
          <a:p>
            <a:pPr lvl="2">
              <a:lnSpc>
                <a:spcPct val="90000"/>
              </a:lnSpc>
            </a:pPr>
            <a:r>
              <a:rPr lang="en-US" sz="1800"/>
              <a:t>Is there a sibling with autism spectrum disorders?</a:t>
            </a:r>
          </a:p>
          <a:p>
            <a:pPr lvl="2">
              <a:lnSpc>
                <a:spcPct val="90000"/>
              </a:lnSpc>
            </a:pPr>
            <a:r>
              <a:rPr lang="en-US" sz="1800"/>
              <a:t>Are parents concerned?</a:t>
            </a:r>
          </a:p>
          <a:p>
            <a:pPr lvl="2">
              <a:lnSpc>
                <a:spcPct val="90000"/>
              </a:lnSpc>
            </a:pPr>
            <a:r>
              <a:rPr lang="en-US" sz="1800"/>
              <a:t>Are other caregivers concerned?</a:t>
            </a:r>
          </a:p>
          <a:p>
            <a:pPr lvl="2">
              <a:lnSpc>
                <a:spcPct val="90000"/>
              </a:lnSpc>
            </a:pPr>
            <a:r>
              <a:rPr lang="en-US" sz="1800"/>
              <a:t>Are you, as the child’s physician, concerned?</a:t>
            </a:r>
          </a:p>
          <a:p>
            <a:pPr lvl="1">
              <a:lnSpc>
                <a:spcPct val="90000"/>
              </a:lnSpc>
            </a:pPr>
            <a:r>
              <a:rPr lang="en-US" sz="2000"/>
              <a:t>If at least two risk factors present and child is at least 18 months old, administer ASD specific screening tool.</a:t>
            </a:r>
          </a:p>
          <a:p>
            <a:pPr lvl="4">
              <a:lnSpc>
                <a:spcPct val="90000"/>
              </a:lnSpc>
            </a:pPr>
            <a:r>
              <a:rPr lang="en-US" sz="1600"/>
              <a:t>Johnson et al., 2007</a:t>
            </a:r>
          </a:p>
          <a:p>
            <a:pPr lvl="4">
              <a:lnSpc>
                <a:spcPct val="90000"/>
              </a:lnSpc>
            </a:pPr>
            <a:endParaRPr 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Important Genes</a:t>
            </a:r>
          </a:p>
        </p:txBody>
      </p:sp>
      <p:sp>
        <p:nvSpPr>
          <p:cNvPr id="14339" name="Rectangle 3"/>
          <p:cNvSpPr>
            <a:spLocks noGrp="1" noChangeArrowheads="1"/>
          </p:cNvSpPr>
          <p:nvPr>
            <p:ph type="body" idx="1"/>
          </p:nvPr>
        </p:nvSpPr>
        <p:spPr/>
        <p:txBody>
          <a:bodyPr/>
          <a:lstStyle/>
          <a:p>
            <a:pPr>
              <a:lnSpc>
                <a:spcPct val="90000"/>
              </a:lnSpc>
            </a:pPr>
            <a:r>
              <a:rPr lang="en-US"/>
              <a:t>Gene mapping in consanguineous families or families with multiple persons with ASD</a:t>
            </a:r>
          </a:p>
          <a:p>
            <a:pPr>
              <a:lnSpc>
                <a:spcPct val="90000"/>
              </a:lnSpc>
            </a:pPr>
            <a:r>
              <a:rPr lang="en-US"/>
              <a:t>Across &gt;12 linkage studies, most consistent evidence for 7q22-q32, but not in largest study</a:t>
            </a:r>
          </a:p>
          <a:p>
            <a:pPr>
              <a:lnSpc>
                <a:spcPct val="90000"/>
              </a:lnSpc>
            </a:pPr>
            <a:r>
              <a:rPr lang="en-US"/>
              <a:t>Genome wide association studies</a:t>
            </a:r>
          </a:p>
          <a:p>
            <a:pPr>
              <a:lnSpc>
                <a:spcPct val="90000"/>
              </a:lnSpc>
            </a:pPr>
            <a:r>
              <a:rPr lang="en-US"/>
              <a:t>Autism Genome Project Consortium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img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609600"/>
            <a:ext cx="2619375" cy="5895975"/>
          </a:xfrm>
          <a:prstGeom prst="rect">
            <a:avLst/>
          </a:prstGeom>
          <a:noFill/>
          <a:extLst>
            <a:ext uri="{909E8E84-426E-40DD-AFC4-6F175D3DCCD1}">
              <a14:hiddenFill xmlns:a14="http://schemas.microsoft.com/office/drawing/2010/main">
                <a:solidFill>
                  <a:srgbClr val="FFFFFF"/>
                </a:solidFill>
              </a14:hiddenFill>
            </a:ext>
          </a:extLst>
        </p:spPr>
      </p:pic>
      <p:sp>
        <p:nvSpPr>
          <p:cNvPr id="15363" name="Text Box 3"/>
          <p:cNvSpPr txBox="1">
            <a:spLocks noChangeArrowheads="1"/>
          </p:cNvSpPr>
          <p:nvPr/>
        </p:nvSpPr>
        <p:spPr bwMode="auto">
          <a:xfrm>
            <a:off x="5394325" y="2241550"/>
            <a:ext cx="2606675" cy="252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3200">
                <a:latin typeface="Tahoma" panose="020B0604030504040204" pitchFamily="34" charset="0"/>
              </a:rPr>
              <a:t>More than 100 genes have been associated with ASD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Where we are today</a:t>
            </a:r>
          </a:p>
        </p:txBody>
      </p:sp>
      <p:sp>
        <p:nvSpPr>
          <p:cNvPr id="16387" name="Rectangle 3"/>
          <p:cNvSpPr>
            <a:spLocks noGrp="1" noChangeArrowheads="1"/>
          </p:cNvSpPr>
          <p:nvPr>
            <p:ph type="body" idx="1"/>
          </p:nvPr>
        </p:nvSpPr>
        <p:spPr/>
        <p:txBody>
          <a:bodyPr/>
          <a:lstStyle/>
          <a:p>
            <a:pPr>
              <a:lnSpc>
                <a:spcPct val="90000"/>
              </a:lnSpc>
            </a:pPr>
            <a:r>
              <a:rPr lang="en-US" sz="2000"/>
              <a:t>Several of the observed deleted genes are regulated by neuronal activity</a:t>
            </a:r>
          </a:p>
          <a:p>
            <a:pPr>
              <a:lnSpc>
                <a:spcPct val="90000"/>
              </a:lnSpc>
            </a:pPr>
            <a:r>
              <a:rPr lang="en-US" sz="2000"/>
              <a:t>Prenatal development is guided by intrinsic gene expression patterns</a:t>
            </a:r>
          </a:p>
          <a:p>
            <a:pPr>
              <a:lnSpc>
                <a:spcPct val="90000"/>
              </a:lnSpc>
            </a:pPr>
            <a:r>
              <a:rPr lang="en-US" sz="2000"/>
              <a:t>Brain continues to develop after birth, and experience and environmental input impact subsequent development</a:t>
            </a:r>
          </a:p>
          <a:p>
            <a:pPr>
              <a:lnSpc>
                <a:spcPct val="90000"/>
              </a:lnSpc>
            </a:pPr>
            <a:r>
              <a:rPr lang="en-US" sz="2000"/>
              <a:t>Synapses (connections between neurons) mature as function of experience-dependent neuronal activity and gene-expression changes that go with it</a:t>
            </a:r>
          </a:p>
          <a:p>
            <a:pPr>
              <a:lnSpc>
                <a:spcPct val="90000"/>
              </a:lnSpc>
            </a:pPr>
            <a:r>
              <a:rPr lang="en-US" sz="2000"/>
              <a:t>Dysregulation of synaptic development – a predominant theme in autism research </a:t>
            </a:r>
          </a:p>
          <a:p>
            <a:pPr>
              <a:lnSpc>
                <a:spcPct val="90000"/>
              </a:lnSpc>
            </a:pPr>
            <a:r>
              <a:rPr lang="en-US" sz="2000"/>
              <a:t>It is unlikely to be “one thing” most of the time.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159</TotalTime>
  <Words>907</Words>
  <Application>Microsoft Office PowerPoint</Application>
  <PresentationFormat>On-screen Show (4:3)</PresentationFormat>
  <Paragraphs>87</Paragraphs>
  <Slides>19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Verdana</vt:lpstr>
      <vt:lpstr>Tahoma</vt:lpstr>
      <vt:lpstr>Default Design</vt:lpstr>
      <vt:lpstr>Autism Spectrum Disorder</vt:lpstr>
      <vt:lpstr>Day #3 as Director</vt:lpstr>
      <vt:lpstr>Autism Spectrum Disorder What Do You Need To Know?</vt:lpstr>
      <vt:lpstr>Prevalence</vt:lpstr>
      <vt:lpstr>Early Warning Signs</vt:lpstr>
      <vt:lpstr>Screening and Early Identification</vt:lpstr>
      <vt:lpstr>Important Genes</vt:lpstr>
      <vt:lpstr>PowerPoint Presentation</vt:lpstr>
      <vt:lpstr>Where we are today</vt:lpstr>
      <vt:lpstr>Some Genetic Testing Is Often Recommended</vt:lpstr>
      <vt:lpstr>PowerPoint Presentation</vt:lpstr>
      <vt:lpstr>PowerPoint Presentation</vt:lpstr>
      <vt:lpstr>Do I do an autism genetic test?</vt:lpstr>
      <vt:lpstr>What Makes a Good Public Health Test?</vt:lpstr>
      <vt:lpstr>Recall Your Task</vt:lpstr>
      <vt:lpstr>What Public Health Genomic Competencies Apply?</vt:lpstr>
      <vt:lpstr>Which essential public health  services would you recommend?  (See Framework on Next Slide for Ideas)</vt:lpstr>
      <vt:lpstr>PowerPoint Presentation</vt:lpstr>
      <vt:lpstr>A Potential Action Plan</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Autism and public health</dc:title>
  <dc:creator>Joann Bodurtha</dc:creator>
  <cp:lastModifiedBy>Christopher Buttery</cp:lastModifiedBy>
  <cp:revision>11</cp:revision>
  <dcterms:created xsi:type="dcterms:W3CDTF">2009-07-27T21:58:11Z</dcterms:created>
  <dcterms:modified xsi:type="dcterms:W3CDTF">2013-08-23T14:20:29Z</dcterms:modified>
</cp:coreProperties>
</file>