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2" r:id="rId15"/>
    <p:sldId id="268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AAF3"/>
    <a:srgbClr val="5D77E7"/>
    <a:srgbClr val="3148AB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6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18B9E0-F795-4414-A2B3-3DC6334B65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7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B3A92D-B38D-4203-83EC-BEC4502D8B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21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16CA0A-B447-4A9F-8EA7-E90E0C536071}" type="slidenum">
              <a:rPr lang="en-US"/>
              <a:pPr/>
              <a:t>1</a:t>
            </a:fld>
            <a:endParaRPr 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08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EA82B-9814-48E7-AE98-C94A8EC2ECB7}" type="slidenum">
              <a:rPr lang="en-US"/>
              <a:pPr/>
              <a:t>2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76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CE0A7-88FB-44AB-BE88-77E746B2021A}" type="slidenum">
              <a:rPr lang="en-US"/>
              <a:pPr/>
              <a:t>3</a:t>
            </a:fld>
            <a:endParaRPr 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8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1573-16C5-434C-A5A5-3EB7459A9AEE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901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CB63-23E5-426F-B0E8-893F32CFD2B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86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CB63-23E5-426F-B0E8-893F32CFD2B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061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CB63-23E5-426F-B0E8-893F32CFD2BA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5228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CB63-23E5-426F-B0E8-893F32CFD2B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7828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CB63-23E5-426F-B0E8-893F32CFD2BA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4540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CB63-23E5-426F-B0E8-893F32CFD2B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524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DA54-287B-432D-AB89-FFBA0837F2B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6634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FFF-1543-4151-8E55-F66AC451208E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69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D0A6-EEE9-455A-893E-05B96721B2B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15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815E-7403-4435-8672-BC292387EC8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12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941A-AA62-48B3-BE65-2BD4EA924C7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72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C961-B73A-4562-BCD8-EFF47C7BBCD1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95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714E-95A2-4E46-A6BB-812F5B6B80E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04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FE1F-C158-4291-A948-913E5EB24A7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7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BA3E-4883-4AE3-B9D8-5C3414C2BC3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670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1187-133F-4C2D-B89B-B02E9F12D62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172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AC0CB63-23E5-426F-B0E8-893F32CFD2B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691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115616" y="548680"/>
            <a:ext cx="623119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Surveillance</a:t>
            </a:r>
          </a:p>
          <a:p>
            <a:endParaRPr lang="en-US" sz="80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8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Key Points</a:t>
            </a:r>
            <a:endParaRPr lang="en-US" sz="80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47675" y="5824538"/>
            <a:ext cx="347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Oswaldo S. Medina Gómez</a:t>
            </a:r>
            <a:endParaRPr lang="es-ES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5622776" cy="1510680"/>
          </a:xfrm>
        </p:spPr>
        <p:txBody>
          <a:bodyPr/>
          <a:lstStyle/>
          <a:p>
            <a:r>
              <a:rPr lang="en-US" sz="4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Sentinel Events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12776"/>
            <a:ext cx="6554867" cy="3767670"/>
          </a:xfrm>
        </p:spPr>
        <p:txBody>
          <a:bodyPr/>
          <a:lstStyle/>
          <a:p>
            <a:pPr>
              <a:buClr>
                <a:schemeClr val="hlink"/>
              </a:buClr>
            </a:pPr>
            <a:r>
              <a:rPr lang="en-US" b="1" dirty="0">
                <a:solidFill>
                  <a:schemeClr val="hlink"/>
                </a:solidFill>
              </a:rPr>
              <a:t>The occurrence of rare disease known to be associated with a specific exposure can alert health officials to situations where others may have been exposed to a potential hazard.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6554867" cy="1524000"/>
          </a:xfrm>
        </p:spPr>
        <p:txBody>
          <a:bodyPr/>
          <a:lstStyle/>
          <a:p>
            <a:r>
              <a:rPr lang="en-US" sz="4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Sentinel Events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348880"/>
            <a:ext cx="6554867" cy="3327648"/>
          </a:xfrm>
        </p:spPr>
        <p:txBody>
          <a:bodyPr/>
          <a:lstStyle/>
          <a:p>
            <a:pPr>
              <a:buClr>
                <a:schemeClr val="hlink"/>
              </a:buClr>
            </a:pPr>
            <a:r>
              <a:rPr lang="en-US" sz="3600" b="1" dirty="0">
                <a:solidFill>
                  <a:schemeClr val="hlink"/>
                </a:solidFill>
              </a:rPr>
              <a:t>Surveillance for sentinel events can be used to identify situations where public health investigation or intervention is required.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299"/>
            <a:ext cx="6554867" cy="1524000"/>
          </a:xfrm>
        </p:spPr>
        <p:txBody>
          <a:bodyPr/>
          <a:lstStyle/>
          <a:p>
            <a:r>
              <a:rPr lang="en-US" sz="4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Record linkages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88840"/>
            <a:ext cx="6554867" cy="3767670"/>
          </a:xfrm>
        </p:spPr>
        <p:txBody>
          <a:bodyPr>
            <a:normAutofit fontScale="92500"/>
          </a:bodyPr>
          <a:lstStyle/>
          <a:p>
            <a:pPr>
              <a:buClr>
                <a:schemeClr val="hlink"/>
              </a:buClr>
            </a:pPr>
            <a:r>
              <a:rPr lang="en-US" sz="3600" b="1" dirty="0">
                <a:solidFill>
                  <a:schemeClr val="hlink"/>
                </a:solidFill>
              </a:rPr>
              <a:t>Linkage of surveillance records to an independent data source can be used to identify previously undetected cases and thus measure and improve the completeness of surveillance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6809" y="620688"/>
            <a:ext cx="6554867" cy="1524000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Analysis of surveillance data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981201"/>
            <a:ext cx="7661275" cy="3103984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n-US" b="1" dirty="0">
                <a:solidFill>
                  <a:schemeClr val="hlink"/>
                </a:solidFill>
              </a:rPr>
              <a:t>The analysis of surveillance is descriptive and straightforward, using standard epidemiologic techniques.</a:t>
            </a: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n-US" b="1" dirty="0">
                <a:solidFill>
                  <a:schemeClr val="hlink"/>
                </a:solidFill>
              </a:rPr>
              <a:t>Comparisons between groups may require steps to assess and control for confounding, and more advanced analytic techniques may be required.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40743" y="404664"/>
            <a:ext cx="7456487" cy="1171575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Attributions of surveillance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8569325" cy="4031728"/>
          </a:xfrm>
        </p:spPr>
        <p:txBody>
          <a:bodyPr/>
          <a:lstStyle/>
          <a:p>
            <a:pPr>
              <a:buClr>
                <a:schemeClr val="hlink"/>
              </a:buClr>
            </a:pPr>
            <a:endParaRPr lang="en-US" sz="40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Sensitivity.</a:t>
            </a:r>
          </a:p>
          <a:p>
            <a:pPr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Timeliness.</a:t>
            </a:r>
          </a:p>
          <a:p>
            <a:pPr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Representativeness.</a:t>
            </a:r>
          </a:p>
          <a:p>
            <a:pPr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Predictive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6554867" cy="1093440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Attributions of surveillance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971599" y="1556792"/>
            <a:ext cx="6554867" cy="376767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Accuracy and completeness of descriptive information.</a:t>
            </a: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Simplicity.</a:t>
            </a: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Flexibility.</a:t>
            </a: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Acceptability.</a:t>
            </a:r>
          </a:p>
          <a:p>
            <a:pPr>
              <a:lnSpc>
                <a:spcPct val="90000"/>
              </a:lnSpc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6554867" cy="1309464"/>
          </a:xfrm>
        </p:spPr>
        <p:txBody>
          <a:bodyPr/>
          <a:lstStyle/>
          <a:p>
            <a:r>
              <a:rPr lang="en-US" sz="4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Sensitivity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72816"/>
            <a:ext cx="6554867" cy="3767670"/>
          </a:xfrm>
        </p:spPr>
        <p:txBody>
          <a:bodyPr/>
          <a:lstStyle/>
          <a:p>
            <a:pPr>
              <a:buClr>
                <a:schemeClr val="hlink"/>
              </a:buClr>
            </a:pP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Extent does the system identify all the events in the target population.</a:t>
            </a:r>
          </a:p>
          <a:p>
            <a:pPr>
              <a:buClr>
                <a:schemeClr val="hlink"/>
              </a:buClr>
            </a:pP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purposes of monitoring trends, low sensitivity may be acceptable if sensitivity is consistent over time and detected events are representative.</a:t>
            </a:r>
          </a:p>
          <a:p>
            <a:pPr>
              <a:buClr>
                <a:schemeClr val="hlink"/>
              </a:buClr>
            </a:pPr>
            <a:endParaRPr lang="en-US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6554867" cy="1524000"/>
          </a:xfrm>
        </p:spPr>
        <p:txBody>
          <a:bodyPr/>
          <a:lstStyle/>
          <a:p>
            <a:r>
              <a:rPr lang="en-US" sz="4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Timeliness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611559" y="1856656"/>
            <a:ext cx="6554867" cy="3767670"/>
          </a:xfrm>
        </p:spPr>
        <p:txBody>
          <a:bodyPr/>
          <a:lstStyle/>
          <a:p>
            <a:pPr>
              <a:buClr>
                <a:schemeClr val="hlink"/>
              </a:buClr>
            </a:pPr>
            <a:endParaRPr lang="en-US" b="1" dirty="0">
              <a:solidFill>
                <a:schemeClr val="hlink"/>
              </a:solidFill>
            </a:endParaRPr>
          </a:p>
          <a:p>
            <a:pPr>
              <a:buClr>
                <a:schemeClr val="hlink"/>
              </a:buClr>
            </a:pP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Entire cycle of information flow, ranging from collection to dissemination.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6554867" cy="152400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Representativeness	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871142"/>
            <a:ext cx="6554867" cy="3320342"/>
          </a:xfrm>
        </p:spPr>
        <p:txBody>
          <a:bodyPr>
            <a:normAutofit lnSpcReduction="10000"/>
          </a:bodyPr>
          <a:lstStyle/>
          <a:p>
            <a:pPr>
              <a:buClr>
                <a:schemeClr val="hlink"/>
              </a:buClr>
            </a:pP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hlink"/>
              </a:buClr>
            </a:pP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Events detected through the surveillance system represent persons with the condition of interest in the target 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6554867" cy="1524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Accuracy and completeness of descriptive information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97707"/>
            <a:ext cx="6554867" cy="3767670"/>
          </a:xfrm>
        </p:spPr>
        <p:txBody>
          <a:bodyPr/>
          <a:lstStyle/>
          <a:p>
            <a:pPr>
              <a:buClr>
                <a:schemeClr val="hlink"/>
              </a:buClr>
            </a:pP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hlink"/>
              </a:buClr>
            </a:pP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Forms of reporting health events often include descriptive personal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Definition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chemeClr val="hlink"/>
              </a:buClr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Continuous and systematic process of collection, analysis, interpretation, and dissemination of descriptive information for monitoring and investigate health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Objectives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hlink"/>
              </a:buClr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Descriptive epidemiology of health problems.</a:t>
            </a:r>
          </a:p>
          <a:p>
            <a:pPr>
              <a:buClr>
                <a:schemeClr val="hlink"/>
              </a:buClr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Links to services.</a:t>
            </a:r>
          </a:p>
          <a:p>
            <a:pPr>
              <a:buClr>
                <a:schemeClr val="hlink"/>
              </a:buClr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Links to research.</a:t>
            </a:r>
          </a:p>
          <a:p>
            <a:pPr>
              <a:buClr>
                <a:schemeClr val="hlink"/>
              </a:buClr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Evaluation of interventions.</a:t>
            </a:r>
          </a:p>
          <a:p>
            <a:pPr>
              <a:buClr>
                <a:schemeClr val="hlink"/>
              </a:buClr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Projections and planners.</a:t>
            </a:r>
          </a:p>
          <a:p>
            <a:pPr>
              <a:buClr>
                <a:schemeClr val="hlink"/>
              </a:buClr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Education and policy.</a:t>
            </a:r>
          </a:p>
          <a:p>
            <a:endParaRPr lang="en-US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Surveillance system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chemeClr val="hlink"/>
              </a:buClr>
            </a:pPr>
            <a:r>
              <a:rPr lang="en-US" sz="4000" b="1">
                <a:solidFill>
                  <a:schemeClr val="hlink"/>
                </a:solidFill>
              </a:rPr>
              <a:t>Case definition.</a:t>
            </a:r>
          </a:p>
          <a:p>
            <a:pPr>
              <a:buClr>
                <a:schemeClr val="hlink"/>
              </a:buClr>
            </a:pPr>
            <a:r>
              <a:rPr lang="en-US" sz="4000" b="1">
                <a:solidFill>
                  <a:schemeClr val="hlink"/>
                </a:solidFill>
              </a:rPr>
              <a:t>Population under surveillance.</a:t>
            </a:r>
          </a:p>
          <a:p>
            <a:pPr>
              <a:buClr>
                <a:schemeClr val="hlink"/>
              </a:buClr>
            </a:pPr>
            <a:r>
              <a:rPr lang="en-US" sz="4000" b="1">
                <a:solidFill>
                  <a:schemeClr val="hlink"/>
                </a:solidFill>
              </a:rPr>
              <a:t>Cycle of surveillance.</a:t>
            </a:r>
          </a:p>
          <a:p>
            <a:pPr>
              <a:buClr>
                <a:schemeClr val="hlink"/>
              </a:buClr>
            </a:pPr>
            <a:r>
              <a:rPr lang="en-US" sz="4000" b="1">
                <a:solidFill>
                  <a:schemeClr val="hlink"/>
                </a:solidFill>
              </a:rPr>
              <a:t>Confidentiality.</a:t>
            </a:r>
          </a:p>
          <a:p>
            <a:pPr>
              <a:buClr>
                <a:schemeClr val="hlink"/>
              </a:buClr>
            </a:pPr>
            <a:r>
              <a:rPr lang="en-US" sz="4000" b="1">
                <a:solidFill>
                  <a:schemeClr val="hlink"/>
                </a:solidFill>
              </a:rPr>
              <a:t>Incentives to participation.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672387" cy="1171575"/>
          </a:xfrm>
        </p:spPr>
        <p:txBody>
          <a:bodyPr>
            <a:normAutofit fontScale="90000"/>
          </a:bodyPr>
          <a:lstStyle/>
          <a:p>
            <a:r>
              <a:rPr lang="en-US" sz="4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Approaches to surveillance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84784"/>
            <a:ext cx="6554867" cy="3767670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or passive surveillance?</a:t>
            </a:r>
          </a:p>
          <a:p>
            <a:pPr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Notifiable disease reporting.</a:t>
            </a:r>
          </a:p>
          <a:p>
            <a:pPr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Laboratory- based surveillance.</a:t>
            </a:r>
          </a:p>
          <a:p>
            <a:pPr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Volunteer providers.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1715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4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Approaches to surveillance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196752"/>
            <a:ext cx="6554867" cy="3767670"/>
          </a:xfrm>
        </p:spPr>
        <p:txBody>
          <a:bodyPr>
            <a:normAutofit lnSpcReduction="10000"/>
          </a:bodyPr>
          <a:lstStyle/>
          <a:p>
            <a:pPr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Registries.</a:t>
            </a:r>
          </a:p>
          <a:p>
            <a:pPr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Surveys.</a:t>
            </a:r>
          </a:p>
          <a:p>
            <a:pPr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 system</a:t>
            </a:r>
          </a:p>
          <a:p>
            <a:pPr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Sentinel events.</a:t>
            </a:r>
          </a:p>
          <a:p>
            <a:pPr>
              <a:buClr>
                <a:schemeClr val="hlink"/>
              </a:buClr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Record linkages.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260648"/>
            <a:ext cx="4038600" cy="1294656"/>
          </a:xfrm>
        </p:spPr>
        <p:txBody>
          <a:bodyPr/>
          <a:lstStyle/>
          <a:p>
            <a:r>
              <a:rPr lang="en-US" sz="4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Registries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772816"/>
            <a:ext cx="6554867" cy="3767670"/>
          </a:xfrm>
        </p:spPr>
        <p:txBody>
          <a:bodyPr/>
          <a:lstStyle/>
          <a:p>
            <a:pPr>
              <a:buClr>
                <a:schemeClr val="hlink"/>
              </a:buClr>
            </a:pPr>
            <a:r>
              <a:rPr lang="en-US" b="1" dirty="0">
                <a:solidFill>
                  <a:schemeClr val="hlink"/>
                </a:solidFill>
              </a:rPr>
              <a:t>Are listings of all occurrences of a disease, or category of disease within a defined area.</a:t>
            </a:r>
          </a:p>
          <a:p>
            <a:pPr>
              <a:buClr>
                <a:schemeClr val="hlink"/>
              </a:buClr>
            </a:pPr>
            <a:r>
              <a:rPr lang="en-US" b="1" dirty="0">
                <a:solidFill>
                  <a:schemeClr val="hlink"/>
                </a:solidFill>
              </a:rPr>
              <a:t>Registries collect relatively detailed information and may identify patients for long-term follow-up for specific laboratory or epidemiologic investigation.</a:t>
            </a:r>
          </a:p>
          <a:p>
            <a:endParaRPr lang="en-US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260648"/>
            <a:ext cx="3822576" cy="1366664"/>
          </a:xfrm>
        </p:spPr>
        <p:txBody>
          <a:bodyPr/>
          <a:lstStyle/>
          <a:p>
            <a:r>
              <a:rPr lang="en-US" sz="4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Survey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84784"/>
            <a:ext cx="6554867" cy="3767670"/>
          </a:xfrm>
        </p:spPr>
        <p:txBody>
          <a:bodyPr/>
          <a:lstStyle/>
          <a:p>
            <a:pPr>
              <a:buClr>
                <a:schemeClr val="hlink"/>
              </a:buClr>
            </a:pPr>
            <a:r>
              <a:rPr lang="en-US" b="1" dirty="0">
                <a:solidFill>
                  <a:schemeClr val="hlink"/>
                </a:solidFill>
              </a:rPr>
              <a:t>Provide a method for monitoring behaviors associated with disease, personal attributes that affect disease risk, knowledge/attitudes that influence health behaviors, use of health services, and self-reported disease occurrence.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6554867" cy="1524000"/>
          </a:xfrm>
        </p:spPr>
        <p:txBody>
          <a:bodyPr/>
          <a:lstStyle/>
          <a:p>
            <a:r>
              <a:rPr lang="en-US" sz="4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 system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132856"/>
            <a:ext cx="6554867" cy="3327648"/>
          </a:xfrm>
        </p:spPr>
        <p:txBody>
          <a:bodyPr>
            <a:normAutofit lnSpcReduction="10000"/>
          </a:bodyPr>
          <a:lstStyle/>
          <a:p>
            <a:pPr>
              <a:buClr>
                <a:schemeClr val="hlink"/>
              </a:buClr>
            </a:pPr>
            <a:r>
              <a:rPr lang="en-US" sz="3600" b="1" dirty="0">
                <a:solidFill>
                  <a:schemeClr val="hlink"/>
                </a:solidFill>
              </a:rPr>
              <a:t>Are data bases collected for general, rather that disease-specific purposes, which can applied to the surveillance of specific conditions. </a:t>
            </a:r>
          </a:p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sz="3600" b="1" dirty="0">
              <a:solidFill>
                <a:schemeClr val="hlink"/>
              </a:solidFill>
            </a:endParaRPr>
          </a:p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sz="36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168</TotalTime>
  <Words>445</Words>
  <Application>Microsoft Office PowerPoint</Application>
  <PresentationFormat>On-screen Show (4:3)</PresentationFormat>
  <Paragraphs>73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Slice</vt:lpstr>
      <vt:lpstr>PowerPoint Presentation</vt:lpstr>
      <vt:lpstr>Definition</vt:lpstr>
      <vt:lpstr>Objectives</vt:lpstr>
      <vt:lpstr>Surveillance system</vt:lpstr>
      <vt:lpstr>Approaches to surveillance</vt:lpstr>
      <vt:lpstr>Approaches to surveillance</vt:lpstr>
      <vt:lpstr>Registries</vt:lpstr>
      <vt:lpstr>Survey</vt:lpstr>
      <vt:lpstr>Information system</vt:lpstr>
      <vt:lpstr>Sentinel Events</vt:lpstr>
      <vt:lpstr>Sentinel Events</vt:lpstr>
      <vt:lpstr>Record linkages</vt:lpstr>
      <vt:lpstr>Analysis of surveillance data</vt:lpstr>
      <vt:lpstr>Attributions of surveillance</vt:lpstr>
      <vt:lpstr>Attributions of surveillance</vt:lpstr>
      <vt:lpstr>Sensitivity</vt:lpstr>
      <vt:lpstr>Timeliness</vt:lpstr>
      <vt:lpstr>Representativeness </vt:lpstr>
      <vt:lpstr>Accuracy and completeness of descriptive information</vt:lpstr>
    </vt:vector>
  </TitlesOfParts>
  <Company>mzx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mzx</dc:creator>
  <cp:lastModifiedBy>Christopher Buttery</cp:lastModifiedBy>
  <cp:revision>23</cp:revision>
  <dcterms:created xsi:type="dcterms:W3CDTF">2003-06-21T01:07:02Z</dcterms:created>
  <dcterms:modified xsi:type="dcterms:W3CDTF">2013-08-20T15:50:11Z</dcterms:modified>
</cp:coreProperties>
</file>